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notesSlides/notesSlide1.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43"/>
  </p:notesMasterIdLst>
  <p:handoutMasterIdLst>
    <p:handoutMasterId r:id="rId144"/>
  </p:handoutMasterIdLst>
  <p:sldIdLst>
    <p:sldId id="286" r:id="rId2"/>
    <p:sldId id="288" r:id="rId3"/>
    <p:sldId id="283" r:id="rId4"/>
    <p:sldId id="399" r:id="rId5"/>
    <p:sldId id="352" r:id="rId6"/>
    <p:sldId id="383" r:id="rId7"/>
    <p:sldId id="353" r:id="rId8"/>
    <p:sldId id="354" r:id="rId9"/>
    <p:sldId id="355" r:id="rId10"/>
    <p:sldId id="356" r:id="rId11"/>
    <p:sldId id="357" r:id="rId12"/>
    <p:sldId id="358" r:id="rId13"/>
    <p:sldId id="359" r:id="rId14"/>
    <p:sldId id="429" r:id="rId15"/>
    <p:sldId id="396" r:id="rId16"/>
    <p:sldId id="397" r:id="rId17"/>
    <p:sldId id="360" r:id="rId18"/>
    <p:sldId id="361" r:id="rId19"/>
    <p:sldId id="362" r:id="rId20"/>
    <p:sldId id="363" r:id="rId21"/>
    <p:sldId id="364" r:id="rId22"/>
    <p:sldId id="428" r:id="rId23"/>
    <p:sldId id="439"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98" r:id="rId38"/>
    <p:sldId id="389" r:id="rId39"/>
    <p:sldId id="390" r:id="rId40"/>
    <p:sldId id="391" r:id="rId41"/>
    <p:sldId id="392" r:id="rId42"/>
    <p:sldId id="393" r:id="rId43"/>
    <p:sldId id="430" r:id="rId44"/>
    <p:sldId id="379" r:id="rId45"/>
    <p:sldId id="380" r:id="rId46"/>
    <p:sldId id="381" r:id="rId47"/>
    <p:sldId id="382" r:id="rId48"/>
    <p:sldId id="431" r:id="rId49"/>
    <p:sldId id="395" r:id="rId50"/>
    <p:sldId id="384" r:id="rId51"/>
    <p:sldId id="385" r:id="rId52"/>
    <p:sldId id="386" r:id="rId53"/>
    <p:sldId id="387" r:id="rId54"/>
    <p:sldId id="432" r:id="rId55"/>
    <p:sldId id="298" r:id="rId56"/>
    <p:sldId id="299" r:id="rId57"/>
    <p:sldId id="300" r:id="rId58"/>
    <p:sldId id="301" r:id="rId59"/>
    <p:sldId id="302" r:id="rId60"/>
    <p:sldId id="303" r:id="rId61"/>
    <p:sldId id="304" r:id="rId62"/>
    <p:sldId id="433" r:id="rId63"/>
    <p:sldId id="305" r:id="rId64"/>
    <p:sldId id="306" r:id="rId65"/>
    <p:sldId id="307" r:id="rId66"/>
    <p:sldId id="308" r:id="rId67"/>
    <p:sldId id="309" r:id="rId68"/>
    <p:sldId id="310" r:id="rId69"/>
    <p:sldId id="434" r:id="rId70"/>
    <p:sldId id="311" r:id="rId71"/>
    <p:sldId id="312" r:id="rId72"/>
    <p:sldId id="313" r:id="rId73"/>
    <p:sldId id="314" r:id="rId74"/>
    <p:sldId id="315" r:id="rId75"/>
    <p:sldId id="316" r:id="rId76"/>
    <p:sldId id="317" r:id="rId77"/>
    <p:sldId id="318" r:id="rId78"/>
    <p:sldId id="319" r:id="rId79"/>
    <p:sldId id="400" r:id="rId80"/>
    <p:sldId id="401" r:id="rId81"/>
    <p:sldId id="402" r:id="rId82"/>
    <p:sldId id="403" r:id="rId83"/>
    <p:sldId id="404" r:id="rId84"/>
    <p:sldId id="405" r:id="rId85"/>
    <p:sldId id="435" r:id="rId86"/>
    <p:sldId id="409" r:id="rId87"/>
    <p:sldId id="406" r:id="rId88"/>
    <p:sldId id="407" r:id="rId89"/>
    <p:sldId id="408" r:id="rId90"/>
    <p:sldId id="436" r:id="rId91"/>
    <p:sldId id="326" r:id="rId92"/>
    <p:sldId id="320" r:id="rId93"/>
    <p:sldId id="321" r:id="rId94"/>
    <p:sldId id="322" r:id="rId95"/>
    <p:sldId id="323" r:id="rId96"/>
    <p:sldId id="324" r:id="rId97"/>
    <p:sldId id="325" r:id="rId98"/>
    <p:sldId id="437" r:id="rId99"/>
    <p:sldId id="328" r:id="rId100"/>
    <p:sldId id="329" r:id="rId101"/>
    <p:sldId id="330" r:id="rId102"/>
    <p:sldId id="331" r:id="rId103"/>
    <p:sldId id="332" r:id="rId104"/>
    <p:sldId id="333" r:id="rId105"/>
    <p:sldId id="410" r:id="rId106"/>
    <p:sldId id="411" r:id="rId107"/>
    <p:sldId id="412" r:id="rId108"/>
    <p:sldId id="413" r:id="rId109"/>
    <p:sldId id="414" r:id="rId110"/>
    <p:sldId id="419" r:id="rId111"/>
    <p:sldId id="415" r:id="rId112"/>
    <p:sldId id="416" r:id="rId113"/>
    <p:sldId id="417" r:id="rId114"/>
    <p:sldId id="418" r:id="rId115"/>
    <p:sldId id="420" r:id="rId116"/>
    <p:sldId id="421" r:id="rId117"/>
    <p:sldId id="422" r:id="rId118"/>
    <p:sldId id="423" r:id="rId119"/>
    <p:sldId id="424" r:id="rId120"/>
    <p:sldId id="425" r:id="rId121"/>
    <p:sldId id="426" r:id="rId122"/>
    <p:sldId id="427" r:id="rId123"/>
    <p:sldId id="327" r:id="rId124"/>
    <p:sldId id="339" r:id="rId125"/>
    <p:sldId id="334" r:id="rId126"/>
    <p:sldId id="335" r:id="rId127"/>
    <p:sldId id="441" r:id="rId128"/>
    <p:sldId id="337" r:id="rId129"/>
    <p:sldId id="338" r:id="rId130"/>
    <p:sldId id="440" r:id="rId131"/>
    <p:sldId id="438" r:id="rId132"/>
    <p:sldId id="341" r:id="rId133"/>
    <p:sldId id="342" r:id="rId134"/>
    <p:sldId id="343" r:id="rId135"/>
    <p:sldId id="344" r:id="rId136"/>
    <p:sldId id="345" r:id="rId137"/>
    <p:sldId id="346" r:id="rId138"/>
    <p:sldId id="347" r:id="rId139"/>
    <p:sldId id="348" r:id="rId140"/>
    <p:sldId id="349" r:id="rId141"/>
    <p:sldId id="350" r:id="rId142"/>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4EB888E-299A-42F3-B137-7AC71886910C}">
          <p14:sldIdLst>
            <p14:sldId id="286"/>
            <p14:sldId id="288"/>
            <p14:sldId id="283"/>
            <p14:sldId id="399"/>
            <p14:sldId id="352"/>
          </p14:sldIdLst>
        </p14:section>
        <p14:section name="CBNPC stades precoses et localement avancés avec addiction" id="{0D55F077-088F-4831-85AD-719D654312FC}">
          <p14:sldIdLst>
            <p14:sldId id="383"/>
            <p14:sldId id="353"/>
            <p14:sldId id="354"/>
            <p14:sldId id="355"/>
            <p14:sldId id="356"/>
            <p14:sldId id="357"/>
            <p14:sldId id="358"/>
            <p14:sldId id="359"/>
            <p14:sldId id="429"/>
          </p14:sldIdLst>
        </p14:section>
        <p14:section name="CBNPC stades précoces et localement avancés sans addiction" id="{65B0CF85-0A82-4FF1-9D3A-FF9428353A44}">
          <p14:sldIdLst>
            <p14:sldId id="396"/>
            <p14:sldId id="397"/>
            <p14:sldId id="360"/>
            <p14:sldId id="361"/>
            <p14:sldId id="362"/>
            <p14:sldId id="363"/>
            <p14:sldId id="364"/>
            <p14:sldId id="428"/>
            <p14:sldId id="439"/>
            <p14:sldId id="366"/>
            <p14:sldId id="367"/>
            <p14:sldId id="368"/>
            <p14:sldId id="369"/>
            <p14:sldId id="370"/>
            <p14:sldId id="371"/>
            <p14:sldId id="372"/>
            <p14:sldId id="373"/>
            <p14:sldId id="374"/>
            <p14:sldId id="375"/>
            <p14:sldId id="376"/>
            <p14:sldId id="377"/>
            <p14:sldId id="378"/>
            <p14:sldId id="398"/>
            <p14:sldId id="389"/>
            <p14:sldId id="390"/>
            <p14:sldId id="391"/>
            <p14:sldId id="392"/>
            <p14:sldId id="393"/>
            <p14:sldId id="430"/>
            <p14:sldId id="379"/>
            <p14:sldId id="380"/>
            <p14:sldId id="381"/>
            <p14:sldId id="382"/>
            <p14:sldId id="431"/>
            <p14:sldId id="395"/>
            <p14:sldId id="384"/>
            <p14:sldId id="385"/>
            <p14:sldId id="386"/>
            <p14:sldId id="387"/>
            <p14:sldId id="432"/>
          </p14:sldIdLst>
        </p14:section>
        <p14:section name="CBNPC Métastatiques Mutés EGFR" id="{18A675A1-BD9F-4FB9-86B0-299648B2A3F6}">
          <p14:sldIdLst>
            <p14:sldId id="298"/>
            <p14:sldId id="299"/>
            <p14:sldId id="300"/>
            <p14:sldId id="301"/>
            <p14:sldId id="302"/>
            <p14:sldId id="303"/>
            <p14:sldId id="304"/>
            <p14:sldId id="433"/>
            <p14:sldId id="305"/>
            <p14:sldId id="306"/>
            <p14:sldId id="307"/>
            <p14:sldId id="308"/>
            <p14:sldId id="309"/>
            <p14:sldId id="310"/>
            <p14:sldId id="434"/>
            <p14:sldId id="311"/>
            <p14:sldId id="312"/>
            <p14:sldId id="313"/>
            <p14:sldId id="314"/>
            <p14:sldId id="315"/>
            <p14:sldId id="316"/>
            <p14:sldId id="317"/>
            <p14:sldId id="318"/>
            <p14:sldId id="319"/>
            <p14:sldId id="400"/>
            <p14:sldId id="401"/>
            <p14:sldId id="402"/>
            <p14:sldId id="403"/>
            <p14:sldId id="404"/>
            <p14:sldId id="405"/>
            <p14:sldId id="435"/>
            <p14:sldId id="409"/>
            <p14:sldId id="406"/>
            <p14:sldId id="407"/>
            <p14:sldId id="408"/>
            <p14:sldId id="436"/>
          </p14:sldIdLst>
        </p14:section>
        <p14:section name="CBNPC Métastatiques fusion RET" id="{3640CA36-6860-48C5-A0B3-55B84504F5D1}">
          <p14:sldIdLst>
            <p14:sldId id="326"/>
            <p14:sldId id="320"/>
            <p14:sldId id="321"/>
            <p14:sldId id="322"/>
            <p14:sldId id="323"/>
            <p14:sldId id="324"/>
            <p14:sldId id="325"/>
            <p14:sldId id="437"/>
          </p14:sldIdLst>
        </p14:section>
        <p14:section name="CBNPC Métastatiques autres" id="{C66D5901-E1B0-4541-BCEC-BE56F85DA370}">
          <p14:sldIdLst>
            <p14:sldId id="328"/>
            <p14:sldId id="329"/>
            <p14:sldId id="330"/>
            <p14:sldId id="331"/>
            <p14:sldId id="332"/>
            <p14:sldId id="333"/>
            <p14:sldId id="410"/>
            <p14:sldId id="411"/>
            <p14:sldId id="412"/>
            <p14:sldId id="413"/>
            <p14:sldId id="414"/>
            <p14:sldId id="419"/>
            <p14:sldId id="415"/>
            <p14:sldId id="416"/>
            <p14:sldId id="417"/>
            <p14:sldId id="418"/>
            <p14:sldId id="420"/>
            <p14:sldId id="421"/>
            <p14:sldId id="422"/>
            <p14:sldId id="423"/>
            <p14:sldId id="424"/>
            <p14:sldId id="425"/>
            <p14:sldId id="426"/>
            <p14:sldId id="427"/>
          </p14:sldIdLst>
        </p14:section>
        <p14:section name="Autres actualités" id="{A8F873B4-5847-4ADF-AFD3-9A10EBC175BC}">
          <p14:sldIdLst>
            <p14:sldId id="327"/>
            <p14:sldId id="339"/>
            <p14:sldId id="334"/>
            <p14:sldId id="335"/>
            <p14:sldId id="441"/>
            <p14:sldId id="337"/>
            <p14:sldId id="338"/>
            <p14:sldId id="440"/>
            <p14:sldId id="438"/>
            <p14:sldId id="341"/>
            <p14:sldId id="342"/>
            <p14:sldId id="343"/>
            <p14:sldId id="344"/>
            <p14:sldId id="345"/>
            <p14:sldId id="346"/>
            <p14:sldId id="347"/>
            <p14:sldId id="348"/>
            <p14:sldId id="349"/>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458"/>
    <a:srgbClr val="FF7F4D"/>
    <a:srgbClr val="CA5E34"/>
    <a:srgbClr val="737078"/>
    <a:srgbClr val="005087"/>
    <a:srgbClr val="44546A"/>
    <a:srgbClr val="004477"/>
    <a:srgbClr val="002C4C"/>
    <a:srgbClr val="3A3839"/>
    <a:srgbClr val="005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39FCA-676F-4D04-890A-5BA46CA9A73B}" v="289" dt="2023-11-06T22:23:08.103"/>
    <p1510:client id="{5D4D6749-F4EE-46D3-9A90-AE7482A7960F}" v="336" dt="2023-11-06T22:42:09.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6327"/>
  </p:normalViewPr>
  <p:slideViewPr>
    <p:cSldViewPr snapToGrid="0">
      <p:cViewPr varScale="1">
        <p:scale>
          <a:sx n="116" d="100"/>
          <a:sy n="116" d="100"/>
        </p:scale>
        <p:origin x="360"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7" d="100"/>
          <a:sy n="117" d="100"/>
        </p:scale>
        <p:origin x="235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149"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ENNECIER" clId="Web-{5D4D6749-F4EE-46D3-9A90-AE7482A7960F}"/>
    <pc:docChg chg="modSld">
      <pc:chgData name="Bertrand MENNECIER" userId="" providerId="" clId="Web-{5D4D6749-F4EE-46D3-9A90-AE7482A7960F}" dt="2023-11-06T22:42:04.138" v="315" actId="20577"/>
      <pc:docMkLst>
        <pc:docMk/>
      </pc:docMkLst>
      <pc:sldChg chg="modSp">
        <pc:chgData name="Bertrand MENNECIER" userId="" providerId="" clId="Web-{5D4D6749-F4EE-46D3-9A90-AE7482A7960F}" dt="2023-11-06T22:42:04.138" v="315" actId="20577"/>
        <pc:sldMkLst>
          <pc:docMk/>
          <pc:sldMk cId="4008210485" sldId="288"/>
        </pc:sldMkLst>
        <pc:spChg chg="mod">
          <ac:chgData name="Bertrand MENNECIER" userId="" providerId="" clId="Web-{5D4D6749-F4EE-46D3-9A90-AE7482A7960F}" dt="2023-11-06T22:42:04.138" v="315" actId="20577"/>
          <ac:spMkLst>
            <pc:docMk/>
            <pc:sldMk cId="4008210485" sldId="288"/>
            <ac:spMk id="6" creationId="{73803853-9A16-F44D-DDD7-1C89DB776372}"/>
          </ac:spMkLst>
        </pc:spChg>
      </pc:sldChg>
      <pc:sldChg chg="delSp modSp">
        <pc:chgData name="Bertrand MENNECIER" userId="" providerId="" clId="Web-{5D4D6749-F4EE-46D3-9A90-AE7482A7960F}" dt="2023-11-06T22:27:19.832" v="27" actId="20577"/>
        <pc:sldMkLst>
          <pc:docMk/>
          <pc:sldMk cId="2982835265" sldId="365"/>
        </pc:sldMkLst>
        <pc:spChg chg="del">
          <ac:chgData name="Bertrand MENNECIER" userId="" providerId="" clId="Web-{5D4D6749-F4EE-46D3-9A90-AE7482A7960F}" dt="2023-11-06T22:26:56.237" v="18"/>
          <ac:spMkLst>
            <pc:docMk/>
            <pc:sldMk cId="2982835265" sldId="365"/>
            <ac:spMk id="2" creationId="{00000000-0000-0000-0000-000000000000}"/>
          </ac:spMkLst>
        </pc:spChg>
        <pc:spChg chg="mod">
          <ac:chgData name="Bertrand MENNECIER" userId="" providerId="" clId="Web-{5D4D6749-F4EE-46D3-9A90-AE7482A7960F}" dt="2023-11-06T22:27:19.832" v="27" actId="20577"/>
          <ac:spMkLst>
            <pc:docMk/>
            <pc:sldMk cId="2982835265" sldId="365"/>
            <ac:spMk id="4" creationId="{758A3956-7A51-BDE7-8239-0F31EABFFEA3}"/>
          </ac:spMkLst>
        </pc:spChg>
        <pc:spChg chg="mod">
          <ac:chgData name="Bertrand MENNECIER" userId="" providerId="" clId="Web-{5D4D6749-F4EE-46D3-9A90-AE7482A7960F}" dt="2023-11-06T22:26:28.736" v="9" actId="20577"/>
          <ac:spMkLst>
            <pc:docMk/>
            <pc:sldMk cId="2982835265" sldId="365"/>
            <ac:spMk id="5" creationId="{3A7080C3-AD8F-C4D0-A13B-0A36E93CC846}"/>
          </ac:spMkLst>
        </pc:spChg>
      </pc:sldChg>
      <pc:sldChg chg="modSp">
        <pc:chgData name="Bertrand MENNECIER" userId="" providerId="" clId="Web-{5D4D6749-F4EE-46D3-9A90-AE7482A7960F}" dt="2023-11-06T22:28:16.818" v="38" actId="20577"/>
        <pc:sldMkLst>
          <pc:docMk/>
          <pc:sldMk cId="1415665855" sldId="373"/>
        </pc:sldMkLst>
        <pc:spChg chg="mod">
          <ac:chgData name="Bertrand MENNECIER" userId="" providerId="" clId="Web-{5D4D6749-F4EE-46D3-9A90-AE7482A7960F}" dt="2023-11-06T22:28:16.818" v="38" actId="20577"/>
          <ac:spMkLst>
            <pc:docMk/>
            <pc:sldMk cId="1415665855" sldId="373"/>
            <ac:spMk id="9" creationId="{5AEBAC3C-5544-0830-F12B-D7396A540A26}"/>
          </ac:spMkLst>
        </pc:spChg>
      </pc:sldChg>
      <pc:sldChg chg="modSp">
        <pc:chgData name="Bertrand MENNECIER" userId="" providerId="" clId="Web-{5D4D6749-F4EE-46D3-9A90-AE7482A7960F}" dt="2023-11-06T22:40:58.371" v="305" actId="20577"/>
        <pc:sldMkLst>
          <pc:docMk/>
          <pc:sldMk cId="3647746517" sldId="374"/>
        </pc:sldMkLst>
        <pc:spChg chg="mod">
          <ac:chgData name="Bertrand MENNECIER" userId="" providerId="" clId="Web-{5D4D6749-F4EE-46D3-9A90-AE7482A7960F}" dt="2023-11-06T22:40:58.371" v="305" actId="20577"/>
          <ac:spMkLst>
            <pc:docMk/>
            <pc:sldMk cId="3647746517" sldId="374"/>
            <ac:spMk id="3" creationId="{00000000-0000-0000-0000-000000000000}"/>
          </ac:spMkLst>
        </pc:spChg>
        <pc:spChg chg="mod">
          <ac:chgData name="Bertrand MENNECIER" userId="" providerId="" clId="Web-{5D4D6749-F4EE-46D3-9A90-AE7482A7960F}" dt="2023-11-06T22:40:41.074" v="299" actId="20577"/>
          <ac:spMkLst>
            <pc:docMk/>
            <pc:sldMk cId="3647746517" sldId="374"/>
            <ac:spMk id="4" creationId="{00000000-0000-0000-0000-000000000000}"/>
          </ac:spMkLst>
        </pc:spChg>
      </pc:sldChg>
      <pc:sldChg chg="delSp modSp">
        <pc:chgData name="Bertrand MENNECIER" userId="" providerId="" clId="Web-{5D4D6749-F4EE-46D3-9A90-AE7482A7960F}" dt="2023-11-06T22:35:28.377" v="196" actId="20577"/>
        <pc:sldMkLst>
          <pc:docMk/>
          <pc:sldMk cId="2878031430" sldId="430"/>
        </pc:sldMkLst>
        <pc:spChg chg="del">
          <ac:chgData name="Bertrand MENNECIER" userId="" providerId="" clId="Web-{5D4D6749-F4EE-46D3-9A90-AE7482A7960F}" dt="2023-11-06T22:33:24.920" v="78"/>
          <ac:spMkLst>
            <pc:docMk/>
            <pc:sldMk cId="2878031430" sldId="430"/>
            <ac:spMk id="8" creationId="{00000000-0000-0000-0000-000000000000}"/>
          </ac:spMkLst>
        </pc:spChg>
        <pc:spChg chg="mod">
          <ac:chgData name="Bertrand MENNECIER" userId="" providerId="" clId="Web-{5D4D6749-F4EE-46D3-9A90-AE7482A7960F}" dt="2023-11-06T22:35:28.377" v="196" actId="20577"/>
          <ac:spMkLst>
            <pc:docMk/>
            <pc:sldMk cId="2878031430" sldId="430"/>
            <ac:spMk id="9" creationId="{5AEBAC3C-5544-0830-F12B-D7396A540A26}"/>
          </ac:spMkLst>
        </pc:spChg>
      </pc:sldChg>
      <pc:sldChg chg="delSp modSp">
        <pc:chgData name="Bertrand MENNECIER" userId="" providerId="" clId="Web-{5D4D6749-F4EE-46D3-9A90-AE7482A7960F}" dt="2023-11-06T22:39:04.119" v="284" actId="20577"/>
        <pc:sldMkLst>
          <pc:docMk/>
          <pc:sldMk cId="2133226319" sldId="431"/>
        </pc:sldMkLst>
        <pc:spChg chg="del">
          <ac:chgData name="Bertrand MENNECIER" userId="" providerId="" clId="Web-{5D4D6749-F4EE-46D3-9A90-AE7482A7960F}" dt="2023-11-06T22:35:38.971" v="197"/>
          <ac:spMkLst>
            <pc:docMk/>
            <pc:sldMk cId="2133226319" sldId="431"/>
            <ac:spMk id="8" creationId="{00000000-0000-0000-0000-000000000000}"/>
          </ac:spMkLst>
        </pc:spChg>
        <pc:spChg chg="mod">
          <ac:chgData name="Bertrand MENNECIER" userId="" providerId="" clId="Web-{5D4D6749-F4EE-46D3-9A90-AE7482A7960F}" dt="2023-11-06T22:39:04.119" v="284" actId="20577"/>
          <ac:spMkLst>
            <pc:docMk/>
            <pc:sldMk cId="2133226319" sldId="431"/>
            <ac:spMk id="9" creationId="{5AEBAC3C-5544-0830-F12B-D7396A540A26}"/>
          </ac:spMkLst>
        </pc:spChg>
      </pc:sldChg>
    </pc:docChg>
  </pc:docChgLst>
  <pc:docChgLst>
    <pc:chgData name="Bertrand MENNECIER" clId="Web-{2BA39FCA-676F-4D04-890A-5BA46CA9A73B}"/>
    <pc:docChg chg="modSld">
      <pc:chgData name="Bertrand MENNECIER" userId="" providerId="" clId="Web-{2BA39FCA-676F-4D04-890A-5BA46CA9A73B}" dt="2023-11-06T22:23:08.103" v="165" actId="20577"/>
      <pc:docMkLst>
        <pc:docMk/>
      </pc:docMkLst>
      <pc:sldChg chg="modSp">
        <pc:chgData name="Bertrand MENNECIER" userId="" providerId="" clId="Web-{2BA39FCA-676F-4D04-890A-5BA46CA9A73B}" dt="2023-11-06T22:20:06.878" v="15" actId="20577"/>
        <pc:sldMkLst>
          <pc:docMk/>
          <pc:sldMk cId="2921540736" sldId="383"/>
        </pc:sldMkLst>
        <pc:spChg chg="mod">
          <ac:chgData name="Bertrand MENNECIER" userId="" providerId="" clId="Web-{2BA39FCA-676F-4D04-890A-5BA46CA9A73B}" dt="2023-11-06T22:20:06.878" v="15" actId="20577"/>
          <ac:spMkLst>
            <pc:docMk/>
            <pc:sldMk cId="2921540736" sldId="383"/>
            <ac:spMk id="4" creationId="{00000000-0000-0000-0000-000000000000}"/>
          </ac:spMkLst>
        </pc:spChg>
      </pc:sldChg>
      <pc:sldChg chg="modSp">
        <pc:chgData name="Bertrand MENNECIER" userId="" providerId="" clId="Web-{2BA39FCA-676F-4D04-890A-5BA46CA9A73B}" dt="2023-11-06T22:20:44.629" v="36"/>
        <pc:sldMkLst>
          <pc:docMk/>
          <pc:sldMk cId="3751993214" sldId="396"/>
        </pc:sldMkLst>
        <pc:spChg chg="mod">
          <ac:chgData name="Bertrand MENNECIER" userId="" providerId="" clId="Web-{2BA39FCA-676F-4D04-890A-5BA46CA9A73B}" dt="2023-11-06T22:20:44.629" v="36"/>
          <ac:spMkLst>
            <pc:docMk/>
            <pc:sldMk cId="3751993214" sldId="396"/>
            <ac:spMk id="4" creationId="{00000000-0000-0000-0000-000000000000}"/>
          </ac:spMkLst>
        </pc:spChg>
      </pc:sldChg>
      <pc:sldChg chg="delSp modSp">
        <pc:chgData name="Bertrand MENNECIER" userId="" providerId="" clId="Web-{2BA39FCA-676F-4D04-890A-5BA46CA9A73B}" dt="2023-11-06T22:23:08.103" v="165" actId="20577"/>
        <pc:sldMkLst>
          <pc:docMk/>
          <pc:sldMk cId="1606436956" sldId="428"/>
        </pc:sldMkLst>
        <pc:spChg chg="del">
          <ac:chgData name="Bertrand MENNECIER" userId="" providerId="" clId="Web-{2BA39FCA-676F-4D04-890A-5BA46CA9A73B}" dt="2023-11-06T22:21:33.240" v="50"/>
          <ac:spMkLst>
            <pc:docMk/>
            <pc:sldMk cId="1606436956" sldId="428"/>
            <ac:spMk id="4" creationId="{00000000-0000-0000-0000-000000000000}"/>
          </ac:spMkLst>
        </pc:spChg>
        <pc:spChg chg="mod">
          <ac:chgData name="Bertrand MENNECIER" userId="" providerId="" clId="Web-{2BA39FCA-676F-4D04-890A-5BA46CA9A73B}" dt="2023-11-06T22:23:08.103" v="165" actId="20577"/>
          <ac:spMkLst>
            <pc:docMk/>
            <pc:sldMk cId="1606436956" sldId="428"/>
            <ac:spMk id="9" creationId="{5AEBAC3C-5544-0830-F12B-D7396A540A2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1.xml"/><Relationship Id="rId1" Type="http://schemas.microsoft.com/office/2011/relationships/chartStyle" Target="style2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2.xml"/><Relationship Id="rId1" Type="http://schemas.microsoft.com/office/2011/relationships/chartStyle" Target="style2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3.xml"/><Relationship Id="rId1" Type="http://schemas.microsoft.com/office/2011/relationships/chartStyle" Target="style2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4.xml"/><Relationship Id="rId1" Type="http://schemas.microsoft.com/office/2011/relationships/chartStyle" Target="style2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5.xml"/><Relationship Id="rId1" Type="http://schemas.microsoft.com/office/2011/relationships/chartStyle" Target="style2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26.xml"/><Relationship Id="rId1" Type="http://schemas.microsoft.com/office/2011/relationships/chartStyle" Target="style26.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389327984"/>
        <c:axId val="389328768"/>
      </c:scatterChart>
      <c:valAx>
        <c:axId val="389327984"/>
        <c:scaling>
          <c:orientation val="minMax"/>
          <c:max val="54"/>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9328768"/>
        <c:crosses val="autoZero"/>
        <c:crossBetween val="midCat"/>
        <c:majorUnit val="6"/>
      </c:valAx>
      <c:valAx>
        <c:axId val="389328768"/>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9327984"/>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-0.14000000000000001</c:v>
                </c:pt>
                <c:pt idx="1">
                  <c:v>-0.25</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0.06</c:v>
                </c:pt>
                <c:pt idx="1">
                  <c:v>0.11</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399509984"/>
        <c:axId val="399515080"/>
      </c:barChart>
      <c:catAx>
        <c:axId val="399509984"/>
        <c:scaling>
          <c:orientation val="minMax"/>
        </c:scaling>
        <c:delete val="1"/>
        <c:axPos val="l"/>
        <c:numFmt formatCode="General" sourceLinked="1"/>
        <c:majorTickMark val="out"/>
        <c:minorTickMark val="none"/>
        <c:tickLblPos val="nextTo"/>
        <c:crossAx val="399515080"/>
        <c:crosses val="autoZero"/>
        <c:auto val="1"/>
        <c:lblAlgn val="ctr"/>
        <c:lblOffset val="100"/>
        <c:noMultiLvlLbl val="0"/>
      </c:catAx>
      <c:valAx>
        <c:axId val="399515080"/>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399509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-0.11</c:v>
                </c:pt>
                <c:pt idx="1">
                  <c:v>-0.19</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0.05</c:v>
                </c:pt>
                <c:pt idx="1">
                  <c:v>7.0000000000000007E-2</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399510376"/>
        <c:axId val="399511944"/>
      </c:barChart>
      <c:catAx>
        <c:axId val="399510376"/>
        <c:scaling>
          <c:orientation val="minMax"/>
        </c:scaling>
        <c:delete val="1"/>
        <c:axPos val="l"/>
        <c:numFmt formatCode="General" sourceLinked="1"/>
        <c:majorTickMark val="out"/>
        <c:minorTickMark val="none"/>
        <c:tickLblPos val="nextTo"/>
        <c:crossAx val="399511944"/>
        <c:crosses val="autoZero"/>
        <c:auto val="1"/>
        <c:lblAlgn val="ctr"/>
        <c:lblOffset val="100"/>
        <c:noMultiLvlLbl val="0"/>
      </c:catAx>
      <c:valAx>
        <c:axId val="399511944"/>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399510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-0.28000000000000003</c:v>
                </c:pt>
                <c:pt idx="1">
                  <c:v>-0.42</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0.2</c:v>
                </c:pt>
                <c:pt idx="1">
                  <c:v>0.31</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399510768"/>
        <c:axId val="399514688"/>
      </c:barChart>
      <c:catAx>
        <c:axId val="399510768"/>
        <c:scaling>
          <c:orientation val="minMax"/>
        </c:scaling>
        <c:delete val="1"/>
        <c:axPos val="l"/>
        <c:numFmt formatCode="General" sourceLinked="1"/>
        <c:majorTickMark val="out"/>
        <c:minorTickMark val="none"/>
        <c:tickLblPos val="nextTo"/>
        <c:crossAx val="399514688"/>
        <c:crosses val="autoZero"/>
        <c:auto val="1"/>
        <c:lblAlgn val="ctr"/>
        <c:lblOffset val="100"/>
        <c:noMultiLvlLbl val="0"/>
      </c:catAx>
      <c:valAx>
        <c:axId val="399514688"/>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399510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-0.14000000000000001</c:v>
                </c:pt>
                <c:pt idx="1">
                  <c:v>-0.19</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0.06</c:v>
                </c:pt>
                <c:pt idx="1">
                  <c:v>0.1</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6688"/>
        <c:axId val="402255120"/>
      </c:barChart>
      <c:catAx>
        <c:axId val="402256688"/>
        <c:scaling>
          <c:orientation val="minMax"/>
        </c:scaling>
        <c:delete val="1"/>
        <c:axPos val="l"/>
        <c:numFmt formatCode="General" sourceLinked="1"/>
        <c:majorTickMark val="out"/>
        <c:minorTickMark val="none"/>
        <c:tickLblPos val="nextTo"/>
        <c:crossAx val="402255120"/>
        <c:crosses val="autoZero"/>
        <c:auto val="1"/>
        <c:lblAlgn val="ctr"/>
        <c:lblOffset val="100"/>
        <c:noMultiLvlLbl val="0"/>
      </c:catAx>
      <c:valAx>
        <c:axId val="402255120"/>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6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-0.34</c:v>
                </c:pt>
                <c:pt idx="1">
                  <c:v>-0.95</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0.27</c:v>
                </c:pt>
                <c:pt idx="1">
                  <c:v>0.96</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9040"/>
        <c:axId val="402257472"/>
      </c:barChart>
      <c:catAx>
        <c:axId val="402259040"/>
        <c:scaling>
          <c:orientation val="minMax"/>
        </c:scaling>
        <c:delete val="1"/>
        <c:axPos val="l"/>
        <c:numFmt formatCode="General" sourceLinked="1"/>
        <c:majorTickMark val="out"/>
        <c:minorTickMark val="none"/>
        <c:tickLblPos val="nextTo"/>
        <c:crossAx val="402257472"/>
        <c:crosses val="autoZero"/>
        <c:auto val="1"/>
        <c:lblAlgn val="ctr"/>
        <c:lblOffset val="100"/>
        <c:noMultiLvlLbl val="0"/>
      </c:catAx>
      <c:valAx>
        <c:axId val="402257472"/>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9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-0.27</c:v>
                </c:pt>
                <c:pt idx="1">
                  <c:v>-0.86</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0.23</c:v>
                </c:pt>
                <c:pt idx="1">
                  <c:v>0.85</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3944"/>
        <c:axId val="402257080"/>
      </c:barChart>
      <c:catAx>
        <c:axId val="402253944"/>
        <c:scaling>
          <c:orientation val="minMax"/>
        </c:scaling>
        <c:delete val="1"/>
        <c:axPos val="l"/>
        <c:numFmt formatCode="General" sourceLinked="1"/>
        <c:majorTickMark val="out"/>
        <c:minorTickMark val="none"/>
        <c:tickLblPos val="nextTo"/>
        <c:crossAx val="402257080"/>
        <c:crosses val="autoZero"/>
        <c:auto val="1"/>
        <c:lblAlgn val="ctr"/>
        <c:lblOffset val="100"/>
        <c:noMultiLvlLbl val="0"/>
      </c:catAx>
      <c:valAx>
        <c:axId val="402257080"/>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3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-0.09</c:v>
                </c:pt>
                <c:pt idx="1">
                  <c:v>-0.13</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0.04</c:v>
                </c:pt>
                <c:pt idx="1">
                  <c:v>7.0000000000000007E-2</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8648"/>
        <c:axId val="402259432"/>
      </c:barChart>
      <c:catAx>
        <c:axId val="402258648"/>
        <c:scaling>
          <c:orientation val="minMax"/>
        </c:scaling>
        <c:delete val="1"/>
        <c:axPos val="l"/>
        <c:numFmt formatCode="General" sourceLinked="1"/>
        <c:majorTickMark val="out"/>
        <c:minorTickMark val="none"/>
        <c:tickLblPos val="nextTo"/>
        <c:crossAx val="402259432"/>
        <c:crosses val="autoZero"/>
        <c:auto val="1"/>
        <c:lblAlgn val="ctr"/>
        <c:lblOffset val="100"/>
        <c:noMultiLvlLbl val="0"/>
      </c:catAx>
      <c:valAx>
        <c:axId val="402259432"/>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8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-0.08</c:v>
                </c:pt>
                <c:pt idx="1">
                  <c:v>-0.11</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0.04</c:v>
                </c:pt>
                <c:pt idx="1">
                  <c:v>0.05</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3160"/>
        <c:axId val="402259824"/>
      </c:barChart>
      <c:catAx>
        <c:axId val="402253160"/>
        <c:scaling>
          <c:orientation val="minMax"/>
        </c:scaling>
        <c:delete val="1"/>
        <c:axPos val="l"/>
        <c:numFmt formatCode="General" sourceLinked="1"/>
        <c:majorTickMark val="out"/>
        <c:minorTickMark val="none"/>
        <c:tickLblPos val="nextTo"/>
        <c:crossAx val="402259824"/>
        <c:crosses val="autoZero"/>
        <c:auto val="1"/>
        <c:lblAlgn val="ctr"/>
        <c:lblOffset val="100"/>
        <c:noMultiLvlLbl val="0"/>
      </c:catAx>
      <c:valAx>
        <c:axId val="402259824"/>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3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-0.14000000000000001</c:v>
                </c:pt>
                <c:pt idx="1">
                  <c:v>-0.21</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0.08</c:v>
                </c:pt>
                <c:pt idx="1">
                  <c:v>0.15</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60608"/>
        <c:axId val="402253552"/>
      </c:barChart>
      <c:catAx>
        <c:axId val="402260608"/>
        <c:scaling>
          <c:orientation val="minMax"/>
        </c:scaling>
        <c:delete val="1"/>
        <c:axPos val="l"/>
        <c:numFmt formatCode="General" sourceLinked="1"/>
        <c:majorTickMark val="out"/>
        <c:minorTickMark val="none"/>
        <c:tickLblPos val="nextTo"/>
        <c:crossAx val="402253552"/>
        <c:crosses val="autoZero"/>
        <c:auto val="1"/>
        <c:lblAlgn val="ctr"/>
        <c:lblOffset val="100"/>
        <c:noMultiLvlLbl val="0"/>
      </c:catAx>
      <c:valAx>
        <c:axId val="402253552"/>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60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c:v>
                </c:pt>
                <c:pt idx="1">
                  <c:v>-0.14000000000000001</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0.05</c:v>
                </c:pt>
                <c:pt idx="1">
                  <c:v>0.08</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255512"/>
        <c:axId val="402255904"/>
      </c:barChart>
      <c:catAx>
        <c:axId val="402255512"/>
        <c:scaling>
          <c:orientation val="minMax"/>
        </c:scaling>
        <c:delete val="1"/>
        <c:axPos val="l"/>
        <c:numFmt formatCode="General" sourceLinked="1"/>
        <c:majorTickMark val="out"/>
        <c:minorTickMark val="none"/>
        <c:tickLblPos val="nextTo"/>
        <c:crossAx val="402255904"/>
        <c:crosses val="autoZero"/>
        <c:auto val="1"/>
        <c:lblAlgn val="ctr"/>
        <c:lblOffset val="100"/>
        <c:noMultiLvlLbl val="0"/>
      </c:catAx>
      <c:valAx>
        <c:axId val="402255904"/>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2555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389334648"/>
        <c:axId val="389331120"/>
      </c:scatterChart>
      <c:valAx>
        <c:axId val="389334648"/>
        <c:scaling>
          <c:orientation val="minMax"/>
          <c:max val="54"/>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9331120"/>
        <c:crosses val="autoZero"/>
        <c:crossBetween val="midCat"/>
        <c:majorUnit val="6"/>
      </c:valAx>
      <c:valAx>
        <c:axId val="389331120"/>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9334648"/>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-0.2</c:v>
                </c:pt>
                <c:pt idx="1">
                  <c:v>-0.87</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0.15</c:v>
                </c:pt>
                <c:pt idx="1">
                  <c:v>0.8</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51760"/>
        <c:axId val="402553328"/>
      </c:barChart>
      <c:catAx>
        <c:axId val="402551760"/>
        <c:scaling>
          <c:orientation val="minMax"/>
        </c:scaling>
        <c:delete val="1"/>
        <c:axPos val="l"/>
        <c:numFmt formatCode="General" sourceLinked="1"/>
        <c:majorTickMark val="out"/>
        <c:minorTickMark val="none"/>
        <c:tickLblPos val="nextTo"/>
        <c:crossAx val="402553328"/>
        <c:crosses val="autoZero"/>
        <c:auto val="1"/>
        <c:lblAlgn val="ctr"/>
        <c:lblOffset val="100"/>
        <c:noMultiLvlLbl val="0"/>
      </c:catAx>
      <c:valAx>
        <c:axId val="402553328"/>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51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-0.08</c:v>
                </c:pt>
                <c:pt idx="1">
                  <c:v>-0.5</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0.03</c:v>
                </c:pt>
                <c:pt idx="1">
                  <c:v>0.3</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46664"/>
        <c:axId val="402553720"/>
      </c:barChart>
      <c:catAx>
        <c:axId val="402546664"/>
        <c:scaling>
          <c:orientation val="minMax"/>
        </c:scaling>
        <c:delete val="1"/>
        <c:axPos val="l"/>
        <c:numFmt formatCode="General" sourceLinked="1"/>
        <c:majorTickMark val="out"/>
        <c:minorTickMark val="none"/>
        <c:tickLblPos val="nextTo"/>
        <c:crossAx val="402553720"/>
        <c:crosses val="autoZero"/>
        <c:auto val="1"/>
        <c:lblAlgn val="ctr"/>
        <c:lblOffset val="100"/>
        <c:noMultiLvlLbl val="0"/>
      </c:catAx>
      <c:valAx>
        <c:axId val="402553720"/>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46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-0.05</c:v>
                </c:pt>
                <c:pt idx="1">
                  <c:v>-0.14000000000000001</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0.01</c:v>
                </c:pt>
                <c:pt idx="1">
                  <c:v>0.05</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54112"/>
        <c:axId val="402552936"/>
      </c:barChart>
      <c:catAx>
        <c:axId val="402554112"/>
        <c:scaling>
          <c:orientation val="minMax"/>
        </c:scaling>
        <c:delete val="1"/>
        <c:axPos val="l"/>
        <c:numFmt formatCode="General" sourceLinked="1"/>
        <c:majorTickMark val="out"/>
        <c:minorTickMark val="none"/>
        <c:tickLblPos val="nextTo"/>
        <c:crossAx val="402552936"/>
        <c:crosses val="autoZero"/>
        <c:auto val="1"/>
        <c:lblAlgn val="ctr"/>
        <c:lblOffset val="100"/>
        <c:noMultiLvlLbl val="0"/>
      </c:catAx>
      <c:valAx>
        <c:axId val="402552936"/>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54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-0.04</c:v>
                </c:pt>
                <c:pt idx="1">
                  <c:v>-0.1</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c:v>
                </c:pt>
                <c:pt idx="1">
                  <c:v>0.03</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50976"/>
        <c:axId val="402548232"/>
      </c:barChart>
      <c:catAx>
        <c:axId val="402550976"/>
        <c:scaling>
          <c:orientation val="minMax"/>
        </c:scaling>
        <c:delete val="1"/>
        <c:axPos val="l"/>
        <c:numFmt formatCode="General" sourceLinked="1"/>
        <c:majorTickMark val="out"/>
        <c:minorTickMark val="none"/>
        <c:tickLblPos val="nextTo"/>
        <c:crossAx val="402548232"/>
        <c:crosses val="autoZero"/>
        <c:auto val="1"/>
        <c:lblAlgn val="ctr"/>
        <c:lblOffset val="100"/>
        <c:noMultiLvlLbl val="0"/>
      </c:catAx>
      <c:valAx>
        <c:axId val="402548232"/>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50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-0.13</c:v>
                </c:pt>
                <c:pt idx="1">
                  <c:v>-0.22</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0.09</c:v>
                </c:pt>
                <c:pt idx="1">
                  <c:v>0.15</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49016"/>
        <c:axId val="402547840"/>
      </c:barChart>
      <c:catAx>
        <c:axId val="402549016"/>
        <c:scaling>
          <c:orientation val="minMax"/>
        </c:scaling>
        <c:delete val="1"/>
        <c:axPos val="l"/>
        <c:numFmt formatCode="General" sourceLinked="1"/>
        <c:majorTickMark val="out"/>
        <c:minorTickMark val="none"/>
        <c:tickLblPos val="nextTo"/>
        <c:crossAx val="402547840"/>
        <c:crosses val="autoZero"/>
        <c:auto val="1"/>
        <c:lblAlgn val="ctr"/>
        <c:lblOffset val="100"/>
        <c:noMultiLvlLbl val="0"/>
      </c:catAx>
      <c:valAx>
        <c:axId val="402547840"/>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49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-0.04</c:v>
                </c:pt>
                <c:pt idx="1">
                  <c:v>-7.0000000000000007E-2</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0.01</c:v>
                </c:pt>
                <c:pt idx="1">
                  <c:v>0.01</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402548624"/>
        <c:axId val="402549408"/>
      </c:barChart>
      <c:catAx>
        <c:axId val="402548624"/>
        <c:scaling>
          <c:orientation val="minMax"/>
        </c:scaling>
        <c:delete val="1"/>
        <c:axPos val="l"/>
        <c:numFmt formatCode="General" sourceLinked="1"/>
        <c:majorTickMark val="out"/>
        <c:minorTickMark val="none"/>
        <c:tickLblPos val="nextTo"/>
        <c:crossAx val="402549408"/>
        <c:crosses val="autoZero"/>
        <c:auto val="1"/>
        <c:lblAlgn val="ctr"/>
        <c:lblOffset val="100"/>
        <c:noMultiLvlLbl val="0"/>
      </c:catAx>
      <c:valAx>
        <c:axId val="402549408"/>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4025486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389333864"/>
        <c:axId val="391497552"/>
      </c:scatterChart>
      <c:valAx>
        <c:axId val="389333864"/>
        <c:scaling>
          <c:orientation val="minMax"/>
          <c:max val="54"/>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391497552"/>
        <c:crosses val="autoZero"/>
        <c:crossBetween val="midCat"/>
        <c:majorUnit val="6"/>
      </c:valAx>
      <c:valAx>
        <c:axId val="391497552"/>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389333864"/>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676503868947139"/>
          <c:y val="4.9659884426810526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401308096"/>
        <c:axId val="401306528"/>
      </c:scatterChart>
      <c:valAx>
        <c:axId val="401308096"/>
        <c:scaling>
          <c:orientation val="minMax"/>
          <c:max val="18"/>
          <c:min val="0"/>
        </c:scaling>
        <c:delete val="0"/>
        <c:axPos val="b"/>
        <c:numFmt formatCode="General" sourceLinked="1"/>
        <c:majorTickMark val="none"/>
        <c:minorTickMark val="none"/>
        <c:tickLblPos val="none"/>
        <c:txPr>
          <a:bodyPr/>
          <a:lstStyle/>
          <a:p>
            <a:pPr>
              <a:defRPr sz="800">
                <a:solidFill>
                  <a:schemeClr val="tx1">
                    <a:lumMod val="65000"/>
                    <a:lumOff val="35000"/>
                  </a:schemeClr>
                </a:solidFill>
              </a:defRPr>
            </a:pPr>
            <a:endParaRPr lang="fr-FR"/>
          </a:p>
        </c:txPr>
        <c:crossAx val="401306528"/>
        <c:crosses val="autoZero"/>
        <c:crossBetween val="midCat"/>
        <c:majorUnit val="2"/>
      </c:valAx>
      <c:valAx>
        <c:axId val="401306528"/>
        <c:scaling>
          <c:orientation val="minMax"/>
          <c:max val="5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08096"/>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401310056"/>
        <c:axId val="401309272"/>
      </c:scatterChart>
      <c:valAx>
        <c:axId val="401310056"/>
        <c:scaling>
          <c:orientation val="minMax"/>
          <c:max val="60"/>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09272"/>
        <c:crosses val="autoZero"/>
        <c:crossBetween val="midCat"/>
        <c:majorUnit val="6"/>
      </c:valAx>
      <c:valAx>
        <c:axId val="401309272"/>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10056"/>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401310840"/>
        <c:axId val="401307704"/>
      </c:scatterChart>
      <c:valAx>
        <c:axId val="401310840"/>
        <c:scaling>
          <c:orientation val="minMax"/>
          <c:max val="54"/>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07704"/>
        <c:crosses val="autoZero"/>
        <c:crossBetween val="midCat"/>
        <c:majorUnit val="6"/>
      </c:valAx>
      <c:valAx>
        <c:axId val="401307704"/>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10840"/>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BC08-45EF-A6C4-6A55B7135D46}"/>
            </c:ext>
          </c:extLst>
        </c:ser>
        <c:dLbls>
          <c:showLegendKey val="0"/>
          <c:showVal val="0"/>
          <c:showCatName val="0"/>
          <c:showSerName val="0"/>
          <c:showPercent val="0"/>
          <c:showBubbleSize val="0"/>
        </c:dLbls>
        <c:axId val="391494416"/>
        <c:axId val="391498728"/>
      </c:scatterChart>
      <c:valAx>
        <c:axId val="391494416"/>
        <c:scaling>
          <c:orientation val="minMax"/>
          <c:max val="6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91498728"/>
        <c:crosses val="autoZero"/>
        <c:crossBetween val="midCat"/>
        <c:majorUnit val="6"/>
      </c:valAx>
      <c:valAx>
        <c:axId val="391498728"/>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91494416"/>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676503868947139"/>
          <c:y val="4.9659884426810526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401305744"/>
        <c:axId val="401311624"/>
      </c:scatterChart>
      <c:valAx>
        <c:axId val="401305744"/>
        <c:scaling>
          <c:orientation val="minMax"/>
          <c:max val="18"/>
          <c:min val="0"/>
        </c:scaling>
        <c:delete val="0"/>
        <c:axPos val="b"/>
        <c:numFmt formatCode="General" sourceLinked="1"/>
        <c:majorTickMark val="none"/>
        <c:minorTickMark val="none"/>
        <c:tickLblPos val="none"/>
        <c:txPr>
          <a:bodyPr/>
          <a:lstStyle/>
          <a:p>
            <a:pPr>
              <a:defRPr sz="800">
                <a:solidFill>
                  <a:schemeClr val="tx1">
                    <a:lumMod val="65000"/>
                    <a:lumOff val="35000"/>
                  </a:schemeClr>
                </a:solidFill>
              </a:defRPr>
            </a:pPr>
            <a:endParaRPr lang="fr-FR"/>
          </a:p>
        </c:txPr>
        <c:crossAx val="401311624"/>
        <c:crosses val="autoZero"/>
        <c:crossBetween val="midCat"/>
        <c:majorUnit val="2"/>
      </c:valAx>
      <c:valAx>
        <c:axId val="401311624"/>
        <c:scaling>
          <c:orientation val="minMax"/>
          <c:max val="5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1305744"/>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9B5-E845-BC1C-25BA73A3C68F}"/>
            </c:ext>
          </c:extLst>
        </c:ser>
        <c:dLbls>
          <c:showLegendKey val="0"/>
          <c:showVal val="0"/>
          <c:showCatName val="0"/>
          <c:showSerName val="0"/>
          <c:showPercent val="0"/>
          <c:showBubbleSize val="0"/>
        </c:dLbls>
        <c:axId val="402550192"/>
        <c:axId val="438172176"/>
      </c:scatterChart>
      <c:valAx>
        <c:axId val="402550192"/>
        <c:scaling>
          <c:orientation val="minMax"/>
          <c:max val="60"/>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38172176"/>
        <c:crosses val="autoZero"/>
        <c:crossBetween val="midCat"/>
        <c:majorUnit val="6"/>
      </c:valAx>
      <c:valAx>
        <c:axId val="438172176"/>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02550192"/>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38168648"/>
        <c:axId val="438170608"/>
      </c:scatterChart>
      <c:valAx>
        <c:axId val="438168648"/>
        <c:scaling>
          <c:orientation val="minMax"/>
          <c:max val="60"/>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38170608"/>
        <c:crosses val="autoZero"/>
        <c:crossBetween val="midCat"/>
        <c:majorUnit val="3"/>
      </c:valAx>
      <c:valAx>
        <c:axId val="438170608"/>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38168648"/>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99245194339489"/>
          <c:y val="2.8879097930316674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C610-644A-8534-9BC4380AA079}"/>
            </c:ext>
          </c:extLst>
        </c:ser>
        <c:dLbls>
          <c:showLegendKey val="0"/>
          <c:showVal val="0"/>
          <c:showCatName val="0"/>
          <c:showSerName val="0"/>
          <c:showPercent val="0"/>
          <c:showBubbleSize val="0"/>
        </c:dLbls>
        <c:axId val="438169432"/>
        <c:axId val="438166688"/>
      </c:scatterChart>
      <c:valAx>
        <c:axId val="438169432"/>
        <c:scaling>
          <c:orientation val="minMax"/>
          <c:max val="60"/>
          <c:min val="0"/>
        </c:scaling>
        <c:delete val="1"/>
        <c:axPos val="b"/>
        <c:numFmt formatCode="General" sourceLinked="1"/>
        <c:majorTickMark val="out"/>
        <c:minorTickMark val="none"/>
        <c:tickLblPos val="nextTo"/>
        <c:crossAx val="438166688"/>
        <c:crosses val="autoZero"/>
        <c:crossBetween val="midCat"/>
        <c:majorUnit val="3"/>
      </c:valAx>
      <c:valAx>
        <c:axId val="438166688"/>
        <c:scaling>
          <c:orientation val="minMax"/>
          <c:max val="50"/>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38169432"/>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99245194339489"/>
          <c:y val="2.8879097930316674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08D6-654B-A3B9-3C620D768B43}"/>
            </c:ext>
          </c:extLst>
        </c:ser>
        <c:dLbls>
          <c:showLegendKey val="0"/>
          <c:showVal val="0"/>
          <c:showCatName val="0"/>
          <c:showSerName val="0"/>
          <c:showPercent val="0"/>
          <c:showBubbleSize val="0"/>
        </c:dLbls>
        <c:axId val="438162768"/>
        <c:axId val="438165904"/>
      </c:scatterChart>
      <c:valAx>
        <c:axId val="438162768"/>
        <c:scaling>
          <c:orientation val="minMax"/>
          <c:max val="60"/>
          <c:min val="0"/>
        </c:scaling>
        <c:delete val="1"/>
        <c:axPos val="b"/>
        <c:numFmt formatCode="General" sourceLinked="1"/>
        <c:majorTickMark val="out"/>
        <c:minorTickMark val="none"/>
        <c:tickLblPos val="nextTo"/>
        <c:crossAx val="438165904"/>
        <c:crosses val="autoZero"/>
        <c:crossBetween val="midCat"/>
        <c:majorUnit val="3"/>
      </c:valAx>
      <c:valAx>
        <c:axId val="438165904"/>
        <c:scaling>
          <c:orientation val="minMax"/>
          <c:max val="50"/>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38162768"/>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strRef>
              <c:f>Feuil1!$A$2:$A$5</c:f>
              <c:strCache>
                <c:ptCount val="4"/>
                <c:pt idx="0">
                  <c:v>C2D1</c:v>
                </c:pt>
                <c:pt idx="1">
                  <c:v>C3D1</c:v>
                </c:pt>
                <c:pt idx="2">
                  <c:v>C4D1</c:v>
                </c:pt>
                <c:pt idx="3">
                  <c:v>Pré chirurgie</c:v>
                </c:pt>
              </c:strCache>
            </c:strRef>
          </c:cat>
          <c:val>
            <c:numRef>
              <c:f>Feuil1!$B$2:$B$5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5D55-46D1-B0A4-9FD463304B4F}"/>
            </c:ext>
          </c:extLst>
        </c:ser>
        <c:dLbls>
          <c:showLegendKey val="0"/>
          <c:showVal val="0"/>
          <c:showCatName val="0"/>
          <c:showSerName val="0"/>
          <c:showPercent val="0"/>
          <c:showBubbleSize val="0"/>
        </c:dLbls>
        <c:smooth val="0"/>
        <c:axId val="438410248"/>
        <c:axId val="438408288"/>
      </c:lineChart>
      <c:catAx>
        <c:axId val="438410248"/>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Arial" panose="020B0604020202020204" pitchFamily="34" charset="0"/>
              </a:defRPr>
            </a:pPr>
            <a:endParaRPr lang="fr-FR"/>
          </a:p>
        </c:txPr>
        <c:crossAx val="438408288"/>
        <c:crosses val="autoZero"/>
        <c:auto val="1"/>
        <c:lblAlgn val="ctr"/>
        <c:lblOffset val="100"/>
        <c:noMultiLvlLbl val="0"/>
      </c:catAx>
      <c:valAx>
        <c:axId val="438408288"/>
        <c:scaling>
          <c:orientation val="minMax"/>
          <c:max val="100"/>
          <c:min val="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38410248"/>
        <c:crossesAt val="1"/>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strRef>
              <c:f>Feuil1!$A$2:$A$5</c:f>
              <c:strCache>
                <c:ptCount val="4"/>
                <c:pt idx="0">
                  <c:v>C2D1</c:v>
                </c:pt>
                <c:pt idx="1">
                  <c:v>C3D1</c:v>
                </c:pt>
                <c:pt idx="2">
                  <c:v>C4D1</c:v>
                </c:pt>
                <c:pt idx="3">
                  <c:v>Pré Chirurgie</c:v>
                </c:pt>
              </c:strCache>
            </c:strRef>
          </c:cat>
          <c:val>
            <c:numRef>
              <c:f>Feuil1!$B$2:$B$5</c:f>
              <c:numCache>
                <c:formatCode>General</c:formatCode>
                <c:ptCount val="4"/>
              </c:numCache>
            </c:numRef>
          </c:val>
          <c:smooth val="0"/>
          <c:extLst xmlns:c16r2="http://schemas.microsoft.com/office/drawing/2015/06/chart">
            <c:ext xmlns:c16="http://schemas.microsoft.com/office/drawing/2014/chart" uri="{C3380CC4-5D6E-409C-BE32-E72D297353CC}">
              <c16:uniqueId val="{00000000-5D55-46D1-B0A4-9FD463304B4F}"/>
            </c:ext>
          </c:extLst>
        </c:ser>
        <c:dLbls>
          <c:showLegendKey val="0"/>
          <c:showVal val="0"/>
          <c:showCatName val="0"/>
          <c:showSerName val="0"/>
          <c:showPercent val="0"/>
          <c:showBubbleSize val="0"/>
        </c:dLbls>
        <c:smooth val="0"/>
        <c:axId val="438176096"/>
        <c:axId val="438176488"/>
      </c:lineChart>
      <c:catAx>
        <c:axId val="438176096"/>
        <c:scaling>
          <c:orientation val="minMax"/>
        </c:scaling>
        <c:delete val="0"/>
        <c:axPos val="b"/>
        <c:numFmt formatCode="General" sourceLinked="1"/>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Arial" panose="020B0604020202020204" pitchFamily="34" charset="0"/>
              </a:defRPr>
            </a:pPr>
            <a:endParaRPr lang="fr-FR"/>
          </a:p>
        </c:txPr>
        <c:crossAx val="438176488"/>
        <c:crosses val="autoZero"/>
        <c:auto val="1"/>
        <c:lblAlgn val="ctr"/>
        <c:lblOffset val="100"/>
        <c:noMultiLvlLbl val="0"/>
      </c:catAx>
      <c:valAx>
        <c:axId val="438176488"/>
        <c:scaling>
          <c:orientation val="minMax"/>
          <c:max val="100"/>
          <c:min val="0"/>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38176096"/>
        <c:crossesAt val="1"/>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01306920"/>
        <c:axId val="401311232"/>
      </c:scatterChart>
      <c:valAx>
        <c:axId val="401306920"/>
        <c:scaling>
          <c:orientation val="minMax"/>
          <c:max val="27"/>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01311232"/>
        <c:crosses val="autoZero"/>
        <c:crossBetween val="midCat"/>
        <c:majorUnit val="3"/>
      </c:valAx>
      <c:valAx>
        <c:axId val="401311232"/>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01306920"/>
        <c:crosses val="autoZero"/>
        <c:crossBetween val="midCat"/>
        <c:majorUnit val="0.1"/>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01307312"/>
        <c:axId val="401309664"/>
      </c:scatterChart>
      <c:valAx>
        <c:axId val="401307312"/>
        <c:scaling>
          <c:orientation val="minMax"/>
          <c:max val="27"/>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01309664"/>
        <c:crosses val="autoZero"/>
        <c:crossBetween val="midCat"/>
        <c:majorUnit val="3"/>
      </c:valAx>
      <c:valAx>
        <c:axId val="401309664"/>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01307312"/>
        <c:crosses val="autoZero"/>
        <c:crossBetween val="midCat"/>
        <c:majorUnit val="0.1"/>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46114808"/>
        <c:axId val="446114416"/>
      </c:scatterChart>
      <c:valAx>
        <c:axId val="446114808"/>
        <c:scaling>
          <c:orientation val="minMax"/>
          <c:max val="33"/>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6114416"/>
        <c:crosses val="autoZero"/>
        <c:crossBetween val="midCat"/>
        <c:majorUnit val="3"/>
      </c:valAx>
      <c:valAx>
        <c:axId val="446114416"/>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6114808"/>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611364241615E-2"/>
          <c:y val="2.88792766296951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BC08-45EF-A6C4-6A55B7135D46}"/>
            </c:ext>
          </c:extLst>
        </c:ser>
        <c:dLbls>
          <c:showLegendKey val="0"/>
          <c:showVal val="0"/>
          <c:showCatName val="0"/>
          <c:showSerName val="0"/>
          <c:showPercent val="0"/>
          <c:showBubbleSize val="0"/>
        </c:dLbls>
        <c:axId val="391494024"/>
        <c:axId val="391497160"/>
      </c:scatterChart>
      <c:valAx>
        <c:axId val="391494024"/>
        <c:scaling>
          <c:orientation val="minMax"/>
          <c:max val="6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91497160"/>
        <c:crosses val="autoZero"/>
        <c:crossBetween val="midCat"/>
        <c:majorUnit val="6"/>
      </c:valAx>
      <c:valAx>
        <c:axId val="391497160"/>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91494024"/>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48213056"/>
        <c:axId val="448215408"/>
      </c:scatterChart>
      <c:valAx>
        <c:axId val="448213056"/>
        <c:scaling>
          <c:orientation val="minMax"/>
          <c:max val="18"/>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8215408"/>
        <c:crosses val="autoZero"/>
        <c:crossBetween val="midCat"/>
        <c:majorUnit val="3"/>
      </c:valAx>
      <c:valAx>
        <c:axId val="448215408"/>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8213056"/>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2.2134957745642999E-2"/>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FA66-074F-B0ED-FAF9A1C53561}"/>
            </c:ext>
          </c:extLst>
        </c:ser>
        <c:dLbls>
          <c:showLegendKey val="0"/>
          <c:showVal val="0"/>
          <c:showCatName val="0"/>
          <c:showSerName val="0"/>
          <c:showPercent val="0"/>
          <c:showBubbleSize val="0"/>
        </c:dLbls>
        <c:axId val="448213840"/>
        <c:axId val="448220504"/>
      </c:scatterChart>
      <c:valAx>
        <c:axId val="448213840"/>
        <c:scaling>
          <c:orientation val="minMax"/>
          <c:min val="0"/>
        </c:scaling>
        <c:delete val="1"/>
        <c:axPos val="b"/>
        <c:numFmt formatCode="General" sourceLinked="1"/>
        <c:majorTickMark val="out"/>
        <c:minorTickMark val="none"/>
        <c:tickLblPos val="nextTo"/>
        <c:crossAx val="448220504"/>
        <c:crosses val="autoZero"/>
        <c:crossBetween val="midCat"/>
        <c:majorUnit val="3"/>
      </c:valAx>
      <c:valAx>
        <c:axId val="448220504"/>
        <c:scaling>
          <c:orientation val="minMax"/>
          <c:max val="100"/>
        </c:scaling>
        <c:delete val="0"/>
        <c:axPos val="l"/>
        <c:numFmt formatCode="General" sourceLinked="1"/>
        <c:majorTickMark val="out"/>
        <c:minorTickMark val="none"/>
        <c:tickLblPos val="nextTo"/>
        <c:txPr>
          <a:bodyPr/>
          <a:lstStyle/>
          <a:p>
            <a:pPr>
              <a:defRPr>
                <a:solidFill>
                  <a:schemeClr val="bg1">
                    <a:lumMod val="50000"/>
                  </a:schemeClr>
                </a:solidFill>
              </a:defRPr>
            </a:pPr>
            <a:endParaRPr lang="fr-FR"/>
          </a:p>
        </c:txPr>
        <c:crossAx val="448213840"/>
        <c:crosses val="autoZero"/>
        <c:crossBetween val="midCat"/>
        <c:majorUnit val="10"/>
      </c:valAx>
      <c:spPr>
        <a:noFill/>
        <a:ln w="25400">
          <a:noFill/>
        </a:ln>
      </c:spPr>
    </c:plotArea>
    <c:plotVisOnly val="1"/>
    <c:dispBlanksAs val="gap"/>
    <c:showDLblsOverMax val="0"/>
  </c:chart>
  <c:txPr>
    <a:bodyPr/>
    <a:lstStyle/>
    <a:p>
      <a:pPr>
        <a:defRPr sz="105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CE6A-4079-8E86-9D22F81C5272}"/>
            </c:ext>
          </c:extLst>
        </c:ser>
        <c:dLbls>
          <c:showLegendKey val="0"/>
          <c:showVal val="0"/>
          <c:showCatName val="0"/>
          <c:showSerName val="0"/>
          <c:showPercent val="0"/>
          <c:showBubbleSize val="0"/>
        </c:dLbls>
        <c:axId val="450996040"/>
        <c:axId val="450997216"/>
      </c:scatterChart>
      <c:valAx>
        <c:axId val="450996040"/>
        <c:scaling>
          <c:orientation val="minMax"/>
          <c:max val="24"/>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97216"/>
        <c:crosses val="autoZero"/>
        <c:crossBetween val="midCat"/>
        <c:majorUnit val="3"/>
      </c:valAx>
      <c:valAx>
        <c:axId val="450997216"/>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96040"/>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ACF4-4F43-8E70-0E831B108D00}"/>
            </c:ext>
          </c:extLst>
        </c:ser>
        <c:dLbls>
          <c:showLegendKey val="0"/>
          <c:showVal val="0"/>
          <c:showCatName val="0"/>
          <c:showSerName val="0"/>
          <c:showPercent val="0"/>
          <c:showBubbleSize val="0"/>
        </c:dLbls>
        <c:axId val="450997608"/>
        <c:axId val="451000352"/>
      </c:scatterChart>
      <c:valAx>
        <c:axId val="450997608"/>
        <c:scaling>
          <c:orientation val="minMax"/>
          <c:max val="27"/>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1000352"/>
        <c:crosses val="autoZero"/>
        <c:crossBetween val="midCat"/>
        <c:majorUnit val="3"/>
      </c:valAx>
      <c:valAx>
        <c:axId val="451000352"/>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97608"/>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spPr>
            <a:ln w="9525"/>
          </c:spPr>
          <c:dPt>
            <c:idx val="0"/>
            <c:bubble3D val="0"/>
            <c:spPr>
              <a:solidFill>
                <a:schemeClr val="accent2">
                  <a:lumMod val="25000"/>
                  <a:lumOff val="75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2-54AC-4007-B916-31EB6EAEE521}"/>
              </c:ext>
            </c:extLst>
          </c:dPt>
          <c:dPt>
            <c:idx val="1"/>
            <c:bubble3D val="0"/>
            <c:spPr>
              <a:solidFill>
                <a:schemeClr val="accent3"/>
              </a:solidFill>
              <a:ln w="9525">
                <a:solidFill>
                  <a:schemeClr val="lt1"/>
                </a:solidFill>
              </a:ln>
              <a:effectLst/>
            </c:spPr>
            <c:extLst xmlns:c16r2="http://schemas.microsoft.com/office/drawing/2015/06/chart">
              <c:ext xmlns:c16="http://schemas.microsoft.com/office/drawing/2014/chart" uri="{C3380CC4-5D6E-409C-BE32-E72D297353CC}">
                <c16:uniqueId val="{00000003-54AC-4007-B916-31EB6EAEE521}"/>
              </c:ext>
            </c:extLst>
          </c:dPt>
          <c:dPt>
            <c:idx val="2"/>
            <c:bubble3D val="0"/>
            <c:spPr>
              <a:solidFill>
                <a:schemeClr val="bg2"/>
              </a:solidFill>
              <a:ln w="9525">
                <a:solidFill>
                  <a:schemeClr val="lt1"/>
                </a:solidFill>
              </a:ln>
              <a:effectLst/>
            </c:spPr>
            <c:extLst xmlns:c16r2="http://schemas.microsoft.com/office/drawing/2015/06/chart">
              <c:ext xmlns:c16="http://schemas.microsoft.com/office/drawing/2014/chart" uri="{C3380CC4-5D6E-409C-BE32-E72D297353CC}">
                <c16:uniqueId val="{00000001-54AC-4007-B916-31EB6EAEE521}"/>
              </c:ext>
            </c:extLst>
          </c:dPt>
          <c:dLbls>
            <c:dLbl>
              <c:idx val="2"/>
              <c:layout>
                <c:manualLayout>
                  <c:x val="-0.1702378086419753"/>
                  <c:y val="3.6518518518517981E-3"/>
                </c:manualLayout>
              </c:layout>
              <c:spPr>
                <a:noFill/>
                <a:ln>
                  <a:noFill/>
                </a:ln>
                <a:effectLst/>
              </c:spPr>
              <c:txPr>
                <a:bodyPr rot="0" spcFirstLastPara="1" vertOverflow="clip" horzOverflow="clip" vert="horz" wrap="non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4AC-4007-B916-31EB6EAEE521}"/>
                </c:ext>
                <c:ext xmlns:c15="http://schemas.microsoft.com/office/drawing/2012/chart" uri="{CE6537A1-D6FC-4f65-9D91-7224C49458BB}">
                  <c15:spPr xmlns:c15="http://schemas.microsoft.com/office/drawing/2012/chart">
                    <a:prstGeom prst="wedgeRectCallout">
                      <a:avLst/>
                    </a:prstGeom>
                    <a:noFill/>
                    <a:ln>
                      <a:noFill/>
                    </a:ln>
                  </c15:spPr>
                  <c15:layout>
                    <c:manualLayout>
                      <c:w val="0.12798271604938269"/>
                      <c:h val="0.2273412037037037"/>
                    </c:manualLayout>
                  </c15:layout>
                </c:ext>
              </c:extLst>
            </c:dLbl>
            <c:spPr>
              <a:noFill/>
              <a:ln>
                <a:noFill/>
              </a:ln>
              <a:effectLst/>
            </c:spPr>
            <c:txPr>
              <a:bodyPr rot="0" spcFirstLastPara="1" vertOverflow="clip" horzOverflow="clip" vert="horz" wrap="non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r-FR"/>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3"/>
                <c:pt idx="0">
                  <c:v>L858R</c:v>
                </c:pt>
                <c:pt idx="1">
                  <c:v>Exon19del</c:v>
                </c:pt>
                <c:pt idx="2">
                  <c:v>Rare</c:v>
                </c:pt>
              </c:strCache>
            </c:strRef>
          </c:cat>
          <c:val>
            <c:numRef>
              <c:f>Feuil1!$B$2:$B$4</c:f>
              <c:numCache>
                <c:formatCode>0%</c:formatCode>
                <c:ptCount val="3"/>
                <c:pt idx="0">
                  <c:v>0.41</c:v>
                </c:pt>
                <c:pt idx="1">
                  <c:v>0.47</c:v>
                </c:pt>
                <c:pt idx="2">
                  <c:v>0.12</c:v>
                </c:pt>
              </c:numCache>
            </c:numRef>
          </c:val>
          <c:extLst xmlns:c16r2="http://schemas.microsoft.com/office/drawing/2015/06/chart">
            <c:ext xmlns:c16="http://schemas.microsoft.com/office/drawing/2014/chart" uri="{C3380CC4-5D6E-409C-BE32-E72D297353CC}">
              <c16:uniqueId val="{00000000-54AC-4007-B916-31EB6EAEE521}"/>
            </c:ext>
          </c:extLst>
        </c:ser>
        <c:dLbls>
          <c:dLblPos val="bestFit"/>
          <c:showLegendKey val="0"/>
          <c:showVal val="0"/>
          <c:showCatName val="0"/>
          <c:showSerName val="0"/>
          <c:showPercent val="0"/>
          <c:showBubbleSize val="0"/>
          <c:showLeaderLines val="0"/>
        </c:dLbls>
        <c:firstSliceAng val="111"/>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2252358012562"/>
          <c:y val="0.11829299709156305"/>
          <c:w val="0.56044880753189752"/>
          <c:h val="0.84067296985960982"/>
        </c:manualLayout>
      </c:layout>
      <c:pieChart>
        <c:varyColors val="1"/>
        <c:ser>
          <c:idx val="0"/>
          <c:order val="0"/>
          <c:tx>
            <c:strRef>
              <c:f>Feuil1!$B$1</c:f>
              <c:strCache>
                <c:ptCount val="1"/>
                <c:pt idx="0">
                  <c:v>Ventes</c:v>
                </c:pt>
              </c:strCache>
            </c:strRef>
          </c:tx>
          <c:spPr>
            <a:ln w="9525"/>
          </c:spPr>
          <c:dPt>
            <c:idx val="0"/>
            <c:bubble3D val="0"/>
            <c:spPr>
              <a:solidFill>
                <a:schemeClr val="accent2">
                  <a:lumMod val="50000"/>
                  <a:lumOff val="50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4-E6AD-4DF3-B631-CB990D782784}"/>
              </c:ext>
            </c:extLst>
          </c:dPt>
          <c:dPt>
            <c:idx val="1"/>
            <c:bubble3D val="0"/>
            <c:spPr>
              <a:solidFill>
                <a:schemeClr val="accent1">
                  <a:lumMod val="50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5-E6AD-4DF3-B631-CB990D782784}"/>
              </c:ext>
            </c:extLst>
          </c:dPt>
          <c:dPt>
            <c:idx val="2"/>
            <c:bubble3D val="0"/>
            <c:spPr>
              <a:solidFill>
                <a:schemeClr val="tx2">
                  <a:lumMod val="60000"/>
                  <a:lumOff val="40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2-E6AD-4DF3-B631-CB990D782784}"/>
              </c:ext>
            </c:extLst>
          </c:dPt>
          <c:dPt>
            <c:idx val="3"/>
            <c:bubble3D val="0"/>
            <c:spPr>
              <a:solidFill>
                <a:schemeClr val="accent4"/>
              </a:solidFill>
              <a:ln w="9525">
                <a:solidFill>
                  <a:schemeClr val="lt1"/>
                </a:solidFill>
              </a:ln>
              <a:effectLst/>
            </c:spPr>
            <c:extLst xmlns:c16r2="http://schemas.microsoft.com/office/drawing/2015/06/chart">
              <c:ext xmlns:c16="http://schemas.microsoft.com/office/drawing/2014/chart" uri="{C3380CC4-5D6E-409C-BE32-E72D297353CC}">
                <c16:uniqueId val="{00000003-E6AD-4DF3-B631-CB990D782784}"/>
              </c:ext>
            </c:extLst>
          </c:dPt>
          <c:dPt>
            <c:idx val="4"/>
            <c:bubble3D val="0"/>
            <c:spPr>
              <a:solidFill>
                <a:schemeClr val="accent4">
                  <a:lumMod val="75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6-E6AD-4DF3-B631-CB990D782784}"/>
              </c:ext>
            </c:extLst>
          </c:dPt>
          <c:dPt>
            <c:idx val="5"/>
            <c:bubble3D val="0"/>
            <c:spPr>
              <a:solidFill>
                <a:schemeClr val="accent5">
                  <a:lumMod val="50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7-E6AD-4DF3-B631-CB990D782784}"/>
              </c:ext>
            </c:extLst>
          </c:dPt>
          <c:dPt>
            <c:idx val="6"/>
            <c:bubble3D val="0"/>
            <c:spPr>
              <a:solidFill>
                <a:schemeClr val="accent2"/>
              </a:solidFill>
              <a:ln w="9525">
                <a:solidFill>
                  <a:schemeClr val="lt1"/>
                </a:solidFill>
              </a:ln>
              <a:effectLst/>
            </c:spPr>
            <c:extLst xmlns:c16r2="http://schemas.microsoft.com/office/drawing/2015/06/chart">
              <c:ext xmlns:c16="http://schemas.microsoft.com/office/drawing/2014/chart" uri="{C3380CC4-5D6E-409C-BE32-E72D297353CC}">
                <c16:uniqueId val="{00000001-E6AD-4DF3-B631-CB990D782784}"/>
              </c:ext>
            </c:extLst>
          </c:dPt>
          <c:dPt>
            <c:idx val="7"/>
            <c:bubble3D val="0"/>
            <c:spPr>
              <a:solidFill>
                <a:schemeClr val="accent1"/>
              </a:solidFill>
              <a:ln w="9525">
                <a:solidFill>
                  <a:schemeClr val="lt1"/>
                </a:solidFill>
              </a:ln>
              <a:effectLst/>
            </c:spPr>
            <c:extLst xmlns:c16r2="http://schemas.microsoft.com/office/drawing/2015/06/chart">
              <c:ext xmlns:c16="http://schemas.microsoft.com/office/drawing/2014/chart" uri="{C3380CC4-5D6E-409C-BE32-E72D297353CC}">
                <c16:uniqueId val="{00000008-E6AD-4DF3-B631-CB990D782784}"/>
              </c:ext>
            </c:extLst>
          </c:dPt>
          <c:dPt>
            <c:idx val="8"/>
            <c:bubble3D val="0"/>
            <c:spPr>
              <a:solidFill>
                <a:schemeClr val="tx2">
                  <a:lumMod val="75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9-E6AD-4DF3-B631-CB990D782784}"/>
              </c:ext>
            </c:extLst>
          </c:dPt>
          <c:dPt>
            <c:idx val="9"/>
            <c:bubble3D val="0"/>
            <c:spPr>
              <a:solidFill>
                <a:schemeClr val="accent1">
                  <a:lumMod val="60000"/>
                  <a:lumOff val="40000"/>
                </a:schemeClr>
              </a:solidFill>
              <a:ln w="9525">
                <a:solidFill>
                  <a:schemeClr val="lt1"/>
                </a:solidFill>
              </a:ln>
              <a:effectLst/>
            </c:spPr>
            <c:extLst xmlns:c16r2="http://schemas.microsoft.com/office/drawing/2015/06/chart">
              <c:ext xmlns:c16="http://schemas.microsoft.com/office/drawing/2014/chart" uri="{C3380CC4-5D6E-409C-BE32-E72D297353CC}">
                <c16:uniqueId val="{0000000A-E6AD-4DF3-B631-CB990D782784}"/>
              </c:ext>
            </c:extLst>
          </c:dPt>
          <c:dLbls>
            <c:dLbl>
              <c:idx val="1"/>
              <c:spPr>
                <a:noFill/>
                <a:ln>
                  <a:noFill/>
                </a:ln>
                <a:effectLst/>
              </c:spPr>
              <c:txPr>
                <a:bodyPr rot="0" spcFirstLastPara="1" vertOverflow="clip" horzOverflow="clip" vert="horz" wrap="square" lIns="38100" tIns="19050" rIns="38100" bIns="19050" anchor="ctr" anchorCtr="0">
                  <a:spAutoFit/>
                </a:bodyPr>
                <a:lstStyle/>
                <a:p>
                  <a:pPr algn="l">
                    <a:defRPr sz="700" b="1" i="0" u="none" strike="noStrike" kern="1200" baseline="0">
                      <a:solidFill>
                        <a:schemeClr val="tx2"/>
                      </a:solidFill>
                      <a:latin typeface="+mn-lt"/>
                      <a:ea typeface="+mn-ea"/>
                      <a:cs typeface="+mn-cs"/>
                    </a:defRPr>
                  </a:pPr>
                  <a:endParaRPr lang="fr-FR"/>
                </a:p>
              </c:txPr>
              <c:dLblPos val="outEnd"/>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E6AD-4DF3-B631-CB990D782784}"/>
                </c:ex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9.6273021304993781E-2"/>
                  <c:y val="-5.7943740211461869E-2"/>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2-E6AD-4DF3-B631-CB990D782784}"/>
                </c:ext>
                <c:ext xmlns:c15="http://schemas.microsoft.com/office/drawing/2012/chart" uri="{CE6537A1-D6FC-4f65-9D91-7224C49458BB}"/>
              </c:extLst>
            </c:dLbl>
            <c:dLbl>
              <c:idx val="3"/>
              <c:layout>
                <c:manualLayout>
                  <c:x val="-9.9219840598348777E-2"/>
                  <c:y val="-0.1081856976816653"/>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E6AD-4DF3-B631-CB990D782784}"/>
                </c:ext>
                <c:ext xmlns:c15="http://schemas.microsoft.com/office/drawing/2012/chart" uri="{CE6537A1-D6FC-4f65-9D91-7224C49458BB}"/>
              </c:extLst>
            </c:dLbl>
            <c:dLbl>
              <c:idx val="4"/>
              <c:layout>
                <c:manualLayout>
                  <c:x val="-6.5841847739564419E-2"/>
                  <c:y val="-9.0396746416205417E-2"/>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6-E6AD-4DF3-B631-CB990D782784}"/>
                </c:ext>
                <c:ext xmlns:c15="http://schemas.microsoft.com/office/drawing/2012/chart" uri="{CE6537A1-D6FC-4f65-9D91-7224C49458BB}"/>
              </c:extLst>
            </c:dLbl>
            <c:dLbl>
              <c:idx val="5"/>
              <c:layout>
                <c:manualLayout>
                  <c:x val="8.9876959325524988E-2"/>
                  <c:y val="-0.11379894937849284"/>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E6AD-4DF3-B631-CB990D782784}"/>
                </c:ext>
                <c:ext xmlns:c15="http://schemas.microsoft.com/office/drawing/2012/chart" uri="{CE6537A1-D6FC-4f65-9D91-7224C49458BB}"/>
              </c:extLst>
            </c:dLbl>
            <c:dLbl>
              <c:idx val="6"/>
              <c:layout>
                <c:manualLayout>
                  <c:x val="0.20520124137764659"/>
                  <c:y val="-5.1226055367426089E-2"/>
                </c:manualLayout>
              </c:layout>
              <c:spPr>
                <a:no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fr-FR"/>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E6AD-4DF3-B631-CB990D782784}"/>
                </c:ext>
                <c:ext xmlns:c15="http://schemas.microsoft.com/office/drawing/2012/chart" uri="{CE6537A1-D6FC-4f65-9D91-7224C49458BB}">
                  <c15:spPr xmlns:c15="http://schemas.microsoft.com/office/drawing/2012/chart">
                    <a:prstGeom prst="wedgeRectCallout">
                      <a:avLst/>
                    </a:prstGeom>
                    <a:noFill/>
                    <a:ln>
                      <a:noFill/>
                    </a:ln>
                  </c15:spPr>
                  <c15:layout>
                    <c:manualLayout>
                      <c:w val="0.1896187330579194"/>
                      <c:h val="0.18131603775247526"/>
                    </c:manualLayout>
                  </c15:layout>
                </c:ext>
              </c:extLst>
            </c:dLbl>
            <c:dLbl>
              <c:idx val="7"/>
              <c:layout>
                <c:manualLayout>
                  <c:x val="0.1565938279199687"/>
                  <c:y val="0.20629942109841667"/>
                </c:manualLayout>
              </c:layout>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8-E6AD-4DF3-B631-CB990D782784}"/>
                </c:ext>
                <c:ext xmlns:c15="http://schemas.microsoft.com/office/drawing/2012/chart" uri="{CE6537A1-D6FC-4f65-9D91-7224C49458BB}"/>
              </c:extLst>
            </c:dLbl>
            <c:dLbl>
              <c:idx val="8"/>
              <c:layout>
                <c:manualLayout>
                  <c:x val="-0.10069325377610591"/>
                  <c:y val="3.6476802149606876E-3"/>
                </c:manualLayout>
              </c:layout>
              <c:spPr>
                <a:noFill/>
                <a:ln>
                  <a:noFill/>
                </a:ln>
                <a:effectLst/>
              </c:spPr>
              <c:txPr>
                <a:bodyPr rot="0" spcFirstLastPara="1" vertOverflow="clip" horzOverflow="clip" vert="horz" wrap="square" lIns="38100" tIns="19050" rIns="38100" bIns="19050" anchor="ctr" anchorCtr="0">
                  <a:spAutoFit/>
                </a:bodyPr>
                <a:lstStyle/>
                <a:p>
                  <a:pPr algn="r">
                    <a:defRPr sz="700" b="1" i="0" u="none" strike="noStrike" kern="1200" baseline="0">
                      <a:solidFill>
                        <a:schemeClr val="tx2"/>
                      </a:solidFill>
                      <a:latin typeface="+mn-lt"/>
                      <a:ea typeface="+mn-ea"/>
                      <a:cs typeface="+mn-cs"/>
                    </a:defRPr>
                  </a:pPr>
                  <a:endParaRPr lang="fr-FR"/>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E6AD-4DF3-B631-CB990D782784}"/>
                </c:ext>
                <c:ext xmlns:c15="http://schemas.microsoft.com/office/drawing/2012/chart" uri="{CE6537A1-D6FC-4f65-9D91-7224C49458BB}">
                  <c15:spPr xmlns:c15="http://schemas.microsoft.com/office/drawing/2012/chart">
                    <a:prstGeom prst="wedgeRectCallout">
                      <a:avLst/>
                    </a:prstGeom>
                    <a:noFill/>
                    <a:ln>
                      <a:noFill/>
                    </a:ln>
                  </c15:spPr>
                  <c15:layout>
                    <c:manualLayout>
                      <c:w val="0.29928386756553155"/>
                      <c:h val="0.10825756089307889"/>
                    </c:manualLayout>
                  </c15:layout>
                </c:ext>
              </c:extLst>
            </c:dLbl>
            <c:dLbl>
              <c:idx val="9"/>
              <c:layout>
                <c:manualLayout>
                  <c:x val="0.14103257055888607"/>
                  <c:y val="7.2949296354703512E-3"/>
                </c:manualLayout>
              </c:layout>
              <c:spPr>
                <a:noFill/>
                <a:ln>
                  <a:noFill/>
                </a:ln>
                <a:effectLst/>
              </c:spPr>
              <c:txPr>
                <a:bodyPr rot="0" spcFirstLastPara="1" vertOverflow="clip" horzOverflow="clip" vert="horz" wrap="square" lIns="38100" tIns="19050" rIns="38100" bIns="19050" anchor="ctr" anchorCtr="0">
                  <a:spAutoFit/>
                </a:bodyPr>
                <a:lstStyle/>
                <a:p>
                  <a:pPr algn="l">
                    <a:defRPr sz="700" b="1" i="0" u="none" strike="noStrike" kern="1200" baseline="0">
                      <a:solidFill>
                        <a:schemeClr val="tx2"/>
                      </a:solidFill>
                      <a:latin typeface="+mn-lt"/>
                      <a:ea typeface="+mn-ea"/>
                      <a:cs typeface="+mn-cs"/>
                    </a:defRPr>
                  </a:pPr>
                  <a:endParaRPr lang="fr-FR"/>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A-E6AD-4DF3-B631-CB990D782784}"/>
                </c:ext>
                <c:ext xmlns:c15="http://schemas.microsoft.com/office/drawing/2012/chart" uri="{CE6537A1-D6FC-4f65-9D91-7224C49458BB}">
                  <c15:spPr xmlns:c15="http://schemas.microsoft.com/office/drawing/2012/chart">
                    <a:prstGeom prst="wedgeRectCallout">
                      <a:avLst/>
                    </a:prstGeom>
                    <a:noFill/>
                    <a:ln>
                      <a:noFill/>
                    </a:ln>
                  </c15:spPr>
                  <c15:layout>
                    <c:manualLayout>
                      <c:w val="0.25802393188314476"/>
                      <c:h val="0.10584964297191879"/>
                    </c:manualLayout>
                  </c15:layout>
                </c:ext>
              </c:extLst>
            </c:dLbl>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r-FR"/>
              </a:p>
            </c:txPr>
            <c:dLblPos val="ct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Feuil1!$A$2:$A$11</c:f>
              <c:strCache>
                <c:ptCount val="10"/>
                <c:pt idx="0">
                  <c:v>Other point mutations</c:v>
                </c:pt>
                <c:pt idx="1">
                  <c:v>Exon 19 insertion</c:v>
                </c:pt>
                <c:pt idx="2">
                  <c:v>E709X</c:v>
                </c:pt>
                <c:pt idx="3">
                  <c:v>S781/V</c:v>
                </c:pt>
                <c:pt idx="4">
                  <c:v>L681X</c:v>
                </c:pt>
                <c:pt idx="5">
                  <c:v>G719X</c:v>
                </c:pt>
                <c:pt idx="6">
                  <c:v>Ex20ins mutations</c:v>
                </c:pt>
                <c:pt idx="7">
                  <c:v>Coumpound mutations</c:v>
                </c:pt>
                <c:pt idx="8">
                  <c:v>Other frameshift mutations</c:v>
                </c:pt>
                <c:pt idx="9">
                  <c:v>Other deletion mutations</c:v>
                </c:pt>
              </c:strCache>
            </c:strRef>
          </c:cat>
          <c:val>
            <c:numRef>
              <c:f>Feuil1!$B$2:$B$11</c:f>
              <c:numCache>
                <c:formatCode>0.00%</c:formatCode>
                <c:ptCount val="10"/>
                <c:pt idx="0">
                  <c:v>0.28220000000000001</c:v>
                </c:pt>
                <c:pt idx="1">
                  <c:v>4.1000000000000003E-3</c:v>
                </c:pt>
                <c:pt idx="2">
                  <c:v>4.9799999999999997E-2</c:v>
                </c:pt>
                <c:pt idx="3">
                  <c:v>6.3899999999999998E-2</c:v>
                </c:pt>
                <c:pt idx="4">
                  <c:v>9.8799999999999999E-2</c:v>
                </c:pt>
                <c:pt idx="5">
                  <c:v>0.13780000000000001</c:v>
                </c:pt>
                <c:pt idx="6">
                  <c:v>0.16850000000000001</c:v>
                </c:pt>
                <c:pt idx="7">
                  <c:v>0.17430000000000001</c:v>
                </c:pt>
                <c:pt idx="8">
                  <c:v>9.1000000000000004E-3</c:v>
                </c:pt>
                <c:pt idx="9">
                  <c:v>1.1599999999999999E-2</c:v>
                </c:pt>
              </c:numCache>
            </c:numRef>
          </c:val>
          <c:extLst xmlns:c16r2="http://schemas.microsoft.com/office/drawing/2015/06/chart">
            <c:ext xmlns:c16="http://schemas.microsoft.com/office/drawing/2014/chart" uri="{C3380CC4-5D6E-409C-BE32-E72D297353CC}">
              <c16:uniqueId val="{00000000-E6AD-4DF3-B631-CB990D78278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spPr>
            <a:noFill/>
            <a:ln w="9525">
              <a:noFill/>
            </a:ln>
          </c:spPr>
          <c:dPt>
            <c:idx val="0"/>
            <c:bubble3D val="0"/>
            <c:spPr>
              <a:solidFill>
                <a:schemeClr val="accent5"/>
              </a:solidFill>
              <a:ln w="9525">
                <a:solidFill>
                  <a:schemeClr val="bg1"/>
                </a:solidFill>
              </a:ln>
              <a:effectLst/>
            </c:spPr>
            <c:extLst xmlns:c16r2="http://schemas.microsoft.com/office/drawing/2015/06/chart">
              <c:ext xmlns:c16="http://schemas.microsoft.com/office/drawing/2014/chart" uri="{C3380CC4-5D6E-409C-BE32-E72D297353CC}">
                <c16:uniqueId val="{00000001-DE40-4A30-8CBC-2BE8858EEADE}"/>
              </c:ext>
            </c:extLst>
          </c:dPt>
          <c:dPt>
            <c:idx val="1"/>
            <c:bubble3D val="0"/>
            <c:spPr>
              <a:noFill/>
              <a:ln w="9525">
                <a:noFill/>
              </a:ln>
              <a:effectLst/>
            </c:spPr>
            <c:extLst xmlns:c16r2="http://schemas.microsoft.com/office/drawing/2015/06/chart">
              <c:ext xmlns:c16="http://schemas.microsoft.com/office/drawing/2014/chart" uri="{C3380CC4-5D6E-409C-BE32-E72D297353CC}">
                <c16:uniqueId val="{00000003-DE40-4A30-8CBC-2BE8858EEADE}"/>
              </c:ext>
            </c:extLst>
          </c:dPt>
          <c:dPt>
            <c:idx val="2"/>
            <c:bubble3D val="0"/>
            <c:spPr>
              <a:noFill/>
              <a:ln w="9525">
                <a:noFill/>
              </a:ln>
              <a:effectLst/>
            </c:spPr>
            <c:extLst xmlns:c16r2="http://schemas.microsoft.com/office/drawing/2015/06/chart">
              <c:ext xmlns:c16="http://schemas.microsoft.com/office/drawing/2014/chart" uri="{C3380CC4-5D6E-409C-BE32-E72D297353CC}">
                <c16:uniqueId val="{00000005-DE40-4A30-8CBC-2BE8858EEADE}"/>
              </c:ext>
            </c:extLst>
          </c:dPt>
          <c:dLbls>
            <c:dLbl>
              <c:idx val="0"/>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r-FR"/>
                </a:p>
              </c:txPr>
              <c:dLblPos val="ct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DE40-4A30-8CBC-2BE8858EEADE}"/>
                </c:ext>
                <c:ext xmlns:c15="http://schemas.microsoft.com/office/drawing/2012/chart" uri="{CE6537A1-D6FC-4f65-9D91-7224C49458BB}">
                  <c15:spPr xmlns:c15="http://schemas.microsoft.com/office/drawing/2012/chart">
                    <a:prstGeom prst="wedgeRectCallout">
                      <a:avLst/>
                    </a:prstGeom>
                    <a:noFill/>
                    <a:ln>
                      <a:noFill/>
                    </a:ln>
                  </c15:spPr>
                </c:ext>
              </c:extLst>
            </c:dLbl>
            <c:dLbl>
              <c:idx val="1"/>
              <c:delete val="1"/>
              <c:extLst xmlns:c16r2="http://schemas.microsoft.com/office/drawing/2015/06/chart">
                <c:ext xmlns:c16="http://schemas.microsoft.com/office/drawing/2014/chart" uri="{C3380CC4-5D6E-409C-BE32-E72D297353CC}">
                  <c16:uniqueId val="{00000003-DE40-4A30-8CBC-2BE8858EEADE}"/>
                </c:ext>
                <c:ext xmlns:c15="http://schemas.microsoft.com/office/drawing/2012/chart" uri="{CE6537A1-D6FC-4f65-9D91-7224C49458BB}"/>
              </c:extLst>
            </c:dLbl>
            <c:dLbl>
              <c:idx val="2"/>
              <c:layout>
                <c:manualLayout>
                  <c:x val="-0.1702378086419753"/>
                  <c:y val="3.6518518518517981E-3"/>
                </c:manualLayout>
              </c:layout>
              <c:spPr>
                <a:noFill/>
                <a:ln>
                  <a:noFill/>
                </a:ln>
                <a:effectLst/>
              </c:spPr>
              <c:txPr>
                <a:bodyPr rot="0" spcFirstLastPara="1" vertOverflow="clip" horzOverflow="clip" vert="horz" wrap="non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DE40-4A30-8CBC-2BE8858EEADE}"/>
                </c:ext>
                <c:ext xmlns:c15="http://schemas.microsoft.com/office/drawing/2012/chart" uri="{CE6537A1-D6FC-4f65-9D91-7224C49458BB}">
                  <c15:spPr xmlns:c15="http://schemas.microsoft.com/office/drawing/2012/chart">
                    <a:prstGeom prst="wedgeRectCallout">
                      <a:avLst/>
                    </a:prstGeom>
                    <a:noFill/>
                    <a:ln>
                      <a:noFill/>
                    </a:ln>
                  </c15:spPr>
                  <c15:layout>
                    <c:manualLayout>
                      <c:w val="0.12798271604938269"/>
                      <c:h val="0.2273412037037037"/>
                    </c:manualLayout>
                  </c15:layout>
                </c:ext>
              </c:extLst>
            </c:dLbl>
            <c:spPr>
              <a:noFill/>
              <a:ln>
                <a:noFill/>
              </a:ln>
              <a:effectLst/>
            </c:spPr>
            <c:txPr>
              <a:bodyPr rot="0" spcFirstLastPara="1" vertOverflow="clip" horzOverflow="clip" vert="horz" wrap="non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fr-FR"/>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1"/>
                <c:pt idx="0">
                  <c:v>Major Uncomnon mutations</c:v>
                </c:pt>
              </c:strCache>
            </c:strRef>
          </c:cat>
          <c:val>
            <c:numRef>
              <c:f>Feuil1!$B$2:$B$4</c:f>
              <c:numCache>
                <c:formatCode>0.00%</c:formatCode>
                <c:ptCount val="3"/>
                <c:pt idx="0" formatCode="0%">
                  <c:v>0.30049999999999999</c:v>
                </c:pt>
                <c:pt idx="1">
                  <c:v>0.6996</c:v>
                </c:pt>
              </c:numCache>
            </c:numRef>
          </c:val>
          <c:extLst xmlns:c16r2="http://schemas.microsoft.com/office/drawing/2015/06/chart">
            <c:ext xmlns:c16="http://schemas.microsoft.com/office/drawing/2014/chart" uri="{C3380CC4-5D6E-409C-BE32-E72D297353CC}">
              <c16:uniqueId val="{00000006-DE40-4A30-8CBC-2BE8858EEADE}"/>
            </c:ext>
          </c:extLst>
        </c:ser>
        <c:dLbls>
          <c:dLblPos val="bestFit"/>
          <c:showLegendKey val="0"/>
          <c:showVal val="0"/>
          <c:showCatName val="0"/>
          <c:showSerName val="0"/>
          <c:showPercent val="0"/>
          <c:showBubbleSize val="0"/>
          <c:showLeaderLines val="0"/>
        </c:dLbls>
        <c:firstSliceAng val="121"/>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0D1D-4EE7-9780-0D82A56D56A4}"/>
            </c:ext>
          </c:extLst>
        </c:ser>
        <c:dLbls>
          <c:showLegendKey val="0"/>
          <c:showVal val="0"/>
          <c:showCatName val="0"/>
          <c:showSerName val="0"/>
          <c:showPercent val="0"/>
          <c:showBubbleSize val="0"/>
        </c:dLbls>
        <c:axId val="451002312"/>
        <c:axId val="450998784"/>
      </c:scatterChart>
      <c:valAx>
        <c:axId val="451002312"/>
        <c:scaling>
          <c:orientation val="minMax"/>
          <c:max val="39"/>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98784"/>
        <c:crosses val="autoZero"/>
        <c:crossBetween val="midCat"/>
        <c:majorUnit val="3"/>
      </c:valAx>
      <c:valAx>
        <c:axId val="450998784"/>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1002312"/>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50999568"/>
        <c:axId val="451001528"/>
      </c:scatterChart>
      <c:valAx>
        <c:axId val="450999568"/>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1001528"/>
        <c:crosses val="autoZero"/>
        <c:crossBetween val="midCat"/>
        <c:majorUnit val="6"/>
      </c:valAx>
      <c:valAx>
        <c:axId val="451001528"/>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99568"/>
        <c:crosses val="autoZero"/>
        <c:crossBetween val="midCat"/>
        <c:majorUnit val="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50972912"/>
        <c:axId val="450975656"/>
      </c:scatterChart>
      <c:valAx>
        <c:axId val="450972912"/>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75656"/>
        <c:crosses val="autoZero"/>
        <c:crossBetween val="midCat"/>
        <c:majorUnit val="6"/>
      </c:valAx>
      <c:valAx>
        <c:axId val="450975656"/>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72912"/>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77D0-4353-A4A9-5474419537F1}"/>
            </c:ext>
          </c:extLst>
        </c:ser>
        <c:dLbls>
          <c:showLegendKey val="0"/>
          <c:showVal val="0"/>
          <c:showCatName val="0"/>
          <c:showSerName val="0"/>
          <c:showPercent val="0"/>
          <c:showBubbleSize val="0"/>
        </c:dLbls>
        <c:axId val="391494808"/>
        <c:axId val="389330336"/>
      </c:scatterChart>
      <c:valAx>
        <c:axId val="391494808"/>
        <c:scaling>
          <c:orientation val="minMax"/>
          <c:max val="42"/>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9330336"/>
        <c:crosses val="autoZero"/>
        <c:crossBetween val="midCat"/>
        <c:majorUnit val="3"/>
      </c:valAx>
      <c:valAx>
        <c:axId val="389330336"/>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91494808"/>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50982320"/>
        <c:axId val="450973304"/>
      </c:scatterChart>
      <c:valAx>
        <c:axId val="450982320"/>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73304"/>
        <c:crosses val="autoZero"/>
        <c:crossBetween val="midCat"/>
        <c:majorUnit val="6"/>
      </c:valAx>
      <c:valAx>
        <c:axId val="450973304"/>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0982320"/>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16042777777777778"/>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57EC-41D2-8D30-3033EA4042D1}"/>
            </c:ext>
          </c:extLst>
        </c:ser>
        <c:dLbls>
          <c:showLegendKey val="0"/>
          <c:showVal val="0"/>
          <c:showCatName val="0"/>
          <c:showSerName val="0"/>
          <c:showPercent val="0"/>
          <c:showBubbleSize val="0"/>
        </c:dLbls>
        <c:axId val="450977616"/>
        <c:axId val="450973696"/>
      </c:scatterChart>
      <c:valAx>
        <c:axId val="450977616"/>
        <c:scaling>
          <c:orientation val="minMax"/>
          <c:max val="20"/>
          <c:min val="0"/>
        </c:scaling>
        <c:delete val="0"/>
        <c:axPos val="b"/>
        <c:numFmt formatCode="General" sourceLinked="1"/>
        <c:majorTickMark val="out"/>
        <c:minorTickMark val="none"/>
        <c:tickLblPos val="nextTo"/>
        <c:txPr>
          <a:bodyPr/>
          <a:lstStyle/>
          <a:p>
            <a:pPr>
              <a:defRPr sz="700">
                <a:solidFill>
                  <a:schemeClr val="tx1">
                    <a:lumMod val="65000"/>
                    <a:lumOff val="35000"/>
                  </a:schemeClr>
                </a:solidFill>
              </a:defRPr>
            </a:pPr>
            <a:endParaRPr lang="fr-FR"/>
          </a:p>
        </c:txPr>
        <c:crossAx val="450973696"/>
        <c:crosses val="autoZero"/>
        <c:crossBetween val="midCat"/>
        <c:majorUnit val="1"/>
      </c:valAx>
      <c:valAx>
        <c:axId val="450973696"/>
        <c:scaling>
          <c:orientation val="minMax"/>
          <c:max val="0"/>
          <c:min val="-125"/>
        </c:scaling>
        <c:delete val="1"/>
        <c:axPos val="l"/>
        <c:numFmt formatCode="General" sourceLinked="1"/>
        <c:majorTickMark val="out"/>
        <c:minorTickMark val="none"/>
        <c:tickLblPos val="nextTo"/>
        <c:crossAx val="450977616"/>
        <c:crosses val="autoZero"/>
        <c:crossBetween val="midCat"/>
        <c:majorUnit val="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953066218054056"/>
          <c:y val="3.448402777777778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1E0F-4DDF-A634-50E871E2B7B8}"/>
            </c:ext>
          </c:extLst>
        </c:ser>
        <c:dLbls>
          <c:showLegendKey val="0"/>
          <c:showVal val="0"/>
          <c:showCatName val="0"/>
          <c:showSerName val="0"/>
          <c:showPercent val="0"/>
          <c:showBubbleSize val="0"/>
        </c:dLbls>
        <c:axId val="450984672"/>
        <c:axId val="450981144"/>
      </c:scatterChart>
      <c:valAx>
        <c:axId val="450984672"/>
        <c:scaling>
          <c:orientation val="minMax"/>
          <c:max val="20"/>
          <c:min val="0"/>
        </c:scaling>
        <c:delete val="1"/>
        <c:axPos val="b"/>
        <c:numFmt formatCode="General" sourceLinked="1"/>
        <c:majorTickMark val="out"/>
        <c:minorTickMark val="none"/>
        <c:tickLblPos val="nextTo"/>
        <c:crossAx val="450981144"/>
        <c:crosses val="autoZero"/>
        <c:crossBetween val="midCat"/>
        <c:majorUnit val="1"/>
      </c:valAx>
      <c:valAx>
        <c:axId val="450981144"/>
        <c:scaling>
          <c:orientation val="minMax"/>
          <c:max val="0"/>
          <c:min val="-125"/>
        </c:scaling>
        <c:delete val="0"/>
        <c:axPos val="l"/>
        <c:numFmt formatCode="General" sourceLinked="1"/>
        <c:majorTickMark val="out"/>
        <c:minorTickMark val="none"/>
        <c:tickLblPos val="nextTo"/>
        <c:txPr>
          <a:bodyPr/>
          <a:lstStyle/>
          <a:p>
            <a:pPr>
              <a:defRPr sz="700">
                <a:solidFill>
                  <a:schemeClr val="tx1">
                    <a:lumMod val="65000"/>
                    <a:lumOff val="35000"/>
                  </a:schemeClr>
                </a:solidFill>
              </a:defRPr>
            </a:pPr>
            <a:endParaRPr lang="fr-FR"/>
          </a:p>
        </c:txPr>
        <c:crossAx val="450984672"/>
        <c:crosses val="autoZero"/>
        <c:crossBetween val="midCat"/>
        <c:majorUnit val="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Grade 1</c:v>
                </c:pt>
              </c:strCache>
            </c:strRef>
          </c:tx>
          <c:spPr>
            <a:solidFill>
              <a:srgbClr val="005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Toux</c:v>
                </c:pt>
                <c:pt idx="1">
                  <c:v>Rash</c:v>
                </c:pt>
                <c:pt idx="2">
                  <c:v>COVID-19</c:v>
                </c:pt>
                <c:pt idx="3">
                  <c:v>Asthénie</c:v>
                </c:pt>
                <c:pt idx="4">
                  <c:v>Anémie</c:v>
                </c:pt>
                <c:pt idx="5">
                  <c:v>Vomissement</c:v>
                </c:pt>
                <c:pt idx="6">
                  <c:v>Fatigue</c:v>
                </c:pt>
                <c:pt idx="7">
                  <c:v>Diminution appétit</c:v>
                </c:pt>
                <c:pt idx="8">
                  <c:v>Constipation</c:v>
                </c:pt>
                <c:pt idx="9">
                  <c:v>Alopécie</c:v>
                </c:pt>
                <c:pt idx="10">
                  <c:v>Stomatite</c:v>
                </c:pt>
                <c:pt idx="11">
                  <c:v>Nausée</c:v>
                </c:pt>
              </c:strCache>
            </c:strRef>
          </c:cat>
          <c:val>
            <c:numRef>
              <c:f>Feuil1!$B$2:$B$13</c:f>
              <c:numCache>
                <c:formatCode>General</c:formatCode>
                <c:ptCount val="12"/>
                <c:pt idx="0">
                  <c:v>10</c:v>
                </c:pt>
                <c:pt idx="1">
                  <c:v>12</c:v>
                </c:pt>
                <c:pt idx="2">
                  <c:v>10</c:v>
                </c:pt>
                <c:pt idx="3">
                  <c:v>7</c:v>
                </c:pt>
                <c:pt idx="4">
                  <c:v>4</c:v>
                </c:pt>
                <c:pt idx="5">
                  <c:v>14</c:v>
                </c:pt>
                <c:pt idx="6">
                  <c:v>12</c:v>
                </c:pt>
                <c:pt idx="7">
                  <c:v>12</c:v>
                </c:pt>
                <c:pt idx="8">
                  <c:v>23</c:v>
                </c:pt>
                <c:pt idx="9">
                  <c:v>36</c:v>
                </c:pt>
                <c:pt idx="10">
                  <c:v>29</c:v>
                </c:pt>
                <c:pt idx="11">
                  <c:v>35</c:v>
                </c:pt>
              </c:numCache>
            </c:numRef>
          </c:val>
          <c:extLst xmlns:c16r2="http://schemas.microsoft.com/office/drawing/2015/06/chart">
            <c:ext xmlns:c16="http://schemas.microsoft.com/office/drawing/2014/chart" uri="{C3380CC4-5D6E-409C-BE32-E72D297353CC}">
              <c16:uniqueId val="{00000000-166C-48F9-93BB-4706276A91C0}"/>
            </c:ext>
          </c:extLst>
        </c:ser>
        <c:ser>
          <c:idx val="1"/>
          <c:order val="1"/>
          <c:tx>
            <c:strRef>
              <c:f>Feuil1!$C$1</c:f>
              <c:strCache>
                <c:ptCount val="1"/>
                <c:pt idx="0">
                  <c:v>Grade 2</c:v>
                </c:pt>
              </c:strCache>
            </c:strRef>
          </c:tx>
          <c:spPr>
            <a:solidFill>
              <a:srgbClr val="FF7F4D"/>
            </a:solidFill>
            <a:ln>
              <a:noFill/>
            </a:ln>
            <a:effectLst/>
          </c:spPr>
          <c:invertIfNegative val="0"/>
          <c:dLbls>
            <c:dLbl>
              <c:idx val="9"/>
              <c:layout/>
              <c:tx>
                <c:rich>
                  <a:bodyPr/>
                  <a:lstStyle/>
                  <a:p>
                    <a:r>
                      <a:rPr lang="en-US" dirty="0"/>
                      <a:t>16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66C-48F9-93BB-4706276A91C0}"/>
                </c:ext>
                <c:ext xmlns:c15="http://schemas.microsoft.com/office/drawing/2012/chart" uri="{CE6537A1-D6FC-4f65-9D91-7224C49458BB}">
                  <c15:layout/>
                </c:ext>
              </c:extLst>
            </c:dLbl>
            <c:dLbl>
              <c:idx val="11"/>
              <c:layout>
                <c:manualLayout>
                  <c:x val="-9.3057811212577784E-17"/>
                  <c:y val="-3.35978835978836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3A8-504A-9781-4562AB856C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Toux</c:v>
                </c:pt>
                <c:pt idx="1">
                  <c:v>Rash</c:v>
                </c:pt>
                <c:pt idx="2">
                  <c:v>COVID-19</c:v>
                </c:pt>
                <c:pt idx="3">
                  <c:v>Asthénie</c:v>
                </c:pt>
                <c:pt idx="4">
                  <c:v>Anémie</c:v>
                </c:pt>
                <c:pt idx="5">
                  <c:v>Vomissement</c:v>
                </c:pt>
                <c:pt idx="6">
                  <c:v>Fatigue</c:v>
                </c:pt>
                <c:pt idx="7">
                  <c:v>Diminution appétit</c:v>
                </c:pt>
                <c:pt idx="8">
                  <c:v>Constipation</c:v>
                </c:pt>
                <c:pt idx="9">
                  <c:v>Alopécie</c:v>
                </c:pt>
                <c:pt idx="10">
                  <c:v>Stomatite</c:v>
                </c:pt>
                <c:pt idx="11">
                  <c:v>Nausée</c:v>
                </c:pt>
              </c:strCache>
            </c:strRef>
          </c:cat>
          <c:val>
            <c:numRef>
              <c:f>Feuil1!$C$2:$C$13</c:f>
              <c:numCache>
                <c:formatCode>General</c:formatCode>
                <c:ptCount val="12"/>
                <c:pt idx="0">
                  <c:v>4</c:v>
                </c:pt>
                <c:pt idx="1">
                  <c:v>4</c:v>
                </c:pt>
                <c:pt idx="2">
                  <c:v>5</c:v>
                </c:pt>
                <c:pt idx="3">
                  <c:v>7</c:v>
                </c:pt>
                <c:pt idx="4">
                  <c:v>5</c:v>
                </c:pt>
                <c:pt idx="5">
                  <c:v>8</c:v>
                </c:pt>
                <c:pt idx="6">
                  <c:v>10</c:v>
                </c:pt>
                <c:pt idx="7">
                  <c:v>12</c:v>
                </c:pt>
                <c:pt idx="8">
                  <c:v>9</c:v>
                </c:pt>
                <c:pt idx="9">
                  <c:v>16</c:v>
                </c:pt>
                <c:pt idx="10">
                  <c:v>20</c:v>
                </c:pt>
                <c:pt idx="11">
                  <c:v>23</c:v>
                </c:pt>
              </c:numCache>
            </c:numRef>
          </c:val>
          <c:extLst xmlns:c16r2="http://schemas.microsoft.com/office/drawing/2015/06/chart">
            <c:ext xmlns:c16="http://schemas.microsoft.com/office/drawing/2014/chart" uri="{C3380CC4-5D6E-409C-BE32-E72D297353CC}">
              <c16:uniqueId val="{00000001-166C-48F9-93BB-4706276A91C0}"/>
            </c:ext>
          </c:extLst>
        </c:ser>
        <c:ser>
          <c:idx val="2"/>
          <c:order val="2"/>
          <c:tx>
            <c:strRef>
              <c:f>Feuil1!$D$1</c:f>
              <c:strCache>
                <c:ptCount val="1"/>
                <c:pt idx="0">
                  <c:v>Grade &gt;3</c:v>
                </c:pt>
              </c:strCache>
            </c:strRef>
          </c:tx>
          <c:spPr>
            <a:solidFill>
              <a:srgbClr val="0070C0"/>
            </a:solidFill>
            <a:ln>
              <a:noFill/>
            </a:ln>
            <a:effectLst/>
          </c:spPr>
          <c:invertIfNegative val="0"/>
          <c:dLbls>
            <c:dLbl>
              <c:idx val="11"/>
              <c:layout>
                <c:manualLayout>
                  <c:x val="0"/>
                  <c:y val="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3A8-504A-9781-4562AB856CD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Toux</c:v>
                </c:pt>
                <c:pt idx="1">
                  <c:v>Rash</c:v>
                </c:pt>
                <c:pt idx="2">
                  <c:v>COVID-19</c:v>
                </c:pt>
                <c:pt idx="3">
                  <c:v>Asthénie</c:v>
                </c:pt>
                <c:pt idx="4">
                  <c:v>Anémie</c:v>
                </c:pt>
                <c:pt idx="5">
                  <c:v>Vomissement</c:v>
                </c:pt>
                <c:pt idx="6">
                  <c:v>Fatigue</c:v>
                </c:pt>
                <c:pt idx="7">
                  <c:v>Diminution appétit</c:v>
                </c:pt>
                <c:pt idx="8">
                  <c:v>Constipation</c:v>
                </c:pt>
                <c:pt idx="9">
                  <c:v>Alopécie</c:v>
                </c:pt>
                <c:pt idx="10">
                  <c:v>Stomatite</c:v>
                </c:pt>
                <c:pt idx="11">
                  <c:v>Nausée</c:v>
                </c:pt>
              </c:strCache>
            </c:strRef>
          </c:cat>
          <c:val>
            <c:numRef>
              <c:f>Feuil1!$D$2:$D$13</c:f>
              <c:numCache>
                <c:formatCode>General</c:formatCode>
                <c:ptCount val="12"/>
                <c:pt idx="2">
                  <c:v>1</c:v>
                </c:pt>
                <c:pt idx="3">
                  <c:v>2</c:v>
                </c:pt>
                <c:pt idx="4">
                  <c:v>6</c:v>
                </c:pt>
                <c:pt idx="5">
                  <c:v>1</c:v>
                </c:pt>
                <c:pt idx="6">
                  <c:v>4</c:v>
                </c:pt>
                <c:pt idx="7">
                  <c:v>4</c:v>
                </c:pt>
                <c:pt idx="11">
                  <c:v>2</c:v>
                </c:pt>
              </c:numCache>
            </c:numRef>
          </c:val>
          <c:extLst xmlns:c16r2="http://schemas.microsoft.com/office/drawing/2015/06/chart">
            <c:ext xmlns:c16="http://schemas.microsoft.com/office/drawing/2014/chart" uri="{C3380CC4-5D6E-409C-BE32-E72D297353CC}">
              <c16:uniqueId val="{00000002-166C-48F9-93BB-4706276A91C0}"/>
            </c:ext>
          </c:extLst>
        </c:ser>
        <c:dLbls>
          <c:dLblPos val="ctr"/>
          <c:showLegendKey val="0"/>
          <c:showVal val="1"/>
          <c:showCatName val="0"/>
          <c:showSerName val="0"/>
          <c:showPercent val="0"/>
          <c:showBubbleSize val="0"/>
        </c:dLbls>
        <c:gapWidth val="100"/>
        <c:overlap val="100"/>
        <c:axId val="450985848"/>
        <c:axId val="450986240"/>
      </c:barChart>
      <c:catAx>
        <c:axId val="450985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450986240"/>
        <c:crosses val="autoZero"/>
        <c:auto val="1"/>
        <c:lblAlgn val="ctr"/>
        <c:lblOffset val="100"/>
        <c:noMultiLvlLbl val="0"/>
      </c:catAx>
      <c:valAx>
        <c:axId val="450986240"/>
        <c:scaling>
          <c:orientation val="minMax"/>
          <c:max val="6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450985848"/>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6C81-4B19-828C-CF636AB32A25}"/>
            </c:ext>
          </c:extLst>
        </c:ser>
        <c:dLbls>
          <c:showLegendKey val="0"/>
          <c:showVal val="0"/>
          <c:showCatName val="0"/>
          <c:showSerName val="0"/>
          <c:showPercent val="0"/>
          <c:showBubbleSize val="0"/>
        </c:dLbls>
        <c:axId val="448218544"/>
        <c:axId val="448222856"/>
      </c:scatterChart>
      <c:valAx>
        <c:axId val="448218544"/>
        <c:scaling>
          <c:orientation val="minMax"/>
          <c:max val="42"/>
          <c:min val="0"/>
        </c:scaling>
        <c:delete val="0"/>
        <c:axPos val="b"/>
        <c:numFmt formatCode="General" sourceLinked="1"/>
        <c:majorTickMark val="none"/>
        <c:minorTickMark val="none"/>
        <c:tickLblPos val="none"/>
        <c:txPr>
          <a:bodyPr/>
          <a:lstStyle/>
          <a:p>
            <a:pPr>
              <a:defRPr sz="1000">
                <a:solidFill>
                  <a:schemeClr val="tx1">
                    <a:lumMod val="65000"/>
                    <a:lumOff val="35000"/>
                  </a:schemeClr>
                </a:solidFill>
              </a:defRPr>
            </a:pPr>
            <a:endParaRPr lang="fr-FR"/>
          </a:p>
        </c:txPr>
        <c:crossAx val="448222856"/>
        <c:crosses val="autoZero"/>
        <c:crossBetween val="midCat"/>
        <c:majorUnit val="3"/>
      </c:valAx>
      <c:valAx>
        <c:axId val="448222856"/>
        <c:scaling>
          <c:orientation val="minMax"/>
          <c:max val="25"/>
          <c:min val="-100"/>
        </c:scaling>
        <c:delete val="0"/>
        <c:axPos val="l"/>
        <c:numFmt formatCode="General" sourceLinked="1"/>
        <c:majorTickMark val="out"/>
        <c:minorTickMark val="none"/>
        <c:tickLblPos val="nextTo"/>
        <c:txPr>
          <a:bodyPr/>
          <a:lstStyle/>
          <a:p>
            <a:pPr>
              <a:defRPr sz="700">
                <a:solidFill>
                  <a:schemeClr val="tx1">
                    <a:lumMod val="65000"/>
                    <a:lumOff val="35000"/>
                  </a:schemeClr>
                </a:solidFill>
              </a:defRPr>
            </a:pPr>
            <a:endParaRPr lang="fr-FR"/>
          </a:p>
        </c:txPr>
        <c:crossAx val="448218544"/>
        <c:crosses val="autoZero"/>
        <c:crossBetween val="midCat"/>
        <c:majorUnit val="25"/>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6C81-4B19-828C-CF636AB32A25}"/>
            </c:ext>
          </c:extLst>
        </c:ser>
        <c:dLbls>
          <c:showLegendKey val="0"/>
          <c:showVal val="0"/>
          <c:showCatName val="0"/>
          <c:showSerName val="0"/>
          <c:showPercent val="0"/>
          <c:showBubbleSize val="0"/>
        </c:dLbls>
        <c:axId val="448221680"/>
        <c:axId val="448222072"/>
      </c:scatterChart>
      <c:valAx>
        <c:axId val="448221680"/>
        <c:scaling>
          <c:orientation val="minMax"/>
          <c:max val="42"/>
          <c:min val="0"/>
        </c:scaling>
        <c:delete val="0"/>
        <c:axPos val="b"/>
        <c:numFmt formatCode="General" sourceLinked="1"/>
        <c:majorTickMark val="none"/>
        <c:minorTickMark val="none"/>
        <c:tickLblPos val="none"/>
        <c:txPr>
          <a:bodyPr/>
          <a:lstStyle/>
          <a:p>
            <a:pPr>
              <a:defRPr sz="1000">
                <a:solidFill>
                  <a:schemeClr val="tx1">
                    <a:lumMod val="65000"/>
                    <a:lumOff val="35000"/>
                  </a:schemeClr>
                </a:solidFill>
              </a:defRPr>
            </a:pPr>
            <a:endParaRPr lang="fr-FR"/>
          </a:p>
        </c:txPr>
        <c:crossAx val="448222072"/>
        <c:crosses val="autoZero"/>
        <c:crossBetween val="midCat"/>
        <c:majorUnit val="3"/>
      </c:valAx>
      <c:valAx>
        <c:axId val="448222072"/>
        <c:scaling>
          <c:orientation val="minMax"/>
          <c:max val="25"/>
          <c:min val="-100"/>
        </c:scaling>
        <c:delete val="0"/>
        <c:axPos val="l"/>
        <c:numFmt formatCode="General" sourceLinked="1"/>
        <c:majorTickMark val="out"/>
        <c:minorTickMark val="none"/>
        <c:tickLblPos val="nextTo"/>
        <c:txPr>
          <a:bodyPr/>
          <a:lstStyle/>
          <a:p>
            <a:pPr>
              <a:defRPr sz="700">
                <a:solidFill>
                  <a:schemeClr val="tx1">
                    <a:lumMod val="65000"/>
                    <a:lumOff val="35000"/>
                  </a:schemeClr>
                </a:solidFill>
              </a:defRPr>
            </a:pPr>
            <a:endParaRPr lang="fr-FR"/>
          </a:p>
        </c:txPr>
        <c:crossAx val="448221680"/>
        <c:crosses val="autoZero"/>
        <c:crossBetween val="midCat"/>
        <c:majorUnit val="25"/>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BC08-45EF-A6C4-6A55B7135D46}"/>
            </c:ext>
          </c:extLst>
        </c:ser>
        <c:dLbls>
          <c:showLegendKey val="0"/>
          <c:showVal val="0"/>
          <c:showCatName val="0"/>
          <c:showSerName val="0"/>
          <c:showPercent val="0"/>
          <c:showBubbleSize val="0"/>
        </c:dLbls>
        <c:axId val="448227168"/>
        <c:axId val="448225992"/>
      </c:scatterChart>
      <c:valAx>
        <c:axId val="448227168"/>
        <c:scaling>
          <c:orientation val="minMax"/>
          <c:max val="45"/>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8225992"/>
        <c:crosses val="autoZero"/>
        <c:crossBetween val="midCat"/>
        <c:majorUnit val="3"/>
      </c:valAx>
      <c:valAx>
        <c:axId val="448225992"/>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48227168"/>
        <c:crosses val="autoZero"/>
        <c:crossBetween val="midCat"/>
        <c:majorUnit val="20"/>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2.2134957745642999E-2"/>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193-8549-9F1D-064432ACFB50}"/>
            </c:ext>
          </c:extLst>
        </c:ser>
        <c:dLbls>
          <c:showLegendKey val="0"/>
          <c:showVal val="0"/>
          <c:showCatName val="0"/>
          <c:showSerName val="0"/>
          <c:showPercent val="0"/>
          <c:showBubbleSize val="0"/>
        </c:dLbls>
        <c:axId val="465025824"/>
        <c:axId val="465021120"/>
      </c:scatterChart>
      <c:valAx>
        <c:axId val="465025824"/>
        <c:scaling>
          <c:orientation val="minMax"/>
          <c:min val="0"/>
        </c:scaling>
        <c:delete val="1"/>
        <c:axPos val="b"/>
        <c:numFmt formatCode="General" sourceLinked="1"/>
        <c:majorTickMark val="out"/>
        <c:minorTickMark val="none"/>
        <c:tickLblPos val="nextTo"/>
        <c:crossAx val="465021120"/>
        <c:crosses val="autoZero"/>
        <c:crossBetween val="midCat"/>
        <c:majorUnit val="3"/>
      </c:valAx>
      <c:valAx>
        <c:axId val="465021120"/>
        <c:scaling>
          <c:orientation val="minMax"/>
          <c:max val="60"/>
        </c:scaling>
        <c:delete val="0"/>
        <c:axPos val="l"/>
        <c:numFmt formatCode="General" sourceLinked="1"/>
        <c:majorTickMark val="out"/>
        <c:minorTickMark val="none"/>
        <c:tickLblPos val="nextTo"/>
        <c:txPr>
          <a:bodyPr/>
          <a:lstStyle/>
          <a:p>
            <a:pPr>
              <a:defRPr>
                <a:solidFill>
                  <a:schemeClr val="bg1">
                    <a:lumMod val="50000"/>
                  </a:schemeClr>
                </a:solidFill>
              </a:defRPr>
            </a:pPr>
            <a:endParaRPr lang="fr-FR"/>
          </a:p>
        </c:txPr>
        <c:crossAx val="465025824"/>
        <c:crosses val="autoZero"/>
        <c:crossBetween val="midCat"/>
        <c:majorUnit val="10"/>
      </c:valAx>
      <c:spPr>
        <a:noFill/>
        <a:ln w="25400">
          <a:noFill/>
        </a:ln>
      </c:spPr>
    </c:plotArea>
    <c:plotVisOnly val="1"/>
    <c:dispBlanksAs val="gap"/>
    <c:showDLblsOverMax val="0"/>
  </c:chart>
  <c:txPr>
    <a:bodyPr/>
    <a:lstStyle/>
    <a:p>
      <a:pPr>
        <a:defRPr sz="105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5D59-F449-BE02-988C607A3E05}"/>
            </c:ext>
          </c:extLst>
        </c:ser>
        <c:dLbls>
          <c:showLegendKey val="0"/>
          <c:showVal val="0"/>
          <c:showCatName val="0"/>
          <c:showSerName val="0"/>
          <c:showPercent val="0"/>
          <c:showBubbleSize val="0"/>
        </c:dLbls>
        <c:axId val="454193504"/>
        <c:axId val="454177432"/>
      </c:scatterChart>
      <c:valAx>
        <c:axId val="454193504"/>
        <c:scaling>
          <c:orientation val="minMax"/>
          <c:max val="31"/>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4177432"/>
        <c:crosses val="autoZero"/>
        <c:crossBetween val="midCat"/>
        <c:majorUnit val="1"/>
      </c:valAx>
      <c:valAx>
        <c:axId val="454177432"/>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54193504"/>
        <c:crosses val="autoZero"/>
        <c:crossBetween val="midCat"/>
        <c:majorUnit val="0.2"/>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65796216"/>
        <c:axId val="465815424"/>
      </c:scatterChart>
      <c:valAx>
        <c:axId val="465796216"/>
        <c:scaling>
          <c:orientation val="minMax"/>
          <c:max val="24"/>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15424"/>
        <c:crosses val="autoZero"/>
        <c:crossBetween val="midCat"/>
        <c:majorUnit val="6"/>
      </c:valAx>
      <c:valAx>
        <c:axId val="465815424"/>
        <c:scaling>
          <c:orientation val="minMax"/>
          <c:max val="1"/>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796216"/>
        <c:crosses val="autoZero"/>
        <c:crossBetween val="midCat"/>
        <c:majorUnit val="0.1"/>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4-4F4E-4FA8-953A-C6B5AFE83652}"/>
              </c:ext>
            </c:extLst>
          </c:dPt>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5-4F4E-4FA8-953A-C6B5AFE8365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NIVO + chimio/NIVO
58/229</c:v>
                </c:pt>
                <c:pt idx="1">
                  <c:v>Chimio/Placebo
11/232</c:v>
                </c:pt>
              </c:strCache>
            </c:strRef>
          </c:cat>
          <c:val>
            <c:numRef>
              <c:f>Feuil1!$B$2:$B$3</c:f>
              <c:numCache>
                <c:formatCode>0.0%</c:formatCode>
                <c:ptCount val="2"/>
                <c:pt idx="0">
                  <c:v>0.253</c:v>
                </c:pt>
                <c:pt idx="1">
                  <c:v>4.7E-2</c:v>
                </c:pt>
              </c:numCache>
            </c:numRef>
          </c:val>
          <c:extLst xmlns:c16r2="http://schemas.microsoft.com/office/drawing/2015/06/chart">
            <c:ext xmlns:c16="http://schemas.microsoft.com/office/drawing/2014/chart" uri="{C3380CC4-5D6E-409C-BE32-E72D297353CC}">
              <c16:uniqueId val="{00000000-4F4E-4FA8-953A-C6B5AFE83652}"/>
            </c:ext>
          </c:extLst>
        </c:ser>
        <c:dLbls>
          <c:dLblPos val="outEnd"/>
          <c:showLegendKey val="0"/>
          <c:showVal val="1"/>
          <c:showCatName val="0"/>
          <c:showSerName val="0"/>
          <c:showPercent val="0"/>
          <c:showBubbleSize val="0"/>
        </c:dLbls>
        <c:gapWidth val="120"/>
        <c:overlap val="-27"/>
        <c:axId val="391499904"/>
        <c:axId val="389333080"/>
      </c:barChart>
      <c:catAx>
        <c:axId val="39149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389333080"/>
        <c:crosses val="autoZero"/>
        <c:auto val="1"/>
        <c:lblAlgn val="ctr"/>
        <c:lblOffset val="100"/>
        <c:noMultiLvlLbl val="0"/>
      </c:catAx>
      <c:valAx>
        <c:axId val="389333080"/>
        <c:scaling>
          <c:orientation val="minMax"/>
          <c:max val="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fr-FR"/>
          </a:p>
        </c:txPr>
        <c:crossAx val="391499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65811504"/>
        <c:axId val="465818168"/>
      </c:scatterChart>
      <c:valAx>
        <c:axId val="465811504"/>
        <c:scaling>
          <c:orientation val="minMax"/>
          <c:max val="24"/>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18168"/>
        <c:crosses val="autoZero"/>
        <c:crossBetween val="midCat"/>
        <c:majorUnit val="6"/>
      </c:valAx>
      <c:valAx>
        <c:axId val="465818168"/>
        <c:scaling>
          <c:orientation val="minMax"/>
          <c:max val="1"/>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11504"/>
        <c:crosses val="autoZero"/>
        <c:crossBetween val="midCat"/>
        <c:majorUnit val="0.1"/>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65817776"/>
        <c:axId val="465813856"/>
      </c:scatterChart>
      <c:valAx>
        <c:axId val="465817776"/>
        <c:scaling>
          <c:orientation val="minMax"/>
          <c:max val="24"/>
          <c:min val="0"/>
        </c:scaling>
        <c:delete val="0"/>
        <c:axPos val="b"/>
        <c:numFmt formatCode="General" sourceLinked="1"/>
        <c:majorTickMark val="none"/>
        <c:minorTickMark val="none"/>
        <c:tickLblPos val="none"/>
        <c:txPr>
          <a:bodyPr/>
          <a:lstStyle/>
          <a:p>
            <a:pPr>
              <a:defRPr sz="800">
                <a:solidFill>
                  <a:schemeClr val="tx1">
                    <a:lumMod val="65000"/>
                    <a:lumOff val="35000"/>
                  </a:schemeClr>
                </a:solidFill>
                <a:latin typeface="+mj-lt"/>
              </a:defRPr>
            </a:pPr>
            <a:endParaRPr lang="fr-FR"/>
          </a:p>
        </c:txPr>
        <c:crossAx val="465813856"/>
        <c:crosses val="autoZero"/>
        <c:crossBetween val="midCat"/>
        <c:majorUnit val="6"/>
      </c:valAx>
      <c:valAx>
        <c:axId val="465813856"/>
        <c:scaling>
          <c:orientation val="minMax"/>
          <c:max val="60"/>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17776"/>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009-964A-9873-D2E0E0DA63FC}"/>
            </c:ext>
          </c:extLst>
        </c:ser>
        <c:dLbls>
          <c:showLegendKey val="0"/>
          <c:showVal val="0"/>
          <c:showCatName val="0"/>
          <c:showSerName val="0"/>
          <c:showPercent val="0"/>
          <c:showBubbleSize val="0"/>
        </c:dLbls>
        <c:axId val="465806408"/>
        <c:axId val="465809152"/>
      </c:scatterChart>
      <c:valAx>
        <c:axId val="465806408"/>
        <c:scaling>
          <c:orientation val="minMax"/>
          <c:max val="24"/>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09152"/>
        <c:crosses val="autoZero"/>
        <c:crossBetween val="midCat"/>
        <c:majorUnit val="6"/>
      </c:valAx>
      <c:valAx>
        <c:axId val="465809152"/>
        <c:scaling>
          <c:orientation val="minMax"/>
          <c:max val="1"/>
          <c:min val="0"/>
        </c:scaling>
        <c:delete val="0"/>
        <c:axPos val="l"/>
        <c:numFmt formatCode="General" sourceLinked="1"/>
        <c:majorTickMark val="out"/>
        <c:minorTickMark val="none"/>
        <c:tickLblPos val="nextTo"/>
        <c:txPr>
          <a:bodyPr/>
          <a:lstStyle/>
          <a:p>
            <a:pPr>
              <a:defRPr sz="800">
                <a:solidFill>
                  <a:schemeClr val="tx1">
                    <a:lumMod val="65000"/>
                    <a:lumOff val="35000"/>
                  </a:schemeClr>
                </a:solidFill>
                <a:latin typeface="+mj-lt"/>
              </a:defRPr>
            </a:pPr>
            <a:endParaRPr lang="fr-FR"/>
          </a:p>
        </c:txPr>
        <c:crossAx val="465806408"/>
        <c:crosses val="autoZero"/>
        <c:crossBetween val="midCat"/>
        <c:majorUnit val="0.1"/>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435-C44A-9321-A9F4243A5FE4}"/>
            </c:ext>
          </c:extLst>
        </c:ser>
        <c:dLbls>
          <c:showLegendKey val="0"/>
          <c:showVal val="0"/>
          <c:showCatName val="0"/>
          <c:showSerName val="0"/>
          <c:showPercent val="0"/>
          <c:showBubbleSize val="0"/>
        </c:dLbls>
        <c:axId val="465761720"/>
        <c:axId val="465756232"/>
      </c:scatterChart>
      <c:valAx>
        <c:axId val="465761720"/>
        <c:scaling>
          <c:orientation val="minMax"/>
          <c:max val="80"/>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56232"/>
        <c:crosses val="autoZero"/>
        <c:crossBetween val="midCat"/>
        <c:majorUnit val="10"/>
      </c:valAx>
      <c:valAx>
        <c:axId val="465756232"/>
        <c:scaling>
          <c:orientation val="minMax"/>
          <c:max val="100"/>
        </c:scaling>
        <c:delete val="1"/>
        <c:axPos val="l"/>
        <c:numFmt formatCode="General" sourceLinked="1"/>
        <c:majorTickMark val="out"/>
        <c:minorTickMark val="none"/>
        <c:tickLblPos val="nextTo"/>
        <c:crossAx val="465761720"/>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3435-C44A-9321-A9F4243A5FE4}"/>
            </c:ext>
          </c:extLst>
        </c:ser>
        <c:dLbls>
          <c:showLegendKey val="0"/>
          <c:showVal val="0"/>
          <c:showCatName val="0"/>
          <c:showSerName val="0"/>
          <c:showPercent val="0"/>
          <c:showBubbleSize val="0"/>
        </c:dLbls>
        <c:axId val="465763680"/>
        <c:axId val="465758976"/>
      </c:scatterChart>
      <c:valAx>
        <c:axId val="465763680"/>
        <c:scaling>
          <c:orientation val="minMax"/>
          <c:max val="80"/>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58976"/>
        <c:crosses val="autoZero"/>
        <c:crossBetween val="midCat"/>
        <c:majorUnit val="10"/>
      </c:valAx>
      <c:valAx>
        <c:axId val="465758976"/>
        <c:scaling>
          <c:orientation val="minMax"/>
          <c:max val="100"/>
        </c:scaling>
        <c:delete val="1"/>
        <c:axPos val="l"/>
        <c:numFmt formatCode="General" sourceLinked="1"/>
        <c:majorTickMark val="out"/>
        <c:minorTickMark val="none"/>
        <c:tickLblPos val="nextTo"/>
        <c:crossAx val="465763680"/>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0B05-4644-9AF5-4ABCF9684E1F}"/>
            </c:ext>
          </c:extLst>
        </c:ser>
        <c:dLbls>
          <c:showLegendKey val="0"/>
          <c:showVal val="0"/>
          <c:showCatName val="0"/>
          <c:showSerName val="0"/>
          <c:showPercent val="0"/>
          <c:showBubbleSize val="0"/>
        </c:dLbls>
        <c:axId val="465782496"/>
        <c:axId val="465783280"/>
      </c:scatterChart>
      <c:valAx>
        <c:axId val="465782496"/>
        <c:scaling>
          <c:orientation val="minMax"/>
          <c:max val="2.5"/>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83280"/>
        <c:crosses val="autoZero"/>
        <c:crossBetween val="midCat"/>
        <c:majorUnit val="0.5"/>
      </c:valAx>
      <c:valAx>
        <c:axId val="465783280"/>
        <c:scaling>
          <c:orientation val="minMax"/>
          <c:max val="100"/>
        </c:scaling>
        <c:delete val="1"/>
        <c:axPos val="l"/>
        <c:numFmt formatCode="General" sourceLinked="1"/>
        <c:majorTickMark val="out"/>
        <c:minorTickMark val="none"/>
        <c:tickLblPos val="nextTo"/>
        <c:crossAx val="465782496"/>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8629-C643-9E73-1BC261F03027}"/>
            </c:ext>
          </c:extLst>
        </c:ser>
        <c:dLbls>
          <c:showLegendKey val="0"/>
          <c:showVal val="0"/>
          <c:showCatName val="0"/>
          <c:showSerName val="0"/>
          <c:showPercent val="0"/>
          <c:showBubbleSize val="0"/>
        </c:dLbls>
        <c:axId val="465786024"/>
        <c:axId val="465786416"/>
      </c:scatterChart>
      <c:valAx>
        <c:axId val="465786024"/>
        <c:scaling>
          <c:orientation val="minMax"/>
          <c:max val="18"/>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86416"/>
        <c:crosses val="autoZero"/>
        <c:crossBetween val="midCat"/>
        <c:majorUnit val="2"/>
      </c:valAx>
      <c:valAx>
        <c:axId val="465786416"/>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86024"/>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8629-C643-9E73-1BC261F03027}"/>
            </c:ext>
          </c:extLst>
        </c:ser>
        <c:dLbls>
          <c:showLegendKey val="0"/>
          <c:showVal val="0"/>
          <c:showCatName val="0"/>
          <c:showSerName val="0"/>
          <c:showPercent val="0"/>
          <c:showBubbleSize val="0"/>
        </c:dLbls>
        <c:axId val="465786808"/>
        <c:axId val="465787592"/>
      </c:scatterChart>
      <c:valAx>
        <c:axId val="465786808"/>
        <c:scaling>
          <c:orientation val="minMax"/>
          <c:max val="18"/>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87592"/>
        <c:crosses val="autoZero"/>
        <c:crossBetween val="midCat"/>
        <c:majorUnit val="2"/>
      </c:valAx>
      <c:valAx>
        <c:axId val="465787592"/>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86808"/>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8629-C643-9E73-1BC261F03027}"/>
            </c:ext>
          </c:extLst>
        </c:ser>
        <c:dLbls>
          <c:showLegendKey val="0"/>
          <c:showVal val="0"/>
          <c:showCatName val="0"/>
          <c:showSerName val="0"/>
          <c:showPercent val="0"/>
          <c:showBubbleSize val="0"/>
        </c:dLbls>
        <c:axId val="465784848"/>
        <c:axId val="465791904"/>
      </c:scatterChart>
      <c:valAx>
        <c:axId val="465784848"/>
        <c:scaling>
          <c:orientation val="minMax"/>
          <c:max val="18"/>
          <c:min val="0"/>
        </c:scaling>
        <c:delete val="0"/>
        <c:axPos val="b"/>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91904"/>
        <c:crosses val="autoZero"/>
        <c:crossBetween val="midCat"/>
        <c:majorUnit val="2"/>
      </c:valAx>
      <c:valAx>
        <c:axId val="465791904"/>
        <c:scaling>
          <c:orientation val="minMax"/>
          <c:max val="100"/>
        </c:scaling>
        <c:delete val="0"/>
        <c:axPos val="l"/>
        <c:numFmt formatCode="General" sourceLinked="1"/>
        <c:majorTickMark val="out"/>
        <c:minorTickMark val="none"/>
        <c:tickLblPos val="nextTo"/>
        <c:txPr>
          <a:bodyPr/>
          <a:lstStyle/>
          <a:p>
            <a:pPr>
              <a:defRPr sz="800">
                <a:solidFill>
                  <a:schemeClr val="tx1">
                    <a:lumMod val="65000"/>
                    <a:lumOff val="35000"/>
                  </a:schemeClr>
                </a:solidFill>
              </a:defRPr>
            </a:pPr>
            <a:endParaRPr lang="fr-FR"/>
          </a:p>
        </c:txPr>
        <c:crossAx val="465784848"/>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C4F3-CC4C-A54D-DE1460B141DC}"/>
            </c:ext>
          </c:extLst>
        </c:ser>
        <c:dLbls>
          <c:showLegendKey val="0"/>
          <c:showVal val="0"/>
          <c:showCatName val="0"/>
          <c:showSerName val="0"/>
          <c:showPercent val="0"/>
          <c:showBubbleSize val="0"/>
        </c:dLbls>
        <c:axId val="465784456"/>
        <c:axId val="465785240"/>
      </c:scatterChart>
      <c:valAx>
        <c:axId val="465784456"/>
        <c:scaling>
          <c:orientation val="minMax"/>
          <c:max val="40"/>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85240"/>
        <c:crosses val="autoZero"/>
        <c:crossBetween val="midCat"/>
        <c:majorUnit val="10"/>
      </c:valAx>
      <c:valAx>
        <c:axId val="465785240"/>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84456"/>
        <c:crosses val="autoZero"/>
        <c:crossBetween val="midCat"/>
        <c:majorUnit val="0.1"/>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bg2"/>
              </a:solidFill>
              <a:ln>
                <a:noFill/>
              </a:ln>
              <a:effectLst/>
            </c:spPr>
            <c:extLst xmlns:c16r2="http://schemas.microsoft.com/office/drawing/2015/06/chart">
              <c:ext xmlns:c16="http://schemas.microsoft.com/office/drawing/2014/chart" uri="{C3380CC4-5D6E-409C-BE32-E72D297353CC}">
                <c16:uniqueId val="{00000004-4F4E-4FA8-953A-C6B5AFE83652}"/>
              </c:ext>
            </c:extLst>
          </c:dPt>
          <c:dPt>
            <c:idx val="1"/>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5-4F4E-4FA8-953A-C6B5AFE8365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NIVO + chimio/NIVO
81/229</c:v>
                </c:pt>
                <c:pt idx="1">
                  <c:v>Chimio/Placebo
28/232</c:v>
                </c:pt>
              </c:strCache>
            </c:strRef>
          </c:cat>
          <c:val>
            <c:numRef>
              <c:f>Feuil1!$B$2:$B$3</c:f>
              <c:numCache>
                <c:formatCode>0.0%</c:formatCode>
                <c:ptCount val="2"/>
                <c:pt idx="0">
                  <c:v>0.35399999999999998</c:v>
                </c:pt>
                <c:pt idx="1">
                  <c:v>0.121</c:v>
                </c:pt>
              </c:numCache>
            </c:numRef>
          </c:val>
          <c:extLst xmlns:c16r2="http://schemas.microsoft.com/office/drawing/2015/06/chart">
            <c:ext xmlns:c16="http://schemas.microsoft.com/office/drawing/2014/chart" uri="{C3380CC4-5D6E-409C-BE32-E72D297353CC}">
              <c16:uniqueId val="{00000000-4F4E-4FA8-953A-C6B5AFE83652}"/>
            </c:ext>
          </c:extLst>
        </c:ser>
        <c:dLbls>
          <c:dLblPos val="outEnd"/>
          <c:showLegendKey val="0"/>
          <c:showVal val="1"/>
          <c:showCatName val="0"/>
          <c:showSerName val="0"/>
          <c:showPercent val="0"/>
          <c:showBubbleSize val="0"/>
        </c:dLbls>
        <c:gapWidth val="120"/>
        <c:overlap val="-27"/>
        <c:axId val="399511160"/>
        <c:axId val="399509200"/>
      </c:barChart>
      <c:catAx>
        <c:axId val="39951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fr-FR"/>
          </a:p>
        </c:txPr>
        <c:crossAx val="399509200"/>
        <c:crosses val="autoZero"/>
        <c:auto val="1"/>
        <c:lblAlgn val="ctr"/>
        <c:lblOffset val="100"/>
        <c:noMultiLvlLbl val="0"/>
      </c:catAx>
      <c:valAx>
        <c:axId val="399509200"/>
        <c:scaling>
          <c:orientation val="minMax"/>
          <c:max val="0.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fr-FR"/>
          </a:p>
        </c:txPr>
        <c:crossAx val="399511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C4F3-CC4C-A54D-DE1460B141DC}"/>
            </c:ext>
          </c:extLst>
        </c:ser>
        <c:dLbls>
          <c:showLegendKey val="0"/>
          <c:showVal val="0"/>
          <c:showCatName val="0"/>
          <c:showSerName val="0"/>
          <c:showPercent val="0"/>
          <c:showBubbleSize val="0"/>
        </c:dLbls>
        <c:axId val="465792688"/>
        <c:axId val="465788376"/>
      </c:scatterChart>
      <c:valAx>
        <c:axId val="465792688"/>
        <c:scaling>
          <c:orientation val="minMax"/>
          <c:max val="40"/>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88376"/>
        <c:crosses val="autoZero"/>
        <c:crossBetween val="midCat"/>
        <c:majorUnit val="10"/>
      </c:valAx>
      <c:valAx>
        <c:axId val="465788376"/>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65792688"/>
        <c:crosses val="autoZero"/>
        <c:crossBetween val="midCat"/>
        <c:majorUnit val="0.1"/>
      </c:valAx>
      <c:spPr>
        <a:noFill/>
        <a:ln w="25400">
          <a:noFill/>
        </a:ln>
      </c:spPr>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-0.47</c:v>
                </c:pt>
                <c:pt idx="1">
                  <c:v>-0.97</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0.43</c:v>
                </c:pt>
                <c:pt idx="1">
                  <c:v>0.98</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399512728"/>
        <c:axId val="399516256"/>
      </c:barChart>
      <c:catAx>
        <c:axId val="399512728"/>
        <c:scaling>
          <c:orientation val="minMax"/>
        </c:scaling>
        <c:delete val="1"/>
        <c:axPos val="l"/>
        <c:numFmt formatCode="General" sourceLinked="1"/>
        <c:majorTickMark val="out"/>
        <c:minorTickMark val="none"/>
        <c:tickLblPos val="nextTo"/>
        <c:crossAx val="399516256"/>
        <c:crosses val="autoZero"/>
        <c:auto val="1"/>
        <c:lblAlgn val="ctr"/>
        <c:lblOffset val="100"/>
        <c:noMultiLvlLbl val="0"/>
      </c:catAx>
      <c:valAx>
        <c:axId val="399516256"/>
        <c:scaling>
          <c:orientation val="minMax"/>
          <c:max val="1"/>
          <c:min val="-1"/>
        </c:scaling>
        <c:delete val="0"/>
        <c:axPos val="b"/>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399512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chemeClr val="bg2"/>
            </a:solidFill>
            <a:ln>
              <a:noFill/>
            </a:ln>
            <a:effectLst/>
          </c:spPr>
          <c:invertIfNegative val="0"/>
          <c:dPt>
            <c:idx val="0"/>
            <c:invertIfNegative val="0"/>
            <c:bubble3D val="0"/>
            <c:spPr>
              <a:solidFill>
                <a:schemeClr val="bg2">
                  <a:lumMod val="40000"/>
                  <a:lumOff val="60000"/>
                </a:schemeClr>
              </a:solidFill>
              <a:ln>
                <a:noFill/>
              </a:ln>
              <a:effectLst/>
            </c:spPr>
            <c:extLst xmlns:c16r2="http://schemas.microsoft.com/office/drawing/2015/06/chart">
              <c:ext xmlns:c16="http://schemas.microsoft.com/office/drawing/2014/chart" uri="{C3380CC4-5D6E-409C-BE32-E72D297353CC}">
                <c16:uniqueId val="{00000003-C727-433C-8C1D-9B5D1EDD6E9F}"/>
              </c:ext>
            </c:extLst>
          </c:dPt>
          <c:dLbls>
            <c:delete val="1"/>
          </c:dLbls>
          <c:cat>
            <c:strRef>
              <c:f>Feuil1!$A$2:$A$3</c:f>
              <c:strCache>
                <c:ptCount val="2"/>
                <c:pt idx="0">
                  <c:v>Catégorie 1</c:v>
                </c:pt>
                <c:pt idx="1">
                  <c:v>Catégorie 2</c:v>
                </c:pt>
              </c:strCache>
            </c:strRef>
          </c:cat>
          <c:val>
            <c:numRef>
              <c:f>Feuil1!$B$2:$B$3</c:f>
              <c:numCache>
                <c:formatCode>0%</c:formatCode>
                <c:ptCount val="2"/>
                <c:pt idx="0">
                  <c:v>-0.32</c:v>
                </c:pt>
                <c:pt idx="1">
                  <c:v>-0.89</c:v>
                </c:pt>
              </c:numCache>
            </c:numRef>
          </c:val>
          <c:extLst xmlns:c16r2="http://schemas.microsoft.com/office/drawing/2015/06/chart">
            <c:ext xmlns:c16="http://schemas.microsoft.com/office/drawing/2014/chart" uri="{C3380CC4-5D6E-409C-BE32-E72D297353CC}">
              <c16:uniqueId val="{00000000-C727-433C-8C1D-9B5D1EDD6E9F}"/>
            </c:ext>
          </c:extLst>
        </c:ser>
        <c:ser>
          <c:idx val="1"/>
          <c:order val="1"/>
          <c:tx>
            <c:strRef>
              <c:f>Feuil1!$C$1</c:f>
              <c:strCache>
                <c:ptCount val="1"/>
                <c:pt idx="0">
                  <c:v>Série 2</c:v>
                </c:pt>
              </c:strCache>
            </c:strRef>
          </c:tx>
          <c:spPr>
            <a:solidFill>
              <a:schemeClr val="tx1">
                <a:lumMod val="50000"/>
                <a:lumOff val="50000"/>
              </a:schemeClr>
            </a:solidFill>
            <a:ln>
              <a:noFill/>
            </a:ln>
            <a:effectLst/>
          </c:spPr>
          <c:invertIfNegative val="0"/>
          <c:dPt>
            <c:idx val="0"/>
            <c:invertIfNegative val="0"/>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4-C727-433C-8C1D-9B5D1EDD6E9F}"/>
              </c:ext>
            </c:extLst>
          </c:dPt>
          <c:dLbls>
            <c:delete val="1"/>
          </c:dLbls>
          <c:cat>
            <c:strRef>
              <c:f>Feuil1!$A$2:$A$3</c:f>
              <c:strCache>
                <c:ptCount val="2"/>
                <c:pt idx="0">
                  <c:v>Catégorie 1</c:v>
                </c:pt>
                <c:pt idx="1">
                  <c:v>Catégorie 2</c:v>
                </c:pt>
              </c:strCache>
            </c:strRef>
          </c:cat>
          <c:val>
            <c:numRef>
              <c:f>Feuil1!$C$2:$C$3</c:f>
              <c:numCache>
                <c:formatCode>0%</c:formatCode>
                <c:ptCount val="2"/>
                <c:pt idx="0">
                  <c:v>0.25</c:v>
                </c:pt>
                <c:pt idx="1">
                  <c:v>0.87</c:v>
                </c:pt>
              </c:numCache>
            </c:numRef>
          </c:val>
          <c:extLst xmlns:c16r2="http://schemas.microsoft.com/office/drawing/2015/06/chart">
            <c:ext xmlns:c16="http://schemas.microsoft.com/office/drawing/2014/chart" uri="{C3380CC4-5D6E-409C-BE32-E72D297353CC}">
              <c16:uniqueId val="{00000001-C727-433C-8C1D-9B5D1EDD6E9F}"/>
            </c:ext>
          </c:extLst>
        </c:ser>
        <c:dLbls>
          <c:dLblPos val="inBase"/>
          <c:showLegendKey val="0"/>
          <c:showVal val="1"/>
          <c:showCatName val="0"/>
          <c:showSerName val="0"/>
          <c:showPercent val="0"/>
          <c:showBubbleSize val="0"/>
        </c:dLbls>
        <c:gapWidth val="50"/>
        <c:overlap val="100"/>
        <c:axId val="399515864"/>
        <c:axId val="399513904"/>
      </c:barChart>
      <c:catAx>
        <c:axId val="399515864"/>
        <c:scaling>
          <c:orientation val="minMax"/>
        </c:scaling>
        <c:delete val="1"/>
        <c:axPos val="l"/>
        <c:numFmt formatCode="General" sourceLinked="1"/>
        <c:majorTickMark val="out"/>
        <c:minorTickMark val="none"/>
        <c:tickLblPos val="nextTo"/>
        <c:crossAx val="399513904"/>
        <c:crosses val="autoZero"/>
        <c:auto val="1"/>
        <c:lblAlgn val="ctr"/>
        <c:lblOffset val="100"/>
        <c:noMultiLvlLbl val="0"/>
      </c:catAx>
      <c:valAx>
        <c:axId val="399513904"/>
        <c:scaling>
          <c:orientation val="minMax"/>
          <c:max val="1"/>
          <c:min val="-1"/>
        </c:scaling>
        <c:delete val="0"/>
        <c:axPos val="b"/>
        <c:numFmt formatCode="0%" sourceLinked="1"/>
        <c:majorTickMark val="out"/>
        <c:minorTickMark val="none"/>
        <c:tickLblPos val="nextTo"/>
        <c:spPr>
          <a:noFill/>
          <a:ln>
            <a:solidFill>
              <a:srgbClr val="F2F2F2"/>
            </a:solid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fr-FR"/>
          </a:p>
        </c:txPr>
        <c:crossAx val="399515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B0ADE472-50A8-ADB1-5838-F883921C730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9706F004-DB8E-E6A7-2B04-331C9E6F225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1F21754-189F-0347-B4A2-8F8DF92EFD96}" type="datetimeFigureOut">
              <a:rPr lang="fr-FR" smtClean="0"/>
              <a:t>08/11/2023</a:t>
            </a:fld>
            <a:endParaRPr lang="fr-FR"/>
          </a:p>
        </p:txBody>
      </p:sp>
      <p:sp>
        <p:nvSpPr>
          <p:cNvPr id="4" name="Espace réservé du pied de page 3">
            <a:extLst>
              <a:ext uri="{FF2B5EF4-FFF2-40B4-BE49-F238E27FC236}">
                <a16:creationId xmlns="" xmlns:a16="http://schemas.microsoft.com/office/drawing/2014/main" id="{4D2580A4-2A1C-F694-79F9-4605FECF103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D6194D33-C07B-D5D4-EBA8-FC29E4B16854}"/>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B7F4BCE-B592-9A40-8898-E6D0EF86F5EE}" type="slidenum">
              <a:rPr lang="fr-FR" smtClean="0"/>
              <a:t>‹N°›</a:t>
            </a:fld>
            <a:endParaRPr lang="fr-FR"/>
          </a:p>
        </p:txBody>
      </p:sp>
    </p:spTree>
    <p:extLst>
      <p:ext uri="{BB962C8B-B14F-4D97-AF65-F5344CB8AC3E}">
        <p14:creationId xmlns:p14="http://schemas.microsoft.com/office/powerpoint/2010/main" val="2446856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F8122A3-907F-194D-B483-B22743CE8797}"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FD02E45-6F7A-5D49-B960-7B2FFBB72CB9}" type="slidenum">
              <a:rPr lang="fr-FR" smtClean="0"/>
              <a:t>‹N°›</a:t>
            </a:fld>
            <a:endParaRPr lang="fr-FR"/>
          </a:p>
        </p:txBody>
      </p:sp>
    </p:spTree>
    <p:extLst>
      <p:ext uri="{BB962C8B-B14F-4D97-AF65-F5344CB8AC3E}">
        <p14:creationId xmlns:p14="http://schemas.microsoft.com/office/powerpoint/2010/main" val="298192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FD02E45-6F7A-5D49-B960-7B2FFBB72CB9}" type="slidenum">
              <a:rPr lang="fr-FR" smtClean="0"/>
              <a:t>55</a:t>
            </a:fld>
            <a:endParaRPr lang="fr-FR"/>
          </a:p>
        </p:txBody>
      </p:sp>
    </p:spTree>
    <p:extLst>
      <p:ext uri="{BB962C8B-B14F-4D97-AF65-F5344CB8AC3E}">
        <p14:creationId xmlns:p14="http://schemas.microsoft.com/office/powerpoint/2010/main" val="331431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D02E45-6F7A-5D49-B960-7B2FFBB72CB9}" type="slidenum">
              <a:rPr lang="fr-FR" smtClean="0"/>
              <a:t>96</a:t>
            </a:fld>
            <a:endParaRPr lang="fr-FR"/>
          </a:p>
        </p:txBody>
      </p:sp>
    </p:spTree>
    <p:extLst>
      <p:ext uri="{BB962C8B-B14F-4D97-AF65-F5344CB8AC3E}">
        <p14:creationId xmlns:p14="http://schemas.microsoft.com/office/powerpoint/2010/main" val="368784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D02E45-6F7A-5D49-B960-7B2FFBB72CB9}" type="slidenum">
              <a:rPr lang="fr-FR" smtClean="0"/>
              <a:t>97</a:t>
            </a:fld>
            <a:endParaRPr lang="fr-FR"/>
          </a:p>
        </p:txBody>
      </p:sp>
    </p:spTree>
    <p:extLst>
      <p:ext uri="{BB962C8B-B14F-4D97-AF65-F5344CB8AC3E}">
        <p14:creationId xmlns:p14="http://schemas.microsoft.com/office/powerpoint/2010/main" val="66684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FD02E45-6F7A-5D49-B960-7B2FFBB72CB9}" type="slidenum">
              <a:rPr lang="fr-FR" smtClean="0"/>
              <a:t>122</a:t>
            </a:fld>
            <a:endParaRPr lang="fr-FR"/>
          </a:p>
        </p:txBody>
      </p:sp>
    </p:spTree>
    <p:extLst>
      <p:ext uri="{BB962C8B-B14F-4D97-AF65-F5344CB8AC3E}">
        <p14:creationId xmlns:p14="http://schemas.microsoft.com/office/powerpoint/2010/main" val="18023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1" y="4566343"/>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1686887" y="5086252"/>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2861338"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3" name="Espace réservé pour une image  29">
            <a:extLst>
              <a:ext uri="{FF2B5EF4-FFF2-40B4-BE49-F238E27FC236}">
                <a16:creationId xmlns="" xmlns:a16="http://schemas.microsoft.com/office/drawing/2014/main" id="{50B8ACF1-AE03-0097-E996-33378664416B}"/>
              </a:ext>
            </a:extLst>
          </p:cNvPr>
          <p:cNvSpPr>
            <a:spLocks noGrp="1"/>
          </p:cNvSpPr>
          <p:nvPr>
            <p:ph type="pic" sz="quarter" idx="20" hasCustomPrompt="1"/>
          </p:nvPr>
        </p:nvSpPr>
        <p:spPr>
          <a:xfrm>
            <a:off x="4663671" y="5088017"/>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 xmlns:a16="http://schemas.microsoft.com/office/drawing/2014/main" id="{53F86CC7-16AE-9DA0-3C4A-3F7A9FE7BF1A}"/>
              </a:ext>
            </a:extLst>
          </p:cNvPr>
          <p:cNvSpPr>
            <a:spLocks noGrp="1"/>
          </p:cNvSpPr>
          <p:nvPr>
            <p:ph type="pic" sz="quarter" idx="21" hasCustomPrompt="1"/>
          </p:nvPr>
        </p:nvSpPr>
        <p:spPr>
          <a:xfrm>
            <a:off x="7640455" y="5088017"/>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 xmlns:a16="http://schemas.microsoft.com/office/drawing/2014/main" id="{457ADAF9-1639-EF15-D360-90E1A62FCCF4}"/>
              </a:ext>
            </a:extLst>
          </p:cNvPr>
          <p:cNvSpPr>
            <a:spLocks noGrp="1"/>
          </p:cNvSpPr>
          <p:nvPr>
            <p:ph type="body" sz="quarter" idx="22" hasCustomPrompt="1"/>
          </p:nvPr>
        </p:nvSpPr>
        <p:spPr>
          <a:xfrm>
            <a:off x="5837595"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 xmlns:a16="http://schemas.microsoft.com/office/drawing/2014/main" id="{289E7E1F-AA8B-DC73-656E-035A81CC1424}"/>
              </a:ext>
            </a:extLst>
          </p:cNvPr>
          <p:cNvSpPr>
            <a:spLocks noGrp="1"/>
          </p:cNvSpPr>
          <p:nvPr>
            <p:ph type="body" sz="quarter" idx="23" hasCustomPrompt="1"/>
          </p:nvPr>
        </p:nvSpPr>
        <p:spPr>
          <a:xfrm>
            <a:off x="8813852" y="5088017"/>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2856622" y="5670104"/>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 xmlns:a16="http://schemas.microsoft.com/office/drawing/2014/main" id="{D0952211-D5BA-4E59-914A-C2AC91DFDF6F}"/>
              </a:ext>
            </a:extLst>
          </p:cNvPr>
          <p:cNvSpPr>
            <a:spLocks noGrp="1"/>
          </p:cNvSpPr>
          <p:nvPr>
            <p:ph type="body" sz="quarter" idx="26" hasCustomPrompt="1"/>
          </p:nvPr>
        </p:nvSpPr>
        <p:spPr>
          <a:xfrm>
            <a:off x="5834451" y="5670104"/>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 xmlns:a16="http://schemas.microsoft.com/office/drawing/2014/main" id="{852FA44D-BA91-E543-D4DF-8882BC289B11}"/>
              </a:ext>
            </a:extLst>
          </p:cNvPr>
          <p:cNvSpPr>
            <a:spLocks noGrp="1"/>
          </p:cNvSpPr>
          <p:nvPr>
            <p:ph type="body" sz="quarter" idx="27" hasCustomPrompt="1"/>
          </p:nvPr>
        </p:nvSpPr>
        <p:spPr>
          <a:xfrm>
            <a:off x="8812280" y="5670104"/>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 xmlns:a16="http://schemas.microsoft.com/office/drawing/2014/main"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i="0" u="none" strike="noStrike" dirty="0">
                <a:solidFill>
                  <a:srgbClr val="002D4C"/>
                </a:solidFill>
                <a:effectLst/>
                <a:latin typeface="Century Gothic" panose="020B0502020202020204" pitchFamily="34" charset="0"/>
              </a:rPr>
              <a:t>Un service </a:t>
            </a:r>
            <a:r>
              <a:rPr lang="fr-FR" sz="1600" b="1" i="0" u="none" strike="noStrike" dirty="0">
                <a:solidFill>
                  <a:srgbClr val="002C4C"/>
                </a:solidFill>
                <a:effectLst/>
                <a:latin typeface="Century Gothic" panose="020B0502020202020204" pitchFamily="34" charset="0"/>
              </a:rPr>
              <a:t>proposé</a:t>
            </a:r>
            <a:r>
              <a:rPr lang="fr-FR" sz="1600" b="1" i="0" u="none" strike="noStrike" dirty="0">
                <a:solidFill>
                  <a:srgbClr val="002D4C"/>
                </a:solidFill>
                <a:effectLst/>
                <a:latin typeface="Century Gothic" panose="020B0502020202020204" pitchFamily="34" charset="0"/>
              </a:rPr>
              <a:t> en toute indépendance par nos experts sur place :</a:t>
            </a:r>
          </a:p>
        </p:txBody>
      </p:sp>
      <p:pic>
        <p:nvPicPr>
          <p:cNvPr id="7" name="Image 6">
            <a:extLst>
              <a:ext uri="{FF2B5EF4-FFF2-40B4-BE49-F238E27FC236}">
                <a16:creationId xmlns="" xmlns:a16="http://schemas.microsoft.com/office/drawing/2014/main" id="{FC5B0664-8BD5-07C3-7837-1E85327FE183}"/>
              </a:ext>
            </a:extLst>
          </p:cNvPr>
          <p:cNvPicPr>
            <a:picLocks noChangeAspect="1"/>
          </p:cNvPicPr>
          <p:nvPr userDrawn="1"/>
        </p:nvPicPr>
        <p:blipFill>
          <a:blip r:embed="rId3"/>
          <a:stretch>
            <a:fillRect/>
          </a:stretch>
        </p:blipFill>
        <p:spPr>
          <a:xfrm>
            <a:off x="11350111" y="27877"/>
            <a:ext cx="780948" cy="804615"/>
          </a:xfrm>
          <a:prstGeom prst="rect">
            <a:avLst/>
          </a:prstGeom>
        </p:spPr>
      </p:pic>
    </p:spTree>
    <p:extLst>
      <p:ext uri="{BB962C8B-B14F-4D97-AF65-F5344CB8AC3E}">
        <p14:creationId xmlns:p14="http://schemas.microsoft.com/office/powerpoint/2010/main" val="28006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u Abstract 1">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932774" y="522517"/>
            <a:ext cx="11259224" cy="455419"/>
          </a:xfrm>
          <a:prstGeom prst="rect">
            <a:avLst/>
          </a:prstGeom>
        </p:spPr>
        <p:txBody>
          <a:bodyPr lIns="90000">
            <a:noAutofit/>
          </a:bodyPr>
          <a:lstStyle>
            <a:lvl1pPr marL="0" indent="0">
              <a:lnSpc>
                <a:spcPct val="100000"/>
              </a:lnSpc>
              <a:spcBef>
                <a:spcPts val="0"/>
              </a:spcBef>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 xmlns:a16="http://schemas.microsoft.com/office/drawing/2014/main" id="{2AE92725-BD17-0A66-BA6D-2F071A4C6E78}"/>
              </a:ext>
            </a:extLst>
          </p:cNvPr>
          <p:cNvPicPr>
            <a:picLocks noChangeAspect="1"/>
          </p:cNvPicPr>
          <p:nvPr userDrawn="1"/>
        </p:nvPicPr>
        <p:blipFill>
          <a:blip r:embed="rId3"/>
          <a:stretch>
            <a:fillRect/>
          </a:stretch>
        </p:blipFill>
        <p:spPr>
          <a:xfrm>
            <a:off x="115006" y="6059887"/>
            <a:ext cx="696885" cy="718004"/>
          </a:xfrm>
          <a:prstGeom prst="rect">
            <a:avLst/>
          </a:prstGeom>
        </p:spPr>
      </p:pic>
      <p:sp>
        <p:nvSpPr>
          <p:cNvPr id="4" name="Rectangle 3">
            <a:extLst>
              <a:ext uri="{FF2B5EF4-FFF2-40B4-BE49-F238E27FC236}">
                <a16:creationId xmlns="" xmlns:a16="http://schemas.microsoft.com/office/drawing/2014/main"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Titre 1">
            <a:extLst>
              <a:ext uri="{FF2B5EF4-FFF2-40B4-BE49-F238E27FC236}">
                <a16:creationId xmlns="" xmlns:a16="http://schemas.microsoft.com/office/drawing/2014/main" id="{996C22F5-D406-9F9C-626D-C96F877C5CA8}"/>
              </a:ext>
            </a:extLst>
          </p:cNvPr>
          <p:cNvSpPr>
            <a:spLocks noGrp="1"/>
          </p:cNvSpPr>
          <p:nvPr>
            <p:ph type="title"/>
          </p:nvPr>
        </p:nvSpPr>
        <p:spPr>
          <a:xfrm>
            <a:off x="926898" y="154110"/>
            <a:ext cx="11135858" cy="368406"/>
          </a:xfrm>
          <a:prstGeom prst="rect">
            <a:avLst/>
          </a:prstGeom>
        </p:spPr>
        <p:txBody>
          <a:bodyPr/>
          <a:lstStyle/>
          <a:p>
            <a:r>
              <a:rPr lang="fr-FR" dirty="0"/>
              <a:t>Modifiez le style du titre</a:t>
            </a:r>
          </a:p>
        </p:txBody>
      </p:sp>
      <p:sp>
        <p:nvSpPr>
          <p:cNvPr id="5" name="Espace réservé du texte 10">
            <a:extLst>
              <a:ext uri="{FF2B5EF4-FFF2-40B4-BE49-F238E27FC236}">
                <a16:creationId xmlns="" xmlns:a16="http://schemas.microsoft.com/office/drawing/2014/main" id="{53030EC3-11E9-7101-0C8C-B086284FA9A9}"/>
              </a:ext>
            </a:extLst>
          </p:cNvPr>
          <p:cNvSpPr>
            <a:spLocks noGrp="1"/>
          </p:cNvSpPr>
          <p:nvPr>
            <p:ph type="body" sz="quarter" idx="13" hasCustomPrompt="1"/>
          </p:nvPr>
        </p:nvSpPr>
        <p:spPr>
          <a:xfrm>
            <a:off x="1077108" y="6088284"/>
            <a:ext cx="6875381" cy="769715"/>
          </a:xfrm>
          <a:prstGeom prst="rect">
            <a:avLst/>
          </a:prstGeom>
        </p:spPr>
        <p:txBody>
          <a:bodyPr anchor="ctr"/>
          <a:lstStyle>
            <a:lvl1pPr marL="0" indent="0">
              <a:buFontTx/>
              <a:buNone/>
              <a:defRPr lang="fr-FR" sz="1200" i="1" kern="1200" dirty="0" smtClean="0">
                <a:solidFill>
                  <a:schemeClr val="bg1"/>
                </a:solidFill>
                <a:latin typeface="Century Gothic" panose="020B0502020202020204" pitchFamily="34" charset="0"/>
                <a:ea typeface="+mn-ea"/>
                <a:cs typeface="+mn-cs"/>
              </a:defRPr>
            </a:lvl1pPr>
            <a:lvl2pPr marL="358775" indent="0">
              <a:buFontTx/>
              <a:buNone/>
              <a:defRPr lang="fr-FR" sz="1200" i="1" kern="1200" dirty="0" smtClean="0">
                <a:solidFill>
                  <a:schemeClr val="bg1"/>
                </a:solidFill>
                <a:latin typeface="Century Gothic" panose="020B0502020202020204" pitchFamily="34" charset="0"/>
                <a:ea typeface="+mn-ea"/>
                <a:cs typeface="+mn-cs"/>
              </a:defRPr>
            </a:lvl2pPr>
            <a:lvl3pPr marL="676275" indent="0">
              <a:buFontTx/>
              <a:buNone/>
              <a:defRPr lang="fr-FR" sz="1200" i="1" kern="1200" dirty="0" smtClean="0">
                <a:solidFill>
                  <a:schemeClr val="bg1"/>
                </a:solidFill>
                <a:latin typeface="Century Gothic" panose="020B0502020202020204" pitchFamily="34" charset="0"/>
                <a:ea typeface="+mn-ea"/>
                <a:cs typeface="+mn-cs"/>
              </a:defRPr>
            </a:lvl3pPr>
            <a:lvl4pPr marL="1371600" indent="0">
              <a:buFontTx/>
              <a:buNone/>
              <a:defRPr lang="fr-FR" sz="1200" i="1" kern="1200" dirty="0" smtClean="0">
                <a:solidFill>
                  <a:schemeClr val="bg1"/>
                </a:solidFill>
                <a:latin typeface="Century Gothic" panose="020B0502020202020204" pitchFamily="34" charset="0"/>
                <a:ea typeface="+mn-ea"/>
                <a:cs typeface="+mn-cs"/>
              </a:defRPr>
            </a:lvl4pPr>
            <a:lvl5pPr marL="1828800" indent="0">
              <a:buFontTx/>
              <a:buNone/>
              <a:defRPr lang="fr-FR" sz="1200" i="1" kern="1200" dirty="0">
                <a:solidFill>
                  <a:schemeClr val="bg1"/>
                </a:solidFill>
                <a:latin typeface="Century Gothic" panose="020B0502020202020204" pitchFamily="34" charset="0"/>
                <a:ea typeface="+mn-ea"/>
                <a:cs typeface="+mn-cs"/>
              </a:defRPr>
            </a:lvl5pPr>
          </a:lstStyle>
          <a:p>
            <a:pPr lvl="0"/>
            <a:r>
              <a:rPr lang="fr-FR" sz="1200" i="1" dirty="0">
                <a:solidFill>
                  <a:schemeClr val="bg1"/>
                </a:solidFill>
                <a:latin typeface="Century Gothic" panose="020B0502020202020204" pitchFamily="34" charset="0"/>
              </a:rPr>
              <a:t>Xx. XXXXXX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endParaRPr lang="fr-FR" dirty="0"/>
          </a:p>
        </p:txBody>
      </p:sp>
      <p:pic>
        <p:nvPicPr>
          <p:cNvPr id="14" name="Image 13"/>
          <p:cNvPicPr>
            <a:picLocks noChangeAspect="1"/>
          </p:cNvPicPr>
          <p:nvPr userDrawn="1"/>
        </p:nvPicPr>
        <p:blipFill>
          <a:blip r:embed="rId4"/>
          <a:stretch>
            <a:fillRect/>
          </a:stretch>
        </p:blipFill>
        <p:spPr>
          <a:xfrm>
            <a:off x="8320974" y="6571463"/>
            <a:ext cx="1493649" cy="286537"/>
          </a:xfrm>
          <a:prstGeom prst="rect">
            <a:avLst/>
          </a:prstGeom>
        </p:spPr>
      </p:pic>
    </p:spTree>
    <p:extLst>
      <p:ext uri="{BB962C8B-B14F-4D97-AF65-F5344CB8AC3E}">
        <p14:creationId xmlns:p14="http://schemas.microsoft.com/office/powerpoint/2010/main" val="144068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 xmlns:a16="http://schemas.microsoft.com/office/drawing/2014/main" id="{429AE2BF-B994-B373-A6A1-907A0236A462}"/>
              </a:ext>
            </a:extLst>
          </p:cNvPr>
          <p:cNvSpPr txBox="1"/>
          <p:nvPr userDrawn="1"/>
        </p:nvSpPr>
        <p:spPr>
          <a:xfrm>
            <a:off x="2940704" y="3884984"/>
            <a:ext cx="2162373" cy="461665"/>
          </a:xfrm>
          <a:prstGeom prst="rect">
            <a:avLst/>
          </a:prstGeom>
          <a:noFill/>
        </p:spPr>
        <p:txBody>
          <a:bodyPr wrap="square">
            <a:spAutoFit/>
          </a:bodyPr>
          <a:lstStyle/>
          <a:p>
            <a:pPr algn="l"/>
            <a:r>
              <a:rPr lang="fr-FR" sz="2400" dirty="0">
                <a:latin typeface="Century Gothic" panose="020B0502020202020204" pitchFamily="34" charset="0"/>
              </a:rPr>
              <a:t>Programme :</a:t>
            </a:r>
          </a:p>
        </p:txBody>
      </p:sp>
      <p:sp>
        <p:nvSpPr>
          <p:cNvPr id="15" name="Espace réservé du texte 14">
            <a:extLst>
              <a:ext uri="{FF2B5EF4-FFF2-40B4-BE49-F238E27FC236}">
                <a16:creationId xmlns="" xmlns:a16="http://schemas.microsoft.com/office/drawing/2014/main"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dirty="0"/>
              <a:t> Item #1</a:t>
            </a:r>
          </a:p>
          <a:p>
            <a:pPr lvl="0"/>
            <a:r>
              <a:rPr lang="fr-FR" dirty="0"/>
              <a:t> Item #2</a:t>
            </a:r>
          </a:p>
          <a:p>
            <a:pPr lvl="0"/>
            <a:r>
              <a:rPr lang="fr-FR" dirty="0"/>
              <a:t> Item #3</a:t>
            </a:r>
          </a:p>
          <a:p>
            <a:pPr lvl="0"/>
            <a:r>
              <a:rPr lang="fr-FR" dirty="0"/>
              <a:t> …</a:t>
            </a:r>
          </a:p>
        </p:txBody>
      </p:sp>
      <p:sp>
        <p:nvSpPr>
          <p:cNvPr id="5" name="ZoneTexte 4">
            <a:extLst>
              <a:ext uri="{FF2B5EF4-FFF2-40B4-BE49-F238E27FC236}">
                <a16:creationId xmlns="" xmlns:a16="http://schemas.microsoft.com/office/drawing/2014/main" id="{D7003B30-CC49-2055-DDF4-07C3BC3C70B8}"/>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sp>
        <p:nvSpPr>
          <p:cNvPr id="6" name="Rectangle 5">
            <a:extLst>
              <a:ext uri="{FF2B5EF4-FFF2-40B4-BE49-F238E27FC236}">
                <a16:creationId xmlns="" xmlns:a16="http://schemas.microsoft.com/office/drawing/2014/main" id="{9539A558-4D17-66C0-EEDC-9C651CC2D163}"/>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pic>
        <p:nvPicPr>
          <p:cNvPr id="8" name="Image 7">
            <a:extLst>
              <a:ext uri="{FF2B5EF4-FFF2-40B4-BE49-F238E27FC236}">
                <a16:creationId xmlns="" xmlns:a16="http://schemas.microsoft.com/office/drawing/2014/main" id="{1F27C007-CEA5-F81D-5119-EA1BF19F3B79}"/>
              </a:ext>
            </a:extLst>
          </p:cNvPr>
          <p:cNvPicPr>
            <a:picLocks noChangeAspect="1"/>
          </p:cNvPicPr>
          <p:nvPr userDrawn="1"/>
        </p:nvPicPr>
        <p:blipFill>
          <a:blip r:embed="rId3"/>
          <a:stretch>
            <a:fillRect/>
          </a:stretch>
        </p:blipFill>
        <p:spPr>
          <a:xfrm>
            <a:off x="11350111" y="27877"/>
            <a:ext cx="780948" cy="804615"/>
          </a:xfrm>
          <a:prstGeom prst="rect">
            <a:avLst/>
          </a:prstGeom>
        </p:spPr>
      </p:pic>
    </p:spTree>
    <p:extLst>
      <p:ext uri="{BB962C8B-B14F-4D97-AF65-F5344CB8AC3E}">
        <p14:creationId xmlns:p14="http://schemas.microsoft.com/office/powerpoint/2010/main" val="932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 xmlns:a16="http://schemas.microsoft.com/office/drawing/2014/main" id="{ECF23FBF-FE34-F1DA-BD90-00F92103CC9F}"/>
              </a:ext>
            </a:extLst>
          </p:cNvPr>
          <p:cNvSpPr>
            <a:spLocks noGrp="1"/>
          </p:cNvSpPr>
          <p:nvPr>
            <p:ph type="body" sz="quarter" idx="26" hasCustomPrompt="1"/>
          </p:nvPr>
        </p:nvSpPr>
        <p:spPr>
          <a:xfrm>
            <a:off x="3021245" y="3899146"/>
            <a:ext cx="9170755" cy="553891"/>
          </a:xfrm>
          <a:prstGeom prst="rect">
            <a:avLst/>
          </a:prstGeom>
        </p:spPr>
        <p:txBody>
          <a:bodyPr tIns="0" bIns="0" anchor="ctr">
            <a:noAutofit/>
          </a:bodyP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 xmlns:a16="http://schemas.microsoft.com/office/drawing/2014/main" id="{7FD4E224-87E2-CB9B-F2E5-227DE12AF7FE}"/>
              </a:ext>
            </a:extLst>
          </p:cNvPr>
          <p:cNvSpPr txBox="1"/>
          <p:nvPr userDrawn="1"/>
        </p:nvSpPr>
        <p:spPr>
          <a:xfrm>
            <a:off x="5018049" y="243294"/>
            <a:ext cx="393638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sp>
        <p:nvSpPr>
          <p:cNvPr id="7" name="Rectangle 6">
            <a:extLst>
              <a:ext uri="{FF2B5EF4-FFF2-40B4-BE49-F238E27FC236}">
                <a16:creationId xmlns="" xmlns:a16="http://schemas.microsoft.com/office/drawing/2014/main" id="{97D7304E-F5DC-5CFC-7C4C-AED46F4D3337}"/>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POUMON</a:t>
            </a:r>
          </a:p>
        </p:txBody>
      </p:sp>
      <p:pic>
        <p:nvPicPr>
          <p:cNvPr id="8" name="Image 7">
            <a:extLst>
              <a:ext uri="{FF2B5EF4-FFF2-40B4-BE49-F238E27FC236}">
                <a16:creationId xmlns="" xmlns:a16="http://schemas.microsoft.com/office/drawing/2014/main" id="{88331F95-9350-B413-000E-0BF66AF1C588}"/>
              </a:ext>
            </a:extLst>
          </p:cNvPr>
          <p:cNvPicPr>
            <a:picLocks noChangeAspect="1"/>
          </p:cNvPicPr>
          <p:nvPr userDrawn="1"/>
        </p:nvPicPr>
        <p:blipFill>
          <a:blip r:embed="rId3"/>
          <a:stretch>
            <a:fillRect/>
          </a:stretch>
        </p:blipFill>
        <p:spPr>
          <a:xfrm>
            <a:off x="11350111" y="27877"/>
            <a:ext cx="780948" cy="804615"/>
          </a:xfrm>
          <a:prstGeom prst="rect">
            <a:avLst/>
          </a:prstGeom>
        </p:spPr>
      </p:pic>
    </p:spTree>
    <p:extLst>
      <p:ext uri="{BB962C8B-B14F-4D97-AF65-F5344CB8AC3E}">
        <p14:creationId xmlns:p14="http://schemas.microsoft.com/office/powerpoint/2010/main" val="319758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 xmlns:a16="http://schemas.microsoft.com/office/drawing/2014/main"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r>
              <a:rPr lang="fr-FR" sz="1050" b="1" dirty="0">
                <a:solidFill>
                  <a:schemeClr val="bg1"/>
                </a:solidFill>
                <a:latin typeface="Century Gothic" panose="020B0502020202020204" pitchFamily="34" charset="0"/>
                <a:cs typeface="Gordita" pitchFamily="2" charset="77"/>
              </a:rPr>
              <a:t>20 -24 octobre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p:txBody>
      </p:sp>
      <p:sp>
        <p:nvSpPr>
          <p:cNvPr id="19" name="Espace réservé du texte 18">
            <a:extLst>
              <a:ext uri="{FF2B5EF4-FFF2-40B4-BE49-F238E27FC236}">
                <a16:creationId xmlns="" xmlns:a16="http://schemas.microsoft.com/office/drawing/2014/main"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 xmlns:a16="http://schemas.microsoft.com/office/drawing/2014/main" id="{9BEC4B01-00CD-F7E2-35AD-AE2CB6340DFF}"/>
              </a:ext>
            </a:extLst>
          </p:cNvPr>
          <p:cNvPicPr>
            <a:picLocks noChangeAspect="1"/>
          </p:cNvPicPr>
          <p:nvPr userDrawn="1"/>
        </p:nvPicPr>
        <p:blipFill>
          <a:blip r:embed="rId3"/>
          <a:stretch>
            <a:fillRect/>
          </a:stretch>
        </p:blipFill>
        <p:spPr>
          <a:xfrm>
            <a:off x="115006" y="6059887"/>
            <a:ext cx="696885" cy="718004"/>
          </a:xfrm>
          <a:prstGeom prst="rect">
            <a:avLst/>
          </a:prstGeom>
        </p:spPr>
      </p:pic>
      <p:sp>
        <p:nvSpPr>
          <p:cNvPr id="4" name="Rectangle 3">
            <a:extLst>
              <a:ext uri="{FF2B5EF4-FFF2-40B4-BE49-F238E27FC236}">
                <a16:creationId xmlns="" xmlns:a16="http://schemas.microsoft.com/office/drawing/2014/main"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10536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AC573B5-BC22-161F-B84C-1221936191E1}"/>
              </a:ext>
            </a:extLst>
          </p:cNvPr>
          <p:cNvSpPr>
            <a:spLocks noGrp="1"/>
          </p:cNvSpPr>
          <p:nvPr>
            <p:ph type="title"/>
          </p:nvPr>
        </p:nvSpPr>
        <p:spPr>
          <a:xfrm>
            <a:off x="926897" y="154110"/>
            <a:ext cx="11124817" cy="505109"/>
          </a:xfrm>
          <a:prstGeom prst="rect">
            <a:avLst/>
          </a:prstGeom>
        </p:spPr>
        <p:txBody>
          <a:bodyPr/>
          <a:lstStyle/>
          <a:p>
            <a:r>
              <a:rPr lang="fr-FR" dirty="0"/>
              <a:t>Modifiez le style du titre</a:t>
            </a:r>
          </a:p>
        </p:txBody>
      </p:sp>
      <p:sp>
        <p:nvSpPr>
          <p:cNvPr id="4" name="Espace réservé du contenu 3">
            <a:extLst>
              <a:ext uri="{FF2B5EF4-FFF2-40B4-BE49-F238E27FC236}">
                <a16:creationId xmlns="" xmlns:a16="http://schemas.microsoft.com/office/drawing/2014/main" id="{C65CA8C7-20DC-9C9A-6539-1FE39F07FD0A}"/>
              </a:ext>
            </a:extLst>
          </p:cNvPr>
          <p:cNvSpPr>
            <a:spLocks noGrp="1"/>
          </p:cNvSpPr>
          <p:nvPr>
            <p:ph sz="quarter" idx="10"/>
          </p:nvPr>
        </p:nvSpPr>
        <p:spPr>
          <a:xfrm>
            <a:off x="1349743" y="1711620"/>
            <a:ext cx="10409866" cy="2169264"/>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texte 5">
            <a:extLst>
              <a:ext uri="{FF2B5EF4-FFF2-40B4-BE49-F238E27FC236}">
                <a16:creationId xmlns="" xmlns:a16="http://schemas.microsoft.com/office/drawing/2014/main" id="{5433FEAD-9431-5134-819E-C137308910FF}"/>
              </a:ext>
            </a:extLst>
          </p:cNvPr>
          <p:cNvSpPr>
            <a:spLocks noGrp="1"/>
          </p:cNvSpPr>
          <p:nvPr>
            <p:ph type="body" sz="quarter" idx="11"/>
          </p:nvPr>
        </p:nvSpPr>
        <p:spPr>
          <a:xfrm>
            <a:off x="905631" y="520817"/>
            <a:ext cx="11124816" cy="505109"/>
          </a:xfrm>
          <a:prstGeom prst="rect">
            <a:avLst/>
          </a:prstGeom>
        </p:spPr>
        <p:txBody>
          <a:bodyPr>
            <a:noAutofit/>
          </a:bodyPr>
          <a:lstStyle>
            <a:lvl1pPr marL="0" indent="0">
              <a:buFontTx/>
              <a:buNone/>
              <a:defRPr sz="2400" b="1">
                <a:solidFill>
                  <a:schemeClr val="accent3"/>
                </a:solidFill>
              </a:defRPr>
            </a:lvl1pPr>
          </a:lstStyle>
          <a:p>
            <a:pPr lvl="0"/>
            <a:r>
              <a:rPr lang="fr-FR" dirty="0"/>
              <a:t>Cliquez pour modifier les styles du texte du masque</a:t>
            </a:r>
          </a:p>
        </p:txBody>
      </p:sp>
      <p:sp>
        <p:nvSpPr>
          <p:cNvPr id="9" name="Espace réservé du texte 10">
            <a:extLst>
              <a:ext uri="{FF2B5EF4-FFF2-40B4-BE49-F238E27FC236}">
                <a16:creationId xmlns="" xmlns:a16="http://schemas.microsoft.com/office/drawing/2014/main" id="{0EC2D02A-20E8-AAA4-105C-1A170466DE0B}"/>
              </a:ext>
            </a:extLst>
          </p:cNvPr>
          <p:cNvSpPr>
            <a:spLocks noGrp="1"/>
          </p:cNvSpPr>
          <p:nvPr>
            <p:ph type="body" sz="quarter" idx="13" hasCustomPrompt="1"/>
          </p:nvPr>
        </p:nvSpPr>
        <p:spPr>
          <a:xfrm>
            <a:off x="1077108" y="6088284"/>
            <a:ext cx="6875381" cy="769715"/>
          </a:xfrm>
          <a:prstGeom prst="rect">
            <a:avLst/>
          </a:prstGeom>
        </p:spPr>
        <p:txBody>
          <a:bodyPr anchor="ctr"/>
          <a:lstStyle>
            <a:lvl1pPr marL="0" indent="0">
              <a:buFontTx/>
              <a:buNone/>
              <a:defRPr lang="fr-FR" sz="1200" i="1" kern="1200" dirty="0" smtClean="0">
                <a:solidFill>
                  <a:schemeClr val="bg1"/>
                </a:solidFill>
                <a:latin typeface="Century Gothic" panose="020B0502020202020204" pitchFamily="34" charset="0"/>
                <a:ea typeface="+mn-ea"/>
                <a:cs typeface="+mn-cs"/>
              </a:defRPr>
            </a:lvl1pPr>
            <a:lvl2pPr marL="358775" indent="0">
              <a:buFontTx/>
              <a:buNone/>
              <a:defRPr lang="fr-FR" sz="1200" i="1" kern="1200" dirty="0" smtClean="0">
                <a:solidFill>
                  <a:schemeClr val="bg1"/>
                </a:solidFill>
                <a:latin typeface="Century Gothic" panose="020B0502020202020204" pitchFamily="34" charset="0"/>
                <a:ea typeface="+mn-ea"/>
                <a:cs typeface="+mn-cs"/>
              </a:defRPr>
            </a:lvl2pPr>
            <a:lvl3pPr marL="676275" indent="0">
              <a:buFontTx/>
              <a:buNone/>
              <a:defRPr lang="fr-FR" sz="1200" i="1" kern="1200" dirty="0" smtClean="0">
                <a:solidFill>
                  <a:schemeClr val="bg1"/>
                </a:solidFill>
                <a:latin typeface="Century Gothic" panose="020B0502020202020204" pitchFamily="34" charset="0"/>
                <a:ea typeface="+mn-ea"/>
                <a:cs typeface="+mn-cs"/>
              </a:defRPr>
            </a:lvl3pPr>
            <a:lvl4pPr marL="1371600" indent="0">
              <a:buFontTx/>
              <a:buNone/>
              <a:defRPr lang="fr-FR" sz="1200" i="1" kern="1200" dirty="0" smtClean="0">
                <a:solidFill>
                  <a:schemeClr val="bg1"/>
                </a:solidFill>
                <a:latin typeface="Century Gothic" panose="020B0502020202020204" pitchFamily="34" charset="0"/>
                <a:ea typeface="+mn-ea"/>
                <a:cs typeface="+mn-cs"/>
              </a:defRPr>
            </a:lvl4pPr>
            <a:lvl5pPr marL="1828800" indent="0">
              <a:buFontTx/>
              <a:buNone/>
              <a:defRPr lang="fr-FR" sz="1200" i="1" kern="1200" dirty="0">
                <a:solidFill>
                  <a:schemeClr val="bg1"/>
                </a:solidFill>
                <a:latin typeface="Century Gothic" panose="020B0502020202020204" pitchFamily="34" charset="0"/>
                <a:ea typeface="+mn-ea"/>
                <a:cs typeface="+mn-cs"/>
              </a:defRPr>
            </a:lvl5pPr>
          </a:lstStyle>
          <a:p>
            <a:pPr lvl="0"/>
            <a:r>
              <a:rPr lang="fr-FR" sz="1200" i="1" dirty="0">
                <a:solidFill>
                  <a:schemeClr val="bg1"/>
                </a:solidFill>
                <a:latin typeface="Century Gothic" panose="020B0502020202020204" pitchFamily="34" charset="0"/>
              </a:rPr>
              <a:t>Xx. XXXXXX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endParaRPr lang="fr-FR" dirty="0"/>
          </a:p>
        </p:txBody>
      </p:sp>
    </p:spTree>
    <p:extLst>
      <p:ext uri="{BB962C8B-B14F-4D97-AF65-F5344CB8AC3E}">
        <p14:creationId xmlns:p14="http://schemas.microsoft.com/office/powerpoint/2010/main" val="60530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F56B870-CF3E-4321-B34D-0623D82BC5B9}"/>
              </a:ext>
            </a:extLst>
          </p:cNvPr>
          <p:cNvSpPr>
            <a:spLocks noGrp="1"/>
          </p:cNvSpPr>
          <p:nvPr>
            <p:ph type="title"/>
          </p:nvPr>
        </p:nvSpPr>
        <p:spPr>
          <a:xfrm>
            <a:off x="926897" y="154110"/>
            <a:ext cx="11124817" cy="505109"/>
          </a:xfrm>
          <a:prstGeom prst="rect">
            <a:avLst/>
          </a:prstGeom>
        </p:spPr>
        <p:txBody>
          <a:bodyPr/>
          <a:lstStyle/>
          <a:p>
            <a:r>
              <a:rPr lang="fr-FR" dirty="0"/>
              <a:t>Modifiez le style du titre</a:t>
            </a:r>
          </a:p>
        </p:txBody>
      </p:sp>
      <p:sp>
        <p:nvSpPr>
          <p:cNvPr id="4" name="Espace réservé du texte 3">
            <a:extLst>
              <a:ext uri="{FF2B5EF4-FFF2-40B4-BE49-F238E27FC236}">
                <a16:creationId xmlns="" xmlns:a16="http://schemas.microsoft.com/office/drawing/2014/main" id="{121CFB73-FEE3-BF6D-A3CA-D4B724AD75CB}"/>
              </a:ext>
            </a:extLst>
          </p:cNvPr>
          <p:cNvSpPr>
            <a:spLocks noGrp="1"/>
          </p:cNvSpPr>
          <p:nvPr>
            <p:ph type="body" sz="quarter" idx="10"/>
          </p:nvPr>
        </p:nvSpPr>
        <p:spPr>
          <a:xfrm>
            <a:off x="1158617" y="1499191"/>
            <a:ext cx="10622257" cy="408290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3" name="Espace réservé du texte 10">
            <a:extLst>
              <a:ext uri="{FF2B5EF4-FFF2-40B4-BE49-F238E27FC236}">
                <a16:creationId xmlns="" xmlns:a16="http://schemas.microsoft.com/office/drawing/2014/main" id="{EF0C19FB-1B02-8D45-014F-B80A7685FAD3}"/>
              </a:ext>
            </a:extLst>
          </p:cNvPr>
          <p:cNvSpPr>
            <a:spLocks noGrp="1"/>
          </p:cNvSpPr>
          <p:nvPr>
            <p:ph type="body" sz="quarter" idx="13" hasCustomPrompt="1"/>
          </p:nvPr>
        </p:nvSpPr>
        <p:spPr>
          <a:xfrm>
            <a:off x="1077108" y="6088284"/>
            <a:ext cx="6875381" cy="769715"/>
          </a:xfrm>
          <a:prstGeom prst="rect">
            <a:avLst/>
          </a:prstGeom>
        </p:spPr>
        <p:txBody>
          <a:bodyPr anchor="ctr"/>
          <a:lstStyle>
            <a:lvl1pPr marL="0" indent="0">
              <a:buFontTx/>
              <a:buNone/>
              <a:defRPr lang="fr-FR" sz="1200" i="1" kern="1200" dirty="0" smtClean="0">
                <a:solidFill>
                  <a:schemeClr val="bg1"/>
                </a:solidFill>
                <a:latin typeface="Century Gothic" panose="020B0502020202020204" pitchFamily="34" charset="0"/>
                <a:ea typeface="+mn-ea"/>
                <a:cs typeface="+mn-cs"/>
              </a:defRPr>
            </a:lvl1pPr>
            <a:lvl2pPr marL="358775" indent="0">
              <a:buFontTx/>
              <a:buNone/>
              <a:defRPr lang="fr-FR" sz="1200" i="1" kern="1200" dirty="0" smtClean="0">
                <a:solidFill>
                  <a:schemeClr val="bg1"/>
                </a:solidFill>
                <a:latin typeface="Century Gothic" panose="020B0502020202020204" pitchFamily="34" charset="0"/>
                <a:ea typeface="+mn-ea"/>
                <a:cs typeface="+mn-cs"/>
              </a:defRPr>
            </a:lvl2pPr>
            <a:lvl3pPr marL="676275" indent="0">
              <a:buFontTx/>
              <a:buNone/>
              <a:defRPr lang="fr-FR" sz="1200" i="1" kern="1200" dirty="0" smtClean="0">
                <a:solidFill>
                  <a:schemeClr val="bg1"/>
                </a:solidFill>
                <a:latin typeface="Century Gothic" panose="020B0502020202020204" pitchFamily="34" charset="0"/>
                <a:ea typeface="+mn-ea"/>
                <a:cs typeface="+mn-cs"/>
              </a:defRPr>
            </a:lvl3pPr>
            <a:lvl4pPr marL="1371600" indent="0">
              <a:buFontTx/>
              <a:buNone/>
              <a:defRPr lang="fr-FR" sz="1200" i="1" kern="1200" dirty="0" smtClean="0">
                <a:solidFill>
                  <a:schemeClr val="bg1"/>
                </a:solidFill>
                <a:latin typeface="Century Gothic" panose="020B0502020202020204" pitchFamily="34" charset="0"/>
                <a:ea typeface="+mn-ea"/>
                <a:cs typeface="+mn-cs"/>
              </a:defRPr>
            </a:lvl4pPr>
            <a:lvl5pPr marL="1828800" indent="0">
              <a:buFontTx/>
              <a:buNone/>
              <a:defRPr lang="fr-FR" sz="1200" i="1" kern="1200" dirty="0">
                <a:solidFill>
                  <a:schemeClr val="bg1"/>
                </a:solidFill>
                <a:latin typeface="Century Gothic" panose="020B0502020202020204" pitchFamily="34" charset="0"/>
                <a:ea typeface="+mn-ea"/>
                <a:cs typeface="+mn-cs"/>
              </a:defRPr>
            </a:lvl5pPr>
          </a:lstStyle>
          <a:p>
            <a:pPr lvl="0"/>
            <a:r>
              <a:rPr lang="fr-FR" sz="1200" i="1" dirty="0">
                <a:solidFill>
                  <a:schemeClr val="bg1"/>
                </a:solidFill>
                <a:latin typeface="Century Gothic" panose="020B0502020202020204" pitchFamily="34" charset="0"/>
              </a:rPr>
              <a:t>Xx. XXXXXX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endParaRPr lang="fr-FR" dirty="0"/>
          </a:p>
        </p:txBody>
      </p:sp>
    </p:spTree>
    <p:extLst>
      <p:ext uri="{BB962C8B-B14F-4D97-AF65-F5344CB8AC3E}">
        <p14:creationId xmlns:p14="http://schemas.microsoft.com/office/powerpoint/2010/main" val="17857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s d'intérê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 xmlns:a16="http://schemas.microsoft.com/office/drawing/2014/main"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b="1" i="0">
                <a:solidFill>
                  <a:schemeClr val="bg1"/>
                </a:solidFill>
                <a:latin typeface="Century Gothic" panose="020B0502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050" b="1" dirty="0">
                <a:solidFill>
                  <a:schemeClr val="bg1"/>
                </a:solidFill>
                <a:latin typeface="Century Gothic" panose="020B0502020202020204" pitchFamily="34" charset="0"/>
                <a:cs typeface="Gordita" pitchFamily="2" charset="77"/>
              </a:rPr>
              <a:t>20 -24 octobre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p:txBody>
      </p:sp>
      <p:pic>
        <p:nvPicPr>
          <p:cNvPr id="2" name="Image 1">
            <a:extLst>
              <a:ext uri="{FF2B5EF4-FFF2-40B4-BE49-F238E27FC236}">
                <a16:creationId xmlns="" xmlns:a16="http://schemas.microsoft.com/office/drawing/2014/main" id="{1E97F39B-52CC-96F5-9873-946CA89A081D}"/>
              </a:ext>
            </a:extLst>
          </p:cNvPr>
          <p:cNvPicPr>
            <a:picLocks noChangeAspect="1"/>
          </p:cNvPicPr>
          <p:nvPr userDrawn="1"/>
        </p:nvPicPr>
        <p:blipFill>
          <a:blip r:embed="rId3"/>
          <a:stretch>
            <a:fillRect/>
          </a:stretch>
        </p:blipFill>
        <p:spPr>
          <a:xfrm>
            <a:off x="115006" y="6059887"/>
            <a:ext cx="696885" cy="718004"/>
          </a:xfrm>
          <a:prstGeom prst="rect">
            <a:avLst/>
          </a:prstGeom>
        </p:spPr>
      </p:pic>
      <p:sp>
        <p:nvSpPr>
          <p:cNvPr id="4" name="Rectangle 3">
            <a:extLst>
              <a:ext uri="{FF2B5EF4-FFF2-40B4-BE49-F238E27FC236}">
                <a16:creationId xmlns="" xmlns:a16="http://schemas.microsoft.com/office/drawing/2014/main" id="{5FE3F82E-3016-1526-212A-F3A685FAFE13}"/>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3" name="Espace réservé du texte 10">
            <a:extLst>
              <a:ext uri="{FF2B5EF4-FFF2-40B4-BE49-F238E27FC236}">
                <a16:creationId xmlns="" xmlns:a16="http://schemas.microsoft.com/office/drawing/2014/main" id="{75021EEE-2FE1-96B7-D682-F07CDCA03941}"/>
              </a:ext>
            </a:extLst>
          </p:cNvPr>
          <p:cNvSpPr>
            <a:spLocks noGrp="1"/>
          </p:cNvSpPr>
          <p:nvPr>
            <p:ph type="body" sz="quarter" idx="13" hasCustomPrompt="1"/>
          </p:nvPr>
        </p:nvSpPr>
        <p:spPr>
          <a:xfrm>
            <a:off x="1077108" y="6088284"/>
            <a:ext cx="6875381" cy="769715"/>
          </a:xfrm>
          <a:prstGeom prst="rect">
            <a:avLst/>
          </a:prstGeom>
        </p:spPr>
        <p:txBody>
          <a:bodyPr anchor="ctr"/>
          <a:lstStyle>
            <a:lvl1pPr marL="0" indent="0">
              <a:buFontTx/>
              <a:buNone/>
              <a:defRPr lang="fr-FR" sz="1200" i="1" kern="1200" dirty="0" smtClean="0">
                <a:solidFill>
                  <a:schemeClr val="bg1"/>
                </a:solidFill>
                <a:latin typeface="Century Gothic" panose="020B0502020202020204" pitchFamily="34" charset="0"/>
                <a:ea typeface="+mn-ea"/>
                <a:cs typeface="+mn-cs"/>
              </a:defRPr>
            </a:lvl1pPr>
            <a:lvl2pPr marL="358775" indent="0">
              <a:buFontTx/>
              <a:buNone/>
              <a:defRPr lang="fr-FR" sz="1200" i="1" kern="1200" dirty="0" smtClean="0">
                <a:solidFill>
                  <a:schemeClr val="bg1"/>
                </a:solidFill>
                <a:latin typeface="Century Gothic" panose="020B0502020202020204" pitchFamily="34" charset="0"/>
                <a:ea typeface="+mn-ea"/>
                <a:cs typeface="+mn-cs"/>
              </a:defRPr>
            </a:lvl2pPr>
            <a:lvl3pPr marL="676275" indent="0">
              <a:buFontTx/>
              <a:buNone/>
              <a:defRPr lang="fr-FR" sz="1200" i="1" kern="1200" dirty="0" smtClean="0">
                <a:solidFill>
                  <a:schemeClr val="bg1"/>
                </a:solidFill>
                <a:latin typeface="Century Gothic" panose="020B0502020202020204" pitchFamily="34" charset="0"/>
                <a:ea typeface="+mn-ea"/>
                <a:cs typeface="+mn-cs"/>
              </a:defRPr>
            </a:lvl3pPr>
            <a:lvl4pPr marL="1371600" indent="0">
              <a:buFontTx/>
              <a:buNone/>
              <a:defRPr lang="fr-FR" sz="1200" i="1" kern="1200" dirty="0" smtClean="0">
                <a:solidFill>
                  <a:schemeClr val="bg1"/>
                </a:solidFill>
                <a:latin typeface="Century Gothic" panose="020B0502020202020204" pitchFamily="34" charset="0"/>
                <a:ea typeface="+mn-ea"/>
                <a:cs typeface="+mn-cs"/>
              </a:defRPr>
            </a:lvl4pPr>
            <a:lvl5pPr marL="1828800" indent="0">
              <a:buFontTx/>
              <a:buNone/>
              <a:defRPr lang="fr-FR" sz="1200" i="1" kern="1200" dirty="0">
                <a:solidFill>
                  <a:schemeClr val="bg1"/>
                </a:solidFill>
                <a:latin typeface="Century Gothic" panose="020B0502020202020204" pitchFamily="34" charset="0"/>
                <a:ea typeface="+mn-ea"/>
                <a:cs typeface="+mn-cs"/>
              </a:defRPr>
            </a:lvl5pPr>
          </a:lstStyle>
          <a:p>
            <a:pPr lvl="0"/>
            <a:r>
              <a:rPr lang="fr-FR" sz="1200" i="1" dirty="0">
                <a:solidFill>
                  <a:schemeClr val="bg1"/>
                </a:solidFill>
                <a:latin typeface="Century Gothic" panose="020B0502020202020204" pitchFamily="34" charset="0"/>
              </a:rPr>
              <a:t>Xx. XXXXXX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endParaRPr lang="fr-FR" dirty="0"/>
          </a:p>
        </p:txBody>
      </p:sp>
    </p:spTree>
    <p:extLst>
      <p:ext uri="{BB962C8B-B14F-4D97-AF65-F5344CB8AC3E}">
        <p14:creationId xmlns:p14="http://schemas.microsoft.com/office/powerpoint/2010/main" val="53665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bstract 1">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 xmlns:a16="http://schemas.microsoft.com/office/drawing/2014/main"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r>
              <a:rPr lang="fr-FR" sz="1050" b="1" dirty="0">
                <a:solidFill>
                  <a:schemeClr val="bg1"/>
                </a:solidFill>
                <a:latin typeface="Century Gothic" panose="020B0502020202020204" pitchFamily="34" charset="0"/>
                <a:cs typeface="Gordita" pitchFamily="2" charset="77"/>
              </a:rPr>
              <a:t>20 -24 octobre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932774" y="522517"/>
            <a:ext cx="11259224" cy="455419"/>
          </a:xfrm>
          <a:prstGeom prst="rect">
            <a:avLst/>
          </a:prstGeom>
        </p:spPr>
        <p:txBody>
          <a:bodyPr lIns="90000">
            <a:noAutofit/>
          </a:bodyPr>
          <a:lstStyle>
            <a:lvl1pPr marL="0" indent="0">
              <a:lnSpc>
                <a:spcPct val="100000"/>
              </a:lnSpc>
              <a:spcBef>
                <a:spcPts val="0"/>
              </a:spcBef>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 xmlns:a16="http://schemas.microsoft.com/office/drawing/2014/main" id="{2AE92725-BD17-0A66-BA6D-2F071A4C6E78}"/>
              </a:ext>
            </a:extLst>
          </p:cNvPr>
          <p:cNvPicPr>
            <a:picLocks noChangeAspect="1"/>
          </p:cNvPicPr>
          <p:nvPr userDrawn="1"/>
        </p:nvPicPr>
        <p:blipFill>
          <a:blip r:embed="rId3"/>
          <a:stretch>
            <a:fillRect/>
          </a:stretch>
        </p:blipFill>
        <p:spPr>
          <a:xfrm>
            <a:off x="115006" y="6059887"/>
            <a:ext cx="696885" cy="718004"/>
          </a:xfrm>
          <a:prstGeom prst="rect">
            <a:avLst/>
          </a:prstGeom>
        </p:spPr>
      </p:pic>
      <p:sp>
        <p:nvSpPr>
          <p:cNvPr id="4" name="Rectangle 3">
            <a:extLst>
              <a:ext uri="{FF2B5EF4-FFF2-40B4-BE49-F238E27FC236}">
                <a16:creationId xmlns="" xmlns:a16="http://schemas.microsoft.com/office/drawing/2014/main" id="{C02F271D-26C2-21BF-0441-7656E0E6FEA0}"/>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2" name="Titre 1">
            <a:extLst>
              <a:ext uri="{FF2B5EF4-FFF2-40B4-BE49-F238E27FC236}">
                <a16:creationId xmlns="" xmlns:a16="http://schemas.microsoft.com/office/drawing/2014/main" id="{996C22F5-D406-9F9C-626D-C96F877C5CA8}"/>
              </a:ext>
            </a:extLst>
          </p:cNvPr>
          <p:cNvSpPr>
            <a:spLocks noGrp="1"/>
          </p:cNvSpPr>
          <p:nvPr>
            <p:ph type="title"/>
          </p:nvPr>
        </p:nvSpPr>
        <p:spPr>
          <a:xfrm>
            <a:off x="926898" y="154110"/>
            <a:ext cx="11135858" cy="368406"/>
          </a:xfrm>
          <a:prstGeom prst="rect">
            <a:avLst/>
          </a:prstGeom>
        </p:spPr>
        <p:txBody>
          <a:bodyPr/>
          <a:lstStyle/>
          <a:p>
            <a:r>
              <a:rPr lang="fr-FR" dirty="0"/>
              <a:t>Modifiez le style du titre</a:t>
            </a:r>
          </a:p>
        </p:txBody>
      </p:sp>
      <p:sp>
        <p:nvSpPr>
          <p:cNvPr id="5" name="Espace réservé du texte 10">
            <a:extLst>
              <a:ext uri="{FF2B5EF4-FFF2-40B4-BE49-F238E27FC236}">
                <a16:creationId xmlns="" xmlns:a16="http://schemas.microsoft.com/office/drawing/2014/main" id="{53030EC3-11E9-7101-0C8C-B086284FA9A9}"/>
              </a:ext>
            </a:extLst>
          </p:cNvPr>
          <p:cNvSpPr>
            <a:spLocks noGrp="1"/>
          </p:cNvSpPr>
          <p:nvPr>
            <p:ph type="body" sz="quarter" idx="13" hasCustomPrompt="1"/>
          </p:nvPr>
        </p:nvSpPr>
        <p:spPr>
          <a:xfrm>
            <a:off x="1077108" y="6088284"/>
            <a:ext cx="6875381" cy="769715"/>
          </a:xfrm>
          <a:prstGeom prst="rect">
            <a:avLst/>
          </a:prstGeom>
        </p:spPr>
        <p:txBody>
          <a:bodyPr anchor="ctr"/>
          <a:lstStyle>
            <a:lvl1pPr marL="0" indent="0">
              <a:buFontTx/>
              <a:buNone/>
              <a:defRPr lang="fr-FR" sz="1200" i="1" kern="1200" dirty="0" smtClean="0">
                <a:solidFill>
                  <a:schemeClr val="bg1"/>
                </a:solidFill>
                <a:latin typeface="Century Gothic" panose="020B0502020202020204" pitchFamily="34" charset="0"/>
                <a:ea typeface="+mn-ea"/>
                <a:cs typeface="+mn-cs"/>
              </a:defRPr>
            </a:lvl1pPr>
            <a:lvl2pPr marL="358775" indent="0">
              <a:buFontTx/>
              <a:buNone/>
              <a:defRPr lang="fr-FR" sz="1200" i="1" kern="1200" dirty="0" smtClean="0">
                <a:solidFill>
                  <a:schemeClr val="bg1"/>
                </a:solidFill>
                <a:latin typeface="Century Gothic" panose="020B0502020202020204" pitchFamily="34" charset="0"/>
                <a:ea typeface="+mn-ea"/>
                <a:cs typeface="+mn-cs"/>
              </a:defRPr>
            </a:lvl2pPr>
            <a:lvl3pPr marL="676275" indent="0">
              <a:buFontTx/>
              <a:buNone/>
              <a:defRPr lang="fr-FR" sz="1200" i="1" kern="1200" dirty="0" smtClean="0">
                <a:solidFill>
                  <a:schemeClr val="bg1"/>
                </a:solidFill>
                <a:latin typeface="Century Gothic" panose="020B0502020202020204" pitchFamily="34" charset="0"/>
                <a:ea typeface="+mn-ea"/>
                <a:cs typeface="+mn-cs"/>
              </a:defRPr>
            </a:lvl3pPr>
            <a:lvl4pPr marL="1371600" indent="0">
              <a:buFontTx/>
              <a:buNone/>
              <a:defRPr lang="fr-FR" sz="1200" i="1" kern="1200" dirty="0" smtClean="0">
                <a:solidFill>
                  <a:schemeClr val="bg1"/>
                </a:solidFill>
                <a:latin typeface="Century Gothic" panose="020B0502020202020204" pitchFamily="34" charset="0"/>
                <a:ea typeface="+mn-ea"/>
                <a:cs typeface="+mn-cs"/>
              </a:defRPr>
            </a:lvl4pPr>
            <a:lvl5pPr marL="1828800" indent="0">
              <a:buFontTx/>
              <a:buNone/>
              <a:defRPr lang="fr-FR" sz="1200" i="1" kern="1200" dirty="0">
                <a:solidFill>
                  <a:schemeClr val="bg1"/>
                </a:solidFill>
                <a:latin typeface="Century Gothic" panose="020B0502020202020204" pitchFamily="34" charset="0"/>
                <a:ea typeface="+mn-ea"/>
                <a:cs typeface="+mn-cs"/>
              </a:defRPr>
            </a:lvl5pPr>
          </a:lstStyle>
          <a:p>
            <a:pPr lvl="0"/>
            <a:r>
              <a:rPr lang="fr-FR" sz="1200" i="1" dirty="0">
                <a:solidFill>
                  <a:schemeClr val="bg1"/>
                </a:solidFill>
                <a:latin typeface="Century Gothic" panose="020B0502020202020204" pitchFamily="34" charset="0"/>
              </a:rPr>
              <a:t>Xx. XXXXXX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endParaRPr lang="fr-FR" dirty="0"/>
          </a:p>
        </p:txBody>
      </p:sp>
    </p:spTree>
    <p:extLst>
      <p:ext uri="{BB962C8B-B14F-4D97-AF65-F5344CB8AC3E}">
        <p14:creationId xmlns:p14="http://schemas.microsoft.com/office/powerpoint/2010/main" val="425415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Abstrac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5" name="Espace réservé du texte 21">
            <a:extLst>
              <a:ext uri="{FF2B5EF4-FFF2-40B4-BE49-F238E27FC236}">
                <a16:creationId xmlns="" xmlns:a16="http://schemas.microsoft.com/office/drawing/2014/main"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 xmlns:a16="http://schemas.microsoft.com/office/drawing/2014/main"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3" name="Image 2">
            <a:extLst>
              <a:ext uri="{FF2B5EF4-FFF2-40B4-BE49-F238E27FC236}">
                <a16:creationId xmlns="" xmlns:a16="http://schemas.microsoft.com/office/drawing/2014/main" id="{9BEC4B01-00CD-F7E2-35AD-AE2CB6340D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006" y="6059887"/>
            <a:ext cx="696885" cy="718004"/>
          </a:xfrm>
          <a:prstGeom prst="rect">
            <a:avLst/>
          </a:prstGeom>
        </p:spPr>
      </p:pic>
      <p:sp>
        <p:nvSpPr>
          <p:cNvPr id="4" name="Rectangle 3">
            <a:extLst>
              <a:ext uri="{FF2B5EF4-FFF2-40B4-BE49-F238E27FC236}">
                <a16:creationId xmlns="" xmlns:a16="http://schemas.microsoft.com/office/drawing/2014/main" id="{63B2C238-03B0-00E9-1D4D-815EFC72CBF8}"/>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Tree>
    <p:extLst>
      <p:ext uri="{BB962C8B-B14F-4D97-AF65-F5344CB8AC3E}">
        <p14:creationId xmlns:p14="http://schemas.microsoft.com/office/powerpoint/2010/main" val="288004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74829C5-6C50-747F-E8DB-42B68645239C}"/>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7B31C5D5-7907-2A6A-84BD-35D46DA1DC0D}"/>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pic>
        <p:nvPicPr>
          <p:cNvPr id="5" name="Image 4">
            <a:extLst>
              <a:ext uri="{FF2B5EF4-FFF2-40B4-BE49-F238E27FC236}">
                <a16:creationId xmlns="" xmlns:a16="http://schemas.microsoft.com/office/drawing/2014/main" id="{00172DAC-805E-D4AD-6011-272221136AC0}"/>
              </a:ext>
            </a:extLst>
          </p:cNvPr>
          <p:cNvPicPr>
            <a:picLocks noChangeAspect="1"/>
          </p:cNvPicPr>
          <p:nvPr userDrawn="1"/>
        </p:nvPicPr>
        <p:blipFill>
          <a:blip r:embed="rId12"/>
          <a:stretch>
            <a:fillRect/>
          </a:stretch>
        </p:blipFill>
        <p:spPr>
          <a:xfrm>
            <a:off x="115006" y="6059887"/>
            <a:ext cx="696885" cy="718004"/>
          </a:xfrm>
          <a:prstGeom prst="rect">
            <a:avLst/>
          </a:prstGeom>
        </p:spPr>
      </p:pic>
      <p:sp>
        <p:nvSpPr>
          <p:cNvPr id="6" name="Rectangle 5">
            <a:extLst>
              <a:ext uri="{FF2B5EF4-FFF2-40B4-BE49-F238E27FC236}">
                <a16:creationId xmlns="" xmlns:a16="http://schemas.microsoft.com/office/drawing/2014/main" id="{F4F25AA3-62C3-042E-5F90-E5D69D267FFA}"/>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POUMON</a:t>
            </a:r>
          </a:p>
        </p:txBody>
      </p:sp>
      <p:sp>
        <p:nvSpPr>
          <p:cNvPr id="7" name="Rectangle 6">
            <a:extLst>
              <a:ext uri="{FF2B5EF4-FFF2-40B4-BE49-F238E27FC236}">
                <a16:creationId xmlns="" xmlns:a16="http://schemas.microsoft.com/office/drawing/2014/main" id="{10309AC5-5275-7AD1-B720-0E3C8C39FA8E}"/>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 xmlns:a16="http://schemas.microsoft.com/office/drawing/2014/main" id="{5C170181-93D7-7A0F-D3EB-A02E61DA74C1}"/>
              </a:ext>
            </a:extLst>
          </p:cNvPr>
          <p:cNvPicPr>
            <a:picLocks noChangeAspect="1"/>
          </p:cNvPicPr>
          <p:nvPr userDrawn="1"/>
        </p:nvPicPr>
        <p:blipFill>
          <a:blip r:embed="rId13"/>
          <a:stretch>
            <a:fillRect/>
          </a:stretch>
        </p:blipFill>
        <p:spPr>
          <a:xfrm>
            <a:off x="9744932" y="6113512"/>
            <a:ext cx="2306783" cy="690864"/>
          </a:xfrm>
          <a:prstGeom prst="rect">
            <a:avLst/>
          </a:prstGeom>
        </p:spPr>
      </p:pic>
      <p:sp>
        <p:nvSpPr>
          <p:cNvPr id="9" name="ZoneTexte 8">
            <a:extLst>
              <a:ext uri="{FF2B5EF4-FFF2-40B4-BE49-F238E27FC236}">
                <a16:creationId xmlns="" xmlns:a16="http://schemas.microsoft.com/office/drawing/2014/main" id="{1CFC1EC7-6C8A-6568-F699-51179832E796}"/>
              </a:ext>
            </a:extLst>
          </p:cNvPr>
          <p:cNvSpPr txBox="1"/>
          <p:nvPr userDrawn="1"/>
        </p:nvSpPr>
        <p:spPr>
          <a:xfrm>
            <a:off x="8242609" y="6158862"/>
            <a:ext cx="1502322" cy="430887"/>
          </a:xfrm>
          <a:prstGeom prst="rect">
            <a:avLst/>
          </a:prstGeom>
          <a:noFill/>
        </p:spPr>
        <p:txBody>
          <a:bodyPr wrap="square">
            <a:spAutoFit/>
          </a:bodyPr>
          <a:lstStyle/>
          <a:p>
            <a:pPr algn="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10" name="Espace réservé du texte 21">
            <a:extLst>
              <a:ext uri="{FF2B5EF4-FFF2-40B4-BE49-F238E27FC236}">
                <a16:creationId xmlns="" xmlns:a16="http://schemas.microsoft.com/office/drawing/2014/main" id="{02D381E4-6E4A-63F8-77B4-A0C69ACFF05C}"/>
              </a:ext>
            </a:extLst>
          </p:cNvPr>
          <p:cNvSpPr txBox="1">
            <a:spLocks/>
          </p:cNvSpPr>
          <p:nvPr userDrawn="1"/>
        </p:nvSpPr>
        <p:spPr>
          <a:xfrm>
            <a:off x="8235351" y="6554231"/>
            <a:ext cx="1411407" cy="242888"/>
          </a:xfrm>
          <a:prstGeom prst="rect">
            <a:avLst/>
          </a:prstGeom>
        </p:spPr>
        <p:txBody>
          <a:bodyPr rIns="0">
            <a:normAutofit/>
          </a:bodyPr>
          <a:lstStyle>
            <a:lvl1pPr marL="0" indent="0" algn="r" defTabSz="914400" rtl="0" eaLnBrk="1" latinLnBrk="0" hangingPunct="1">
              <a:lnSpc>
                <a:spcPct val="90000"/>
              </a:lnSpc>
              <a:spcBef>
                <a:spcPts val="1000"/>
              </a:spcBef>
              <a:buFont typeface="Arial" panose="020B0604020202020204" pitchFamily="34" charset="0"/>
              <a:buNone/>
              <a:defRPr sz="1050" b="1" i="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cs typeface="Gordita" pitchFamily="2" charset="77"/>
              </a:rPr>
              <a:t>20 -24 octobre 2023</a:t>
            </a:r>
            <a:r>
              <a:rPr lang="fr-FR" dirty="0">
                <a:cs typeface="Gordita Light" pitchFamily="2" charset="77"/>
              </a:rPr>
              <a:t> </a:t>
            </a:r>
            <a:endParaRPr lang="fr-FR" dirty="0"/>
          </a:p>
        </p:txBody>
      </p:sp>
      <p:sp>
        <p:nvSpPr>
          <p:cNvPr id="12" name="Espace réservé du titre 11">
            <a:extLst>
              <a:ext uri="{FF2B5EF4-FFF2-40B4-BE49-F238E27FC236}">
                <a16:creationId xmlns="" xmlns:a16="http://schemas.microsoft.com/office/drawing/2014/main" id="{11169934-0516-CD26-D04F-C0948CBB9C0C}"/>
              </a:ext>
            </a:extLst>
          </p:cNvPr>
          <p:cNvSpPr>
            <a:spLocks noGrp="1"/>
          </p:cNvSpPr>
          <p:nvPr>
            <p:ph type="title"/>
          </p:nvPr>
        </p:nvSpPr>
        <p:spPr>
          <a:xfrm>
            <a:off x="926897" y="154110"/>
            <a:ext cx="11124817" cy="505109"/>
          </a:xfrm>
          <a:prstGeom prst="rect">
            <a:avLst/>
          </a:prstGeom>
        </p:spPr>
        <p:txBody>
          <a:bodyPr vert="horz" lIns="91440" tIns="45720" rIns="91440" bIns="45720" rtlCol="0" anchor="t">
            <a:noAutofit/>
          </a:bodyPr>
          <a:lstStyle/>
          <a:p>
            <a:r>
              <a:rPr lang="fr-FR" dirty="0"/>
              <a:t>Modifiez le style du titre</a:t>
            </a:r>
          </a:p>
        </p:txBody>
      </p:sp>
      <p:sp>
        <p:nvSpPr>
          <p:cNvPr id="2" name="Espace réservé du texte 1">
            <a:extLst>
              <a:ext uri="{FF2B5EF4-FFF2-40B4-BE49-F238E27FC236}">
                <a16:creationId xmlns="" xmlns:a16="http://schemas.microsoft.com/office/drawing/2014/main" id="{86816D35-62C8-18BE-2F2F-12A30DEDE774}"/>
              </a:ext>
            </a:extLst>
          </p:cNvPr>
          <p:cNvSpPr>
            <a:spLocks noGrp="1"/>
          </p:cNvSpPr>
          <p:nvPr>
            <p:ph type="body" idx="1"/>
          </p:nvPr>
        </p:nvSpPr>
        <p:spPr>
          <a:xfrm>
            <a:off x="1301649" y="1420492"/>
            <a:ext cx="10515600" cy="3893188"/>
          </a:xfrm>
          <a:prstGeom prst="rect">
            <a:avLst/>
          </a:prstGeom>
        </p:spPr>
        <p:txBody>
          <a:bodyPr vert="horz" lIns="9144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9660629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91" r:id="rId5"/>
    <p:sldLayoutId id="2147483692" r:id="rId6"/>
    <p:sldLayoutId id="2147483687" r:id="rId7"/>
    <p:sldLayoutId id="2147483689" r:id="rId8"/>
    <p:sldLayoutId id="2147483693" r:id="rId9"/>
    <p:sldLayoutId id="2147483694" r:id="rId10"/>
  </p:sldLayoutIdLst>
  <p:txStyles>
    <p:title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p:titleStyle>
    <p:body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chart" Target="../charts/chart52.xml"/></Relationships>
</file>

<file path=ppt/slides/_rels/slide10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6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chart" Target="../charts/chart19.xml"/><Relationship Id="rId18" Type="http://schemas.openxmlformats.org/officeDocument/2006/relationships/chart" Target="../charts/chart24.xml"/><Relationship Id="rId3" Type="http://schemas.openxmlformats.org/officeDocument/2006/relationships/chart" Target="../charts/chart9.xml"/><Relationship Id="rId7" Type="http://schemas.openxmlformats.org/officeDocument/2006/relationships/chart" Target="../charts/chart13.xml"/><Relationship Id="rId12" Type="http://schemas.openxmlformats.org/officeDocument/2006/relationships/chart" Target="../charts/chart18.xml"/><Relationship Id="rId17" Type="http://schemas.openxmlformats.org/officeDocument/2006/relationships/chart" Target="../charts/chart23.xml"/><Relationship Id="rId2" Type="http://schemas.openxmlformats.org/officeDocument/2006/relationships/chart" Target="../charts/chart8.xml"/><Relationship Id="rId16" Type="http://schemas.openxmlformats.org/officeDocument/2006/relationships/chart" Target="../charts/chart22.xml"/><Relationship Id="rId1" Type="http://schemas.openxmlformats.org/officeDocument/2006/relationships/slideLayout" Target="../slideLayouts/slideLayout8.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5" Type="http://schemas.openxmlformats.org/officeDocument/2006/relationships/chart" Target="../charts/chart21.xml"/><Relationship Id="rId10" Type="http://schemas.openxmlformats.org/officeDocument/2006/relationships/chart" Target="../charts/chart16.xml"/><Relationship Id="rId19" Type="http://schemas.openxmlformats.org/officeDocument/2006/relationships/chart" Target="../charts/chart25.xml"/><Relationship Id="rId4" Type="http://schemas.openxmlformats.org/officeDocument/2006/relationships/chart" Target="../charts/chart10.xml"/><Relationship Id="rId9" Type="http://schemas.openxmlformats.org/officeDocument/2006/relationships/chart" Target="../charts/chart15.xml"/><Relationship Id="rId14" Type="http://schemas.openxmlformats.org/officeDocument/2006/relationships/chart" Target="../charts/char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8.xml"/><Relationship Id="rId4" Type="http://schemas.openxmlformats.org/officeDocument/2006/relationships/chart" Target="../charts/chart46.xml"/></Relationships>
</file>

<file path=ppt/slides/_rels/slide8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5AF1FA3B-1645-2F71-F5E7-08C587455A55}"/>
              </a:ext>
            </a:extLst>
          </p:cNvPr>
          <p:cNvSpPr>
            <a:spLocks noGrp="1"/>
          </p:cNvSpPr>
          <p:nvPr>
            <p:ph type="body" sz="quarter" idx="22"/>
          </p:nvPr>
        </p:nvSpPr>
        <p:spPr>
          <a:xfrm>
            <a:off x="5837595" y="5088017"/>
            <a:ext cx="1782524" cy="569913"/>
          </a:xfrm>
        </p:spPr>
        <p:txBody>
          <a:bodyPr/>
          <a:lstStyle/>
          <a:p>
            <a:r>
              <a:rPr lang="fr-FR" sz="1400" dirty="0"/>
              <a:t>Pr Laurent GREILLIER</a:t>
            </a:r>
          </a:p>
        </p:txBody>
      </p:sp>
      <p:sp>
        <p:nvSpPr>
          <p:cNvPr id="8" name="Espace réservé du texte 7">
            <a:extLst>
              <a:ext uri="{FF2B5EF4-FFF2-40B4-BE49-F238E27FC236}">
                <a16:creationId xmlns="" xmlns:a16="http://schemas.microsoft.com/office/drawing/2014/main" id="{05F25FDD-A09F-535C-8677-90D1567475B8}"/>
              </a:ext>
            </a:extLst>
          </p:cNvPr>
          <p:cNvSpPr>
            <a:spLocks noGrp="1"/>
          </p:cNvSpPr>
          <p:nvPr>
            <p:ph type="body" sz="quarter" idx="23"/>
          </p:nvPr>
        </p:nvSpPr>
        <p:spPr>
          <a:xfrm>
            <a:off x="8813852" y="5088017"/>
            <a:ext cx="1782524" cy="569913"/>
          </a:xfrm>
        </p:spPr>
        <p:txBody>
          <a:bodyPr/>
          <a:lstStyle/>
          <a:p>
            <a:r>
              <a:rPr lang="fr-FR" sz="1400" b="1" dirty="0">
                <a:solidFill>
                  <a:schemeClr val="bg1"/>
                </a:solidFill>
                <a:effectLst/>
              </a:rPr>
              <a:t>Dr </a:t>
            </a:r>
            <a:r>
              <a:rPr lang="fr-FR" dirty="0"/>
              <a:t>Bertrand MENNECIER</a:t>
            </a:r>
          </a:p>
          <a:p>
            <a:endParaRPr lang="fr-FR" dirty="0"/>
          </a:p>
        </p:txBody>
      </p:sp>
      <p:sp>
        <p:nvSpPr>
          <p:cNvPr id="11" name="Espace réservé du texte 10">
            <a:extLst>
              <a:ext uri="{FF2B5EF4-FFF2-40B4-BE49-F238E27FC236}">
                <a16:creationId xmlns="" xmlns:a16="http://schemas.microsoft.com/office/drawing/2014/main" id="{DC822804-71CD-0161-5756-1A541E509D40}"/>
              </a:ext>
            </a:extLst>
          </p:cNvPr>
          <p:cNvSpPr>
            <a:spLocks noGrp="1"/>
          </p:cNvSpPr>
          <p:nvPr>
            <p:ph type="body" sz="quarter" idx="26"/>
          </p:nvPr>
        </p:nvSpPr>
        <p:spPr>
          <a:xfrm>
            <a:off x="5834451" y="5670104"/>
            <a:ext cx="1782524" cy="437619"/>
          </a:xfrm>
        </p:spPr>
        <p:txBody>
          <a:bodyPr/>
          <a:lstStyle/>
          <a:p>
            <a:r>
              <a:rPr lang="fr-FR" sz="1100" i="1" dirty="0">
                <a:solidFill>
                  <a:schemeClr val="bg1"/>
                </a:solidFill>
                <a:latin typeface="+mj-lt"/>
                <a:cs typeface="Gordita Light" pitchFamily="2" charset="77"/>
              </a:rPr>
              <a:t>Hôpital Nord AP-HM</a:t>
            </a:r>
          </a:p>
          <a:p>
            <a:r>
              <a:rPr lang="fr-FR" dirty="0">
                <a:latin typeface="+mj-lt"/>
                <a:cs typeface="Gordita Light" pitchFamily="2" charset="77"/>
              </a:rPr>
              <a:t>Marseille</a:t>
            </a:r>
            <a:endParaRPr lang="fr-FR" dirty="0">
              <a:latin typeface="+mj-lt"/>
            </a:endParaRPr>
          </a:p>
        </p:txBody>
      </p:sp>
      <p:sp>
        <p:nvSpPr>
          <p:cNvPr id="12" name="Espace réservé du texte 11">
            <a:extLst>
              <a:ext uri="{FF2B5EF4-FFF2-40B4-BE49-F238E27FC236}">
                <a16:creationId xmlns="" xmlns:a16="http://schemas.microsoft.com/office/drawing/2014/main" id="{174CC76B-D8F8-EFF5-ACD9-684A0A6D42B8}"/>
              </a:ext>
            </a:extLst>
          </p:cNvPr>
          <p:cNvSpPr>
            <a:spLocks noGrp="1"/>
          </p:cNvSpPr>
          <p:nvPr>
            <p:ph type="body" sz="quarter" idx="27"/>
          </p:nvPr>
        </p:nvSpPr>
        <p:spPr>
          <a:xfrm>
            <a:off x="8812279" y="5670104"/>
            <a:ext cx="2172243" cy="437619"/>
          </a:xfrm>
        </p:spPr>
        <p:txBody>
          <a:bodyPr/>
          <a:lstStyle/>
          <a:p>
            <a:r>
              <a:rPr lang="fr-FR" sz="1100" i="1" dirty="0">
                <a:solidFill>
                  <a:schemeClr val="bg1"/>
                </a:solidFill>
                <a:latin typeface="+mj-lt"/>
                <a:cs typeface="Gordita Light" pitchFamily="2" charset="77"/>
              </a:rPr>
              <a:t>Nouvel Hôpital Civil CHRU </a:t>
            </a:r>
          </a:p>
          <a:p>
            <a:r>
              <a:rPr lang="fr-FR" dirty="0">
                <a:latin typeface="+mj-lt"/>
                <a:cs typeface="Gordita Light" pitchFamily="2" charset="77"/>
              </a:rPr>
              <a:t>Strasbourg</a:t>
            </a:r>
            <a:endParaRPr lang="fr-FR" dirty="0">
              <a:latin typeface="+mj-lt"/>
            </a:endParaRPr>
          </a:p>
        </p:txBody>
      </p:sp>
      <p:sp>
        <p:nvSpPr>
          <p:cNvPr id="14" name="Espace réservé du texte 13">
            <a:extLst>
              <a:ext uri="{FF2B5EF4-FFF2-40B4-BE49-F238E27FC236}">
                <a16:creationId xmlns="" xmlns:a16="http://schemas.microsoft.com/office/drawing/2014/main" id="{9A404A9B-80B4-D76B-34F6-CD62DBD6D0D6}"/>
              </a:ext>
            </a:extLst>
          </p:cNvPr>
          <p:cNvSpPr>
            <a:spLocks noGrp="1"/>
          </p:cNvSpPr>
          <p:nvPr>
            <p:ph type="body" sz="quarter" idx="14"/>
          </p:nvPr>
        </p:nvSpPr>
        <p:spPr/>
        <p:txBody>
          <a:bodyPr>
            <a:normAutofit fontScale="92500" lnSpcReduction="20000"/>
          </a:bodyPr>
          <a:lstStyle/>
          <a:p>
            <a:r>
              <a:rPr lang="fr-FR" sz="3200" b="1" dirty="0" err="1">
                <a:latin typeface="Century Gothic" panose="020B0502020202020204" pitchFamily="34" charset="0"/>
              </a:rPr>
              <a:t>WebConférence</a:t>
            </a:r>
            <a:endParaRPr lang="fr-FR" dirty="0"/>
          </a:p>
        </p:txBody>
      </p:sp>
      <p:sp>
        <p:nvSpPr>
          <p:cNvPr id="16" name="Titre 15">
            <a:extLst>
              <a:ext uri="{FF2B5EF4-FFF2-40B4-BE49-F238E27FC236}">
                <a16:creationId xmlns="" xmlns:a16="http://schemas.microsoft.com/office/drawing/2014/main" id="{6B54555B-A9F3-7227-5AE7-4BEDE9EF957A}"/>
              </a:ext>
            </a:extLst>
          </p:cNvPr>
          <p:cNvSpPr>
            <a:spLocks noGrp="1"/>
          </p:cNvSpPr>
          <p:nvPr>
            <p:ph type="title"/>
          </p:nvPr>
        </p:nvSpPr>
        <p:spPr/>
        <p:txBody>
          <a:bodyPr/>
          <a:lstStyle/>
          <a:p>
            <a:r>
              <a:rPr lang="fr-FR" sz="2000" dirty="0">
                <a:solidFill>
                  <a:srgbClr val="005086"/>
                </a:solidFill>
                <a:latin typeface="Century Gothic" panose="020B0502020202020204" pitchFamily="34" charset="0"/>
              </a:rPr>
              <a:t>Post-congrès Européen de Cancérologie Thoracique</a:t>
            </a:r>
            <a:endParaRPr lang="fr-FR" dirty="0"/>
          </a:p>
        </p:txBody>
      </p:sp>
      <p:sp>
        <p:nvSpPr>
          <p:cNvPr id="17" name="Espace réservé du texte 16">
            <a:extLst>
              <a:ext uri="{FF2B5EF4-FFF2-40B4-BE49-F238E27FC236}">
                <a16:creationId xmlns="" xmlns:a16="http://schemas.microsoft.com/office/drawing/2014/main" id="{1AEF5028-BFF8-7D01-004A-D1A9947E9195}"/>
              </a:ext>
            </a:extLst>
          </p:cNvPr>
          <p:cNvSpPr>
            <a:spLocks noGrp="1"/>
          </p:cNvSpPr>
          <p:nvPr>
            <p:ph type="body" sz="quarter" idx="15"/>
          </p:nvPr>
        </p:nvSpPr>
        <p:spPr/>
        <p:txBody>
          <a:bodyPr>
            <a:normAutofit fontScale="92500" lnSpcReduction="10000"/>
          </a:bodyPr>
          <a:lstStyle/>
          <a:p>
            <a:r>
              <a:rPr lang="fr-FR" sz="1050" b="1" dirty="0">
                <a:solidFill>
                  <a:schemeClr val="bg1"/>
                </a:solidFill>
                <a:latin typeface="Century Gothic" panose="020B0502020202020204" pitchFamily="34" charset="0"/>
                <a:cs typeface="Gordita" pitchFamily="2" charset="77"/>
              </a:rPr>
              <a:t>20 -24 octobre 2023</a:t>
            </a:r>
            <a:r>
              <a:rPr kumimoji="0" lang="fr-FR" sz="1050" b="1" u="none" strike="noStrike" kern="1200" cap="none" spc="0" normalizeH="0" baseline="0" noProof="0" dirty="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6" name="Espace réservé du texte 5"/>
          <p:cNvSpPr>
            <a:spLocks noGrp="1"/>
          </p:cNvSpPr>
          <p:nvPr>
            <p:ph type="body" sz="quarter" idx="25"/>
          </p:nvPr>
        </p:nvSpPr>
        <p:spPr>
          <a:xfrm>
            <a:off x="2856622" y="5670104"/>
            <a:ext cx="1782524" cy="437619"/>
          </a:xfrm>
        </p:spPr>
        <p:txBody>
          <a:bodyPr/>
          <a:lstStyle/>
          <a:p>
            <a:r>
              <a:rPr lang="fr-FR" dirty="0">
                <a:latin typeface="+mj-lt"/>
              </a:rPr>
              <a:t>HIA Saint-Anne</a:t>
            </a:r>
          </a:p>
          <a:p>
            <a:r>
              <a:rPr lang="fr-FR" dirty="0">
                <a:latin typeface="+mj-lt"/>
              </a:rPr>
              <a:t>Toulon</a:t>
            </a:r>
          </a:p>
        </p:txBody>
      </p:sp>
      <p:sp>
        <p:nvSpPr>
          <p:cNvPr id="15" name="Espace réservé du texte 14"/>
          <p:cNvSpPr>
            <a:spLocks noGrp="1"/>
          </p:cNvSpPr>
          <p:nvPr>
            <p:ph type="body" sz="quarter" idx="18"/>
          </p:nvPr>
        </p:nvSpPr>
        <p:spPr>
          <a:xfrm>
            <a:off x="2861338" y="5088017"/>
            <a:ext cx="1389386" cy="569913"/>
          </a:xfrm>
        </p:spPr>
        <p:txBody>
          <a:bodyPr/>
          <a:lstStyle/>
          <a:p>
            <a:r>
              <a:rPr lang="fr-FR" dirty="0"/>
              <a:t>Pr Olivier BYLICKI</a:t>
            </a:r>
          </a:p>
        </p:txBody>
      </p:sp>
      <p:pic>
        <p:nvPicPr>
          <p:cNvPr id="32" name="Espace réservé pour une image  31"/>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69" r="69"/>
          <a:stretch>
            <a:fillRect/>
          </a:stretch>
        </p:blipFill>
        <p:spPr/>
      </p:pic>
      <p:pic>
        <p:nvPicPr>
          <p:cNvPr id="21" name="Espace réservé pour une image  20"/>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9164" b="16097"/>
          <a:stretch/>
        </p:blipFill>
        <p:spPr>
          <a:xfrm>
            <a:off x="0" y="2098431"/>
            <a:ext cx="12192000" cy="1731391"/>
          </a:xfrm>
        </p:spPr>
      </p:pic>
      <p:pic>
        <p:nvPicPr>
          <p:cNvPr id="26" name="Espace réservé pour une image  25"/>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p:pic>
      <p:pic>
        <p:nvPicPr>
          <p:cNvPr id="25" name="Espace réservé pour une image  2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9" r="69"/>
          <a:stretch>
            <a:fillRect/>
          </a:stretch>
        </p:blipFill>
        <p:spPr/>
      </p:pic>
    </p:spTree>
    <p:extLst>
      <p:ext uri="{BB962C8B-B14F-4D97-AF65-F5344CB8AC3E}">
        <p14:creationId xmlns:p14="http://schemas.microsoft.com/office/powerpoint/2010/main" val="416087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dirty="0"/>
              <a:t>Etude ALINA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DFS pour les stade II-IIIA</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dirty="0"/>
              <a:t>Abs. #LBA2</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1153297"/>
            <a:ext cx="7349773" cy="458847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2848168795"/>
              </p:ext>
            </p:extLst>
          </p:nvPr>
        </p:nvGraphicFramePr>
        <p:xfrm>
          <a:off x="1271340" y="4563342"/>
          <a:ext cx="6774018" cy="717351"/>
        </p:xfrm>
        <a:graphic>
          <a:graphicData uri="http://schemas.openxmlformats.org/drawingml/2006/table">
            <a:tbl>
              <a:tblPr firstRow="1" bandRow="1">
                <a:tableStyleId>{5C22544A-7EE6-4342-B048-85BDC9FD1C3A}</a:tableStyleId>
              </a:tblPr>
              <a:tblGrid>
                <a:gridCol w="724508">
                  <a:extLst>
                    <a:ext uri="{9D8B030D-6E8A-4147-A177-3AD203B41FA5}">
                      <a16:colId xmlns="" xmlns:a16="http://schemas.microsoft.com/office/drawing/2014/main" val="20000"/>
                    </a:ext>
                  </a:extLst>
                </a:gridCol>
                <a:gridCol w="604951">
                  <a:extLst>
                    <a:ext uri="{9D8B030D-6E8A-4147-A177-3AD203B41FA5}">
                      <a16:colId xmlns="" xmlns:a16="http://schemas.microsoft.com/office/drawing/2014/main" val="20001"/>
                    </a:ext>
                  </a:extLst>
                </a:gridCol>
                <a:gridCol w="604951">
                  <a:extLst>
                    <a:ext uri="{9D8B030D-6E8A-4147-A177-3AD203B41FA5}">
                      <a16:colId xmlns="" xmlns:a16="http://schemas.microsoft.com/office/drawing/2014/main" val="20006"/>
                    </a:ext>
                  </a:extLst>
                </a:gridCol>
                <a:gridCol w="604951">
                  <a:extLst>
                    <a:ext uri="{9D8B030D-6E8A-4147-A177-3AD203B41FA5}">
                      <a16:colId xmlns="" xmlns:a16="http://schemas.microsoft.com/office/drawing/2014/main" val="20002"/>
                    </a:ext>
                  </a:extLst>
                </a:gridCol>
                <a:gridCol w="604951">
                  <a:extLst>
                    <a:ext uri="{9D8B030D-6E8A-4147-A177-3AD203B41FA5}">
                      <a16:colId xmlns="" xmlns:a16="http://schemas.microsoft.com/office/drawing/2014/main" val="20007"/>
                    </a:ext>
                  </a:extLst>
                </a:gridCol>
                <a:gridCol w="604951">
                  <a:extLst>
                    <a:ext uri="{9D8B030D-6E8A-4147-A177-3AD203B41FA5}">
                      <a16:colId xmlns="" xmlns:a16="http://schemas.microsoft.com/office/drawing/2014/main" val="20003"/>
                    </a:ext>
                  </a:extLst>
                </a:gridCol>
                <a:gridCol w="604951">
                  <a:extLst>
                    <a:ext uri="{9D8B030D-6E8A-4147-A177-3AD203B41FA5}">
                      <a16:colId xmlns="" xmlns:a16="http://schemas.microsoft.com/office/drawing/2014/main" val="20005"/>
                    </a:ext>
                  </a:extLst>
                </a:gridCol>
                <a:gridCol w="604951">
                  <a:extLst>
                    <a:ext uri="{9D8B030D-6E8A-4147-A177-3AD203B41FA5}">
                      <a16:colId xmlns="" xmlns:a16="http://schemas.microsoft.com/office/drawing/2014/main" val="20010"/>
                    </a:ext>
                  </a:extLst>
                </a:gridCol>
                <a:gridCol w="604951">
                  <a:extLst>
                    <a:ext uri="{9D8B030D-6E8A-4147-A177-3AD203B41FA5}">
                      <a16:colId xmlns="" xmlns:a16="http://schemas.microsoft.com/office/drawing/2014/main" val="20011"/>
                    </a:ext>
                  </a:extLst>
                </a:gridCol>
                <a:gridCol w="604951">
                  <a:extLst>
                    <a:ext uri="{9D8B030D-6E8A-4147-A177-3AD203B41FA5}">
                      <a16:colId xmlns="" xmlns:a16="http://schemas.microsoft.com/office/drawing/2014/main" val="20012"/>
                    </a:ext>
                  </a:extLst>
                </a:gridCol>
                <a:gridCol w="604951">
                  <a:extLst>
                    <a:ext uri="{9D8B030D-6E8A-4147-A177-3AD203B41FA5}">
                      <a16:colId xmlns="" xmlns:a16="http://schemas.microsoft.com/office/drawing/2014/main" val="20013"/>
                    </a:ext>
                  </a:extLst>
                </a:gridCol>
              </a:tblGrid>
              <a:tr h="314611">
                <a:tc gridSpan="9">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800" dirty="0">
                        <a:solidFill>
                          <a:srgbClr val="6C6C6C"/>
                        </a:solidFill>
                      </a:endParaRPr>
                    </a:p>
                  </a:txBody>
                  <a:tcPr marL="0" marR="0" marT="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107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88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48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17</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2164503" y="4746540"/>
            <a:ext cx="5646675"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430191" y="1579394"/>
            <a:ext cx="6481348" cy="3122696"/>
            <a:chOff x="653449" y="2099471"/>
            <a:chExt cx="5063644" cy="3645219"/>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807943" y="2485881"/>
            <a:ext cx="4909150"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843856" y="3596776"/>
              <a:ext cx="3211020"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DFS(%)</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421341"/>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 )</a:t>
              </a:r>
            </a:p>
          </p:txBody>
        </p:sp>
      </p:grpSp>
      <p:sp>
        <p:nvSpPr>
          <p:cNvPr id="16" name="Espace réservé du contenu 15">
            <a:extLst>
              <a:ext uri="{FF2B5EF4-FFF2-40B4-BE49-F238E27FC236}">
                <a16:creationId xmlns="" xmlns:a16="http://schemas.microsoft.com/office/drawing/2014/main" id="{EA7CE719-7C14-5A55-96D2-56C64D46E026}"/>
              </a:ext>
            </a:extLst>
          </p:cNvPr>
          <p:cNvSpPr>
            <a:spLocks noGrp="1"/>
          </p:cNvSpPr>
          <p:nvPr>
            <p:ph sz="quarter" idx="10"/>
          </p:nvPr>
        </p:nvSpPr>
        <p:spPr>
          <a:xfrm>
            <a:off x="8661485" y="2257501"/>
            <a:ext cx="3246309" cy="1113923"/>
          </a:xfrm>
        </p:spPr>
        <p:txBody>
          <a:bodyPr>
            <a:noAutofit/>
          </a:bodyPr>
          <a:lstStyle/>
          <a:p>
            <a:pPr marL="231775" indent="-231775">
              <a:spcAft>
                <a:spcPts val="600"/>
              </a:spcAft>
            </a:pPr>
            <a:r>
              <a:rPr lang="fr-FR" sz="1600" dirty="0"/>
              <a:t>Suivi médian : </a:t>
            </a:r>
          </a:p>
          <a:p>
            <a:pPr marL="558800" lvl="1" indent="-231775">
              <a:spcAft>
                <a:spcPts val="600"/>
              </a:spcAft>
            </a:pPr>
            <a:r>
              <a:rPr lang="fr-FR" sz="1400" dirty="0"/>
              <a:t>Alectinib, 27,9 mois</a:t>
            </a:r>
          </a:p>
          <a:p>
            <a:pPr marL="558800" lvl="1" indent="-231775">
              <a:spcAft>
                <a:spcPts val="600"/>
              </a:spcAft>
            </a:pPr>
            <a:r>
              <a:rPr lang="fr-FR" sz="1400" dirty="0"/>
              <a:t>chimiothérapie, 27,8 mois</a:t>
            </a:r>
          </a:p>
        </p:txBody>
      </p:sp>
      <p:graphicFrame>
        <p:nvGraphicFramePr>
          <p:cNvPr id="19" name="Tableau 18">
            <a:extLst>
              <a:ext uri="{FF2B5EF4-FFF2-40B4-BE49-F238E27FC236}">
                <a16:creationId xmlns="" xmlns:a16="http://schemas.microsoft.com/office/drawing/2014/main" id="{5139515B-454B-80CD-1B05-ED0CD191F8F3}"/>
              </a:ext>
            </a:extLst>
          </p:cNvPr>
          <p:cNvGraphicFramePr>
            <a:graphicFrameLocks noGrp="1"/>
          </p:cNvGraphicFramePr>
          <p:nvPr>
            <p:extLst>
              <p:ext uri="{D42A27DB-BD31-4B8C-83A1-F6EECF244321}">
                <p14:modId xmlns:p14="http://schemas.microsoft.com/office/powerpoint/2010/main" val="4101607469"/>
              </p:ext>
            </p:extLst>
          </p:nvPr>
        </p:nvGraphicFramePr>
        <p:xfrm>
          <a:off x="1282346" y="4558558"/>
          <a:ext cx="642091" cy="717351"/>
        </p:xfrm>
        <a:graphic>
          <a:graphicData uri="http://schemas.openxmlformats.org/drawingml/2006/table">
            <a:tbl>
              <a:tblPr firstRow="1" bandRow="1">
                <a:tableStyleId>{5C22544A-7EE6-4342-B048-85BDC9FD1C3A}</a:tableStyleId>
              </a:tblPr>
              <a:tblGrid>
                <a:gridCol w="642091">
                  <a:extLst>
                    <a:ext uri="{9D8B030D-6E8A-4147-A177-3AD203B41FA5}">
                      <a16:colId xmlns="" xmlns:a16="http://schemas.microsoft.com/office/drawing/2014/main" val="20001"/>
                    </a:ext>
                  </a:extLst>
                </a:gridCol>
              </a:tblGrid>
              <a:tr h="314611">
                <a:tc>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err="1">
                          <a:solidFill>
                            <a:schemeClr val="bg2"/>
                          </a:solidFill>
                        </a:rPr>
                        <a:t>Alectinib</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Chimio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22" name="Connecteur droit 21">
            <a:extLst>
              <a:ext uri="{FF2B5EF4-FFF2-40B4-BE49-F238E27FC236}">
                <a16:creationId xmlns="" xmlns:a16="http://schemas.microsoft.com/office/drawing/2014/main" id="{57E8A9E6-342E-859D-79A1-F3C8AA25DF6F}"/>
              </a:ext>
            </a:extLst>
          </p:cNvPr>
          <p:cNvCxnSpPr>
            <a:cxnSpLocks/>
          </p:cNvCxnSpPr>
          <p:nvPr/>
        </p:nvCxnSpPr>
        <p:spPr>
          <a:xfrm>
            <a:off x="4678787" y="2112797"/>
            <a:ext cx="0" cy="20124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 xmlns:a16="http://schemas.microsoft.com/office/drawing/2014/main" id="{2A52E5F2-56CB-C0C0-E369-BDF44772B972}"/>
              </a:ext>
            </a:extLst>
          </p:cNvPr>
          <p:cNvCxnSpPr>
            <a:cxnSpLocks/>
          </p:cNvCxnSpPr>
          <p:nvPr/>
        </p:nvCxnSpPr>
        <p:spPr>
          <a:xfrm>
            <a:off x="5896452" y="2190288"/>
            <a:ext cx="0" cy="19349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 xmlns:a16="http://schemas.microsoft.com/office/drawing/2014/main" id="{D5556DF3-6CFA-CC4F-DB9E-C40B8698AEBD}"/>
              </a:ext>
            </a:extLst>
          </p:cNvPr>
          <p:cNvSpPr txBox="1"/>
          <p:nvPr/>
        </p:nvSpPr>
        <p:spPr>
          <a:xfrm>
            <a:off x="4430431" y="1812337"/>
            <a:ext cx="903111" cy="307777"/>
          </a:xfrm>
          <a:prstGeom prst="rect">
            <a:avLst/>
          </a:prstGeom>
          <a:noFill/>
        </p:spPr>
        <p:txBody>
          <a:bodyPr wrap="square" rtlCol="0">
            <a:spAutoFit/>
          </a:bodyPr>
          <a:lstStyle/>
          <a:p>
            <a:r>
              <a:rPr lang="fr-FR" sz="1400" b="1" dirty="0">
                <a:solidFill>
                  <a:schemeClr val="bg2"/>
                </a:solidFill>
              </a:rPr>
              <a:t>93,8 %</a:t>
            </a:r>
          </a:p>
        </p:txBody>
      </p:sp>
      <p:sp>
        <p:nvSpPr>
          <p:cNvPr id="26" name="ZoneTexte 25">
            <a:extLst>
              <a:ext uri="{FF2B5EF4-FFF2-40B4-BE49-F238E27FC236}">
                <a16:creationId xmlns="" xmlns:a16="http://schemas.microsoft.com/office/drawing/2014/main" id="{B3D53166-10BE-3662-71CB-19886F9D97EE}"/>
              </a:ext>
            </a:extLst>
          </p:cNvPr>
          <p:cNvSpPr txBox="1"/>
          <p:nvPr/>
        </p:nvSpPr>
        <p:spPr>
          <a:xfrm>
            <a:off x="5793317" y="1868782"/>
            <a:ext cx="903111" cy="307777"/>
          </a:xfrm>
          <a:prstGeom prst="rect">
            <a:avLst/>
          </a:prstGeom>
          <a:noFill/>
        </p:spPr>
        <p:txBody>
          <a:bodyPr wrap="square" rtlCol="0">
            <a:spAutoFit/>
          </a:bodyPr>
          <a:lstStyle/>
          <a:p>
            <a:r>
              <a:rPr lang="fr-FR" sz="1400" b="1" dirty="0">
                <a:solidFill>
                  <a:schemeClr val="bg2"/>
                </a:solidFill>
              </a:rPr>
              <a:t>88,3 %</a:t>
            </a:r>
          </a:p>
        </p:txBody>
      </p:sp>
      <p:sp>
        <p:nvSpPr>
          <p:cNvPr id="27" name="ZoneTexte 26">
            <a:extLst>
              <a:ext uri="{FF2B5EF4-FFF2-40B4-BE49-F238E27FC236}">
                <a16:creationId xmlns="" xmlns:a16="http://schemas.microsoft.com/office/drawing/2014/main" id="{3BA8941D-970D-35DE-1DCD-E1C55FB882C2}"/>
              </a:ext>
            </a:extLst>
          </p:cNvPr>
          <p:cNvSpPr txBox="1"/>
          <p:nvPr/>
        </p:nvSpPr>
        <p:spPr>
          <a:xfrm>
            <a:off x="4617406" y="2387567"/>
            <a:ext cx="903111" cy="307777"/>
          </a:xfrm>
          <a:prstGeom prst="rect">
            <a:avLst/>
          </a:prstGeom>
          <a:noFill/>
        </p:spPr>
        <p:txBody>
          <a:bodyPr wrap="square" rtlCol="0">
            <a:spAutoFit/>
          </a:bodyPr>
          <a:lstStyle/>
          <a:p>
            <a:r>
              <a:rPr lang="fr-FR" sz="1400" b="1" dirty="0">
                <a:solidFill>
                  <a:srgbClr val="006BB9"/>
                </a:solidFill>
              </a:rPr>
              <a:t>63,0 %</a:t>
            </a:r>
          </a:p>
        </p:txBody>
      </p:sp>
      <p:sp>
        <p:nvSpPr>
          <p:cNvPr id="28" name="ZoneTexte 27">
            <a:extLst>
              <a:ext uri="{FF2B5EF4-FFF2-40B4-BE49-F238E27FC236}">
                <a16:creationId xmlns="" xmlns:a16="http://schemas.microsoft.com/office/drawing/2014/main" id="{58918B20-D9D3-E9B8-C90B-8D8417281A8B}"/>
              </a:ext>
            </a:extLst>
          </p:cNvPr>
          <p:cNvSpPr txBox="1"/>
          <p:nvPr/>
        </p:nvSpPr>
        <p:spPr>
          <a:xfrm>
            <a:off x="5887902" y="2568189"/>
            <a:ext cx="903111" cy="307777"/>
          </a:xfrm>
          <a:prstGeom prst="rect">
            <a:avLst/>
          </a:prstGeom>
          <a:noFill/>
        </p:spPr>
        <p:txBody>
          <a:bodyPr wrap="square" rtlCol="0">
            <a:spAutoFit/>
          </a:bodyPr>
          <a:lstStyle/>
          <a:p>
            <a:r>
              <a:rPr lang="fr-FR" sz="1400" b="1" dirty="0">
                <a:solidFill>
                  <a:srgbClr val="006BB9"/>
                </a:solidFill>
              </a:rPr>
              <a:t>53,3 %</a:t>
            </a:r>
          </a:p>
        </p:txBody>
      </p:sp>
      <p:sp>
        <p:nvSpPr>
          <p:cNvPr id="29" name="Forme libre 28">
            <a:extLst>
              <a:ext uri="{FF2B5EF4-FFF2-40B4-BE49-F238E27FC236}">
                <a16:creationId xmlns="" xmlns:a16="http://schemas.microsoft.com/office/drawing/2014/main" id="{98BD6D81-B1BA-CE52-4E5F-06247BB84C09}"/>
              </a:ext>
            </a:extLst>
          </p:cNvPr>
          <p:cNvSpPr/>
          <p:nvPr/>
        </p:nvSpPr>
        <p:spPr>
          <a:xfrm>
            <a:off x="2199237" y="1951682"/>
            <a:ext cx="5707626" cy="516194"/>
          </a:xfrm>
          <a:custGeom>
            <a:avLst/>
            <a:gdLst>
              <a:gd name="connsiteX0" fmla="*/ 0 w 5707626"/>
              <a:gd name="connsiteY0" fmla="*/ 0 h 516194"/>
              <a:gd name="connsiteX1" fmla="*/ 1452716 w 5707626"/>
              <a:gd name="connsiteY1" fmla="*/ 0 h 516194"/>
              <a:gd name="connsiteX2" fmla="*/ 1452716 w 5707626"/>
              <a:gd name="connsiteY2" fmla="*/ 88491 h 516194"/>
              <a:gd name="connsiteX3" fmla="*/ 2027904 w 5707626"/>
              <a:gd name="connsiteY3" fmla="*/ 88491 h 516194"/>
              <a:gd name="connsiteX4" fmla="*/ 2027904 w 5707626"/>
              <a:gd name="connsiteY4" fmla="*/ 154859 h 516194"/>
              <a:gd name="connsiteX5" fmla="*/ 2883310 w 5707626"/>
              <a:gd name="connsiteY5" fmla="*/ 154859 h 516194"/>
              <a:gd name="connsiteX6" fmla="*/ 2883310 w 5707626"/>
              <a:gd name="connsiteY6" fmla="*/ 243349 h 516194"/>
              <a:gd name="connsiteX7" fmla="*/ 4004187 w 5707626"/>
              <a:gd name="connsiteY7" fmla="*/ 243349 h 516194"/>
              <a:gd name="connsiteX8" fmla="*/ 4004187 w 5707626"/>
              <a:gd name="connsiteY8" fmla="*/ 449826 h 516194"/>
              <a:gd name="connsiteX9" fmla="*/ 4372897 w 5707626"/>
              <a:gd name="connsiteY9" fmla="*/ 449826 h 516194"/>
              <a:gd name="connsiteX10" fmla="*/ 4372897 w 5707626"/>
              <a:gd name="connsiteY10" fmla="*/ 516194 h 516194"/>
              <a:gd name="connsiteX11" fmla="*/ 5707626 w 5707626"/>
              <a:gd name="connsiteY11" fmla="*/ 516194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07626" h="516194">
                <a:moveTo>
                  <a:pt x="0" y="0"/>
                </a:moveTo>
                <a:lnTo>
                  <a:pt x="1452716" y="0"/>
                </a:lnTo>
                <a:lnTo>
                  <a:pt x="1452716" y="88491"/>
                </a:lnTo>
                <a:lnTo>
                  <a:pt x="2027904" y="88491"/>
                </a:lnTo>
                <a:lnTo>
                  <a:pt x="2027904" y="154859"/>
                </a:lnTo>
                <a:lnTo>
                  <a:pt x="2883310" y="154859"/>
                </a:lnTo>
                <a:lnTo>
                  <a:pt x="2883310" y="243349"/>
                </a:lnTo>
                <a:lnTo>
                  <a:pt x="4004187" y="243349"/>
                </a:lnTo>
                <a:lnTo>
                  <a:pt x="4004187" y="449826"/>
                </a:lnTo>
                <a:lnTo>
                  <a:pt x="4372897" y="449826"/>
                </a:lnTo>
                <a:lnTo>
                  <a:pt x="4372897" y="516194"/>
                </a:lnTo>
                <a:lnTo>
                  <a:pt x="5707626" y="516194"/>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a:extLst>
              <a:ext uri="{FF2B5EF4-FFF2-40B4-BE49-F238E27FC236}">
                <a16:creationId xmlns="" xmlns:a16="http://schemas.microsoft.com/office/drawing/2014/main" id="{AEF87B48-123A-B016-56A5-E087A8CB1D34}"/>
              </a:ext>
            </a:extLst>
          </p:cNvPr>
          <p:cNvSpPr/>
          <p:nvPr/>
        </p:nvSpPr>
        <p:spPr>
          <a:xfrm>
            <a:off x="2236108" y="1959057"/>
            <a:ext cx="5715000" cy="1150374"/>
          </a:xfrm>
          <a:custGeom>
            <a:avLst/>
            <a:gdLst>
              <a:gd name="connsiteX0" fmla="*/ 0 w 5715000"/>
              <a:gd name="connsiteY0" fmla="*/ 0 h 1150374"/>
              <a:gd name="connsiteX1" fmla="*/ 287594 w 5715000"/>
              <a:gd name="connsiteY1" fmla="*/ 0 h 1150374"/>
              <a:gd name="connsiteX2" fmla="*/ 287594 w 5715000"/>
              <a:gd name="connsiteY2" fmla="*/ 88490 h 1150374"/>
              <a:gd name="connsiteX3" fmla="*/ 634181 w 5715000"/>
              <a:gd name="connsiteY3" fmla="*/ 88490 h 1150374"/>
              <a:gd name="connsiteX4" fmla="*/ 766916 w 5715000"/>
              <a:gd name="connsiteY4" fmla="*/ 88490 h 1150374"/>
              <a:gd name="connsiteX5" fmla="*/ 766916 w 5715000"/>
              <a:gd name="connsiteY5" fmla="*/ 169606 h 1150374"/>
              <a:gd name="connsiteX6" fmla="*/ 870155 w 5715000"/>
              <a:gd name="connsiteY6" fmla="*/ 169606 h 1150374"/>
              <a:gd name="connsiteX7" fmla="*/ 870155 w 5715000"/>
              <a:gd name="connsiteY7" fmla="*/ 169606 h 1150374"/>
              <a:gd name="connsiteX8" fmla="*/ 870155 w 5715000"/>
              <a:gd name="connsiteY8" fmla="*/ 250722 h 1150374"/>
              <a:gd name="connsiteX9" fmla="*/ 1135626 w 5715000"/>
              <a:gd name="connsiteY9" fmla="*/ 250722 h 1150374"/>
              <a:gd name="connsiteX10" fmla="*/ 1135626 w 5715000"/>
              <a:gd name="connsiteY10" fmla="*/ 317090 h 1150374"/>
              <a:gd name="connsiteX11" fmla="*/ 1423220 w 5715000"/>
              <a:gd name="connsiteY11" fmla="*/ 317090 h 1150374"/>
              <a:gd name="connsiteX12" fmla="*/ 1423220 w 5715000"/>
              <a:gd name="connsiteY12" fmla="*/ 405580 h 1150374"/>
              <a:gd name="connsiteX13" fmla="*/ 1651820 w 5715000"/>
              <a:gd name="connsiteY13" fmla="*/ 405580 h 1150374"/>
              <a:gd name="connsiteX14" fmla="*/ 1651820 w 5715000"/>
              <a:gd name="connsiteY14" fmla="*/ 479322 h 1150374"/>
              <a:gd name="connsiteX15" fmla="*/ 1968910 w 5715000"/>
              <a:gd name="connsiteY15" fmla="*/ 479322 h 1150374"/>
              <a:gd name="connsiteX16" fmla="*/ 1968910 w 5715000"/>
              <a:gd name="connsiteY16" fmla="*/ 619432 h 1150374"/>
              <a:gd name="connsiteX17" fmla="*/ 2286000 w 5715000"/>
              <a:gd name="connsiteY17" fmla="*/ 619432 h 1150374"/>
              <a:gd name="connsiteX18" fmla="*/ 2286000 w 5715000"/>
              <a:gd name="connsiteY18" fmla="*/ 752167 h 1150374"/>
              <a:gd name="connsiteX19" fmla="*/ 2477729 w 5715000"/>
              <a:gd name="connsiteY19" fmla="*/ 752167 h 1150374"/>
              <a:gd name="connsiteX20" fmla="*/ 2477729 w 5715000"/>
              <a:gd name="connsiteY20" fmla="*/ 848032 h 1150374"/>
              <a:gd name="connsiteX21" fmla="*/ 2868562 w 5715000"/>
              <a:gd name="connsiteY21" fmla="*/ 848032 h 1150374"/>
              <a:gd name="connsiteX22" fmla="*/ 2868562 w 5715000"/>
              <a:gd name="connsiteY22" fmla="*/ 848032 h 1150374"/>
              <a:gd name="connsiteX23" fmla="*/ 3163529 w 5715000"/>
              <a:gd name="connsiteY23" fmla="*/ 848032 h 1150374"/>
              <a:gd name="connsiteX24" fmla="*/ 3163529 w 5715000"/>
              <a:gd name="connsiteY24" fmla="*/ 936522 h 1150374"/>
              <a:gd name="connsiteX25" fmla="*/ 3163529 w 5715000"/>
              <a:gd name="connsiteY25" fmla="*/ 936522 h 1150374"/>
              <a:gd name="connsiteX26" fmla="*/ 3421626 w 5715000"/>
              <a:gd name="connsiteY26" fmla="*/ 936522 h 1150374"/>
              <a:gd name="connsiteX27" fmla="*/ 3421626 w 5715000"/>
              <a:gd name="connsiteY27" fmla="*/ 1002890 h 1150374"/>
              <a:gd name="connsiteX28" fmla="*/ 3421626 w 5715000"/>
              <a:gd name="connsiteY28" fmla="*/ 1047135 h 1150374"/>
              <a:gd name="connsiteX29" fmla="*/ 3849329 w 5715000"/>
              <a:gd name="connsiteY29" fmla="*/ 1047135 h 1150374"/>
              <a:gd name="connsiteX30" fmla="*/ 3849329 w 5715000"/>
              <a:gd name="connsiteY30" fmla="*/ 1047135 h 1150374"/>
              <a:gd name="connsiteX31" fmla="*/ 4535129 w 5715000"/>
              <a:gd name="connsiteY31" fmla="*/ 1047135 h 1150374"/>
              <a:gd name="connsiteX32" fmla="*/ 4535129 w 5715000"/>
              <a:gd name="connsiteY32" fmla="*/ 1150374 h 1150374"/>
              <a:gd name="connsiteX33" fmla="*/ 5715000 w 5715000"/>
              <a:gd name="connsiteY33" fmla="*/ 1150374 h 115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000" h="1150374">
                <a:moveTo>
                  <a:pt x="0" y="0"/>
                </a:moveTo>
                <a:lnTo>
                  <a:pt x="287594" y="0"/>
                </a:lnTo>
                <a:lnTo>
                  <a:pt x="287594" y="88490"/>
                </a:lnTo>
                <a:lnTo>
                  <a:pt x="634181" y="88490"/>
                </a:lnTo>
                <a:lnTo>
                  <a:pt x="766916" y="88490"/>
                </a:lnTo>
                <a:lnTo>
                  <a:pt x="766916" y="169606"/>
                </a:lnTo>
                <a:lnTo>
                  <a:pt x="870155" y="169606"/>
                </a:lnTo>
                <a:lnTo>
                  <a:pt x="870155" y="169606"/>
                </a:lnTo>
                <a:lnTo>
                  <a:pt x="870155" y="250722"/>
                </a:lnTo>
                <a:lnTo>
                  <a:pt x="1135626" y="250722"/>
                </a:lnTo>
                <a:lnTo>
                  <a:pt x="1135626" y="317090"/>
                </a:lnTo>
                <a:lnTo>
                  <a:pt x="1423220" y="317090"/>
                </a:lnTo>
                <a:lnTo>
                  <a:pt x="1423220" y="405580"/>
                </a:lnTo>
                <a:lnTo>
                  <a:pt x="1651820" y="405580"/>
                </a:lnTo>
                <a:lnTo>
                  <a:pt x="1651820" y="479322"/>
                </a:lnTo>
                <a:lnTo>
                  <a:pt x="1968910" y="479322"/>
                </a:lnTo>
                <a:lnTo>
                  <a:pt x="1968910" y="619432"/>
                </a:lnTo>
                <a:lnTo>
                  <a:pt x="2286000" y="619432"/>
                </a:lnTo>
                <a:lnTo>
                  <a:pt x="2286000" y="752167"/>
                </a:lnTo>
                <a:lnTo>
                  <a:pt x="2477729" y="752167"/>
                </a:lnTo>
                <a:lnTo>
                  <a:pt x="2477729" y="848032"/>
                </a:lnTo>
                <a:lnTo>
                  <a:pt x="2868562" y="848032"/>
                </a:lnTo>
                <a:lnTo>
                  <a:pt x="2868562" y="848032"/>
                </a:lnTo>
                <a:lnTo>
                  <a:pt x="3163529" y="848032"/>
                </a:lnTo>
                <a:lnTo>
                  <a:pt x="3163529" y="936522"/>
                </a:lnTo>
                <a:lnTo>
                  <a:pt x="3163529" y="936522"/>
                </a:lnTo>
                <a:lnTo>
                  <a:pt x="3421626" y="936522"/>
                </a:lnTo>
                <a:lnTo>
                  <a:pt x="3421626" y="1002890"/>
                </a:lnTo>
                <a:lnTo>
                  <a:pt x="3421626" y="1047135"/>
                </a:lnTo>
                <a:lnTo>
                  <a:pt x="3849329" y="1047135"/>
                </a:lnTo>
                <a:lnTo>
                  <a:pt x="3849329" y="1047135"/>
                </a:lnTo>
                <a:lnTo>
                  <a:pt x="4535129" y="1047135"/>
                </a:lnTo>
                <a:lnTo>
                  <a:pt x="4535129" y="1150374"/>
                </a:lnTo>
                <a:lnTo>
                  <a:pt x="5715000" y="1150374"/>
                </a:lnTo>
              </a:path>
            </a:pathLst>
          </a:custGeom>
          <a:noFill/>
          <a:ln w="38100">
            <a:solidFill>
              <a:srgbClr val="006B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a:extLst>
              <a:ext uri="{FF2B5EF4-FFF2-40B4-BE49-F238E27FC236}">
                <a16:creationId xmlns="" xmlns:a16="http://schemas.microsoft.com/office/drawing/2014/main" id="{496C99BB-7FE1-02F4-F070-CEAE489C27CB}"/>
              </a:ext>
            </a:extLst>
          </p:cNvPr>
          <p:cNvCxnSpPr>
            <a:cxnSpLocks/>
          </p:cNvCxnSpPr>
          <p:nvPr/>
        </p:nvCxnSpPr>
        <p:spPr>
          <a:xfrm>
            <a:off x="2224689" y="3028520"/>
            <a:ext cx="5660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5" name="Tableau 24">
            <a:extLst>
              <a:ext uri="{FF2B5EF4-FFF2-40B4-BE49-F238E27FC236}">
                <a16:creationId xmlns="" xmlns:a16="http://schemas.microsoft.com/office/drawing/2014/main" id="{76AD43E4-AD88-DD19-F2A7-0BCDDE3D77E1}"/>
              </a:ext>
            </a:extLst>
          </p:cNvPr>
          <p:cNvGraphicFramePr>
            <a:graphicFrameLocks noGrp="1"/>
          </p:cNvGraphicFramePr>
          <p:nvPr>
            <p:extLst>
              <p:ext uri="{D42A27DB-BD31-4B8C-83A1-F6EECF244321}">
                <p14:modId xmlns:p14="http://schemas.microsoft.com/office/powerpoint/2010/main" val="3538271797"/>
              </p:ext>
            </p:extLst>
          </p:nvPr>
        </p:nvGraphicFramePr>
        <p:xfrm>
          <a:off x="5267637" y="502819"/>
          <a:ext cx="5977012" cy="1037658"/>
        </p:xfrm>
        <a:graphic>
          <a:graphicData uri="http://schemas.openxmlformats.org/drawingml/2006/table">
            <a:tbl>
              <a:tblPr firstRow="1" bandRow="1">
                <a:tableStyleId>{5C22544A-7EE6-4342-B048-85BDC9FD1C3A}</a:tableStyleId>
              </a:tblPr>
              <a:tblGrid>
                <a:gridCol w="1841617">
                  <a:extLst>
                    <a:ext uri="{9D8B030D-6E8A-4147-A177-3AD203B41FA5}">
                      <a16:colId xmlns="" xmlns:a16="http://schemas.microsoft.com/office/drawing/2014/main" val="20000"/>
                    </a:ext>
                  </a:extLst>
                </a:gridCol>
                <a:gridCol w="1400432">
                  <a:extLst>
                    <a:ext uri="{9D8B030D-6E8A-4147-A177-3AD203B41FA5}">
                      <a16:colId xmlns="" xmlns:a16="http://schemas.microsoft.com/office/drawing/2014/main" val="20002"/>
                    </a:ext>
                  </a:extLst>
                </a:gridCol>
                <a:gridCol w="1265641">
                  <a:extLst>
                    <a:ext uri="{9D8B030D-6E8A-4147-A177-3AD203B41FA5}">
                      <a16:colId xmlns="" xmlns:a16="http://schemas.microsoft.com/office/drawing/2014/main" val="1552746000"/>
                    </a:ext>
                  </a:extLst>
                </a:gridCol>
                <a:gridCol w="1469322">
                  <a:extLst>
                    <a:ext uri="{9D8B030D-6E8A-4147-A177-3AD203B41FA5}">
                      <a16:colId xmlns="" xmlns:a16="http://schemas.microsoft.com/office/drawing/2014/main" val="20003"/>
                    </a:ext>
                  </a:extLst>
                </a:gridCol>
              </a:tblGrid>
              <a:tr h="223739">
                <a:tc>
                  <a:txBody>
                    <a:bodyPr/>
                    <a:lstStyle/>
                    <a:p>
                      <a:pPr algn="ctr">
                        <a:lnSpc>
                          <a:spcPts val="1220"/>
                        </a:lnSpc>
                      </a:pPr>
                      <a:endParaRPr lang="fr-FR" sz="105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220"/>
                        </a:lnSpc>
                      </a:pPr>
                      <a:r>
                        <a:rPr lang="fr-FR" sz="1050" b="0" dirty="0">
                          <a:solidFill>
                            <a:schemeClr val="tx1"/>
                          </a:solidFill>
                          <a:latin typeface="+mj-lt"/>
                          <a:cs typeface="Arial" panose="020B0604020202020204" pitchFamily="34" charset="0"/>
                        </a:rPr>
                        <a:t>Patients avec </a:t>
                      </a:r>
                      <a:r>
                        <a:rPr lang="fr-FR" sz="1050" b="0" dirty="0" err="1">
                          <a:solidFill>
                            <a:schemeClr val="tx1"/>
                          </a:solidFill>
                          <a:latin typeface="+mj-lt"/>
                          <a:cs typeface="Arial" panose="020B0604020202020204" pitchFamily="34" charset="0"/>
                        </a:rPr>
                        <a:t>évts</a:t>
                      </a:r>
                      <a:r>
                        <a:rPr lang="fr-FR" sz="1050" b="0" dirty="0">
                          <a:solidFill>
                            <a:schemeClr val="tx1"/>
                          </a:solidFill>
                          <a:latin typeface="+mj-lt"/>
                          <a:cs typeface="Arial" panose="020B0604020202020204" pitchFamily="34" charset="0"/>
                        </a:rPr>
                        <a:t> - Décès/Récidive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n-lt"/>
                          <a:ea typeface="+mn-ea"/>
                          <a:cs typeface="Arial" panose="020B0604020202020204" pitchFamily="34" charset="0"/>
                        </a:rPr>
                        <a:t>DFS Médian, mois (IC 95%)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dirty="0">
                          <a:solidFill>
                            <a:schemeClr val="tx1"/>
                          </a:solidFill>
                          <a:latin typeface="+mj-lt"/>
                          <a:cs typeface="Arial" panose="020B0604020202020204" pitchFamily="34" charset="0"/>
                        </a:rPr>
                        <a:t>DFS HR</a:t>
                      </a:r>
                      <a:br>
                        <a:rPr lang="fr-FR" sz="1050" b="0" dirty="0">
                          <a:solidFill>
                            <a:schemeClr val="tx1"/>
                          </a:solidFill>
                          <a:latin typeface="+mj-lt"/>
                          <a:cs typeface="Arial" panose="020B0604020202020204" pitchFamily="34" charset="0"/>
                        </a:rPr>
                      </a:br>
                      <a:r>
                        <a:rPr lang="fr-FR" sz="1050" b="0" dirty="0">
                          <a:solidFill>
                            <a:schemeClr val="tx1"/>
                          </a:solidFill>
                          <a:latin typeface="+mj-lt"/>
                          <a:cs typeface="Arial" panose="020B0604020202020204" pitchFamily="34" charset="0"/>
                        </a:rPr>
                        <a:t>(IC 95%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11905">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dirty="0" err="1">
                          <a:solidFill>
                            <a:schemeClr val="bg2"/>
                          </a:solidFill>
                          <a:latin typeface="+mj-lt"/>
                          <a:cs typeface="Arial" panose="020B0604020202020204" pitchFamily="34" charset="0"/>
                        </a:rPr>
                        <a:t>Alectinib</a:t>
                      </a:r>
                      <a:r>
                        <a:rPr lang="fr-FR" sz="1100" b="1" dirty="0">
                          <a:solidFill>
                            <a:schemeClr val="bg2"/>
                          </a:solidFill>
                          <a:latin typeface="+mj-lt"/>
                          <a:cs typeface="Arial" panose="020B0604020202020204" pitchFamily="34" charset="0"/>
                        </a:rPr>
                        <a:t> (N = 116)</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dirty="0">
                          <a:solidFill>
                            <a:schemeClr val="tx1"/>
                          </a:solidFill>
                          <a:latin typeface="+mj-lt"/>
                          <a:cs typeface="Arial" panose="020B0604020202020204" pitchFamily="34" charset="0"/>
                        </a:rPr>
                        <a:t>14 (12 %) - 0/14</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dirty="0">
                          <a:solidFill>
                            <a:schemeClr val="tx1"/>
                          </a:solidFill>
                          <a:latin typeface="+mj-lt"/>
                          <a:cs typeface="Arial" panose="020B0604020202020204" pitchFamily="34" charset="0"/>
                        </a:rPr>
                        <a:t>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1220"/>
                        </a:lnSpc>
                      </a:pPr>
                      <a:r>
                        <a:rPr lang="fr-FR" sz="1400" b="1" dirty="0">
                          <a:solidFill>
                            <a:schemeClr val="bg2"/>
                          </a:solidFill>
                          <a:latin typeface="+mj-lt"/>
                          <a:cs typeface="Arial" panose="020B0604020202020204" pitchFamily="34" charset="0"/>
                        </a:rPr>
                        <a:t>0,24</a:t>
                      </a:r>
                      <a:r>
                        <a:rPr lang="fr-FR" sz="1100" b="1" dirty="0">
                          <a:solidFill>
                            <a:schemeClr val="tx1"/>
                          </a:solidFill>
                          <a:latin typeface="+mj-lt"/>
                          <a:cs typeface="Arial" panose="020B0604020202020204" pitchFamily="34" charset="0"/>
                        </a:rPr>
                        <a:t> (0,13-0,45), </a:t>
                      </a:r>
                    </a:p>
                    <a:p>
                      <a:pPr algn="ctr">
                        <a:lnSpc>
                          <a:spcPts val="1220"/>
                        </a:lnSpc>
                      </a:pPr>
                      <a:r>
                        <a:rPr lang="fr-FR" sz="1100" b="1" i="1" dirty="0">
                          <a:solidFill>
                            <a:schemeClr val="tx1"/>
                          </a:solidFill>
                          <a:latin typeface="+mj-lt"/>
                          <a:cs typeface="Arial" panose="020B0604020202020204" pitchFamily="34" charset="0"/>
                        </a:rPr>
                        <a:t>p </a:t>
                      </a:r>
                      <a:r>
                        <a:rPr lang="fr-FR" sz="1100" b="1" dirty="0">
                          <a:solidFill>
                            <a:schemeClr val="tx1"/>
                          </a:solidFill>
                          <a:latin typeface="+mj-lt"/>
                          <a:cs typeface="Arial" panose="020B0604020202020204" pitchFamily="34" charset="0"/>
                        </a:rPr>
                        <a:t>&lt; 0,0001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29513">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dirty="0">
                          <a:solidFill>
                            <a:srgbClr val="0070C0"/>
                          </a:solidFill>
                          <a:latin typeface="+mj-lt"/>
                          <a:cs typeface="Arial" panose="020B0604020202020204" pitchFamily="34" charset="0"/>
                        </a:rPr>
                        <a:t>Chimiothérapie (N = 115)</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kern="1200" dirty="0">
                          <a:solidFill>
                            <a:schemeClr val="tx1"/>
                          </a:solidFill>
                          <a:latin typeface="+mn-lt"/>
                          <a:ea typeface="+mn-ea"/>
                          <a:cs typeface="Arial" panose="020B0604020202020204" pitchFamily="34" charset="0"/>
                        </a:rPr>
                        <a:t>45 (39 %) - 1/44</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kern="1200" dirty="0">
                          <a:solidFill>
                            <a:schemeClr val="tx1"/>
                          </a:solidFill>
                          <a:latin typeface="+mn-lt"/>
                          <a:ea typeface="+mn-ea"/>
                          <a:cs typeface="Arial" panose="020B0604020202020204" pitchFamily="34" charset="0"/>
                        </a:rPr>
                        <a:t>44,4 (27,8-NE)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32" name="Connecteur droit 31">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9703547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 xmlns:a16="http://schemas.microsoft.com/office/drawing/2014/main" id="{6F27E529-BA13-03AF-D896-004887504578}"/>
              </a:ext>
            </a:extLst>
          </p:cNvPr>
          <p:cNvSpPr>
            <a:spLocks noGrp="1"/>
          </p:cNvSpPr>
          <p:nvPr>
            <p:ph type="body" sz="quarter" idx="15"/>
          </p:nvPr>
        </p:nvSpPr>
        <p:spPr/>
        <p:txBody>
          <a:bodyPr>
            <a:normAutofit lnSpcReduction="10000"/>
          </a:bodyPr>
          <a:lstStyle/>
          <a:p>
            <a:endParaRPr lang="fr-FR"/>
          </a:p>
        </p:txBody>
      </p:sp>
      <p:sp>
        <p:nvSpPr>
          <p:cNvPr id="3" name="Espace réservé du contenu 2">
            <a:extLst>
              <a:ext uri="{FF2B5EF4-FFF2-40B4-BE49-F238E27FC236}">
                <a16:creationId xmlns="" xmlns:a16="http://schemas.microsoft.com/office/drawing/2014/main" id="{220288F4-5E41-957F-E04C-BF0753F4F61C}"/>
              </a:ext>
            </a:extLst>
          </p:cNvPr>
          <p:cNvSpPr>
            <a:spLocks noGrp="1"/>
          </p:cNvSpPr>
          <p:nvPr>
            <p:ph sz="quarter" idx="16"/>
          </p:nvPr>
        </p:nvSpPr>
        <p:spPr>
          <a:xfrm>
            <a:off x="1017816" y="6342603"/>
            <a:ext cx="5159375" cy="247196"/>
          </a:xfrm>
        </p:spPr>
        <p:txBody>
          <a:bodyPr/>
          <a:lstStyle/>
          <a:p>
            <a:r>
              <a:rPr lang="fr-FR" dirty="0"/>
              <a:t>L. </a:t>
            </a:r>
            <a:r>
              <a:rPr lang="fr-FR" dirty="0" smtClean="0"/>
              <a:t>Paz-Ares </a:t>
            </a:r>
            <a:r>
              <a:rPr lang="fr-FR" dirty="0"/>
              <a:t>el al. </a:t>
            </a:r>
            <a:r>
              <a:rPr lang="fr-FR" dirty="0" smtClean="0"/>
              <a:t>ESMO</a:t>
            </a:r>
            <a:r>
              <a:rPr lang="fr-FR" sz="1200" i="1" baseline="30000" dirty="0" smtClean="0">
                <a:solidFill>
                  <a:schemeClr val="bg1"/>
                </a:solidFill>
                <a:latin typeface="Century Gothic" panose="020B0502020202020204" pitchFamily="34" charset="0"/>
              </a:rPr>
              <a:t>®</a:t>
            </a:r>
            <a:r>
              <a:rPr lang="fr-FR" dirty="0" smtClean="0"/>
              <a:t> </a:t>
            </a:r>
            <a:r>
              <a:rPr lang="fr-FR" dirty="0"/>
              <a:t>2023 Abs. #1314MO</a:t>
            </a:r>
          </a:p>
        </p:txBody>
      </p:sp>
      <p:sp>
        <p:nvSpPr>
          <p:cNvPr id="4" name="Espace réservé du texte 3">
            <a:extLst>
              <a:ext uri="{FF2B5EF4-FFF2-40B4-BE49-F238E27FC236}">
                <a16:creationId xmlns="" xmlns:a16="http://schemas.microsoft.com/office/drawing/2014/main" id="{ED0A698D-98AD-C86A-B656-A3BE7C7DF29C}"/>
              </a:ext>
            </a:extLst>
          </p:cNvPr>
          <p:cNvSpPr>
            <a:spLocks noGrp="1"/>
          </p:cNvSpPr>
          <p:nvPr>
            <p:ph type="body" sz="quarter" idx="17"/>
          </p:nvPr>
        </p:nvSpPr>
        <p:spPr>
          <a:xfrm>
            <a:off x="1306513" y="1792287"/>
            <a:ext cx="10369550" cy="1690687"/>
          </a:xfrm>
        </p:spPr>
        <p:txBody>
          <a:bodyPr anchor="b"/>
          <a:lstStyle/>
          <a:p>
            <a:r>
              <a:rPr lang="fr-FR" dirty="0"/>
              <a:t>Le </a:t>
            </a:r>
            <a:r>
              <a:rPr lang="fr-FR" dirty="0" err="1"/>
              <a:t>Dato-DXd</a:t>
            </a:r>
            <a:r>
              <a:rPr lang="fr-FR" dirty="0"/>
              <a:t> pour les patients avec anomalie actionnable en échec de traitement</a:t>
            </a:r>
          </a:p>
        </p:txBody>
      </p:sp>
      <p:sp>
        <p:nvSpPr>
          <p:cNvPr id="5" name="Espace réservé du texte 4">
            <a:extLst>
              <a:ext uri="{FF2B5EF4-FFF2-40B4-BE49-F238E27FC236}">
                <a16:creationId xmlns="" xmlns:a16="http://schemas.microsoft.com/office/drawing/2014/main" id="{820EF4FE-6FC0-ED41-7415-B7F99E0D7439}"/>
              </a:ext>
            </a:extLst>
          </p:cNvPr>
          <p:cNvSpPr>
            <a:spLocks noGrp="1"/>
          </p:cNvSpPr>
          <p:nvPr>
            <p:ph type="body" sz="quarter" idx="18"/>
          </p:nvPr>
        </p:nvSpPr>
        <p:spPr>
          <a:xfrm>
            <a:off x="1306583" y="3635828"/>
            <a:ext cx="10370160" cy="1690915"/>
          </a:xfrm>
        </p:spPr>
        <p:txBody>
          <a:bodyPr/>
          <a:lstStyle/>
          <a:p>
            <a:r>
              <a:rPr lang="fr-FR" sz="3200" dirty="0"/>
              <a:t>Etude TROPION-Lung-05</a:t>
            </a:r>
          </a:p>
        </p:txBody>
      </p:sp>
    </p:spTree>
    <p:extLst>
      <p:ext uri="{BB962C8B-B14F-4D97-AF65-F5344CB8AC3E}">
        <p14:creationId xmlns:p14="http://schemas.microsoft.com/office/powerpoint/2010/main" val="1931393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Rationnel et Design</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TROPION-Lung-05</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L. </a:t>
            </a:r>
            <a:r>
              <a:rPr lang="fr-FR" dirty="0" smtClean="0"/>
              <a:t>Paz-Ares </a:t>
            </a:r>
            <a:r>
              <a:rPr lang="fr-FR" dirty="0"/>
              <a:t>el al. </a:t>
            </a:r>
            <a:r>
              <a:rPr lang="fr-FR" dirty="0" smtClean="0"/>
              <a:t>ESMO</a:t>
            </a:r>
            <a:r>
              <a:rPr lang="fr-FR" baseline="30000" dirty="0" smtClean="0"/>
              <a:t>®</a:t>
            </a:r>
            <a:r>
              <a:rPr lang="fr-FR" dirty="0" smtClean="0"/>
              <a:t> </a:t>
            </a:r>
            <a:r>
              <a:rPr lang="fr-FR" dirty="0"/>
              <a:t>2023 Abs. #1314MO</a:t>
            </a:r>
          </a:p>
        </p:txBody>
      </p:sp>
      <p:sp>
        <p:nvSpPr>
          <p:cNvPr id="25" name="Freeform 5">
            <a:extLst>
              <a:ext uri="{FF2B5EF4-FFF2-40B4-BE49-F238E27FC236}">
                <a16:creationId xmlns="" xmlns:a16="http://schemas.microsoft.com/office/drawing/2014/main" id="{0991301F-84B2-A194-5243-6885D9AC1737}"/>
              </a:ext>
            </a:extLst>
          </p:cNvPr>
          <p:cNvSpPr/>
          <p:nvPr/>
        </p:nvSpPr>
        <p:spPr>
          <a:xfrm>
            <a:off x="1180241" y="4017171"/>
            <a:ext cx="10620000" cy="1802479"/>
          </a:xfrm>
          <a:prstGeom prst="rect">
            <a:avLst/>
          </a:prstGeom>
          <a:noFill/>
        </p:spPr>
        <p:txBody>
          <a:bodyPr anchor="ctr"/>
          <a:lstStyle/>
          <a:p>
            <a:pPr marL="168275" indent="-168275" defTabSz="450056">
              <a:spcBef>
                <a:spcPts val="600"/>
              </a:spcBef>
              <a:spcAft>
                <a:spcPts val="600"/>
              </a:spcAft>
              <a:buClr>
                <a:schemeClr val="bg2"/>
              </a:buClr>
              <a:buSzPct val="70000"/>
              <a:buFont typeface="Wingdings" panose="05000000000000000000" pitchFamily="2" charset="2"/>
              <a:buChar char="n"/>
              <a:tabLst>
                <a:tab pos="120650" algn="l"/>
              </a:tabLst>
              <a:defRPr/>
            </a:pPr>
            <a:r>
              <a:rPr lang="fr-FR" sz="1600" dirty="0">
                <a:solidFill>
                  <a:schemeClr val="tx2"/>
                </a:solidFill>
                <a:cs typeface="Arial" panose="020B0604020202020204" pitchFamily="34" charset="0"/>
              </a:rPr>
              <a:t>Le </a:t>
            </a:r>
            <a:r>
              <a:rPr lang="fr-FR" sz="1600" dirty="0" err="1">
                <a:solidFill>
                  <a:schemeClr val="tx2"/>
                </a:solidFill>
                <a:cs typeface="Arial" panose="020B0604020202020204" pitchFamily="34" charset="0"/>
              </a:rPr>
              <a:t>Dato-DXd</a:t>
            </a:r>
            <a:r>
              <a:rPr lang="fr-FR" sz="1600" dirty="0">
                <a:solidFill>
                  <a:schemeClr val="tx2"/>
                </a:solidFill>
                <a:cs typeface="Arial" panose="020B0604020202020204" pitchFamily="34" charset="0"/>
              </a:rPr>
              <a:t> est un anticorps drogue conjugué qui cible TROP2 (IgG1 anti TROP2) associé à un </a:t>
            </a:r>
            <a:r>
              <a:rPr lang="fr-FR" sz="1600" dirty="0" err="1">
                <a:solidFill>
                  <a:schemeClr val="tx2"/>
                </a:solidFill>
                <a:cs typeface="Arial" panose="020B0604020202020204" pitchFamily="34" charset="0"/>
              </a:rPr>
              <a:t>payload</a:t>
            </a:r>
            <a:r>
              <a:rPr lang="fr-FR" sz="1600" dirty="0">
                <a:solidFill>
                  <a:schemeClr val="tx2"/>
                </a:solidFill>
                <a:cs typeface="Arial" panose="020B0604020202020204" pitchFamily="34" charset="0"/>
              </a:rPr>
              <a:t> (inhibiteur de topo isomérase)</a:t>
            </a:r>
          </a:p>
          <a:p>
            <a:pPr marL="168275" indent="-168275" defTabSz="450056">
              <a:spcBef>
                <a:spcPts val="600"/>
              </a:spcBef>
              <a:spcAft>
                <a:spcPts val="600"/>
              </a:spcAft>
              <a:buClr>
                <a:schemeClr val="bg2"/>
              </a:buClr>
              <a:buSzPct val="70000"/>
              <a:buFont typeface="Wingdings" panose="05000000000000000000" pitchFamily="2" charset="2"/>
              <a:buChar char="n"/>
              <a:tabLst>
                <a:tab pos="120650" algn="l"/>
              </a:tabLst>
              <a:defRPr/>
            </a:pPr>
            <a:r>
              <a:rPr lang="fr-FR" sz="1600" dirty="0">
                <a:solidFill>
                  <a:schemeClr val="tx2"/>
                </a:solidFill>
                <a:cs typeface="Arial" panose="020B0604020202020204" pitchFamily="34" charset="0"/>
              </a:rPr>
              <a:t>Efficacité prometteuse en phase I sur les CBNPC avec mutations actionnables</a:t>
            </a:r>
          </a:p>
          <a:p>
            <a:pPr marL="168275" indent="-168275" defTabSz="450056">
              <a:spcBef>
                <a:spcPts val="600"/>
              </a:spcBef>
              <a:spcAft>
                <a:spcPts val="600"/>
              </a:spcAft>
              <a:buClr>
                <a:schemeClr val="bg2"/>
              </a:buClr>
              <a:buSzPct val="70000"/>
              <a:buFont typeface="Wingdings" panose="05000000000000000000" pitchFamily="2" charset="2"/>
              <a:buChar char="n"/>
              <a:tabLst>
                <a:tab pos="120650" algn="l"/>
              </a:tabLst>
              <a:defRPr/>
            </a:pPr>
            <a:r>
              <a:rPr lang="fr-FR" sz="1600" dirty="0">
                <a:solidFill>
                  <a:schemeClr val="tx2"/>
                </a:solidFill>
                <a:cs typeface="Arial" panose="020B0604020202020204" pitchFamily="34" charset="0"/>
              </a:rPr>
              <a:t>TROPION-Lung-05 est une étude de phase 2 simple bras qui concerne les patients avec mutations actionnables en progression après TKI et chimiothérapie à base de platine</a:t>
            </a:r>
          </a:p>
        </p:txBody>
      </p:sp>
      <p:sp>
        <p:nvSpPr>
          <p:cNvPr id="17" name="Freeform 5">
            <a:extLst>
              <a:ext uri="{FF2B5EF4-FFF2-40B4-BE49-F238E27FC236}">
                <a16:creationId xmlns="" xmlns:a16="http://schemas.microsoft.com/office/drawing/2014/main" id="{415EE982-3D98-EB5A-52E8-8289C9029458}"/>
              </a:ext>
            </a:extLst>
          </p:cNvPr>
          <p:cNvSpPr/>
          <p:nvPr/>
        </p:nvSpPr>
        <p:spPr>
          <a:xfrm>
            <a:off x="1330205" y="1502153"/>
            <a:ext cx="4602975" cy="2181647"/>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400" b="1" dirty="0" err="1">
                <a:solidFill>
                  <a:schemeClr val="accent2"/>
                </a:solidFill>
                <a:cs typeface="Arial" panose="020B0604020202020204" pitchFamily="34" charset="0"/>
              </a:rPr>
              <a:t>Critères</a:t>
            </a:r>
            <a:r>
              <a:rPr lang="da-DK" sz="1400" b="1" dirty="0">
                <a:solidFill>
                  <a:schemeClr val="accent2"/>
                </a:solidFill>
                <a:cs typeface="Arial" panose="020B0604020202020204" pitchFamily="34" charset="0"/>
              </a:rPr>
              <a:t> </a:t>
            </a:r>
            <a:r>
              <a:rPr lang="da-DK" sz="1400" b="1" dirty="0" err="1">
                <a:solidFill>
                  <a:schemeClr val="accent2"/>
                </a:solidFill>
                <a:cs typeface="Arial" panose="020B0604020202020204" pitchFamily="34" charset="0"/>
              </a:rPr>
              <a:t>d’inclusion</a:t>
            </a:r>
            <a:endParaRPr lang="da-DK" sz="14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Stade IIIB, IIIC,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IV CBNPC</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Presence de </a:t>
            </a:r>
            <a:r>
              <a:rPr lang="en-US" sz="1100" u="sng" dirty="0">
                <a:solidFill>
                  <a:schemeClr val="tx2"/>
                </a:solidFill>
                <a:cs typeface="Arial" panose="020B0604020202020204" pitchFamily="34" charset="0"/>
              </a:rPr>
              <a:t>&gt;</a:t>
            </a:r>
            <a:r>
              <a:rPr lang="en-US" sz="1100" dirty="0">
                <a:solidFill>
                  <a:schemeClr val="tx2"/>
                </a:solidFill>
                <a:cs typeface="Arial" panose="020B0604020202020204" pitchFamily="34" charset="0"/>
              </a:rPr>
              <a:t>1 mutation actionable</a:t>
            </a:r>
            <a:br>
              <a:rPr lang="en-US" sz="1100" dirty="0">
                <a:solidFill>
                  <a:schemeClr val="tx2"/>
                </a:solidFill>
                <a:cs typeface="Arial" panose="020B0604020202020204" pitchFamily="34" charset="0"/>
              </a:rPr>
            </a:br>
            <a:r>
              <a:rPr lang="en-US" sz="1100" dirty="0">
                <a:solidFill>
                  <a:schemeClr val="tx2"/>
                </a:solidFill>
                <a:cs typeface="Arial" panose="020B0604020202020204" pitchFamily="34" charset="0"/>
              </a:rPr>
              <a:t>(</a:t>
            </a:r>
            <a:r>
              <a:rPr lang="en-US" sz="1100" i="1" dirty="0">
                <a:solidFill>
                  <a:schemeClr val="tx2"/>
                </a:solidFill>
                <a:cs typeface="Arial" panose="020B0604020202020204" pitchFamily="34" charset="0"/>
              </a:rPr>
              <a:t>EGFR, ALK, ROS1, NTRK, BRAF, MET exon </a:t>
            </a:r>
            <a:r>
              <a:rPr lang="en-US" sz="1100" dirty="0">
                <a:solidFill>
                  <a:schemeClr val="tx2"/>
                </a:solidFill>
                <a:cs typeface="Arial" panose="020B0604020202020204" pitchFamily="34" charset="0"/>
              </a:rPr>
              <a:t>14,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t>
            </a:r>
            <a:r>
              <a:rPr lang="en-US" sz="1100" i="1" dirty="0">
                <a:solidFill>
                  <a:schemeClr val="tx2"/>
                </a:solidFill>
                <a:cs typeface="Arial" panose="020B0604020202020204" pitchFamily="34" charset="0"/>
              </a:rPr>
              <a:t>RET</a:t>
            </a:r>
            <a:r>
              <a:rPr lang="en-US" sz="1100" dirty="0">
                <a:solidFill>
                  <a:schemeClr val="tx2"/>
                </a:solidFill>
                <a:cs typeface="Arial" panose="020B0604020202020204" pitchFamily="34" charset="0"/>
              </a:rPr>
              <a:t>)</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ECOG PS 0 ou 1</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u="sng" dirty="0">
                <a:solidFill>
                  <a:schemeClr val="tx2"/>
                </a:solidFill>
                <a:cs typeface="Arial" panose="020B0604020202020204" pitchFamily="34" charset="0"/>
              </a:rPr>
              <a:t>&gt;</a:t>
            </a:r>
            <a:r>
              <a:rPr lang="en-US" sz="1100" dirty="0">
                <a:solidFill>
                  <a:schemeClr val="tx2"/>
                </a:solidFill>
                <a:cs typeface="Arial" panose="020B0604020202020204" pitchFamily="34" charset="0"/>
              </a:rPr>
              <a:t>1 </a:t>
            </a:r>
            <a:r>
              <a:rPr lang="en-US" sz="1100" dirty="0" err="1">
                <a:solidFill>
                  <a:schemeClr val="tx2"/>
                </a:solidFill>
                <a:cs typeface="Arial" panose="020B0604020202020204" pitchFamily="34" charset="0"/>
              </a:rPr>
              <a:t>ligne</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thérapie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ciblée</a:t>
            </a:r>
            <a:endParaRPr lang="en-US" sz="11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1 ou 2 </a:t>
            </a:r>
            <a:r>
              <a:rPr lang="en-US" sz="1100" dirty="0" err="1">
                <a:solidFill>
                  <a:schemeClr val="tx2"/>
                </a:solidFill>
                <a:cs typeface="Arial" panose="020B0604020202020204" pitchFamily="34" charset="0"/>
              </a:rPr>
              <a:t>lignes</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sytémique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comprenant</a:t>
            </a:r>
            <a:r>
              <a:rPr lang="en-US" sz="1100" dirty="0">
                <a:solidFill>
                  <a:schemeClr val="tx2"/>
                </a:solidFill>
                <a:cs typeface="Arial" panose="020B0604020202020204" pitchFamily="34" charset="0"/>
              </a:rPr>
              <a:t> au </a:t>
            </a:r>
            <a:r>
              <a:rPr lang="en-US" sz="1100" dirty="0" err="1">
                <a:solidFill>
                  <a:schemeClr val="tx2"/>
                </a:solidFill>
                <a:cs typeface="Arial" panose="020B0604020202020204" pitchFamily="34" charset="0"/>
              </a:rPr>
              <a:t>moins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une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ligne</a:t>
            </a:r>
            <a:r>
              <a:rPr lang="en-US" sz="1100" dirty="0">
                <a:solidFill>
                  <a:schemeClr val="tx2"/>
                </a:solidFill>
                <a:cs typeface="Arial" panose="020B0604020202020204" pitchFamily="34" charset="0"/>
              </a:rPr>
              <a:t> à base de </a:t>
            </a:r>
            <a:r>
              <a:rPr lang="en-US" sz="1100" dirty="0" err="1">
                <a:solidFill>
                  <a:schemeClr val="tx2"/>
                </a:solidFill>
                <a:cs typeface="Arial" panose="020B0604020202020204" pitchFamily="34" charset="0"/>
              </a:rPr>
              <a:t>platines</a:t>
            </a:r>
            <a:endParaRPr lang="en-US" sz="11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Progression </a:t>
            </a:r>
            <a:r>
              <a:rPr lang="en-US" sz="1100" dirty="0" err="1">
                <a:solidFill>
                  <a:schemeClr val="tx2"/>
                </a:solidFill>
                <a:cs typeface="Arial" panose="020B0604020202020204" pitchFamily="34" charset="0"/>
              </a:rPr>
              <a:t>Radiologique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apres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thérapie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ciblée</a:t>
            </a:r>
            <a:endParaRPr lang="en-US" sz="1100" dirty="0">
              <a:solidFill>
                <a:schemeClr val="tx2"/>
              </a:solidFill>
              <a:cs typeface="Arial" panose="020B0604020202020204" pitchFamily="34" charset="0"/>
            </a:endParaRP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96716" y="1278976"/>
            <a:ext cx="10620000" cy="262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21" name="Freeform 9">
            <a:extLst>
              <a:ext uri="{FF2B5EF4-FFF2-40B4-BE49-F238E27FC236}">
                <a16:creationId xmlns="" xmlns:a16="http://schemas.microsoft.com/office/drawing/2014/main" id="{B908C034-2CF7-F837-8F3B-7BD5A203680D}"/>
              </a:ext>
            </a:extLst>
          </p:cNvPr>
          <p:cNvSpPr/>
          <p:nvPr/>
        </p:nvSpPr>
        <p:spPr>
          <a:xfrm>
            <a:off x="9381343" y="1609874"/>
            <a:ext cx="2236001" cy="1966204"/>
          </a:xfrm>
          <a:prstGeom prst="rect">
            <a:avLst/>
          </a:prstGeom>
          <a:noFill/>
          <a:ln w="25400" cap="flat" cmpd="sng" algn="ctr">
            <a:noFill/>
            <a:prstDash val="solid"/>
          </a:ln>
          <a:effectLst/>
        </p:spPr>
        <p:txBody>
          <a:bodyPr spcFirstLastPara="0" vert="horz" wrap="square" lIns="74434" tIns="74434" rIns="74434" bIns="74434" numCol="1" spcCol="1270" anchor="ctr" anchorCtr="0">
            <a:sp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400" b="1" dirty="0">
                <a:solidFill>
                  <a:srgbClr val="002C4C"/>
                </a:solidFill>
                <a:latin typeface="Century Gothic" panose="020F0302020204030204"/>
                <a:cs typeface="Arial" panose="020B0604020202020204" pitchFamily="34" charset="0"/>
              </a:rPr>
              <a:t>Objectif principal</a:t>
            </a:r>
            <a:endParaRPr kumimoji="0" lang="en-US" sz="14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11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ORR </a:t>
            </a:r>
            <a:r>
              <a:rPr lang="en-US" sz="1100" dirty="0">
                <a:solidFill>
                  <a:srgbClr val="44546A"/>
                </a:solidFill>
                <a:latin typeface="Century Gothic" panose="020F0302020204030204"/>
                <a:cs typeface="Arial" panose="020B0604020202020204" pitchFamily="34" charset="0"/>
              </a:rPr>
              <a:t>par</a:t>
            </a:r>
            <a:r>
              <a:rPr kumimoji="0" lang="en-US" sz="11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BICR</a:t>
            </a:r>
          </a:p>
          <a:p>
            <a:pPr defTabSz="450056">
              <a:spcBef>
                <a:spcPts val="1800"/>
              </a:spcBef>
              <a:buClr>
                <a:schemeClr val="bg2"/>
              </a:buClr>
              <a:buSzPct val="70000"/>
              <a:tabLst>
                <a:tab pos="120650" algn="l"/>
              </a:tabLst>
              <a:defRPr/>
            </a:pPr>
            <a:r>
              <a:rPr lang="en-US" sz="1400" b="1" dirty="0" err="1">
                <a:solidFill>
                  <a:schemeClr val="accent2"/>
                </a:solidFill>
                <a:cs typeface="Arial" panose="020B0604020202020204" pitchFamily="34" charset="0"/>
              </a:rPr>
              <a:t>Objectifs</a:t>
            </a:r>
            <a:r>
              <a:rPr lang="en-US" sz="1400" b="1" dirty="0">
                <a:solidFill>
                  <a:schemeClr val="accent2"/>
                </a:solidFill>
                <a:cs typeface="Arial" panose="020B0604020202020204" pitchFamily="34" charset="0"/>
              </a:rPr>
              <a:t> </a:t>
            </a:r>
            <a:r>
              <a:rPr lang="en-US" sz="1400" b="1" dirty="0" err="1">
                <a:solidFill>
                  <a:schemeClr val="accent2"/>
                </a:solidFill>
                <a:cs typeface="Arial" panose="020B0604020202020204" pitchFamily="34" charset="0"/>
              </a:rPr>
              <a:t>secondaires</a:t>
            </a:r>
            <a:endParaRPr lang="en-US" sz="1400"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DOR, DCR, CBR, PFS, TTR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ORR par </a:t>
            </a:r>
            <a:r>
              <a:rPr lang="en-US" sz="1100" dirty="0" err="1">
                <a:solidFill>
                  <a:schemeClr val="tx2"/>
                </a:solidFill>
                <a:cs typeface="Arial" panose="020B0604020202020204" pitchFamily="34" charset="0"/>
              </a:rPr>
              <a:t>investigateurs</a:t>
            </a:r>
            <a:endParaRPr lang="en-US" sz="11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SG, </a:t>
            </a:r>
            <a:r>
              <a:rPr lang="en-US" sz="1100" dirty="0" err="1">
                <a:solidFill>
                  <a:schemeClr val="tx2"/>
                </a:solidFill>
                <a:cs typeface="Arial" panose="020B0604020202020204" pitchFamily="34" charset="0"/>
              </a:rPr>
              <a:t>tolérance</a:t>
            </a:r>
            <a:r>
              <a:rPr lang="en-US" sz="1100" dirty="0">
                <a:solidFill>
                  <a:schemeClr val="tx2"/>
                </a:solidFill>
                <a:cs typeface="Arial" panose="020B0604020202020204" pitchFamily="34" charset="0"/>
              </a:rPr>
              <a:t>, PK, </a:t>
            </a:r>
            <a:r>
              <a:rPr lang="en-US" sz="1100" dirty="0" err="1">
                <a:solidFill>
                  <a:schemeClr val="tx2"/>
                </a:solidFill>
                <a:cs typeface="Arial" panose="020B0604020202020204" pitchFamily="34" charset="0"/>
              </a:rPr>
              <a:t>immunogenicité</a:t>
            </a:r>
            <a:endParaRPr lang="en-US" sz="1100" dirty="0">
              <a:solidFill>
                <a:schemeClr val="tx2"/>
              </a:solidFill>
              <a:cs typeface="Arial" panose="020B0604020202020204" pitchFamily="34" charset="0"/>
            </a:endParaRP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9015802" y="1980976"/>
            <a:ext cx="117884" cy="1224000"/>
            <a:chOff x="9203915" y="2219156"/>
            <a:chExt cx="117884" cy="1224000"/>
          </a:xfrm>
        </p:grpSpPr>
        <p:cxnSp>
          <p:nvCxnSpPr>
            <p:cNvPr id="27" name="Connecteur droit 26">
              <a:extLst>
                <a:ext uri="{FF2B5EF4-FFF2-40B4-BE49-F238E27FC236}">
                  <a16:creationId xmlns="" xmlns:a16="http://schemas.microsoft.com/office/drawing/2014/main" id="{8E1509F0-A231-C6A0-7B36-C090057BE281}"/>
                </a:ext>
              </a:extLst>
            </p:cNvPr>
            <p:cNvCxnSpPr>
              <a:cxnSpLocks/>
            </p:cNvCxnSpPr>
            <p:nvPr/>
          </p:nvCxnSpPr>
          <p:spPr>
            <a:xfrm>
              <a:off x="9203916" y="2219156"/>
              <a:ext cx="0" cy="1224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277221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29" name="Freeform 41">
            <a:extLst>
              <a:ext uri="{FF2B5EF4-FFF2-40B4-BE49-F238E27FC236}">
                <a16:creationId xmlns="" xmlns:a16="http://schemas.microsoft.com/office/drawing/2014/main" id="{D9A29D24-8D01-7398-2D32-E9378C3AB03A}"/>
              </a:ext>
            </a:extLst>
          </p:cNvPr>
          <p:cNvSpPr/>
          <p:nvPr/>
        </p:nvSpPr>
        <p:spPr>
          <a:xfrm>
            <a:off x="6355595" y="1980976"/>
            <a:ext cx="2487167" cy="1224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600" b="1" dirty="0">
                <a:solidFill>
                  <a:prstClr val="white"/>
                </a:solidFill>
                <a:cs typeface="Arial" panose="020B0604020202020204" pitchFamily="34" charset="0"/>
              </a:rPr>
              <a:t>Dato-</a:t>
            </a:r>
            <a:r>
              <a:rPr lang="en-US" sz="1600" b="1" dirty="0" err="1">
                <a:solidFill>
                  <a:prstClr val="white"/>
                </a:solidFill>
                <a:cs typeface="Arial" panose="020B0604020202020204" pitchFamily="34" charset="0"/>
              </a:rPr>
              <a:t>DXd</a:t>
            </a:r>
            <a:endParaRPr lang="en-US" sz="1600" b="1" dirty="0">
              <a:solidFill>
                <a:prstClr val="white"/>
              </a:solidFill>
              <a:cs typeface="Arial" panose="020B0604020202020204" pitchFamily="34" charset="0"/>
            </a:endParaRPr>
          </a:p>
          <a:p>
            <a:pPr algn="ctr" defTabSz="514350">
              <a:spcBef>
                <a:spcPts val="300"/>
              </a:spcBef>
              <a:defRPr/>
            </a:pPr>
            <a:r>
              <a:rPr lang="en-US" sz="1600" b="1" dirty="0">
                <a:solidFill>
                  <a:prstClr val="white"/>
                </a:solidFill>
                <a:cs typeface="Arial" panose="020B0604020202020204" pitchFamily="34" charset="0"/>
              </a:rPr>
              <a:t>6 mg/kg</a:t>
            </a:r>
          </a:p>
          <a:p>
            <a:pPr algn="ctr" defTabSz="514350">
              <a:spcBef>
                <a:spcPts val="300"/>
              </a:spcBef>
              <a:defRPr/>
            </a:pPr>
            <a:r>
              <a:rPr lang="en-US" sz="1600" b="1" dirty="0">
                <a:solidFill>
                  <a:prstClr val="white"/>
                </a:solidFill>
                <a:cs typeface="Arial" panose="020B0604020202020204" pitchFamily="34" charset="0"/>
              </a:rPr>
              <a:t>Q3W</a:t>
            </a:r>
            <a:endParaRPr lang="en-US" sz="1100" b="1" dirty="0">
              <a:solidFill>
                <a:prstClr val="white"/>
              </a:solidFill>
              <a:cs typeface="Arial" panose="020B0604020202020204" pitchFamily="34" charset="0"/>
            </a:endParaRPr>
          </a:p>
        </p:txBody>
      </p:sp>
      <p:cxnSp>
        <p:nvCxnSpPr>
          <p:cNvPr id="14" name="Connecteur droit 13">
            <a:extLst>
              <a:ext uri="{FF2B5EF4-FFF2-40B4-BE49-F238E27FC236}">
                <a16:creationId xmlns="" xmlns:a16="http://schemas.microsoft.com/office/drawing/2014/main" id="{02F81E95-F1F5-1999-77B6-339AC3BD564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8003370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Résultats d’efficacité</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TROPION-Lung-05</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L. Paz Ares el al. </a:t>
            </a:r>
            <a:r>
              <a:rPr lang="fr-FR" dirty="0" smtClean="0"/>
              <a:t>ESMO</a:t>
            </a:r>
            <a:r>
              <a:rPr lang="fr-FR" baseline="30000" dirty="0" smtClean="0"/>
              <a:t>®</a:t>
            </a:r>
            <a:r>
              <a:rPr lang="fr-FR" dirty="0" smtClean="0"/>
              <a:t> </a:t>
            </a:r>
            <a:r>
              <a:rPr lang="fr-FR" dirty="0"/>
              <a:t>2023 Abs. #1314MO</a:t>
            </a:r>
          </a:p>
        </p:txBody>
      </p:sp>
      <p:cxnSp>
        <p:nvCxnSpPr>
          <p:cNvPr id="2" name="Connecteur droit 1">
            <a:extLst>
              <a:ext uri="{FF2B5EF4-FFF2-40B4-BE49-F238E27FC236}">
                <a16:creationId xmlns="" xmlns:a16="http://schemas.microsoft.com/office/drawing/2014/main" id="{02F81E95-F1F5-1999-77B6-339AC3BD564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6" name="Tableau 5">
            <a:extLst>
              <a:ext uri="{FF2B5EF4-FFF2-40B4-BE49-F238E27FC236}">
                <a16:creationId xmlns="" xmlns:a16="http://schemas.microsoft.com/office/drawing/2014/main" id="{C8498BB2-90BA-2B2C-69CE-BC43812BADE8}"/>
              </a:ext>
            </a:extLst>
          </p:cNvPr>
          <p:cNvGraphicFramePr>
            <a:graphicFrameLocks noGrp="1"/>
          </p:cNvGraphicFramePr>
          <p:nvPr>
            <p:extLst>
              <p:ext uri="{D42A27DB-BD31-4B8C-83A1-F6EECF244321}">
                <p14:modId xmlns:p14="http://schemas.microsoft.com/office/powerpoint/2010/main" val="254480248"/>
              </p:ext>
            </p:extLst>
          </p:nvPr>
        </p:nvGraphicFramePr>
        <p:xfrm>
          <a:off x="1114338" y="1154475"/>
          <a:ext cx="4322635" cy="2562672"/>
        </p:xfrm>
        <a:graphic>
          <a:graphicData uri="http://schemas.openxmlformats.org/drawingml/2006/table">
            <a:tbl>
              <a:tblPr firstRow="1" bandRow="1"/>
              <a:tblGrid>
                <a:gridCol w="10440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4"/>
                    </a:ext>
                  </a:extLst>
                </a:gridCol>
                <a:gridCol w="1080000">
                  <a:extLst>
                    <a:ext uri="{9D8B030D-6E8A-4147-A177-3AD203B41FA5}">
                      <a16:colId xmlns="" xmlns:a16="http://schemas.microsoft.com/office/drawing/2014/main" val="2281571302"/>
                    </a:ext>
                  </a:extLst>
                </a:gridCol>
                <a:gridCol w="1118635">
                  <a:extLst>
                    <a:ext uri="{9D8B030D-6E8A-4147-A177-3AD203B41FA5}">
                      <a16:colId xmlns="" xmlns:a16="http://schemas.microsoft.com/office/drawing/2014/main" val="20002"/>
                    </a:ext>
                  </a:extLst>
                </a:gridCol>
              </a:tblGrid>
              <a:tr h="3946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900" b="0" dirty="0">
                          <a:solidFill>
                            <a:schemeClr val="bg1"/>
                          </a:solidFill>
                          <a:latin typeface="+mn-lt"/>
                          <a:cs typeface="Arial" panose="020B0604020202020204" pitchFamily="34" charset="0"/>
                        </a:rPr>
                        <a:t>Réponse</a:t>
                      </a:r>
                      <a:br>
                        <a:rPr lang="fr-FR" sz="900" b="0" dirty="0">
                          <a:solidFill>
                            <a:schemeClr val="bg1"/>
                          </a:solidFill>
                          <a:latin typeface="+mn-lt"/>
                          <a:cs typeface="Arial" panose="020B0604020202020204" pitchFamily="34" charset="0"/>
                        </a:rPr>
                      </a:br>
                      <a:r>
                        <a:rPr lang="fr-FR" sz="900" b="0" dirty="0">
                          <a:solidFill>
                            <a:schemeClr val="bg1"/>
                          </a:solidFill>
                          <a:latin typeface="+mn-lt"/>
                          <a:cs typeface="Arial" panose="020B0604020202020204" pitchFamily="34" charset="0"/>
                        </a:rPr>
                        <a:t>par BICR</a:t>
                      </a: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900" b="1" dirty="0">
                          <a:solidFill>
                            <a:schemeClr val="bg1"/>
                          </a:solidFill>
                          <a:latin typeface="+mn-lt"/>
                          <a:cs typeface="Arial" panose="020B0604020202020204" pitchFamily="34" charset="0"/>
                        </a:rPr>
                        <a:t>Tous patients</a:t>
                      </a:r>
                    </a:p>
                    <a:p>
                      <a:pPr marL="0" marR="0" lvl="0" indent="0" algn="ctr" defTabSz="609585" rtl="0" eaLnBrk="1" fontAlgn="auto" latinLnBrk="0" hangingPunct="1">
                        <a:lnSpc>
                          <a:spcPct val="100000"/>
                        </a:lnSpc>
                        <a:spcBef>
                          <a:spcPts val="0"/>
                        </a:spcBef>
                        <a:spcAft>
                          <a:spcPts val="0"/>
                        </a:spcAft>
                        <a:buClrTx/>
                        <a:buSzTx/>
                        <a:buFontTx/>
                        <a:buNone/>
                        <a:tabLst/>
                        <a:defRPr/>
                      </a:pPr>
                      <a:r>
                        <a:rPr lang="fr-FR" sz="900" b="1" dirty="0">
                          <a:solidFill>
                            <a:schemeClr val="bg1"/>
                          </a:solidFill>
                          <a:latin typeface="+mn-lt"/>
                          <a:cs typeface="Arial" panose="020B0604020202020204" pitchFamily="34" charset="0"/>
                        </a:rPr>
                        <a:t>traités  (n=137)</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900" b="1" dirty="0">
                          <a:solidFill>
                            <a:schemeClr val="bg1"/>
                          </a:solidFill>
                          <a:latin typeface="+mn-lt"/>
                          <a:cs typeface="Arial" panose="020B0604020202020204" pitchFamily="34" charset="0"/>
                        </a:rPr>
                        <a:t>Patients avec mutations </a:t>
                      </a:r>
                      <a:r>
                        <a:rPr lang="fr-FR" sz="900" b="1" i="1" dirty="0">
                          <a:solidFill>
                            <a:schemeClr val="bg1"/>
                          </a:solidFill>
                          <a:latin typeface="+mn-lt"/>
                          <a:cs typeface="Arial" panose="020B0604020202020204" pitchFamily="34" charset="0"/>
                        </a:rPr>
                        <a:t>EGFR</a:t>
                      </a:r>
                      <a:r>
                        <a:rPr lang="fr-FR" sz="900" b="1" i="0" dirty="0">
                          <a:solidFill>
                            <a:schemeClr val="bg1"/>
                          </a:solidFill>
                          <a:latin typeface="+mn-lt"/>
                          <a:cs typeface="Arial" panose="020B0604020202020204" pitchFamily="34" charset="0"/>
                        </a:rPr>
                        <a:t>  (n=78)</a:t>
                      </a:r>
                      <a:endParaRPr lang="fr-FR" sz="9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900" b="1" dirty="0">
                          <a:solidFill>
                            <a:schemeClr val="bg1"/>
                          </a:solidFill>
                          <a:latin typeface="+mn-lt"/>
                          <a:cs typeface="Arial" panose="020B0604020202020204" pitchFamily="34" charset="0"/>
                        </a:rPr>
                        <a:t>Patients avec réarrangement de </a:t>
                      </a:r>
                      <a:r>
                        <a:rPr lang="fr-FR" sz="900" b="1" i="1" dirty="0">
                          <a:solidFill>
                            <a:schemeClr val="bg1"/>
                          </a:solidFill>
                          <a:latin typeface="+mn-lt"/>
                          <a:cs typeface="Arial" panose="020B0604020202020204" pitchFamily="34" charset="0"/>
                        </a:rPr>
                        <a:t>ALK</a:t>
                      </a:r>
                      <a:r>
                        <a:rPr lang="fr-FR" sz="900" b="1" i="0" dirty="0">
                          <a:solidFill>
                            <a:schemeClr val="bg1"/>
                          </a:solidFill>
                          <a:latin typeface="+mn-lt"/>
                          <a:cs typeface="Arial" panose="020B0604020202020204" pitchFamily="34" charset="0"/>
                        </a:rPr>
                        <a:t> (n=34)</a:t>
                      </a:r>
                      <a:endParaRPr lang="fr-FR" sz="9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428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900" b="1" kern="1200" dirty="0">
                          <a:solidFill>
                            <a:schemeClr val="tx2"/>
                          </a:solidFill>
                          <a:latin typeface="+mn-lt"/>
                          <a:ea typeface="+mn-ea"/>
                          <a:cs typeface="+mn-cs"/>
                        </a:rPr>
                        <a:t>ORR </a:t>
                      </a:r>
                      <a:r>
                        <a:rPr lang="en-US" sz="900" b="1" kern="1200" dirty="0" err="1">
                          <a:solidFill>
                            <a:schemeClr val="tx2"/>
                          </a:solidFill>
                          <a:latin typeface="+mn-lt"/>
                          <a:ea typeface="+mn-ea"/>
                          <a:cs typeface="+mn-cs"/>
                        </a:rPr>
                        <a:t>confirmé</a:t>
                      </a:r>
                      <a:endParaRPr lang="en-US" sz="900" b="0" kern="1200" dirty="0">
                        <a:solidFill>
                          <a:schemeClr val="tx2"/>
                        </a:solidFill>
                        <a:latin typeface="+mn-lt"/>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900" b="0" kern="1200" dirty="0">
                          <a:solidFill>
                            <a:schemeClr val="tx2"/>
                          </a:solidFill>
                          <a:latin typeface="+mn-lt"/>
                          <a:ea typeface="+mn-ea"/>
                          <a:cs typeface="+mn-cs"/>
                        </a:rPr>
                        <a:t>N (%), [IC95%]</a:t>
                      </a:r>
                      <a:endParaRPr lang="en-US" sz="9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900" b="1" dirty="0">
                          <a:solidFill>
                            <a:schemeClr val="tx2"/>
                          </a:solidFill>
                          <a:latin typeface="+mn-lt"/>
                        </a:rPr>
                        <a:t>49 (35,8)</a:t>
                      </a:r>
                    </a:p>
                    <a:p>
                      <a:pPr algn="ctr"/>
                      <a:r>
                        <a:rPr lang="en-US" sz="900" dirty="0">
                          <a:solidFill>
                            <a:schemeClr val="tx2"/>
                          </a:solidFill>
                          <a:latin typeface="+mn-lt"/>
                        </a:rPr>
                        <a:t>[27,8-44,4]</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900" b="1" dirty="0">
                          <a:solidFill>
                            <a:schemeClr val="tx2"/>
                          </a:solidFill>
                          <a:latin typeface="+mn-lt"/>
                        </a:rPr>
                        <a:t>34 (43,6)</a:t>
                      </a:r>
                    </a:p>
                    <a:p>
                      <a:pPr algn="ctr"/>
                      <a:r>
                        <a:rPr lang="en-US" sz="900" dirty="0">
                          <a:solidFill>
                            <a:schemeClr val="tx2"/>
                          </a:solidFill>
                          <a:latin typeface="+mn-lt"/>
                        </a:rPr>
                        <a:t>[32,4-55,3]</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900" b="1" dirty="0">
                          <a:solidFill>
                            <a:schemeClr val="tx2"/>
                          </a:solidFill>
                          <a:latin typeface="+mn-lt"/>
                        </a:rPr>
                        <a:t>8 (23,5)</a:t>
                      </a:r>
                    </a:p>
                    <a:p>
                      <a:pPr algn="ctr"/>
                      <a:r>
                        <a:rPr lang="en-US" sz="900" dirty="0">
                          <a:solidFill>
                            <a:schemeClr val="tx2"/>
                          </a:solidFill>
                          <a:latin typeface="+mn-lt"/>
                        </a:rPr>
                        <a:t>[10,7-41,2]</a:t>
                      </a:r>
                    </a:p>
                  </a:txBody>
                  <a:tcPr marL="36000" marR="3600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5645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900" b="1" kern="1200" dirty="0" err="1">
                          <a:solidFill>
                            <a:schemeClr val="tx2"/>
                          </a:solidFill>
                          <a:latin typeface="+mn-lt"/>
                          <a:ea typeface="+mn-ea"/>
                          <a:cs typeface="+mn-cs"/>
                        </a:rPr>
                        <a:t>Médiane</a:t>
                      </a:r>
                      <a:r>
                        <a:rPr lang="en-US" sz="900" b="1" kern="1200" dirty="0">
                          <a:solidFill>
                            <a:schemeClr val="tx2"/>
                          </a:solidFill>
                          <a:latin typeface="+mn-lt"/>
                          <a:ea typeface="+mn-ea"/>
                          <a:cs typeface="+mn-cs"/>
                        </a:rPr>
                        <a:t> de  DOR </a:t>
                      </a:r>
                    </a:p>
                    <a:p>
                      <a:pPr marL="92075" indent="-4763" algn="l">
                        <a:lnSpc>
                          <a:spcPct val="100000"/>
                        </a:lnSpc>
                        <a:spcBef>
                          <a:spcPts val="0"/>
                        </a:spcBef>
                        <a:spcAft>
                          <a:spcPts val="0"/>
                        </a:spcAft>
                      </a:pPr>
                      <a:r>
                        <a:rPr lang="en-US" sz="900" b="0" kern="1200" dirty="0">
                          <a:solidFill>
                            <a:schemeClr val="tx2"/>
                          </a:solidFill>
                          <a:latin typeface="+mn-lt"/>
                          <a:ea typeface="+mn-ea"/>
                          <a:cs typeface="+mn-cs"/>
                        </a:rPr>
                        <a:t>[IC95% ], mois</a:t>
                      </a:r>
                      <a:endParaRPr lang="en-US" sz="9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[4,2-9,8]</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[4,2-10,2]</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[2,8-8,4]</a:t>
                      </a:r>
                    </a:p>
                  </a:txBody>
                  <a:tcPr marL="36000" marR="3600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487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900" b="1" kern="1200" dirty="0">
                          <a:solidFill>
                            <a:schemeClr val="tx2"/>
                          </a:solidFill>
                          <a:latin typeface="+mn-lt"/>
                          <a:ea typeface="+mn-ea"/>
                          <a:cs typeface="+mn-cs"/>
                        </a:rPr>
                        <a:t>DCR </a:t>
                      </a:r>
                      <a:r>
                        <a:rPr lang="en-US" sz="900" b="1" kern="1200" dirty="0" err="1">
                          <a:solidFill>
                            <a:schemeClr val="tx2"/>
                          </a:solidFill>
                          <a:latin typeface="+mn-lt"/>
                          <a:ea typeface="+mn-ea"/>
                          <a:cs typeface="+mn-cs"/>
                        </a:rPr>
                        <a:t>confirmé</a:t>
                      </a:r>
                      <a:endParaRPr lang="en-US" sz="900" b="0" kern="1200" dirty="0">
                        <a:solidFill>
                          <a:schemeClr val="tx2"/>
                        </a:solidFill>
                        <a:latin typeface="+mn-lt"/>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900" b="0" kern="1200" dirty="0">
                          <a:solidFill>
                            <a:schemeClr val="tx2"/>
                          </a:solidFill>
                          <a:latin typeface="+mn-lt"/>
                          <a:ea typeface="+mn-ea"/>
                          <a:cs typeface="+mn-cs"/>
                        </a:rPr>
                        <a:t>N (%), [IC95%]</a:t>
                      </a:r>
                      <a:endParaRPr lang="en-US" sz="9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108 (78,8)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[71,0-85,3]</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64 (82,1)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[71,7-89,8]</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25 (73,5)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[55,6-87,1]</a:t>
                      </a:r>
                    </a:p>
                  </a:txBody>
                  <a:tcPr marL="36000" marR="3600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4347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900" b="1" kern="1200" dirty="0" err="1">
                          <a:solidFill>
                            <a:schemeClr val="tx2"/>
                          </a:solidFill>
                          <a:latin typeface="+mn-lt"/>
                          <a:ea typeface="+mn-ea"/>
                          <a:cs typeface="+mn-cs"/>
                        </a:rPr>
                        <a:t>mSSP</a:t>
                      </a:r>
                      <a:endParaRPr lang="en-US" sz="9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900" b="0" kern="1200" dirty="0">
                          <a:solidFill>
                            <a:schemeClr val="tx2"/>
                          </a:solidFill>
                          <a:latin typeface="+mn-lt"/>
                          <a:ea typeface="+mn-ea"/>
                          <a:cs typeface="+mn-cs"/>
                        </a:rPr>
                        <a:t>[95% CI], mois</a:t>
                      </a:r>
                      <a:endParaRPr lang="en-US" sz="9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[4,7-7,0]</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[5,4-8,3]</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2"/>
                          </a:solidFill>
                          <a:effectLst/>
                          <a:uLnTx/>
                          <a:uFillTx/>
                          <a:latin typeface="Century Gothic" panose="020F0302020204030204"/>
                          <a:ea typeface="+mn-ea"/>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2"/>
                          </a:solidFill>
                          <a:effectLst/>
                          <a:uLnTx/>
                          <a:uFillTx/>
                          <a:latin typeface="Century Gothic" panose="020F0302020204030204"/>
                          <a:ea typeface="+mn-ea"/>
                          <a:cs typeface="+mn-cs"/>
                        </a:rPr>
                        <a:t>[2,6-6,9]</a:t>
                      </a:r>
                    </a:p>
                  </a:txBody>
                  <a:tcPr marL="36000" marR="3600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sp>
        <p:nvSpPr>
          <p:cNvPr id="7" name="Freeform 5">
            <a:extLst>
              <a:ext uri="{FF2B5EF4-FFF2-40B4-BE49-F238E27FC236}">
                <a16:creationId xmlns="" xmlns:a16="http://schemas.microsoft.com/office/drawing/2014/main" id="{9D605079-DD19-2E37-D7BD-C43ED4163247}"/>
              </a:ext>
            </a:extLst>
          </p:cNvPr>
          <p:cNvSpPr/>
          <p:nvPr/>
        </p:nvSpPr>
        <p:spPr>
          <a:xfrm>
            <a:off x="1313730"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da-DK" sz="800" dirty="0">
                <a:solidFill>
                  <a:schemeClr val="tx2"/>
                </a:solidFill>
                <a:cs typeface="Arial" panose="020B0604020202020204" pitchFamily="34" charset="0"/>
              </a:rPr>
              <a:t>1. The 2-sided 95% Cis are based on the Clopper-Pearson exact binominal method ; </a:t>
            </a:r>
            <a:r>
              <a:rPr lang="en-US" sz="800" dirty="0">
                <a:solidFill>
                  <a:schemeClr val="tx2"/>
                </a:solidFill>
                <a:cs typeface="Arial" panose="020B0604020202020204" pitchFamily="34" charset="0"/>
              </a:rPr>
              <a:t>2. Median PFS and PFS probabilities are based on the Kaplan-Meier Method ; 3. Per BICR</a:t>
            </a:r>
            <a:endParaRPr lang="da-DK" sz="800" dirty="0">
              <a:solidFill>
                <a:schemeClr val="tx2"/>
              </a:solidFill>
              <a:cs typeface="Arial" panose="020B0604020202020204" pitchFamily="34" charset="0"/>
            </a:endParaRPr>
          </a:p>
        </p:txBody>
      </p:sp>
      <p:sp>
        <p:nvSpPr>
          <p:cNvPr id="8" name="Freeform 5">
            <a:extLst>
              <a:ext uri="{FF2B5EF4-FFF2-40B4-BE49-F238E27FC236}">
                <a16:creationId xmlns="" xmlns:a16="http://schemas.microsoft.com/office/drawing/2014/main" id="{E58F95C0-53FF-A412-DDDC-3C1D2867FDF5}"/>
              </a:ext>
            </a:extLst>
          </p:cNvPr>
          <p:cNvSpPr/>
          <p:nvPr/>
        </p:nvSpPr>
        <p:spPr>
          <a:xfrm>
            <a:off x="1163765" y="3929227"/>
            <a:ext cx="4284000" cy="1469108"/>
          </a:xfrm>
          <a:prstGeom prst="rect">
            <a:avLst/>
          </a:prstGeom>
          <a:solidFill>
            <a:srgbClr val="005087"/>
          </a:solidFill>
        </p:spPr>
        <p:txBody>
          <a:bodyPr lIns="216000" rIns="144000" anchor="ctr"/>
          <a:lstStyle/>
          <a:p>
            <a:pPr marL="171450" indent="-171450">
              <a:spcBef>
                <a:spcPts val="1000"/>
              </a:spcBef>
              <a:buClr>
                <a:srgbClr val="106DAE"/>
              </a:buClr>
              <a:buSzPct val="60000"/>
              <a:buFont typeface="Wingdings" panose="05000000000000000000" pitchFamily="2" charset="2"/>
              <a:buChar char="§"/>
            </a:pPr>
            <a:r>
              <a:rPr lang="fr-FR" sz="1200" b="1" dirty="0">
                <a:solidFill>
                  <a:schemeClr val="bg1"/>
                </a:solidFill>
                <a:latin typeface="Century Gothic" panose="020B0502020202020204" pitchFamily="34" charset="0"/>
                <a:cs typeface="Arial Narrow" panose="020B0604020202020204" pitchFamily="34" charset="0"/>
              </a:rPr>
              <a:t>Taux de réponses : pour l’ensemble des patients (n=137), 4 patients (3%) ont eu une RC et 45 (33%) une RP</a:t>
            </a:r>
          </a:p>
          <a:p>
            <a:pPr marL="171450" indent="-171450">
              <a:spcBef>
                <a:spcPts val="1000"/>
              </a:spcBef>
              <a:buClr>
                <a:srgbClr val="106DAE"/>
              </a:buClr>
              <a:buSzPct val="60000"/>
              <a:buFont typeface="Wingdings" panose="05000000000000000000" pitchFamily="2" charset="2"/>
              <a:buChar char="§"/>
            </a:pPr>
            <a:r>
              <a:rPr lang="fr-FR" sz="1200" b="1" i="1" dirty="0">
                <a:solidFill>
                  <a:schemeClr val="bg1"/>
                </a:solidFill>
                <a:latin typeface="Century Gothic" panose="020B0502020202020204" pitchFamily="34" charset="0"/>
                <a:cs typeface="Arial Narrow" panose="020B0604020202020204" pitchFamily="34" charset="0"/>
              </a:rPr>
              <a:t>Sous groupe des EGFR</a:t>
            </a:r>
            <a:r>
              <a:rPr lang="fr-FR" sz="1200" b="1" dirty="0">
                <a:solidFill>
                  <a:schemeClr val="bg1"/>
                </a:solidFill>
                <a:latin typeface="Century Gothic" panose="020B0502020202020204" pitchFamily="34" charset="0"/>
                <a:cs typeface="Arial Narrow" panose="020B0604020202020204" pitchFamily="34" charset="0"/>
              </a:rPr>
              <a:t> m : parmi les patients avec mutations classiques ou T790M (n=68), l’ ORR était  49,1% chez ceux qui avaient reçu de l’</a:t>
            </a:r>
            <a:r>
              <a:rPr lang="fr-FR" sz="1200" b="1" dirty="0" err="1">
                <a:solidFill>
                  <a:schemeClr val="bg1"/>
                </a:solidFill>
                <a:latin typeface="Century Gothic" panose="020B0502020202020204" pitchFamily="34" charset="0"/>
                <a:cs typeface="Arial Narrow" panose="020B0604020202020204" pitchFamily="34" charset="0"/>
              </a:rPr>
              <a:t>osimertinib</a:t>
            </a:r>
            <a:endParaRPr lang="fr-FR" sz="1200" b="1" i="1" dirty="0">
              <a:solidFill>
                <a:schemeClr val="bg1"/>
              </a:solidFill>
              <a:latin typeface="Century Gothic" panose="020B0502020202020204" pitchFamily="34" charset="0"/>
              <a:cs typeface="Arial Narrow" panose="020B0604020202020204" pitchFamily="34" charset="0"/>
            </a:endParaRPr>
          </a:p>
        </p:txBody>
      </p:sp>
      <p:grpSp>
        <p:nvGrpSpPr>
          <p:cNvPr id="85" name="Groupe 84">
            <a:extLst>
              <a:ext uri="{FF2B5EF4-FFF2-40B4-BE49-F238E27FC236}">
                <a16:creationId xmlns="" xmlns:a16="http://schemas.microsoft.com/office/drawing/2014/main" id="{360DB59E-E4BE-6417-69C8-5B79516DB6B1}"/>
              </a:ext>
            </a:extLst>
          </p:cNvPr>
          <p:cNvGrpSpPr/>
          <p:nvPr/>
        </p:nvGrpSpPr>
        <p:grpSpPr>
          <a:xfrm>
            <a:off x="5964487" y="510699"/>
            <a:ext cx="5652000" cy="2216907"/>
            <a:chOff x="5964487" y="510699"/>
            <a:chExt cx="5652000" cy="2216907"/>
          </a:xfrm>
        </p:grpSpPr>
        <p:pic>
          <p:nvPicPr>
            <p:cNvPr id="47" name="Image 46" descr="Une image contenant texte, ligne, capture d’écran&#10;&#10;Description générée automatiquement">
              <a:extLst>
                <a:ext uri="{FF2B5EF4-FFF2-40B4-BE49-F238E27FC236}">
                  <a16:creationId xmlns="" xmlns:a16="http://schemas.microsoft.com/office/drawing/2014/main" id="{E72C3CD4-263E-7559-ED54-8435621EDC81}"/>
                </a:ext>
              </a:extLst>
            </p:cNvPr>
            <p:cNvPicPr>
              <a:picLocks noChangeAspect="1"/>
            </p:cNvPicPr>
            <p:nvPr/>
          </p:nvPicPr>
          <p:blipFill rotWithShape="1">
            <a:blip r:embed="rId2"/>
            <a:srcRect l="45502" t="20152" r="1238" b="51861"/>
            <a:stretch/>
          </p:blipFill>
          <p:spPr>
            <a:xfrm>
              <a:off x="6563538" y="1174572"/>
              <a:ext cx="4955440" cy="1378551"/>
            </a:xfrm>
            <a:prstGeom prst="rect">
              <a:avLst/>
            </a:prstGeom>
          </p:spPr>
        </p:pic>
        <p:sp>
          <p:nvSpPr>
            <p:cNvPr id="11" name="ZoneTexte 10">
              <a:extLst>
                <a:ext uri="{FF2B5EF4-FFF2-40B4-BE49-F238E27FC236}">
                  <a16:creationId xmlns="" xmlns:a16="http://schemas.microsoft.com/office/drawing/2014/main" id="{CAC953DC-CECF-97F0-00E3-F11FA6E6674C}"/>
                </a:ext>
              </a:extLst>
            </p:cNvPr>
            <p:cNvSpPr txBox="1"/>
            <p:nvPr/>
          </p:nvSpPr>
          <p:spPr>
            <a:xfrm rot="16200000">
              <a:off x="5675898" y="1704128"/>
              <a:ext cx="1080000" cy="21600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Best % change</a:t>
              </a:r>
              <a:endParaRPr kumimoji="0" lang="fr-FR" sz="800" b="0" i="0" u="none" strike="noStrike" kern="0" cap="none" spc="0" normalizeH="0" baseline="0" noProof="0" dirty="0">
                <a:ln>
                  <a:noFill/>
                </a:ln>
                <a:solidFill>
                  <a:srgbClr val="FFFFFF">
                    <a:lumMod val="50000"/>
                  </a:srgbClr>
                </a:solidFill>
                <a:effectLst/>
                <a:uLnTx/>
                <a:uFillTx/>
                <a:latin typeface="Arial"/>
              </a:endParaRPr>
            </a:p>
          </p:txBody>
        </p:sp>
        <p:sp>
          <p:nvSpPr>
            <p:cNvPr id="12" name="ZoneTexte 11">
              <a:extLst>
                <a:ext uri="{FF2B5EF4-FFF2-40B4-BE49-F238E27FC236}">
                  <a16:creationId xmlns="" xmlns:a16="http://schemas.microsoft.com/office/drawing/2014/main" id="{64287D9E-E7C4-5504-7EB4-7547E632E174}"/>
                </a:ext>
              </a:extLst>
            </p:cNvPr>
            <p:cNvSpPr txBox="1"/>
            <p:nvPr/>
          </p:nvSpPr>
          <p:spPr>
            <a:xfrm>
              <a:off x="6224398" y="1067303"/>
              <a:ext cx="432000" cy="1533753"/>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0 -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endParaRPr kumimoji="0" lang="fr-FR" sz="1000" b="0" i="0" u="none" strike="noStrike" kern="0" cap="none" spc="0" normalizeH="0" baseline="0" noProof="0" dirty="0">
                <a:ln>
                  <a:noFill/>
                </a:ln>
                <a:solidFill>
                  <a:srgbClr val="FFFFFF">
                    <a:lumMod val="50000"/>
                  </a:srgbClr>
                </a:solidFill>
                <a:effectLst/>
                <a:uLnTx/>
                <a:uFillTx/>
                <a:latin typeface="Arial"/>
              </a:endParaRPr>
            </a:p>
          </p:txBody>
        </p:sp>
        <p:sp>
          <p:nvSpPr>
            <p:cNvPr id="20" name="ZoneTexte 19">
              <a:extLst>
                <a:ext uri="{FF2B5EF4-FFF2-40B4-BE49-F238E27FC236}">
                  <a16:creationId xmlns="" xmlns:a16="http://schemas.microsoft.com/office/drawing/2014/main" id="{5CE2EE0D-591A-6E8E-E606-C5ED5512B448}"/>
                </a:ext>
              </a:extLst>
            </p:cNvPr>
            <p:cNvSpPr txBox="1"/>
            <p:nvPr/>
          </p:nvSpPr>
          <p:spPr>
            <a:xfrm>
              <a:off x="9789882" y="1249942"/>
              <a:ext cx="1826605" cy="242053"/>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fr-FR"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Rectangle à coins arrondis 10">
              <a:extLst>
                <a:ext uri="{FF2B5EF4-FFF2-40B4-BE49-F238E27FC236}">
                  <a16:creationId xmlns="" xmlns:a16="http://schemas.microsoft.com/office/drawing/2014/main" id="{0EE67C7B-0EEC-6090-E4AA-058E8747C651}"/>
                </a:ext>
              </a:extLst>
            </p:cNvPr>
            <p:cNvSpPr/>
            <p:nvPr/>
          </p:nvSpPr>
          <p:spPr>
            <a:xfrm>
              <a:off x="5964487" y="639606"/>
              <a:ext cx="5652000" cy="208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0" name="ZoneTexte 29">
              <a:extLst>
                <a:ext uri="{FF2B5EF4-FFF2-40B4-BE49-F238E27FC236}">
                  <a16:creationId xmlns="" xmlns:a16="http://schemas.microsoft.com/office/drawing/2014/main" id="{D290A19E-B413-DF76-0DB7-DA876290EDA8}"/>
                </a:ext>
              </a:extLst>
            </p:cNvPr>
            <p:cNvSpPr txBox="1"/>
            <p:nvPr/>
          </p:nvSpPr>
          <p:spPr>
            <a:xfrm>
              <a:off x="6101574" y="510699"/>
              <a:ext cx="5402332" cy="246221"/>
            </a:xfrm>
            <a:prstGeom prst="rect">
              <a:avLst/>
            </a:prstGeom>
            <a:solidFill>
              <a:srgbClr val="FFFFFF"/>
            </a:solidFill>
            <a:ln>
              <a:noFill/>
            </a:ln>
          </p:spPr>
          <p:txBody>
            <a:bodyPr wrap="square" rtlCol="0" anchor="t">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000" b="1" dirty="0">
                  <a:solidFill>
                    <a:srgbClr val="737078"/>
                  </a:solidFill>
                  <a:latin typeface="+mj-lt"/>
                  <a:cs typeface="Arial Narrow" panose="020B0604020202020204" pitchFamily="34" charset="0"/>
                </a:rPr>
                <a:t>Meilleur changement de somme des lésions (pourcentage) par rapport à la baseline</a:t>
              </a:r>
              <a:endParaRPr lang="fr-FR" sz="1000" b="1" dirty="0">
                <a:solidFill>
                  <a:srgbClr val="737078"/>
                </a:solidFill>
                <a:latin typeface="+mj-lt"/>
                <a:cs typeface="Arial Narrow" panose="020B0604020202020204" pitchFamily="34" charset="0"/>
              </a:endParaRPr>
            </a:p>
          </p:txBody>
        </p:sp>
        <p:cxnSp>
          <p:nvCxnSpPr>
            <p:cNvPr id="31" name="Connecteur droit 30">
              <a:extLst>
                <a:ext uri="{FF2B5EF4-FFF2-40B4-BE49-F238E27FC236}">
                  <a16:creationId xmlns="" xmlns:a16="http://schemas.microsoft.com/office/drawing/2014/main" id="{CF8A867C-FCAF-F7A5-F20F-CE560FD2BE16}"/>
                </a:ext>
              </a:extLst>
            </p:cNvPr>
            <p:cNvCxnSpPr>
              <a:cxnSpLocks/>
            </p:cNvCxnSpPr>
            <p:nvPr/>
          </p:nvCxnSpPr>
          <p:spPr>
            <a:xfrm>
              <a:off x="6563077" y="1174571"/>
              <a:ext cx="0" cy="1332000"/>
            </a:xfrm>
            <a:prstGeom prst="line">
              <a:avLst/>
            </a:prstGeom>
            <a:noFill/>
            <a:ln w="9525" cap="flat" cmpd="sng" algn="ctr">
              <a:solidFill>
                <a:srgbClr val="FFFFFF">
                  <a:lumMod val="50000"/>
                </a:srgbClr>
              </a:solidFill>
              <a:prstDash val="solid"/>
              <a:miter lim="800000"/>
            </a:ln>
            <a:effectLst/>
          </p:spPr>
        </p:cxnSp>
        <p:sp>
          <p:nvSpPr>
            <p:cNvPr id="19" name="ZoneTexte 18">
              <a:extLst>
                <a:ext uri="{FF2B5EF4-FFF2-40B4-BE49-F238E27FC236}">
                  <a16:creationId xmlns="" xmlns:a16="http://schemas.microsoft.com/office/drawing/2014/main" id="{DA7BC2D7-0B83-B6AC-39B4-D79ECF0F0EF0}"/>
                </a:ext>
              </a:extLst>
            </p:cNvPr>
            <p:cNvSpPr txBox="1"/>
            <p:nvPr/>
          </p:nvSpPr>
          <p:spPr>
            <a:xfrm>
              <a:off x="8287485" y="2367401"/>
              <a:ext cx="888430" cy="242053"/>
            </a:xfrm>
            <a:prstGeom prst="rect">
              <a:avLst/>
            </a:prstGeom>
            <a:solidFill>
              <a:schemeClr val="bg1"/>
            </a:solidFill>
          </p:spPr>
          <p:txBody>
            <a:bodyPr wrap="square">
              <a:no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kumimoji="0" lang="da-DK" sz="800" b="0" i="0" u="none" strike="noStrike" kern="0" cap="none" spc="0" normalizeH="0" baseline="0" noProof="0" dirty="0">
                  <a:ln>
                    <a:noFill/>
                  </a:ln>
                  <a:solidFill>
                    <a:srgbClr val="000000"/>
                  </a:solidFill>
                  <a:effectLst/>
                  <a:uLnTx/>
                  <a:uFillTx/>
                </a:rPr>
                <a:t>Patients</a:t>
              </a:r>
              <a:endParaRPr kumimoji="0" lang="fr-FR" sz="800" b="0" i="0" u="none" strike="noStrike" kern="0" cap="none" spc="0" normalizeH="0" baseline="0" noProof="0" dirty="0">
                <a:ln>
                  <a:noFill/>
                </a:ln>
                <a:solidFill>
                  <a:srgbClr val="000000"/>
                </a:solidFill>
                <a:effectLst/>
                <a:uLnTx/>
                <a:uFillTx/>
              </a:endParaRPr>
            </a:p>
          </p:txBody>
        </p:sp>
        <p:grpSp>
          <p:nvGrpSpPr>
            <p:cNvPr id="52" name="Groupe 51">
              <a:extLst>
                <a:ext uri="{FF2B5EF4-FFF2-40B4-BE49-F238E27FC236}">
                  <a16:creationId xmlns="" xmlns:a16="http://schemas.microsoft.com/office/drawing/2014/main" id="{A321955B-0573-B665-EE37-CB0164EC3AF8}"/>
                </a:ext>
              </a:extLst>
            </p:cNvPr>
            <p:cNvGrpSpPr/>
            <p:nvPr/>
          </p:nvGrpSpPr>
          <p:grpSpPr>
            <a:xfrm>
              <a:off x="6107898" y="730871"/>
              <a:ext cx="5396008" cy="227055"/>
              <a:chOff x="9257233" y="2321800"/>
              <a:chExt cx="5396008" cy="227055"/>
            </a:xfrm>
          </p:grpSpPr>
          <p:sp>
            <p:nvSpPr>
              <p:cNvPr id="48" name="ZoneTexte 47">
                <a:extLst>
                  <a:ext uri="{FF2B5EF4-FFF2-40B4-BE49-F238E27FC236}">
                    <a16:creationId xmlns="" xmlns:a16="http://schemas.microsoft.com/office/drawing/2014/main" id="{6958320F-F2F9-BE59-027B-D075BD18F17E}"/>
                  </a:ext>
                </a:extLst>
              </p:cNvPr>
              <p:cNvSpPr txBox="1"/>
              <p:nvPr/>
            </p:nvSpPr>
            <p:spPr>
              <a:xfrm>
                <a:off x="13404472" y="2321800"/>
                <a:ext cx="1248769" cy="144000"/>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r>
                  <a:rPr kumimoji="0" lang="da-DK" sz="600" b="0" i="0" u="none" strike="noStrike" kern="0" cap="none" spc="0" normalizeH="0" baseline="0" noProof="0" dirty="0">
                    <a:ln>
                      <a:noFill/>
                    </a:ln>
                    <a:solidFill>
                      <a:srgbClr val="000000"/>
                    </a:solidFill>
                    <a:effectLst/>
                    <a:uLnTx/>
                    <a:uFillTx/>
                  </a:rPr>
                  <a:t>+ </a:t>
                </a:r>
                <a:r>
                  <a:rPr kumimoji="0" lang="da-DK" sz="600" b="0" i="1" u="none" strike="noStrike" kern="0" cap="none" spc="0" normalizeH="0" baseline="0" noProof="0" dirty="0">
                    <a:ln>
                      <a:noFill/>
                    </a:ln>
                    <a:solidFill>
                      <a:srgbClr val="000000"/>
                    </a:solidFill>
                    <a:effectLst/>
                    <a:uLnTx/>
                    <a:uFillTx/>
                  </a:rPr>
                  <a:t>ongoing participant</a:t>
                </a:r>
                <a:endParaRPr kumimoji="0" lang="fr-FR" sz="600" b="0" i="1" u="none" strike="noStrike" kern="0" cap="none" spc="0" normalizeH="0" baseline="0" noProof="0" dirty="0">
                  <a:ln>
                    <a:noFill/>
                  </a:ln>
                  <a:solidFill>
                    <a:srgbClr val="000000"/>
                  </a:solidFill>
                  <a:effectLst/>
                  <a:uLnTx/>
                  <a:uFillTx/>
                </a:endParaRPr>
              </a:p>
            </p:txBody>
          </p:sp>
          <p:sp>
            <p:nvSpPr>
              <p:cNvPr id="49" name="ZoneTexte 48">
                <a:extLst>
                  <a:ext uri="{FF2B5EF4-FFF2-40B4-BE49-F238E27FC236}">
                    <a16:creationId xmlns="" xmlns:a16="http://schemas.microsoft.com/office/drawing/2014/main" id="{B58CD4AB-131C-121F-ED2A-E998899ADFC2}"/>
                  </a:ext>
                </a:extLst>
              </p:cNvPr>
              <p:cNvSpPr txBox="1"/>
              <p:nvPr/>
            </p:nvSpPr>
            <p:spPr>
              <a:xfrm>
                <a:off x="9257233" y="2321800"/>
                <a:ext cx="2545538" cy="144000"/>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r>
                  <a:rPr kumimoji="0" lang="da-DK" sz="600" b="1" i="0" u="none" strike="noStrike" kern="0" cap="none" spc="0" normalizeH="0" baseline="0" noProof="0" dirty="0">
                    <a:ln>
                      <a:noFill/>
                    </a:ln>
                    <a:solidFill>
                      <a:srgbClr val="000000"/>
                    </a:solidFill>
                    <a:effectLst/>
                    <a:uLnTx/>
                    <a:uFillTx/>
                  </a:rPr>
                  <a:t>No. </a:t>
                </a:r>
                <a:r>
                  <a:rPr lang="da-DK" sz="600" b="1" kern="0" dirty="0">
                    <a:solidFill>
                      <a:srgbClr val="000000"/>
                    </a:solidFill>
                  </a:rPr>
                  <a:t>o</a:t>
                </a:r>
                <a:r>
                  <a:rPr kumimoji="0" lang="da-DK" sz="600" b="1" i="0" u="none" strike="noStrike" kern="0" cap="none" spc="0" normalizeH="0" baseline="0" noProof="0" dirty="0">
                    <a:ln>
                      <a:noFill/>
                    </a:ln>
                    <a:solidFill>
                      <a:srgbClr val="000000"/>
                    </a:solidFill>
                    <a:effectLst/>
                    <a:uLnTx/>
                    <a:uFillTx/>
                  </a:rPr>
                  <a:t>f prior systemic lines for advances or metastatic disease</a:t>
                </a:r>
                <a:endParaRPr kumimoji="0" lang="fr-FR" sz="600" b="1" i="1" u="none" strike="noStrike" kern="0" cap="none" spc="0" normalizeH="0" baseline="0" noProof="0" dirty="0">
                  <a:ln>
                    <a:noFill/>
                  </a:ln>
                  <a:solidFill>
                    <a:srgbClr val="000000"/>
                  </a:solidFill>
                  <a:effectLst/>
                  <a:uLnTx/>
                  <a:uFillTx/>
                </a:endParaRPr>
              </a:p>
            </p:txBody>
          </p:sp>
          <p:sp>
            <p:nvSpPr>
              <p:cNvPr id="50" name="Rectangle 49">
                <a:extLst>
                  <a:ext uri="{FF2B5EF4-FFF2-40B4-BE49-F238E27FC236}">
                    <a16:creationId xmlns="" xmlns:a16="http://schemas.microsoft.com/office/drawing/2014/main" id="{7275A5E8-896E-E8C0-EDDC-3BC8BB522491}"/>
                  </a:ext>
                </a:extLst>
              </p:cNvPr>
              <p:cNvSpPr/>
              <p:nvPr/>
            </p:nvSpPr>
            <p:spPr>
              <a:xfrm>
                <a:off x="9347200" y="2476855"/>
                <a:ext cx="72000" cy="72000"/>
              </a:xfrm>
              <a:prstGeom prst="rect">
                <a:avLst/>
              </a:prstGeom>
              <a:solidFill>
                <a:srgbClr val="6C6E9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600" b="1" dirty="0">
                    <a:solidFill>
                      <a:schemeClr val="tx1"/>
                    </a:solidFill>
                  </a:rPr>
                  <a:t>1/2</a:t>
                </a:r>
              </a:p>
            </p:txBody>
          </p:sp>
          <p:sp>
            <p:nvSpPr>
              <p:cNvPr id="51" name="Rectangle 50">
                <a:extLst>
                  <a:ext uri="{FF2B5EF4-FFF2-40B4-BE49-F238E27FC236}">
                    <a16:creationId xmlns="" xmlns:a16="http://schemas.microsoft.com/office/drawing/2014/main" id="{F619B3B3-8A39-CC87-BDAC-501B1A6ADF82}"/>
                  </a:ext>
                </a:extLst>
              </p:cNvPr>
              <p:cNvSpPr/>
              <p:nvPr/>
            </p:nvSpPr>
            <p:spPr>
              <a:xfrm>
                <a:off x="9736841" y="2476855"/>
                <a:ext cx="72000" cy="72000"/>
              </a:xfrm>
              <a:prstGeom prst="rect">
                <a:avLst/>
              </a:prstGeom>
              <a:solidFill>
                <a:srgbClr val="BE6999"/>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600" b="1" u="sng" dirty="0">
                    <a:solidFill>
                      <a:schemeClr val="tx1"/>
                    </a:solidFill>
                  </a:rPr>
                  <a:t>&gt;</a:t>
                </a:r>
                <a:r>
                  <a:rPr lang="fr-FR" sz="600" b="1" dirty="0">
                    <a:solidFill>
                      <a:schemeClr val="tx1"/>
                    </a:solidFill>
                  </a:rPr>
                  <a:t>3</a:t>
                </a:r>
                <a:endParaRPr lang="fr-FR" sz="600" b="1" u="sng" dirty="0">
                  <a:solidFill>
                    <a:schemeClr val="tx1"/>
                  </a:solidFill>
                </a:endParaRPr>
              </a:p>
            </p:txBody>
          </p:sp>
        </p:grpSp>
        <p:sp>
          <p:nvSpPr>
            <p:cNvPr id="55" name="Rectangle 54">
              <a:extLst>
                <a:ext uri="{FF2B5EF4-FFF2-40B4-BE49-F238E27FC236}">
                  <a16:creationId xmlns="" xmlns:a16="http://schemas.microsoft.com/office/drawing/2014/main" id="{9A797371-F118-17E0-E4C0-D9C614A4717F}"/>
                </a:ext>
              </a:extLst>
            </p:cNvPr>
            <p:cNvSpPr/>
            <p:nvPr/>
          </p:nvSpPr>
          <p:spPr>
            <a:xfrm>
              <a:off x="9613646" y="1118241"/>
              <a:ext cx="1699266" cy="5606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 xmlns:a16="http://schemas.microsoft.com/office/drawing/2014/main" id="{A2823D7A-959C-DE64-5FE6-534574A8BD95}"/>
                </a:ext>
              </a:extLst>
            </p:cNvPr>
            <p:cNvSpPr/>
            <p:nvPr/>
          </p:nvSpPr>
          <p:spPr>
            <a:xfrm>
              <a:off x="6587989" y="2173272"/>
              <a:ext cx="882538" cy="427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4" name="Groupe 83">
            <a:extLst>
              <a:ext uri="{FF2B5EF4-FFF2-40B4-BE49-F238E27FC236}">
                <a16:creationId xmlns="" xmlns:a16="http://schemas.microsoft.com/office/drawing/2014/main" id="{BF45C199-2390-46EA-AA71-FFAC129262D0}"/>
              </a:ext>
            </a:extLst>
          </p:cNvPr>
          <p:cNvGrpSpPr/>
          <p:nvPr/>
        </p:nvGrpSpPr>
        <p:grpSpPr>
          <a:xfrm>
            <a:off x="5964487" y="2999612"/>
            <a:ext cx="5652000" cy="2612907"/>
            <a:chOff x="5964487" y="3136941"/>
            <a:chExt cx="5652000" cy="2612907"/>
          </a:xfrm>
        </p:grpSpPr>
        <p:sp>
          <p:nvSpPr>
            <p:cNvPr id="60" name="ZoneTexte 59">
              <a:extLst>
                <a:ext uri="{FF2B5EF4-FFF2-40B4-BE49-F238E27FC236}">
                  <a16:creationId xmlns="" xmlns:a16="http://schemas.microsoft.com/office/drawing/2014/main" id="{027DCFA0-8879-892C-F527-7C691A6885EA}"/>
                </a:ext>
              </a:extLst>
            </p:cNvPr>
            <p:cNvSpPr txBox="1"/>
            <p:nvPr/>
          </p:nvSpPr>
          <p:spPr>
            <a:xfrm>
              <a:off x="9789882" y="3972437"/>
              <a:ext cx="1826605" cy="242053"/>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fr-FR"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Rectangle à coins arrondis 10">
              <a:extLst>
                <a:ext uri="{FF2B5EF4-FFF2-40B4-BE49-F238E27FC236}">
                  <a16:creationId xmlns="" xmlns:a16="http://schemas.microsoft.com/office/drawing/2014/main" id="{EC4C8520-258B-A728-362A-DE29D51B0E27}"/>
                </a:ext>
              </a:extLst>
            </p:cNvPr>
            <p:cNvSpPr/>
            <p:nvPr/>
          </p:nvSpPr>
          <p:spPr>
            <a:xfrm>
              <a:off x="5964487" y="3265848"/>
              <a:ext cx="5652000" cy="2484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62" name="ZoneTexte 61">
              <a:extLst>
                <a:ext uri="{FF2B5EF4-FFF2-40B4-BE49-F238E27FC236}">
                  <a16:creationId xmlns="" xmlns:a16="http://schemas.microsoft.com/office/drawing/2014/main" id="{402E9754-4E96-5014-467D-579707C57D9E}"/>
                </a:ext>
              </a:extLst>
            </p:cNvPr>
            <p:cNvSpPr txBox="1"/>
            <p:nvPr/>
          </p:nvSpPr>
          <p:spPr>
            <a:xfrm>
              <a:off x="6101573" y="3136941"/>
              <a:ext cx="4910185" cy="246221"/>
            </a:xfrm>
            <a:prstGeom prst="rect">
              <a:avLst/>
            </a:prstGeom>
            <a:solidFill>
              <a:srgbClr val="FFFFFF"/>
            </a:solidFill>
            <a:ln>
              <a:noFill/>
            </a:ln>
          </p:spPr>
          <p:txBody>
            <a:bodyPr wrap="square" rtlCol="0" anchor="t">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000" b="1" dirty="0">
                  <a:solidFill>
                    <a:srgbClr val="737078"/>
                  </a:solidFill>
                  <a:latin typeface="Century Gothic" panose="020B0502020202020204" pitchFamily="34" charset="0"/>
                  <a:cs typeface="Arial Narrow" panose="020B0604020202020204" pitchFamily="34" charset="0"/>
                </a:rPr>
                <a:t>Changement de somme des </a:t>
              </a:r>
              <a:r>
                <a:rPr lang="da-DK" sz="1000" b="1" dirty="0" err="1">
                  <a:solidFill>
                    <a:srgbClr val="737078"/>
                  </a:solidFill>
                  <a:latin typeface="Century Gothic" panose="020B0502020202020204" pitchFamily="34" charset="0"/>
                  <a:cs typeface="Arial Narrow" panose="020B0604020202020204" pitchFamily="34" charset="0"/>
                </a:rPr>
                <a:t>lésions</a:t>
              </a:r>
              <a:r>
                <a:rPr lang="da-DK" sz="1000" b="1" dirty="0">
                  <a:solidFill>
                    <a:srgbClr val="737078"/>
                  </a:solidFill>
                  <a:latin typeface="Century Gothic" panose="020B0502020202020204" pitchFamily="34" charset="0"/>
                  <a:cs typeface="Arial Narrow" panose="020B0604020202020204" pitchFamily="34" charset="0"/>
                </a:rPr>
                <a:t> (</a:t>
              </a:r>
              <a:r>
                <a:rPr lang="da-DK" sz="1000" b="1" dirty="0" err="1">
                  <a:solidFill>
                    <a:srgbClr val="737078"/>
                  </a:solidFill>
                  <a:latin typeface="Century Gothic" panose="020B0502020202020204" pitchFamily="34" charset="0"/>
                  <a:cs typeface="Arial Narrow" panose="020B0604020202020204" pitchFamily="34" charset="0"/>
                </a:rPr>
                <a:t>pourcentage</a:t>
              </a:r>
              <a:r>
                <a:rPr lang="da-DK" sz="1000" b="1" dirty="0">
                  <a:solidFill>
                    <a:srgbClr val="737078"/>
                  </a:solidFill>
                  <a:latin typeface="Century Gothic" panose="020B0502020202020204" pitchFamily="34" charset="0"/>
                  <a:cs typeface="Arial Narrow" panose="020B0604020202020204" pitchFamily="34" charset="0"/>
                </a:rPr>
                <a:t>) </a:t>
              </a:r>
              <a:r>
                <a:rPr lang="da-DK" sz="1000" b="1" dirty="0" err="1">
                  <a:solidFill>
                    <a:srgbClr val="737078"/>
                  </a:solidFill>
                  <a:latin typeface="Century Gothic" panose="020B0502020202020204" pitchFamily="34" charset="0"/>
                  <a:cs typeface="Arial Narrow" panose="020B0604020202020204" pitchFamily="34" charset="0"/>
                </a:rPr>
                <a:t>chez</a:t>
              </a:r>
              <a:r>
                <a:rPr lang="da-DK" sz="1000" b="1" dirty="0">
                  <a:solidFill>
                    <a:srgbClr val="737078"/>
                  </a:solidFill>
                  <a:latin typeface="Century Gothic" panose="020B0502020202020204" pitchFamily="34" charset="0"/>
                  <a:cs typeface="Arial Narrow" panose="020B0604020202020204" pitchFamily="34" charset="0"/>
                </a:rPr>
                <a:t> les patients RP/RC</a:t>
              </a:r>
              <a:endParaRPr lang="fr-FR" sz="1000" b="1" dirty="0">
                <a:solidFill>
                  <a:srgbClr val="737078"/>
                </a:solidFill>
                <a:latin typeface="Century Gothic" panose="020B0502020202020204" pitchFamily="34" charset="0"/>
                <a:cs typeface="Arial Narrow" panose="020B0604020202020204" pitchFamily="34" charset="0"/>
              </a:endParaRPr>
            </a:p>
          </p:txBody>
        </p:sp>
        <p:grpSp>
          <p:nvGrpSpPr>
            <p:cNvPr id="65" name="Groupe 64">
              <a:extLst>
                <a:ext uri="{FF2B5EF4-FFF2-40B4-BE49-F238E27FC236}">
                  <a16:creationId xmlns="" xmlns:a16="http://schemas.microsoft.com/office/drawing/2014/main" id="{D832723F-481B-5356-7EC7-36AB9C432F52}"/>
                </a:ext>
              </a:extLst>
            </p:cNvPr>
            <p:cNvGrpSpPr/>
            <p:nvPr/>
          </p:nvGrpSpPr>
          <p:grpSpPr>
            <a:xfrm>
              <a:off x="6107898" y="3524959"/>
              <a:ext cx="756000" cy="227055"/>
              <a:chOff x="9257233" y="2321800"/>
              <a:chExt cx="756000" cy="227055"/>
            </a:xfrm>
          </p:grpSpPr>
          <p:sp>
            <p:nvSpPr>
              <p:cNvPr id="67" name="ZoneTexte 66">
                <a:extLst>
                  <a:ext uri="{FF2B5EF4-FFF2-40B4-BE49-F238E27FC236}">
                    <a16:creationId xmlns="" xmlns:a16="http://schemas.microsoft.com/office/drawing/2014/main" id="{630934CA-FEB8-22E8-E866-82A5FB249B84}"/>
                  </a:ext>
                </a:extLst>
              </p:cNvPr>
              <p:cNvSpPr txBox="1"/>
              <p:nvPr/>
            </p:nvSpPr>
            <p:spPr>
              <a:xfrm>
                <a:off x="9257233" y="2321800"/>
                <a:ext cx="756000" cy="144000"/>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r>
                  <a:rPr kumimoji="0" lang="da-DK" sz="600" b="1" i="0" u="none" strike="noStrike" kern="0" cap="none" spc="0" normalizeH="0" baseline="0" noProof="0" dirty="0">
                    <a:ln>
                      <a:noFill/>
                    </a:ln>
                    <a:solidFill>
                      <a:srgbClr val="000000"/>
                    </a:solidFill>
                    <a:effectLst/>
                    <a:uLnTx/>
                    <a:uFillTx/>
                  </a:rPr>
                  <a:t>Confirmed BOR</a:t>
                </a:r>
                <a:endParaRPr kumimoji="0" lang="fr-FR" sz="600" b="1" i="1" u="none" strike="noStrike" kern="0" cap="none" spc="0" normalizeH="0" baseline="0" noProof="0" dirty="0">
                  <a:ln>
                    <a:noFill/>
                  </a:ln>
                  <a:solidFill>
                    <a:srgbClr val="000000"/>
                  </a:solidFill>
                  <a:effectLst/>
                  <a:uLnTx/>
                  <a:uFillTx/>
                </a:endParaRPr>
              </a:p>
            </p:txBody>
          </p:sp>
          <p:sp>
            <p:nvSpPr>
              <p:cNvPr id="68" name="Triangle isocèle 67">
                <a:extLst>
                  <a:ext uri="{FF2B5EF4-FFF2-40B4-BE49-F238E27FC236}">
                    <a16:creationId xmlns="" xmlns:a16="http://schemas.microsoft.com/office/drawing/2014/main" id="{29A27C0E-F0B0-1385-685E-05BE30F35339}"/>
                  </a:ext>
                </a:extLst>
              </p:cNvPr>
              <p:cNvSpPr/>
              <p:nvPr/>
            </p:nvSpPr>
            <p:spPr>
              <a:xfrm>
                <a:off x="9347200" y="2476855"/>
                <a:ext cx="72000" cy="7200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600" b="1" dirty="0">
                    <a:solidFill>
                      <a:schemeClr val="tx1"/>
                    </a:solidFill>
                  </a:rPr>
                  <a:t>CR</a:t>
                </a:r>
              </a:p>
            </p:txBody>
          </p:sp>
          <p:sp>
            <p:nvSpPr>
              <p:cNvPr id="69" name="Triangle isocèle 68">
                <a:extLst>
                  <a:ext uri="{FF2B5EF4-FFF2-40B4-BE49-F238E27FC236}">
                    <a16:creationId xmlns="" xmlns:a16="http://schemas.microsoft.com/office/drawing/2014/main" id="{7738511E-28CE-2657-8852-2EEE825FB1CD}"/>
                  </a:ext>
                </a:extLst>
              </p:cNvPr>
              <p:cNvSpPr/>
              <p:nvPr/>
            </p:nvSpPr>
            <p:spPr>
              <a:xfrm>
                <a:off x="9736841" y="2476855"/>
                <a:ext cx="72000" cy="72000"/>
              </a:xfrm>
              <a:prstGeom prst="triangl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600" b="1" dirty="0">
                    <a:solidFill>
                      <a:schemeClr val="tx1"/>
                    </a:solidFill>
                  </a:rPr>
                  <a:t>BR</a:t>
                </a:r>
              </a:p>
            </p:txBody>
          </p:sp>
        </p:grpSp>
        <p:sp>
          <p:nvSpPr>
            <p:cNvPr id="70" name="Rectangle 69">
              <a:extLst>
                <a:ext uri="{FF2B5EF4-FFF2-40B4-BE49-F238E27FC236}">
                  <a16:creationId xmlns="" xmlns:a16="http://schemas.microsoft.com/office/drawing/2014/main" id="{E4B654A0-0A76-C644-C166-FA4A2B92361E}"/>
                </a:ext>
              </a:extLst>
            </p:cNvPr>
            <p:cNvSpPr/>
            <p:nvPr/>
          </p:nvSpPr>
          <p:spPr>
            <a:xfrm>
              <a:off x="9613646" y="3840736"/>
              <a:ext cx="1699266" cy="5606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 name="Image 56" descr="Une image contenant texte, ligne, capture d’écran&#10;&#10;Description générée automatiquement">
              <a:extLst>
                <a:ext uri="{FF2B5EF4-FFF2-40B4-BE49-F238E27FC236}">
                  <a16:creationId xmlns="" xmlns:a16="http://schemas.microsoft.com/office/drawing/2014/main" id="{6A95F2D6-F3D0-A228-BA61-A2189DD46CA3}"/>
                </a:ext>
              </a:extLst>
            </p:cNvPr>
            <p:cNvPicPr>
              <a:picLocks noChangeAspect="1"/>
            </p:cNvPicPr>
            <p:nvPr/>
          </p:nvPicPr>
          <p:blipFill rotWithShape="1">
            <a:blip r:embed="rId2"/>
            <a:srcRect l="48005" t="59303" r="5888" b="16915"/>
            <a:stretch/>
          </p:blipFill>
          <p:spPr>
            <a:xfrm>
              <a:off x="6563077" y="3897067"/>
              <a:ext cx="4664438" cy="1273799"/>
            </a:xfrm>
            <a:prstGeom prst="rect">
              <a:avLst/>
            </a:prstGeom>
          </p:spPr>
        </p:pic>
        <p:graphicFrame>
          <p:nvGraphicFramePr>
            <p:cNvPr id="73" name="Graphique 72">
              <a:extLst>
                <a:ext uri="{FF2B5EF4-FFF2-40B4-BE49-F238E27FC236}">
                  <a16:creationId xmlns="" xmlns:a16="http://schemas.microsoft.com/office/drawing/2014/main" id="{063EE74A-554B-854F-B812-F8C317FF819E}"/>
                </a:ext>
              </a:extLst>
            </p:cNvPr>
            <p:cNvGraphicFramePr/>
            <p:nvPr/>
          </p:nvGraphicFramePr>
          <p:xfrm>
            <a:off x="6018538" y="5227133"/>
            <a:ext cx="5519467" cy="334026"/>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a:extLst>
                <a:ext uri="{FF2B5EF4-FFF2-40B4-BE49-F238E27FC236}">
                  <a16:creationId xmlns="" xmlns:a16="http://schemas.microsoft.com/office/drawing/2014/main" id="{48173671-4B24-CE7F-CFD8-9511EEE508D5}"/>
                </a:ext>
              </a:extLst>
            </p:cNvPr>
            <p:cNvSpPr txBox="1"/>
            <p:nvPr/>
          </p:nvSpPr>
          <p:spPr>
            <a:xfrm rot="16200000">
              <a:off x="5675898" y="4426623"/>
              <a:ext cx="1080000" cy="21600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 change</a:t>
              </a:r>
              <a:endParaRPr kumimoji="0" lang="fr-FR" sz="800" b="0" i="0" u="none" strike="noStrike" kern="0" cap="none" spc="0" normalizeH="0" baseline="0" noProof="0" dirty="0">
                <a:ln>
                  <a:noFill/>
                </a:ln>
                <a:solidFill>
                  <a:srgbClr val="FFFFFF">
                    <a:lumMod val="50000"/>
                  </a:srgbClr>
                </a:solidFill>
                <a:effectLst/>
                <a:uLnTx/>
                <a:uFillTx/>
                <a:latin typeface="Arial"/>
              </a:endParaRPr>
            </a:p>
          </p:txBody>
        </p:sp>
        <p:graphicFrame>
          <p:nvGraphicFramePr>
            <p:cNvPr id="72" name="Graphique 71">
              <a:extLst>
                <a:ext uri="{FF2B5EF4-FFF2-40B4-BE49-F238E27FC236}">
                  <a16:creationId xmlns="" xmlns:a16="http://schemas.microsoft.com/office/drawing/2014/main" id="{528C9862-BFC8-A272-B1AB-CF227513A6EB}"/>
                </a:ext>
              </a:extLst>
            </p:cNvPr>
            <p:cNvGraphicFramePr/>
            <p:nvPr/>
          </p:nvGraphicFramePr>
          <p:xfrm>
            <a:off x="6295535" y="3950260"/>
            <a:ext cx="691911" cy="1476000"/>
          </p:xfrm>
          <a:graphic>
            <a:graphicData uri="http://schemas.openxmlformats.org/drawingml/2006/chart">
              <c:chart xmlns:c="http://schemas.openxmlformats.org/drawingml/2006/chart" xmlns:r="http://schemas.openxmlformats.org/officeDocument/2006/relationships" r:id="rId4"/>
            </a:graphicData>
          </a:graphic>
        </p:graphicFrame>
        <p:sp>
          <p:nvSpPr>
            <p:cNvPr id="79" name="ZoneTexte 78">
              <a:extLst>
                <a:ext uri="{FF2B5EF4-FFF2-40B4-BE49-F238E27FC236}">
                  <a16:creationId xmlns="" xmlns:a16="http://schemas.microsoft.com/office/drawing/2014/main" id="{0CE580EE-7534-DD6E-9883-82A2DC3DE41B}"/>
                </a:ext>
              </a:extLst>
            </p:cNvPr>
            <p:cNvSpPr txBox="1"/>
            <p:nvPr/>
          </p:nvSpPr>
          <p:spPr>
            <a:xfrm>
              <a:off x="8287485" y="5435454"/>
              <a:ext cx="888430" cy="242053"/>
            </a:xfrm>
            <a:prstGeom prst="rect">
              <a:avLst/>
            </a:prstGeom>
            <a:noFill/>
          </p:spPr>
          <p:txBody>
            <a:bodyPr wrap="square">
              <a:no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kumimoji="0" lang="da-DK" sz="800" b="0" i="0" u="none" strike="noStrike" kern="0" cap="none" spc="0" normalizeH="0" baseline="0" noProof="0" dirty="0">
                  <a:ln>
                    <a:noFill/>
                  </a:ln>
                  <a:solidFill>
                    <a:srgbClr val="000000"/>
                  </a:solidFill>
                  <a:effectLst/>
                  <a:uLnTx/>
                  <a:uFillTx/>
                </a:rPr>
                <a:t>Mois</a:t>
              </a:r>
              <a:endParaRPr kumimoji="0" lang="fr-FR" sz="800" b="0" i="0" u="none" strike="noStrike" kern="0" cap="none" spc="0" normalizeH="0" baseline="0" noProof="0" dirty="0">
                <a:ln>
                  <a:noFill/>
                </a:ln>
                <a:solidFill>
                  <a:srgbClr val="000000"/>
                </a:solidFill>
                <a:effectLst/>
                <a:uLnTx/>
                <a:uFillTx/>
              </a:endParaRPr>
            </a:p>
          </p:txBody>
        </p:sp>
        <p:sp>
          <p:nvSpPr>
            <p:cNvPr id="83" name="Rectangle 82">
              <a:extLst>
                <a:ext uri="{FF2B5EF4-FFF2-40B4-BE49-F238E27FC236}">
                  <a16:creationId xmlns="" xmlns:a16="http://schemas.microsoft.com/office/drawing/2014/main" id="{944F3F0A-2915-CA4E-FE95-55BBA95C6D7A}"/>
                </a:ext>
              </a:extLst>
            </p:cNvPr>
            <p:cNvSpPr/>
            <p:nvPr/>
          </p:nvSpPr>
          <p:spPr>
            <a:xfrm>
              <a:off x="9789881" y="3801256"/>
              <a:ext cx="1437633"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00643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Données de tolérance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TROPION Lung 05</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L. </a:t>
            </a:r>
            <a:r>
              <a:rPr lang="fr-FR" dirty="0" smtClean="0"/>
              <a:t>Paz-Ares </a:t>
            </a:r>
            <a:r>
              <a:rPr lang="fr-FR" dirty="0"/>
              <a:t>el al. </a:t>
            </a:r>
            <a:r>
              <a:rPr lang="fr-FR" dirty="0" smtClean="0"/>
              <a:t>ESMO</a:t>
            </a:r>
            <a:r>
              <a:rPr lang="fr-FR" baseline="30000" dirty="0" smtClean="0"/>
              <a:t>®</a:t>
            </a:r>
            <a:r>
              <a:rPr lang="fr-FR" dirty="0" smtClean="0"/>
              <a:t> </a:t>
            </a:r>
            <a:r>
              <a:rPr lang="fr-FR" dirty="0"/>
              <a:t>2023 Abs. #1314MO</a:t>
            </a:r>
          </a:p>
        </p:txBody>
      </p:sp>
      <p:cxnSp>
        <p:nvCxnSpPr>
          <p:cNvPr id="2" name="Connecteur droit 1">
            <a:extLst>
              <a:ext uri="{FF2B5EF4-FFF2-40B4-BE49-F238E27FC236}">
                <a16:creationId xmlns="" xmlns:a16="http://schemas.microsoft.com/office/drawing/2014/main" id="{02F81E95-F1F5-1999-77B6-339AC3BD564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6" name="Tableau 5">
            <a:extLst>
              <a:ext uri="{FF2B5EF4-FFF2-40B4-BE49-F238E27FC236}">
                <a16:creationId xmlns="" xmlns:a16="http://schemas.microsoft.com/office/drawing/2014/main" id="{C8498BB2-90BA-2B2C-69CE-BC43812BADE8}"/>
              </a:ext>
            </a:extLst>
          </p:cNvPr>
          <p:cNvGraphicFramePr>
            <a:graphicFrameLocks noGrp="1"/>
          </p:cNvGraphicFramePr>
          <p:nvPr>
            <p:extLst>
              <p:ext uri="{D42A27DB-BD31-4B8C-83A1-F6EECF244321}">
                <p14:modId xmlns:p14="http://schemas.microsoft.com/office/powerpoint/2010/main" val="597597742"/>
              </p:ext>
            </p:extLst>
          </p:nvPr>
        </p:nvGraphicFramePr>
        <p:xfrm>
          <a:off x="6393348" y="2725910"/>
          <a:ext cx="5436000" cy="2466332"/>
        </p:xfrm>
        <a:graphic>
          <a:graphicData uri="http://schemas.openxmlformats.org/drawingml/2006/table">
            <a:tbl>
              <a:tblPr firstRow="1" bandRow="1"/>
              <a:tblGrid>
                <a:gridCol w="1476000">
                  <a:extLst>
                    <a:ext uri="{9D8B030D-6E8A-4147-A177-3AD203B41FA5}">
                      <a16:colId xmlns="" xmlns:a16="http://schemas.microsoft.com/office/drawing/2014/main" val="20000"/>
                    </a:ext>
                  </a:extLst>
                </a:gridCol>
                <a:gridCol w="990000">
                  <a:extLst>
                    <a:ext uri="{9D8B030D-6E8A-4147-A177-3AD203B41FA5}">
                      <a16:colId xmlns="" xmlns:a16="http://schemas.microsoft.com/office/drawing/2014/main" val="20004"/>
                    </a:ext>
                  </a:extLst>
                </a:gridCol>
                <a:gridCol w="990000">
                  <a:extLst>
                    <a:ext uri="{9D8B030D-6E8A-4147-A177-3AD203B41FA5}">
                      <a16:colId xmlns="" xmlns:a16="http://schemas.microsoft.com/office/drawing/2014/main" val="2281571302"/>
                    </a:ext>
                  </a:extLst>
                </a:gridCol>
                <a:gridCol w="990000">
                  <a:extLst>
                    <a:ext uri="{9D8B030D-6E8A-4147-A177-3AD203B41FA5}">
                      <a16:colId xmlns="" xmlns:a16="http://schemas.microsoft.com/office/drawing/2014/main" val="20002"/>
                    </a:ext>
                  </a:extLst>
                </a:gridCol>
                <a:gridCol w="990000">
                  <a:extLst>
                    <a:ext uri="{9D8B030D-6E8A-4147-A177-3AD203B41FA5}">
                      <a16:colId xmlns="" xmlns:a16="http://schemas.microsoft.com/office/drawing/2014/main" val="978137610"/>
                    </a:ext>
                  </a:extLst>
                </a:gridCol>
              </a:tblGrid>
              <a:tr h="39465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a:solidFill>
                            <a:srgbClr val="737078"/>
                          </a:solidFill>
                          <a:latin typeface="+mn-lt"/>
                          <a:ea typeface="+mn-ea"/>
                          <a:cs typeface="Arial Narrow" panose="020B0604020202020204" pitchFamily="34" charset="0"/>
                        </a:rPr>
                        <a:t>EI d’intérêt particulier ; Incidence selon le grade</a:t>
                      </a:r>
                      <a:endParaRPr lang="fr-FR" sz="1200" b="1" kern="1200" dirty="0">
                        <a:solidFill>
                          <a:srgbClr val="737078"/>
                        </a:solidFill>
                        <a:latin typeface="+mn-lt"/>
                        <a:ea typeface="+mn-ea"/>
                        <a:cs typeface="Arial Narrow" panose="020B0604020202020204" pitchFamily="34" charset="0"/>
                      </a:endParaRPr>
                    </a:p>
                  </a:txBody>
                  <a:tcPr marL="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8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8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fr-FR" sz="8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rgbClr val="737078"/>
                        </a:solidFill>
                        <a:latin typeface="+mn-lt"/>
                        <a:ea typeface="+mn-ea"/>
                        <a:cs typeface="Arial Narrow" panose="020B0604020202020204" pitchFamily="34" charset="0"/>
                      </a:endParaRPr>
                    </a:p>
                  </a:txBody>
                  <a:tcPr marL="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7341205"/>
                  </a:ext>
                </a:extLst>
              </a:tr>
              <a:tr h="396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b="0" dirty="0">
                          <a:solidFill>
                            <a:schemeClr val="bg1"/>
                          </a:solidFill>
                          <a:latin typeface="+mn-lt"/>
                          <a:cs typeface="Arial" panose="020B0604020202020204" pitchFamily="34" charset="0"/>
                        </a:rPr>
                        <a:t>N (%)</a:t>
                      </a: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mn-lt"/>
                          <a:cs typeface="Arial" panose="020B0604020202020204" pitchFamily="34" charset="0"/>
                        </a:rPr>
                        <a:t>Total</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A5E34"/>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200" b="1" dirty="0">
                          <a:solidFill>
                            <a:schemeClr val="bg1"/>
                          </a:solidFill>
                          <a:latin typeface="+mn-lt"/>
                          <a:cs typeface="Arial" panose="020B0604020202020204" pitchFamily="34" charset="0"/>
                        </a:rPr>
                        <a:t>Grade 1</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200" b="1" dirty="0">
                          <a:solidFill>
                            <a:schemeClr val="bg1"/>
                          </a:solidFill>
                          <a:latin typeface="+mn-lt"/>
                          <a:cs typeface="Arial" panose="020B0604020202020204" pitchFamily="34" charset="0"/>
                        </a:rPr>
                        <a:t>Grade 2</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algn="ctr"/>
                      <a:r>
                        <a:rPr lang="fr-FR" sz="1200" b="1" dirty="0">
                          <a:solidFill>
                            <a:schemeClr val="bg1"/>
                          </a:solidFill>
                          <a:latin typeface="+mn-lt"/>
                          <a:cs typeface="Arial" panose="020B0604020202020204" pitchFamily="34" charset="0"/>
                        </a:rPr>
                        <a:t>Grade </a:t>
                      </a:r>
                      <a:r>
                        <a:rPr lang="fr-FR" sz="1200" b="1" u="sng" dirty="0">
                          <a:solidFill>
                            <a:schemeClr val="bg1"/>
                          </a:solidFill>
                          <a:latin typeface="+mn-lt"/>
                          <a:cs typeface="Arial" panose="020B0604020202020204" pitchFamily="34" charset="0"/>
                        </a:rPr>
                        <a:t>&gt;</a:t>
                      </a:r>
                      <a:r>
                        <a:rPr lang="fr-FR" sz="1200" b="1" u="none" dirty="0">
                          <a:solidFill>
                            <a:schemeClr val="bg1"/>
                          </a:solidFill>
                          <a:latin typeface="+mn-lt"/>
                          <a:cs typeface="Arial" panose="020B0604020202020204" pitchFamily="34" charset="0"/>
                        </a:rPr>
                        <a:t>3</a:t>
                      </a:r>
                      <a:endParaRPr lang="fr-FR" sz="12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200" b="1" kern="1200" dirty="0" err="1">
                          <a:solidFill>
                            <a:schemeClr val="tx2"/>
                          </a:solidFill>
                          <a:latin typeface="+mn-lt"/>
                          <a:ea typeface="+mn-ea"/>
                          <a:cs typeface="+mn-cs"/>
                        </a:rPr>
                        <a:t>Mucite</a:t>
                      </a:r>
                      <a:r>
                        <a:rPr lang="en-US" sz="1200" b="1" kern="1200" dirty="0">
                          <a:solidFill>
                            <a:schemeClr val="tx2"/>
                          </a:solidFill>
                          <a:latin typeface="+mn-lt"/>
                          <a:ea typeface="+mn-ea"/>
                          <a:cs typeface="+mn-cs"/>
                        </a:rPr>
                        <a:t/>
                      </a:r>
                      <a:br>
                        <a:rPr lang="en-US" sz="1200" b="1" kern="1200" dirty="0">
                          <a:solidFill>
                            <a:schemeClr val="tx2"/>
                          </a:solidFill>
                          <a:latin typeface="+mn-lt"/>
                          <a:ea typeface="+mn-ea"/>
                          <a:cs typeface="+mn-cs"/>
                        </a:rPr>
                      </a:br>
                      <a:r>
                        <a:rPr lang="en-US" sz="1200" b="1" kern="1200" dirty="0">
                          <a:solidFill>
                            <a:schemeClr val="tx2"/>
                          </a:solidFill>
                          <a:latin typeface="+mn-lt"/>
                          <a:ea typeface="+mn-ea"/>
                          <a:cs typeface="+mn-cs"/>
                        </a:rPr>
                        <a:t>/</a:t>
                      </a:r>
                      <a:r>
                        <a:rPr lang="en-US" sz="1200" b="1" kern="1200" dirty="0" err="1">
                          <a:solidFill>
                            <a:schemeClr val="tx2"/>
                          </a:solidFill>
                          <a:latin typeface="+mn-lt"/>
                          <a:ea typeface="+mn-ea"/>
                          <a:cs typeface="+mn-cs"/>
                        </a:rPr>
                        <a:t>stomatite</a:t>
                      </a:r>
                      <a:endParaRPr lang="en-US" sz="12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dirty="0">
                          <a:solidFill>
                            <a:schemeClr val="tx1"/>
                          </a:solidFill>
                          <a:latin typeface="+mn-lt"/>
                        </a:rPr>
                        <a:t>90 (66)</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dirty="0">
                          <a:solidFill>
                            <a:schemeClr val="tx1"/>
                          </a:solidFill>
                          <a:latin typeface="+mn-lt"/>
                        </a:rPr>
                        <a:t>45 (33)</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dirty="0">
                          <a:solidFill>
                            <a:schemeClr val="tx1"/>
                          </a:solidFill>
                          <a:latin typeface="+mn-lt"/>
                        </a:rPr>
                        <a:t>30 (22)</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200" dirty="0">
                          <a:solidFill>
                            <a:schemeClr val="tx1"/>
                          </a:solidFill>
                          <a:latin typeface="+mn-lt"/>
                        </a:rPr>
                        <a:t>15 (11)</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200" b="1" kern="1200" dirty="0" err="1">
                          <a:solidFill>
                            <a:schemeClr val="tx2"/>
                          </a:solidFill>
                          <a:latin typeface="+mn-lt"/>
                          <a:ea typeface="+mn-ea"/>
                          <a:cs typeface="+mn-cs"/>
                        </a:rPr>
                        <a:t>Toxicité</a:t>
                      </a:r>
                      <a:r>
                        <a:rPr lang="en-US" sz="1200" b="1" kern="1200" dirty="0">
                          <a:solidFill>
                            <a:schemeClr val="tx2"/>
                          </a:solidFill>
                          <a:latin typeface="+mn-lt"/>
                          <a:ea typeface="+mn-ea"/>
                          <a:cs typeface="+mn-cs"/>
                        </a:rPr>
                        <a:t> </a:t>
                      </a:r>
                      <a:r>
                        <a:rPr lang="en-US" sz="1200" b="1" kern="1200" dirty="0" err="1">
                          <a:solidFill>
                            <a:schemeClr val="tx2"/>
                          </a:solidFill>
                          <a:latin typeface="+mn-lt"/>
                          <a:ea typeface="+mn-ea"/>
                          <a:cs typeface="+mn-cs"/>
                        </a:rPr>
                        <a:t>oculaire</a:t>
                      </a:r>
                      <a:endParaRPr lang="en-US" sz="1200" b="1" kern="1200" dirty="0">
                        <a:solidFill>
                          <a:schemeClr val="tx2"/>
                        </a:solidFill>
                        <a:latin typeface="+mn-lt"/>
                        <a:ea typeface="+mn-ea"/>
                        <a:cs typeface="+mn-cs"/>
                      </a:endParaRP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36 (26)</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26 (19)</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7 (5)</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(2)</a:t>
                      </a:r>
                      <a:r>
                        <a:rPr kumimoji="0" lang="en-US" sz="1200" b="0" i="0" u="none" strike="noStrike" kern="1200" cap="none" spc="0" normalizeH="0" baseline="30000" noProof="0" dirty="0">
                          <a:ln>
                            <a:noFill/>
                          </a:ln>
                          <a:solidFill>
                            <a:srgbClr val="000000"/>
                          </a:solidFill>
                          <a:effectLst/>
                          <a:uLnTx/>
                          <a:uFillTx/>
                          <a:latin typeface="Century Gothic" panose="020F0302020204030204"/>
                          <a:ea typeface="+mn-ea"/>
                          <a:cs typeface="+mn-cs"/>
                        </a:rPr>
                        <a:t>6</a:t>
                      </a: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200" b="1" kern="1200" dirty="0">
                          <a:solidFill>
                            <a:schemeClr val="tx2"/>
                          </a:solidFill>
                          <a:latin typeface="+mn-lt"/>
                          <a:ea typeface="+mn-ea"/>
                          <a:cs typeface="+mn-cs"/>
                        </a:rPr>
                        <a:t>IRR</a:t>
                      </a: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22 (16)</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15 (11)</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7 (5)</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200" b="1" kern="1200" dirty="0">
                          <a:solidFill>
                            <a:schemeClr val="tx2"/>
                          </a:solidFill>
                          <a:latin typeface="+mn-lt"/>
                          <a:ea typeface="+mn-ea"/>
                          <a:cs typeface="+mn-cs"/>
                        </a:rPr>
                        <a:t>PID</a:t>
                      </a:r>
                    </a:p>
                  </a:txBody>
                  <a:tcPr marL="36000" marR="3600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5 (4)</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(1)</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(2)</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(1)7</a:t>
                      </a: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sp>
        <p:nvSpPr>
          <p:cNvPr id="7" name="Freeform 5">
            <a:extLst>
              <a:ext uri="{FF2B5EF4-FFF2-40B4-BE49-F238E27FC236}">
                <a16:creationId xmlns="" xmlns:a16="http://schemas.microsoft.com/office/drawing/2014/main" id="{9D605079-DD19-2E37-D7BD-C43ED4163247}"/>
              </a:ext>
            </a:extLst>
          </p:cNvPr>
          <p:cNvSpPr/>
          <p:nvPr/>
        </p:nvSpPr>
        <p:spPr>
          <a:xfrm>
            <a:off x="1313730" y="5576387"/>
            <a:ext cx="10478993" cy="458098"/>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da-DK" sz="800" dirty="0">
                <a:solidFill>
                  <a:schemeClr val="tx2"/>
                </a:solidFill>
                <a:cs typeface="Arial" panose="020B0604020202020204" pitchFamily="34" charset="0"/>
              </a:rPr>
              <a:t>1. </a:t>
            </a:r>
            <a:r>
              <a:rPr lang="da-DK" sz="600" dirty="0">
                <a:solidFill>
                  <a:schemeClr val="tx2"/>
                </a:solidFill>
                <a:cs typeface="Arial" panose="020B0604020202020204" pitchFamily="34" charset="0"/>
              </a:rPr>
              <a:t>Due to rounding, summed rates may not reflect total percentage of TEAEs ; 2. Includes an event reported as grade 3 incorrec</a:t>
            </a:r>
            <a:r>
              <a:rPr lang="da-DK" sz="600" b="1" dirty="0">
                <a:solidFill>
                  <a:schemeClr val="tx2"/>
                </a:solidFill>
                <a:cs typeface="Arial" panose="020B0604020202020204" pitchFamily="34" charset="0"/>
              </a:rPr>
              <a:t>tly per CTCAE grades. ; 3.Two </a:t>
            </a:r>
            <a:r>
              <a:rPr lang="da-DK" sz="600" dirty="0">
                <a:solidFill>
                  <a:schemeClr val="tx2"/>
                </a:solidFill>
                <a:cs typeface="Arial" panose="020B0604020202020204" pitchFamily="34" charset="0"/>
              </a:rPr>
              <a:t>deaths were associated with disease progression, unrelated to study drug by investigator. ; 4. AESIs listed in this slide include all preferred terms defined by the medical concept. ; 5. Dry eyes was the most commonly reported occular surface toxicity (n=15 [11%]). ; 6. Patients with grade 3 ocular surface toxicity had comeal disorder, comea verticillata, and punctate keratitis. ; 7. One case of ILD was reported as a grade 3 event by investigator, and the patient died due to disease progression per investigator, and the patient died due to disease progression per investigator. The same event was adjudicated as a grade 5 event.</a:t>
            </a:r>
          </a:p>
        </p:txBody>
      </p:sp>
      <p:sp>
        <p:nvSpPr>
          <p:cNvPr id="4" name="Espace réservé du contenu 8">
            <a:extLst>
              <a:ext uri="{FF2B5EF4-FFF2-40B4-BE49-F238E27FC236}">
                <a16:creationId xmlns="" xmlns:a16="http://schemas.microsoft.com/office/drawing/2014/main" id="{490704A3-104B-BD97-4B3E-A8CF00E2060C}"/>
              </a:ext>
            </a:extLst>
          </p:cNvPr>
          <p:cNvSpPr txBox="1">
            <a:spLocks/>
          </p:cNvSpPr>
          <p:nvPr/>
        </p:nvSpPr>
        <p:spPr>
          <a:xfrm>
            <a:off x="6314572" y="1159492"/>
            <a:ext cx="5544000" cy="1431161"/>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600"/>
              </a:spcBef>
            </a:pPr>
            <a:r>
              <a:rPr lang="en-US" sz="1200" dirty="0">
                <a:solidFill>
                  <a:schemeClr val="tx2"/>
                </a:solidFill>
              </a:rPr>
              <a:t>137 patients (100%) </a:t>
            </a:r>
            <a:r>
              <a:rPr lang="en-US" sz="1200" dirty="0" err="1">
                <a:solidFill>
                  <a:schemeClr val="tx2"/>
                </a:solidFill>
              </a:rPr>
              <a:t>ont</a:t>
            </a:r>
            <a:r>
              <a:rPr lang="en-US" sz="1200" dirty="0">
                <a:solidFill>
                  <a:schemeClr val="tx2"/>
                </a:solidFill>
              </a:rPr>
              <a:t> </a:t>
            </a:r>
            <a:r>
              <a:rPr lang="en-US" sz="1200" dirty="0" err="1">
                <a:solidFill>
                  <a:schemeClr val="tx2"/>
                </a:solidFill>
              </a:rPr>
              <a:t>présenté</a:t>
            </a:r>
            <a:r>
              <a:rPr lang="en-US" sz="1200" dirty="0">
                <a:solidFill>
                  <a:schemeClr val="tx2"/>
                </a:solidFill>
              </a:rPr>
              <a:t> des </a:t>
            </a:r>
            <a:r>
              <a:rPr lang="en-US" sz="1200" b="1" dirty="0">
                <a:solidFill>
                  <a:schemeClr val="tx2"/>
                </a:solidFill>
              </a:rPr>
              <a:t>EIs</a:t>
            </a:r>
            <a:r>
              <a:rPr lang="en-US" sz="1200" dirty="0">
                <a:solidFill>
                  <a:schemeClr val="tx2"/>
                </a:solidFill>
              </a:rPr>
              <a:t> (Grade ~3, 47%)</a:t>
            </a:r>
          </a:p>
          <a:p>
            <a:pPr marL="266700" indent="-266700">
              <a:spcBef>
                <a:spcPts val="600"/>
              </a:spcBef>
            </a:pPr>
            <a:r>
              <a:rPr lang="en-US" sz="1200" dirty="0">
                <a:solidFill>
                  <a:schemeClr val="tx2"/>
                </a:solidFill>
              </a:rPr>
              <a:t>129 (9%) </a:t>
            </a:r>
            <a:r>
              <a:rPr lang="en-US" sz="1200" dirty="0" err="1">
                <a:solidFill>
                  <a:schemeClr val="tx2"/>
                </a:solidFill>
              </a:rPr>
              <a:t>ont</a:t>
            </a:r>
            <a:r>
              <a:rPr lang="en-US" sz="1200" dirty="0">
                <a:solidFill>
                  <a:schemeClr val="tx2"/>
                </a:solidFill>
              </a:rPr>
              <a:t> </a:t>
            </a:r>
            <a:r>
              <a:rPr lang="en-US" sz="1200" dirty="0" err="1">
                <a:solidFill>
                  <a:schemeClr val="tx2"/>
                </a:solidFill>
              </a:rPr>
              <a:t>présenté</a:t>
            </a:r>
            <a:r>
              <a:rPr lang="en-US" sz="1200" dirty="0">
                <a:solidFill>
                  <a:schemeClr val="tx2"/>
                </a:solidFill>
              </a:rPr>
              <a:t> des </a:t>
            </a:r>
            <a:r>
              <a:rPr lang="en-US" sz="1200" b="1" dirty="0">
                <a:solidFill>
                  <a:schemeClr val="tx2"/>
                </a:solidFill>
              </a:rPr>
              <a:t>EIs </a:t>
            </a:r>
            <a:r>
              <a:rPr lang="en-US" sz="1200" b="1" dirty="0" err="1">
                <a:solidFill>
                  <a:schemeClr val="tx2"/>
                </a:solidFill>
              </a:rPr>
              <a:t>liés</a:t>
            </a:r>
            <a:r>
              <a:rPr lang="en-US" sz="1200" b="1" dirty="0">
                <a:solidFill>
                  <a:schemeClr val="tx2"/>
                </a:solidFill>
              </a:rPr>
              <a:t> au </a:t>
            </a:r>
            <a:r>
              <a:rPr lang="en-US" sz="1200" b="1" dirty="0" err="1">
                <a:solidFill>
                  <a:schemeClr val="tx2"/>
                </a:solidFill>
              </a:rPr>
              <a:t>traitement</a:t>
            </a:r>
            <a:r>
              <a:rPr lang="en-US" sz="1200" b="1" dirty="0">
                <a:solidFill>
                  <a:schemeClr val="tx2"/>
                </a:solidFill>
              </a:rPr>
              <a:t> </a:t>
            </a:r>
            <a:r>
              <a:rPr lang="en-US" sz="1200" dirty="0">
                <a:solidFill>
                  <a:schemeClr val="tx2"/>
                </a:solidFill>
              </a:rPr>
              <a:t>(Grade ~3 29%)</a:t>
            </a:r>
          </a:p>
          <a:p>
            <a:pPr marL="266700" indent="-266700">
              <a:spcBef>
                <a:spcPts val="600"/>
              </a:spcBef>
            </a:pPr>
            <a:r>
              <a:rPr lang="en-US" sz="1200" dirty="0">
                <a:solidFill>
                  <a:schemeClr val="tx2"/>
                </a:solidFill>
              </a:rPr>
              <a:t>34 (25%) </a:t>
            </a:r>
            <a:r>
              <a:rPr lang="en-US" sz="1200" dirty="0" err="1">
                <a:solidFill>
                  <a:schemeClr val="tx2"/>
                </a:solidFill>
              </a:rPr>
              <a:t>ont</a:t>
            </a:r>
            <a:r>
              <a:rPr lang="en-US" sz="1200" dirty="0">
                <a:solidFill>
                  <a:schemeClr val="tx2"/>
                </a:solidFill>
              </a:rPr>
              <a:t> </a:t>
            </a:r>
            <a:r>
              <a:rPr lang="en-US" sz="1200" dirty="0" err="1">
                <a:solidFill>
                  <a:schemeClr val="tx2"/>
                </a:solidFill>
              </a:rPr>
              <a:t>présenté</a:t>
            </a:r>
            <a:r>
              <a:rPr lang="en-US" sz="1200" dirty="0">
                <a:solidFill>
                  <a:schemeClr val="tx2"/>
                </a:solidFill>
              </a:rPr>
              <a:t> </a:t>
            </a:r>
            <a:r>
              <a:rPr lang="en-US" sz="1200" b="1" dirty="0">
                <a:solidFill>
                  <a:schemeClr val="tx2"/>
                </a:solidFill>
              </a:rPr>
              <a:t>des EI</a:t>
            </a:r>
            <a:r>
              <a:rPr lang="en-US" sz="1200" dirty="0">
                <a:solidFill>
                  <a:schemeClr val="tx2"/>
                </a:solidFill>
              </a:rPr>
              <a:t> </a:t>
            </a:r>
            <a:r>
              <a:rPr lang="en-US" sz="1200" dirty="0" err="1">
                <a:solidFill>
                  <a:schemeClr val="tx2"/>
                </a:solidFill>
              </a:rPr>
              <a:t>sévères</a:t>
            </a:r>
            <a:r>
              <a:rPr lang="en-US" sz="1200" dirty="0">
                <a:solidFill>
                  <a:schemeClr val="tx2"/>
                </a:solidFill>
              </a:rPr>
              <a:t> (grade &gt;3, 5%)</a:t>
            </a:r>
          </a:p>
          <a:p>
            <a:pPr marL="266700" indent="-266700">
              <a:spcBef>
                <a:spcPts val="600"/>
              </a:spcBef>
            </a:pPr>
            <a:r>
              <a:rPr lang="en-US" sz="1200" dirty="0">
                <a:solidFill>
                  <a:schemeClr val="tx2"/>
                </a:solidFill>
              </a:rPr>
              <a:t>30 (22%), 13 (10%) et 2 (2%) patients </a:t>
            </a:r>
            <a:r>
              <a:rPr lang="en-US" sz="1200" dirty="0" err="1">
                <a:solidFill>
                  <a:schemeClr val="tx2"/>
                </a:solidFill>
              </a:rPr>
              <a:t>ont</a:t>
            </a:r>
            <a:r>
              <a:rPr lang="en-US" sz="1200" dirty="0">
                <a:solidFill>
                  <a:schemeClr val="tx2"/>
                </a:solidFill>
              </a:rPr>
              <a:t> </a:t>
            </a:r>
            <a:r>
              <a:rPr lang="en-US" sz="1200" dirty="0" err="1">
                <a:solidFill>
                  <a:schemeClr val="tx2"/>
                </a:solidFill>
              </a:rPr>
              <a:t>présenté</a:t>
            </a:r>
            <a:r>
              <a:rPr lang="en-US" sz="1200" dirty="0">
                <a:solidFill>
                  <a:schemeClr val="tx2"/>
                </a:solidFill>
              </a:rPr>
              <a:t> des EIs </a:t>
            </a:r>
            <a:r>
              <a:rPr lang="en-US" sz="1200" dirty="0" err="1">
                <a:solidFill>
                  <a:schemeClr val="tx2"/>
                </a:solidFill>
              </a:rPr>
              <a:t>entraînant</a:t>
            </a:r>
            <a:r>
              <a:rPr lang="en-US" sz="1200" dirty="0">
                <a:solidFill>
                  <a:schemeClr val="tx2"/>
                </a:solidFill>
              </a:rPr>
              <a:t> </a:t>
            </a:r>
            <a:r>
              <a:rPr lang="en-US" sz="1200" dirty="0" err="1">
                <a:solidFill>
                  <a:schemeClr val="tx2"/>
                </a:solidFill>
              </a:rPr>
              <a:t>une</a:t>
            </a:r>
            <a:r>
              <a:rPr lang="en-US" sz="1200" dirty="0">
                <a:solidFill>
                  <a:schemeClr val="tx2"/>
                </a:solidFill>
              </a:rPr>
              <a:t> reduction de dose, un arret de </a:t>
            </a:r>
            <a:r>
              <a:rPr lang="en-US" sz="1200" dirty="0" err="1">
                <a:solidFill>
                  <a:schemeClr val="tx2"/>
                </a:solidFill>
              </a:rPr>
              <a:t>traitement</a:t>
            </a:r>
            <a:r>
              <a:rPr lang="en-US" sz="1200" dirty="0">
                <a:solidFill>
                  <a:schemeClr val="tx2"/>
                </a:solidFill>
              </a:rPr>
              <a:t> ou le </a:t>
            </a:r>
            <a:r>
              <a:rPr lang="en-US" sz="1200" dirty="0" err="1">
                <a:solidFill>
                  <a:schemeClr val="tx2"/>
                </a:solidFill>
              </a:rPr>
              <a:t>décés</a:t>
            </a:r>
            <a:r>
              <a:rPr lang="en-US" sz="1200" dirty="0">
                <a:solidFill>
                  <a:schemeClr val="tx2"/>
                </a:solidFill>
              </a:rPr>
              <a:t> </a:t>
            </a:r>
            <a:r>
              <a:rPr lang="en-US" sz="1200" dirty="0" err="1">
                <a:solidFill>
                  <a:schemeClr val="tx2"/>
                </a:solidFill>
              </a:rPr>
              <a:t>respectivement</a:t>
            </a:r>
            <a:endParaRPr lang="fr-FR" sz="1200" dirty="0">
              <a:solidFill>
                <a:schemeClr val="tx2"/>
              </a:solidFill>
            </a:endParaRPr>
          </a:p>
        </p:txBody>
      </p:sp>
      <p:sp>
        <p:nvSpPr>
          <p:cNvPr id="9" name="ZoneTexte 8">
            <a:extLst>
              <a:ext uri="{FF2B5EF4-FFF2-40B4-BE49-F238E27FC236}">
                <a16:creationId xmlns="" xmlns:a16="http://schemas.microsoft.com/office/drawing/2014/main" id="{48DAE2C0-B3ED-096B-5070-8C01B8F7249C}"/>
              </a:ext>
            </a:extLst>
          </p:cNvPr>
          <p:cNvSpPr txBox="1"/>
          <p:nvPr/>
        </p:nvSpPr>
        <p:spPr>
          <a:xfrm>
            <a:off x="1099892" y="1206832"/>
            <a:ext cx="5630020" cy="276999"/>
          </a:xfrm>
          <a:prstGeom prst="rect">
            <a:avLst/>
          </a:prstGeom>
          <a:noFill/>
          <a:ln>
            <a:noFill/>
          </a:ln>
        </p:spPr>
        <p:txBody>
          <a:bodyPr wrap="square" rtlCol="0" anchor="t">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200" b="1" dirty="0">
                <a:solidFill>
                  <a:srgbClr val="737078"/>
                </a:solidFill>
                <a:latin typeface="+mj-lt"/>
                <a:cs typeface="Arial Narrow" panose="020B0604020202020204" pitchFamily="34" charset="0"/>
              </a:rPr>
              <a:t>EIs liés au traitement </a:t>
            </a:r>
            <a:r>
              <a:rPr lang="da-DK" sz="1200" b="1" u="sng" dirty="0">
                <a:solidFill>
                  <a:srgbClr val="737078"/>
                </a:solidFill>
                <a:latin typeface="+mj-lt"/>
                <a:cs typeface="Arial Narrow" panose="020B0604020202020204" pitchFamily="34" charset="0"/>
              </a:rPr>
              <a:t>&gt;</a:t>
            </a:r>
            <a:r>
              <a:rPr lang="da-DK" sz="1200" b="1" dirty="0">
                <a:solidFill>
                  <a:srgbClr val="737078"/>
                </a:solidFill>
                <a:latin typeface="+mj-lt"/>
                <a:cs typeface="Arial Narrow" panose="020B0604020202020204" pitchFamily="34" charset="0"/>
              </a:rPr>
              <a:t>15% des patients ; tous grades (n=137)</a:t>
            </a:r>
            <a:endParaRPr lang="fr-FR" sz="1200" b="1" dirty="0">
              <a:solidFill>
                <a:srgbClr val="737078"/>
              </a:solidFill>
              <a:latin typeface="+mj-lt"/>
              <a:cs typeface="Arial Narrow" panose="020B0604020202020204" pitchFamily="34" charset="0"/>
            </a:endParaRPr>
          </a:p>
        </p:txBody>
      </p:sp>
      <p:graphicFrame>
        <p:nvGraphicFramePr>
          <p:cNvPr id="14" name="Graphique 13">
            <a:extLst>
              <a:ext uri="{FF2B5EF4-FFF2-40B4-BE49-F238E27FC236}">
                <a16:creationId xmlns="" xmlns:a16="http://schemas.microsoft.com/office/drawing/2014/main" id="{653792AB-E3F6-1059-7AC2-692C8AF49A36}"/>
              </a:ext>
            </a:extLst>
          </p:cNvPr>
          <p:cNvGraphicFramePr/>
          <p:nvPr>
            <p:extLst>
              <p:ext uri="{D42A27DB-BD31-4B8C-83A1-F6EECF244321}">
                <p14:modId xmlns:p14="http://schemas.microsoft.com/office/powerpoint/2010/main" val="3708691920"/>
              </p:ext>
            </p:extLst>
          </p:nvPr>
        </p:nvGraphicFramePr>
        <p:xfrm>
          <a:off x="950133" y="1530966"/>
          <a:ext cx="5004000" cy="378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e 25">
            <a:extLst>
              <a:ext uri="{FF2B5EF4-FFF2-40B4-BE49-F238E27FC236}">
                <a16:creationId xmlns="" xmlns:a16="http://schemas.microsoft.com/office/drawing/2014/main" id="{5084FD1F-F846-4876-BCB3-B75ADE7A0685}"/>
              </a:ext>
            </a:extLst>
          </p:cNvPr>
          <p:cNvGrpSpPr/>
          <p:nvPr/>
        </p:nvGrpSpPr>
        <p:grpSpPr>
          <a:xfrm>
            <a:off x="4991100" y="3910626"/>
            <a:ext cx="108000" cy="550364"/>
            <a:chOff x="6197865" y="-862664"/>
            <a:chExt cx="108000" cy="550364"/>
          </a:xfrm>
        </p:grpSpPr>
        <p:sp>
          <p:nvSpPr>
            <p:cNvPr id="16" name="Rectangle 15">
              <a:extLst>
                <a:ext uri="{FF2B5EF4-FFF2-40B4-BE49-F238E27FC236}">
                  <a16:creationId xmlns="" xmlns:a16="http://schemas.microsoft.com/office/drawing/2014/main" id="{917EAF27-279A-CC18-C566-E33E53E7576B}"/>
                </a:ext>
              </a:extLst>
            </p:cNvPr>
            <p:cNvSpPr/>
            <p:nvPr/>
          </p:nvSpPr>
          <p:spPr>
            <a:xfrm>
              <a:off x="6197865" y="-862664"/>
              <a:ext cx="108000" cy="10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r>
                <a:rPr lang="fr-FR" sz="1050" dirty="0">
                  <a:solidFill>
                    <a:schemeClr val="tx1"/>
                  </a:solidFill>
                </a:rPr>
                <a:t>Grade 1</a:t>
              </a:r>
            </a:p>
          </p:txBody>
        </p:sp>
        <p:sp>
          <p:nvSpPr>
            <p:cNvPr id="24" name="Rectangle 23">
              <a:extLst>
                <a:ext uri="{FF2B5EF4-FFF2-40B4-BE49-F238E27FC236}">
                  <a16:creationId xmlns="" xmlns:a16="http://schemas.microsoft.com/office/drawing/2014/main" id="{6848C106-2307-0030-8EDD-7EF6F5AF78F3}"/>
                </a:ext>
              </a:extLst>
            </p:cNvPr>
            <p:cNvSpPr/>
            <p:nvPr/>
          </p:nvSpPr>
          <p:spPr>
            <a:xfrm>
              <a:off x="6197865" y="-641482"/>
              <a:ext cx="108000" cy="108000"/>
            </a:xfrm>
            <a:prstGeom prst="rect">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r>
                <a:rPr lang="fr-FR" sz="1050" dirty="0">
                  <a:solidFill>
                    <a:schemeClr val="tx1"/>
                  </a:solidFill>
                </a:rPr>
                <a:t>Grade 2</a:t>
              </a:r>
            </a:p>
          </p:txBody>
        </p:sp>
        <p:sp>
          <p:nvSpPr>
            <p:cNvPr id="25" name="Rectangle 24">
              <a:extLst>
                <a:ext uri="{FF2B5EF4-FFF2-40B4-BE49-F238E27FC236}">
                  <a16:creationId xmlns="" xmlns:a16="http://schemas.microsoft.com/office/drawing/2014/main" id="{4CCED6AF-04D5-5206-C656-42D0E37DC051}"/>
                </a:ext>
              </a:extLst>
            </p:cNvPr>
            <p:cNvSpPr/>
            <p:nvPr/>
          </p:nvSpPr>
          <p:spPr>
            <a:xfrm>
              <a:off x="6197865" y="-420300"/>
              <a:ext cx="108000" cy="1080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r>
                <a:rPr lang="fr-FR" sz="1050" dirty="0">
                  <a:solidFill>
                    <a:schemeClr val="tx1"/>
                  </a:solidFill>
                </a:rPr>
                <a:t>Grade </a:t>
              </a:r>
              <a:r>
                <a:rPr lang="fr-FR" sz="1050" u="sng" dirty="0">
                  <a:solidFill>
                    <a:schemeClr val="tx1"/>
                  </a:solidFill>
                </a:rPr>
                <a:t>&gt;</a:t>
              </a:r>
              <a:r>
                <a:rPr lang="fr-FR" sz="1050" dirty="0">
                  <a:solidFill>
                    <a:schemeClr val="tx1"/>
                  </a:solidFill>
                </a:rPr>
                <a:t>3</a:t>
              </a:r>
            </a:p>
          </p:txBody>
        </p:sp>
      </p:grpSp>
      <p:sp>
        <p:nvSpPr>
          <p:cNvPr id="5" name="ZoneTexte 4"/>
          <p:cNvSpPr txBox="1"/>
          <p:nvPr/>
        </p:nvSpPr>
        <p:spPr>
          <a:xfrm>
            <a:off x="2438400" y="5267686"/>
            <a:ext cx="3237470" cy="246221"/>
          </a:xfrm>
          <a:prstGeom prst="rect">
            <a:avLst/>
          </a:prstGeom>
          <a:noFill/>
        </p:spPr>
        <p:txBody>
          <a:bodyPr wrap="square" rtlCol="0">
            <a:spAutoFit/>
          </a:bodyPr>
          <a:lstStyle/>
          <a:p>
            <a:pPr algn="ctr">
              <a:defRPr sz="1000" b="0" i="0" u="none" strike="noStrike" kern="1200" baseline="0">
                <a:solidFill>
                  <a:schemeClr val="tx1"/>
                </a:solidFill>
                <a:latin typeface="+mn-lt"/>
                <a:ea typeface="+mn-ea"/>
                <a:cs typeface="+mn-cs"/>
              </a:defRPr>
            </a:pPr>
            <a:r>
              <a:rPr lang="fr-FR" sz="1000" dirty="0"/>
              <a:t>Patients %</a:t>
            </a:r>
          </a:p>
        </p:txBody>
      </p:sp>
    </p:spTree>
    <p:extLst>
      <p:ext uri="{BB962C8B-B14F-4D97-AF65-F5344CB8AC3E}">
        <p14:creationId xmlns:p14="http://schemas.microsoft.com/office/powerpoint/2010/main" val="4648427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Etude TROPION-Lung-05</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75602" y="1286576"/>
            <a:ext cx="10409866" cy="4093428"/>
          </a:xfrm>
        </p:spPr>
        <p:txBody>
          <a:bodyPr>
            <a:spAutoFit/>
          </a:bodyPr>
          <a:lstStyle/>
          <a:p>
            <a:pPr>
              <a:spcAft>
                <a:spcPts val="2400"/>
              </a:spcAft>
            </a:pPr>
            <a:r>
              <a:rPr lang="fr-FR" sz="2000" dirty="0"/>
              <a:t>Efficacité intéressante chez les patients avec mutation actionnable en impasse thérapeutique après TKI et chimiothérapie</a:t>
            </a:r>
          </a:p>
          <a:p>
            <a:pPr>
              <a:spcAft>
                <a:spcPts val="2400"/>
              </a:spcAft>
            </a:pPr>
            <a:r>
              <a:rPr lang="fr-FR" sz="2000" dirty="0"/>
              <a:t>Efficacité différente en fonction de la mutation (semble plus intéressant en cas de mutation</a:t>
            </a:r>
            <a:r>
              <a:rPr lang="fr-FR" sz="2000" i="1" dirty="0"/>
              <a:t> EGFR </a:t>
            </a:r>
            <a:r>
              <a:rPr lang="fr-FR" sz="2000" dirty="0"/>
              <a:t>qu’en cas de réarrangement de</a:t>
            </a:r>
            <a:r>
              <a:rPr lang="fr-FR" sz="2000" i="1" dirty="0"/>
              <a:t> ALK </a:t>
            </a:r>
            <a:r>
              <a:rPr lang="fr-FR" sz="2000" dirty="0"/>
              <a:t>par exemple)</a:t>
            </a:r>
          </a:p>
          <a:p>
            <a:pPr>
              <a:spcAft>
                <a:spcPts val="2400"/>
              </a:spcAft>
            </a:pPr>
            <a:r>
              <a:rPr lang="fr-FR" sz="2000" dirty="0"/>
              <a:t>Tolérance considérée comme gérable avec essentiellement des atteintes muqueuses et ophtalmiques et peu de toxicité hématologique</a:t>
            </a:r>
          </a:p>
          <a:p>
            <a:pPr>
              <a:spcAft>
                <a:spcPts val="2400"/>
              </a:spcAft>
            </a:pPr>
            <a:r>
              <a:rPr lang="fr-FR" sz="2000" dirty="0"/>
              <a:t>Etude de phase 3 en cours</a:t>
            </a:r>
            <a:r>
              <a:rPr lang="fr-FR" sz="2000" i="1" dirty="0"/>
              <a:t> versus </a:t>
            </a:r>
            <a:r>
              <a:rPr lang="fr-FR" sz="2000" dirty="0" err="1"/>
              <a:t>docétaxel</a:t>
            </a:r>
            <a:r>
              <a:rPr lang="fr-FR" sz="2000" dirty="0"/>
              <a:t> pour des patients CBNPC localement avancés ou métastatiques en progression après chimiothérapie à base de platine (avec des patients présentant des anomalies ciblables) TROPION-Lung-03 (NCT04656652)</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L. </a:t>
            </a:r>
            <a:r>
              <a:rPr lang="fr-FR" dirty="0" smtClean="0"/>
              <a:t>Paz-Ares </a:t>
            </a:r>
            <a:r>
              <a:rPr lang="fr-FR" dirty="0"/>
              <a:t>el al. </a:t>
            </a:r>
            <a:r>
              <a:rPr lang="fr-FR" dirty="0" smtClean="0"/>
              <a:t>ESMO</a:t>
            </a:r>
            <a:r>
              <a:rPr lang="fr-FR" baseline="30000" dirty="0" smtClean="0"/>
              <a:t>®</a:t>
            </a:r>
            <a:r>
              <a:rPr lang="fr-FR" dirty="0" smtClean="0"/>
              <a:t> </a:t>
            </a:r>
            <a:r>
              <a:rPr lang="fr-FR" dirty="0"/>
              <a:t>2023 Abs. #1314MO</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2186924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 xmlns:a16="http://schemas.microsoft.com/office/drawing/2014/main" id="{3E7D8F0D-B8DB-C411-35D9-B3730D82CF5B}"/>
              </a:ext>
            </a:extLst>
          </p:cNvPr>
          <p:cNvSpPr>
            <a:spLocks noGrp="1"/>
          </p:cNvSpPr>
          <p:nvPr>
            <p:ph type="body" sz="quarter" idx="17"/>
          </p:nvPr>
        </p:nvSpPr>
        <p:spPr>
          <a:xfrm>
            <a:off x="1331296" y="1541259"/>
            <a:ext cx="10370160" cy="1690915"/>
          </a:xfrm>
        </p:spPr>
        <p:txBody>
          <a:bodyPr anchor="b"/>
          <a:lstStyle/>
          <a:p>
            <a:r>
              <a:rPr lang="fr-FR" dirty="0"/>
              <a:t>Efficacité intracérébrale du T-</a:t>
            </a:r>
            <a:r>
              <a:rPr lang="fr-FR" dirty="0" err="1"/>
              <a:t>DXd</a:t>
            </a:r>
            <a:r>
              <a:rPr lang="fr-FR" dirty="0"/>
              <a:t> chez les CBNPC muté </a:t>
            </a:r>
            <a:r>
              <a:rPr lang="fr-FR" i="1" dirty="0"/>
              <a:t>HER2</a:t>
            </a:r>
            <a:endParaRPr lang="fr-FR" i="1" spc="-30" dirty="0"/>
          </a:p>
        </p:txBody>
      </p:sp>
      <p:sp>
        <p:nvSpPr>
          <p:cNvPr id="5" name="Espace réservé du texte 4">
            <a:extLst>
              <a:ext uri="{FF2B5EF4-FFF2-40B4-BE49-F238E27FC236}">
                <a16:creationId xmlns="" xmlns:a16="http://schemas.microsoft.com/office/drawing/2014/main" id="{A07FEA4B-BE1D-DBC1-7582-6E644B3088DE}"/>
              </a:ext>
            </a:extLst>
          </p:cNvPr>
          <p:cNvSpPr>
            <a:spLocks noGrp="1"/>
          </p:cNvSpPr>
          <p:nvPr>
            <p:ph type="body" sz="quarter" idx="18"/>
          </p:nvPr>
        </p:nvSpPr>
        <p:spPr>
          <a:xfrm>
            <a:off x="1421914" y="2836758"/>
            <a:ext cx="8595298" cy="1690915"/>
          </a:xfrm>
        </p:spPr>
        <p:txBody>
          <a:bodyPr/>
          <a:lstStyle/>
          <a:p>
            <a:r>
              <a:rPr lang="fr-FR" dirty="0"/>
              <a:t/>
            </a:r>
            <a:br>
              <a:rPr lang="fr-FR" dirty="0"/>
            </a:br>
            <a:r>
              <a:rPr lang="fr-FR" sz="3200" dirty="0"/>
              <a:t>Analyse </a:t>
            </a:r>
            <a:r>
              <a:rPr lang="fr-FR" sz="3200" dirty="0" err="1"/>
              <a:t>poolée</a:t>
            </a:r>
            <a:r>
              <a:rPr lang="fr-FR" sz="3200" dirty="0"/>
              <a:t> de DESTINY-Lung01 et DESTINY-Lung02</a:t>
            </a:r>
          </a:p>
        </p:txBody>
      </p:sp>
      <p:sp>
        <p:nvSpPr>
          <p:cNvPr id="15" name="Espace réservé du contenu 14">
            <a:extLst>
              <a:ext uri="{FF2B5EF4-FFF2-40B4-BE49-F238E27FC236}">
                <a16:creationId xmlns="" xmlns:a16="http://schemas.microsoft.com/office/drawing/2014/main" id="{1CD812D8-6AF3-B2E6-7BAF-89A628E102D4}"/>
              </a:ext>
            </a:extLst>
          </p:cNvPr>
          <p:cNvSpPr>
            <a:spLocks noGrp="1"/>
          </p:cNvSpPr>
          <p:nvPr>
            <p:ph sz="quarter" idx="16"/>
          </p:nvPr>
        </p:nvSpPr>
        <p:spPr/>
        <p:txBody>
          <a:bodyPr/>
          <a:lstStyle/>
          <a:p>
            <a:r>
              <a:rPr lang="fr-FR" dirty="0"/>
              <a:t>D. </a:t>
            </a:r>
            <a:r>
              <a:rPr lang="fr-FR" dirty="0" err="1"/>
              <a:t>Planchard</a:t>
            </a:r>
            <a:r>
              <a:rPr lang="fr-FR" dirty="0"/>
              <a:t> et al. </a:t>
            </a:r>
            <a:r>
              <a:rPr lang="fr-FR" dirty="0" smtClean="0"/>
              <a:t>ESMO</a:t>
            </a:r>
            <a:r>
              <a:rPr lang="fr-FR" sz="1200" i="1" baseline="30000" dirty="0" smtClean="0">
                <a:solidFill>
                  <a:schemeClr val="bg1"/>
                </a:solidFill>
                <a:latin typeface="Century Gothic" panose="020B0502020202020204" pitchFamily="34" charset="0"/>
              </a:rPr>
              <a:t>®</a:t>
            </a:r>
            <a:r>
              <a:rPr lang="fr-FR" dirty="0" smtClean="0"/>
              <a:t> </a:t>
            </a:r>
            <a:r>
              <a:rPr lang="fr-FR" dirty="0"/>
              <a:t>2023 Abs. #1321MO</a:t>
            </a:r>
          </a:p>
        </p:txBody>
      </p:sp>
    </p:spTree>
    <p:extLst>
      <p:ext uri="{BB962C8B-B14F-4D97-AF65-F5344CB8AC3E}">
        <p14:creationId xmlns:p14="http://schemas.microsoft.com/office/powerpoint/2010/main" val="33071085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Design des études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Analyse </a:t>
            </a:r>
            <a:r>
              <a:rPr lang="fr-FR" dirty="0" err="1"/>
              <a:t>poolée</a:t>
            </a:r>
            <a:r>
              <a:rPr lang="fr-FR" dirty="0"/>
              <a:t> DESTINY-Lung01 et 02</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D. </a:t>
            </a:r>
            <a:r>
              <a:rPr lang="fr-FR" dirty="0" err="1"/>
              <a:t>Planchard</a:t>
            </a:r>
            <a:r>
              <a:rPr lang="fr-FR" dirty="0"/>
              <a:t> et al. </a:t>
            </a:r>
            <a:r>
              <a:rPr lang="fr-FR" dirty="0" smtClean="0"/>
              <a:t>ESMO</a:t>
            </a:r>
            <a:r>
              <a:rPr lang="fr-FR" baseline="30000" dirty="0" smtClean="0"/>
              <a:t>®</a:t>
            </a:r>
            <a:r>
              <a:rPr lang="fr-FR" dirty="0" smtClean="0"/>
              <a:t> </a:t>
            </a:r>
            <a:r>
              <a:rPr lang="fr-FR" dirty="0"/>
              <a:t>2023 Abs. #1321MO</a:t>
            </a:r>
          </a:p>
        </p:txBody>
      </p:sp>
      <p:sp>
        <p:nvSpPr>
          <p:cNvPr id="17" name="Freeform 5">
            <a:extLst>
              <a:ext uri="{FF2B5EF4-FFF2-40B4-BE49-F238E27FC236}">
                <a16:creationId xmlns="" xmlns:a16="http://schemas.microsoft.com/office/drawing/2014/main" id="{415EE982-3D98-EB5A-52E8-8289C9029458}"/>
              </a:ext>
            </a:extLst>
          </p:cNvPr>
          <p:cNvSpPr/>
          <p:nvPr/>
        </p:nvSpPr>
        <p:spPr>
          <a:xfrm>
            <a:off x="1313732" y="1264465"/>
            <a:ext cx="2364673" cy="1881565"/>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400" b="1" dirty="0">
                <a:solidFill>
                  <a:schemeClr val="accent2"/>
                </a:solidFill>
                <a:cs typeface="Arial" panose="020B0604020202020204" pitchFamily="34" charset="0"/>
              </a:rPr>
              <a:t>DESTINY-Lung01</a:t>
            </a:r>
            <a:r>
              <a:rPr lang="da-DK" sz="1400" b="1" baseline="30000" dirty="0">
                <a:solidFill>
                  <a:schemeClr val="accent2"/>
                </a:solidFill>
                <a:cs typeface="Arial" panose="020B0604020202020204" pitchFamily="34" charset="0"/>
              </a:rPr>
              <a:t>1</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CBNPC no </a:t>
            </a:r>
            <a:r>
              <a:rPr lang="en-US" sz="900" dirty="0" err="1">
                <a:solidFill>
                  <a:schemeClr val="tx2"/>
                </a:solidFill>
                <a:cs typeface="Arial" panose="020B0604020202020204" pitchFamily="34" charset="0"/>
              </a:rPr>
              <a:t>épi</a:t>
            </a:r>
            <a:r>
              <a:rPr lang="en-US" sz="900" dirty="0">
                <a:solidFill>
                  <a:schemeClr val="tx2"/>
                </a:solidFill>
                <a:cs typeface="Arial" panose="020B0604020202020204" pitchFamily="34" charset="0"/>
              </a:rPr>
              <a:t> non operable </a:t>
            </a:r>
            <a:r>
              <a:rPr lang="en-US" sz="900" dirty="0" err="1">
                <a:solidFill>
                  <a:schemeClr val="tx2"/>
                </a:solidFill>
                <a:cs typeface="Arial" panose="020B0604020202020204" pitchFamily="34" charset="0"/>
              </a:rPr>
              <a:t>ou</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métastatique</a:t>
            </a:r>
            <a:endParaRPr lang="en-US" sz="9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Rechute</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apres</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traitement</a:t>
            </a:r>
            <a:r>
              <a:rPr lang="en-US" sz="900" dirty="0">
                <a:solidFill>
                  <a:schemeClr val="tx2"/>
                </a:solidFill>
                <a:cs typeface="Arial" panose="020B0604020202020204" pitchFamily="34" charset="0"/>
              </a:rPr>
              <a:t> standard</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spc="-30" dirty="0">
                <a:solidFill>
                  <a:schemeClr val="tx2"/>
                </a:solidFill>
                <a:cs typeface="Arial" panose="020B0604020202020204" pitchFamily="34" charset="0"/>
              </a:rPr>
              <a:t>Lesion </a:t>
            </a:r>
            <a:r>
              <a:rPr lang="en-US" sz="900" spc="-30" dirty="0" err="1">
                <a:solidFill>
                  <a:schemeClr val="tx2"/>
                </a:solidFill>
                <a:cs typeface="Arial" panose="020B0604020202020204" pitchFamily="34" charset="0"/>
              </a:rPr>
              <a:t>mesurable</a:t>
            </a:r>
            <a:r>
              <a:rPr lang="en-US" sz="900" spc="-30" dirty="0">
                <a:solidFill>
                  <a:schemeClr val="tx2"/>
                </a:solidFill>
                <a:cs typeface="Arial" panose="020B0604020202020204" pitchFamily="34" charset="0"/>
              </a:rPr>
              <a:t> </a:t>
            </a:r>
            <a:r>
              <a:rPr lang="en-US" sz="900" spc="-30" dirty="0" err="1">
                <a:solidFill>
                  <a:schemeClr val="tx2"/>
                </a:solidFill>
                <a:cs typeface="Arial" panose="020B0604020202020204" pitchFamily="34" charset="0"/>
              </a:rPr>
              <a:t>selon</a:t>
            </a:r>
            <a:r>
              <a:rPr lang="en-US" sz="900" spc="-30" dirty="0">
                <a:solidFill>
                  <a:schemeClr val="tx2"/>
                </a:solidFill>
                <a:cs typeface="Arial" panose="020B0604020202020204" pitchFamily="34" charset="0"/>
              </a:rPr>
              <a:t> RECIST v1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ECOG PS of 0 </a:t>
            </a:r>
            <a:r>
              <a:rPr lang="en-US" sz="900" dirty="0" err="1">
                <a:solidFill>
                  <a:schemeClr val="tx2"/>
                </a:solidFill>
                <a:cs typeface="Arial" panose="020B0604020202020204" pitchFamily="34" charset="0"/>
              </a:rPr>
              <a:t>ou</a:t>
            </a:r>
            <a:r>
              <a:rPr lang="en-US" sz="900" dirty="0">
                <a:solidFill>
                  <a:schemeClr val="tx2"/>
                </a:solidFill>
                <a:cs typeface="Arial" panose="020B0604020202020204" pitchFamily="34" charset="0"/>
              </a:rPr>
              <a:t>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spc="-30" dirty="0" err="1">
                <a:solidFill>
                  <a:schemeClr val="tx2"/>
                </a:solidFill>
                <a:cs typeface="Arial" panose="020B0604020202020204" pitchFamily="34" charset="0"/>
              </a:rPr>
              <a:t>Satut</a:t>
            </a:r>
            <a:r>
              <a:rPr lang="en-US" sz="900" spc="-30" dirty="0">
                <a:solidFill>
                  <a:schemeClr val="tx2"/>
                </a:solidFill>
                <a:cs typeface="Arial" panose="020B0604020202020204" pitchFamily="34" charset="0"/>
              </a:rPr>
              <a:t> </a:t>
            </a:r>
            <a:r>
              <a:rPr lang="en-US" sz="900" i="1" spc="-30" dirty="0">
                <a:solidFill>
                  <a:schemeClr val="tx2"/>
                </a:solidFill>
                <a:cs typeface="Arial" panose="020B0604020202020204" pitchFamily="34" charset="0"/>
              </a:rPr>
              <a:t>HER2</a:t>
            </a:r>
            <a:r>
              <a:rPr lang="en-US" sz="900" spc="-30" dirty="0">
                <a:solidFill>
                  <a:schemeClr val="tx2"/>
                </a:solidFill>
                <a:cs typeface="Arial" panose="020B0604020202020204" pitchFamily="34" charset="0"/>
              </a:rPr>
              <a:t>m determine </a:t>
            </a:r>
            <a:r>
              <a:rPr lang="en-US" sz="900" spc="-30" dirty="0" err="1">
                <a:solidFill>
                  <a:schemeClr val="tx2"/>
                </a:solidFill>
                <a:cs typeface="Arial" panose="020B0604020202020204" pitchFamily="34" charset="0"/>
              </a:rPr>
              <a:t>en</a:t>
            </a:r>
            <a:r>
              <a:rPr lang="en-US" sz="900" spc="-30" dirty="0">
                <a:solidFill>
                  <a:schemeClr val="tx2"/>
                </a:solidFill>
                <a:cs typeface="Arial" panose="020B0604020202020204" pitchFamily="34" charset="0"/>
              </a:rPr>
              <a:t> local (Cohort 2)</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Méta</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cérébrales</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asymptomatiques</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autorisées</a:t>
            </a:r>
            <a:r>
              <a:rPr lang="en-US" sz="900" dirty="0">
                <a:solidFill>
                  <a:schemeClr val="tx2"/>
                </a:solidFill>
                <a:cs typeface="Arial" panose="020B0604020202020204" pitchFamily="34" charset="0"/>
              </a:rPr>
              <a:t> </a:t>
            </a: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80241" y="1097744"/>
            <a:ext cx="10620000" cy="424017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6" name="Parenthèse ouvrante 15">
            <a:extLst>
              <a:ext uri="{FF2B5EF4-FFF2-40B4-BE49-F238E27FC236}">
                <a16:creationId xmlns="" xmlns:a16="http://schemas.microsoft.com/office/drawing/2014/main" id="{2D15AA91-5CC2-29FA-4C6E-F44CDB4C711A}"/>
              </a:ext>
            </a:extLst>
          </p:cNvPr>
          <p:cNvSpPr/>
          <p:nvPr/>
        </p:nvSpPr>
        <p:spPr>
          <a:xfrm>
            <a:off x="5023385" y="3779879"/>
            <a:ext cx="513149" cy="91914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0" name="Ellipse 19">
            <a:extLst>
              <a:ext uri="{FF2B5EF4-FFF2-40B4-BE49-F238E27FC236}">
                <a16:creationId xmlns="" xmlns:a16="http://schemas.microsoft.com/office/drawing/2014/main" id="{CC678813-6927-9592-F5AF-E85498FBC1C9}"/>
              </a:ext>
            </a:extLst>
          </p:cNvPr>
          <p:cNvSpPr/>
          <p:nvPr/>
        </p:nvSpPr>
        <p:spPr>
          <a:xfrm>
            <a:off x="4854750" y="4070815"/>
            <a:ext cx="337269" cy="337269"/>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900"/>
              </a:lnSpc>
            </a:pPr>
            <a:r>
              <a:rPr lang="en-US" altLang="zh-CN" sz="800" b="1" dirty="0">
                <a:solidFill>
                  <a:srgbClr val="FFFFFF"/>
                </a:solidFill>
                <a:cs typeface="Arial" panose="020B0604020202020204" pitchFamily="34" charset="0"/>
              </a:rPr>
              <a:t>R</a:t>
            </a:r>
            <a:br>
              <a:rPr lang="en-US" altLang="zh-CN" sz="800" b="1" dirty="0">
                <a:solidFill>
                  <a:srgbClr val="FFFFFF"/>
                </a:solidFill>
                <a:cs typeface="Arial" panose="020B0604020202020204" pitchFamily="34" charset="0"/>
              </a:rPr>
            </a:br>
            <a:r>
              <a:rPr lang="en-US" altLang="zh-CN" sz="800" b="1" dirty="0">
                <a:solidFill>
                  <a:srgbClr val="FFFFFF"/>
                </a:solidFill>
                <a:cs typeface="Arial" panose="020B0604020202020204" pitchFamily="34" charset="0"/>
              </a:rPr>
              <a:t>2:1</a:t>
            </a:r>
          </a:p>
        </p:txBody>
      </p:sp>
      <p:sp>
        <p:nvSpPr>
          <p:cNvPr id="21" name="Freeform 9">
            <a:extLst>
              <a:ext uri="{FF2B5EF4-FFF2-40B4-BE49-F238E27FC236}">
                <a16:creationId xmlns="" xmlns:a16="http://schemas.microsoft.com/office/drawing/2014/main" id="{B908C034-2CF7-F837-8F3B-7BD5A203680D}"/>
              </a:ext>
            </a:extLst>
          </p:cNvPr>
          <p:cNvSpPr/>
          <p:nvPr/>
        </p:nvSpPr>
        <p:spPr>
          <a:xfrm>
            <a:off x="9851761" y="2211231"/>
            <a:ext cx="1835978" cy="283372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400" b="1" dirty="0">
                <a:solidFill>
                  <a:srgbClr val="002C4C"/>
                </a:solidFill>
                <a:latin typeface="Century Gothic" panose="020F0302020204030204"/>
                <a:cs typeface="Arial" panose="020B0604020202020204" pitchFamily="34" charset="0"/>
              </a:rPr>
              <a:t>Endpoints</a:t>
            </a:r>
            <a:endParaRPr kumimoji="0" lang="en-US" sz="14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endParaRPr>
          </a:p>
          <a:p>
            <a:pPr marR="0" lvl="0" algn="l" defTabSz="450056" rtl="0" eaLnBrk="1" fontAlgn="auto" latinLnBrk="0" hangingPunct="1">
              <a:lnSpc>
                <a:spcPct val="100000"/>
              </a:lnSpc>
              <a:spcBef>
                <a:spcPts val="600"/>
              </a:spcBef>
              <a:spcAft>
                <a:spcPts val="0"/>
              </a:spcAft>
              <a:buClr>
                <a:srgbClr val="FF7F4D"/>
              </a:buClr>
              <a:buSzPct val="70000"/>
              <a:tabLst>
                <a:tab pos="120650" algn="l"/>
              </a:tabLst>
              <a:defRPr/>
            </a:pPr>
            <a:r>
              <a:rPr kumimoji="0" lang="en-US" sz="1000" b="1" i="0" u="none" strike="noStrike" kern="1200" cap="none" spc="0" normalizeH="0" baseline="0" noProof="0" dirty="0">
                <a:ln>
                  <a:noFill/>
                </a:ln>
                <a:solidFill>
                  <a:schemeClr val="accent2"/>
                </a:solidFill>
                <a:effectLst/>
                <a:uLnTx/>
                <a:uFillTx/>
                <a:latin typeface="Century Gothic" panose="020F0302020204030204"/>
                <a:ea typeface="+mn-ea"/>
                <a:cs typeface="Arial" panose="020B0604020202020204" pitchFamily="34" charset="0"/>
              </a:rPr>
              <a:t>Patients avec et sans metastases </a:t>
            </a:r>
            <a:r>
              <a:rPr kumimoji="0" lang="en-US" sz="1000" b="1" i="0" u="none" strike="noStrike" kern="1200" cap="none" spc="0" normalizeH="0" baseline="0" noProof="0" dirty="0" err="1">
                <a:ln>
                  <a:noFill/>
                </a:ln>
                <a:solidFill>
                  <a:schemeClr val="accent2"/>
                </a:solidFill>
                <a:effectLst/>
                <a:uLnTx/>
                <a:uFillTx/>
                <a:latin typeface="Century Gothic" panose="020F0302020204030204"/>
                <a:ea typeface="+mn-ea"/>
                <a:cs typeface="Arial" panose="020B0604020202020204" pitchFamily="34" charset="0"/>
              </a:rPr>
              <a:t>cérébrales</a:t>
            </a:r>
            <a:endParaRPr kumimoji="0" lang="en-US" sz="1000" b="1" i="0" u="none" strike="noStrike" kern="1200" cap="none" spc="0" normalizeH="0" baseline="0" noProof="0" dirty="0">
              <a:ln>
                <a:noFill/>
              </a:ln>
              <a:solidFill>
                <a:schemeClr val="accent2"/>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ORR </a:t>
            </a:r>
            <a:r>
              <a:rPr lang="en-US" sz="900" dirty="0" err="1">
                <a:solidFill>
                  <a:srgbClr val="44546A"/>
                </a:solidFill>
                <a:latin typeface="Century Gothic" panose="020F0302020204030204"/>
                <a:cs typeface="Arial" panose="020B0604020202020204" pitchFamily="34" charset="0"/>
              </a:rPr>
              <a:t>systémique</a:t>
            </a:r>
            <a:r>
              <a:rPr lang="en-US" sz="900" dirty="0">
                <a:solidFill>
                  <a:srgbClr val="44546A"/>
                </a:solidFill>
                <a:latin typeface="Century Gothic" panose="020F0302020204030204"/>
                <a:cs typeface="Arial" panose="020B0604020202020204" pitchFamily="34" charset="0"/>
              </a:rPr>
              <a:t> par</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BICR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DoR</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a:t>
            </a:r>
            <a:r>
              <a:rPr kumimoji="0" lang="en-US" sz="9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systémique</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par BICR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Sites </a:t>
            </a:r>
            <a:r>
              <a:rPr lang="en-US" sz="900" dirty="0">
                <a:solidFill>
                  <a:srgbClr val="44546A"/>
                </a:solidFill>
                <a:latin typeface="Century Gothic" panose="020F0302020204030204"/>
                <a:cs typeface="Arial" panose="020B0604020202020204" pitchFamily="34" charset="0"/>
              </a:rPr>
              <a:t>de</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progression pa r BICR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TEAEs</a:t>
            </a:r>
          </a:p>
          <a:p>
            <a:pPr marR="0" lvl="0" algn="l" defTabSz="450056" rtl="0" eaLnBrk="1" fontAlgn="auto" latinLnBrk="0" hangingPunct="1">
              <a:lnSpc>
                <a:spcPct val="100000"/>
              </a:lnSpc>
              <a:spcBef>
                <a:spcPts val="1200"/>
              </a:spcBef>
              <a:spcAft>
                <a:spcPts val="0"/>
              </a:spcAft>
              <a:buClr>
                <a:srgbClr val="FF7F4D"/>
              </a:buClr>
              <a:buSzPct val="70000"/>
              <a:tabLst>
                <a:tab pos="120650" algn="l"/>
              </a:tabLst>
              <a:defRPr/>
            </a:pPr>
            <a:r>
              <a:rPr kumimoji="0" lang="en-US" sz="1000" b="1" i="0" u="none" strike="noStrike" kern="1200" cap="none" spc="0" normalizeH="0" baseline="0" noProof="0" dirty="0">
                <a:ln>
                  <a:noFill/>
                </a:ln>
                <a:solidFill>
                  <a:schemeClr val="accent2"/>
                </a:solidFill>
                <a:effectLst/>
                <a:uLnTx/>
                <a:uFillTx/>
                <a:latin typeface="Century Gothic" panose="020F0302020204030204"/>
                <a:ea typeface="+mn-ea"/>
                <a:cs typeface="Arial" panose="020B0604020202020204" pitchFamily="34" charset="0"/>
              </a:rPr>
              <a:t>Chez patients avec metastases </a:t>
            </a:r>
            <a:r>
              <a:rPr kumimoji="0" lang="en-US" sz="1000" b="1" i="0" u="none" strike="noStrike" kern="1200" cap="none" spc="0" normalizeH="0" baseline="0" noProof="0" dirty="0" err="1">
                <a:ln>
                  <a:noFill/>
                </a:ln>
                <a:solidFill>
                  <a:schemeClr val="accent2"/>
                </a:solidFill>
                <a:effectLst/>
                <a:uLnTx/>
                <a:uFillTx/>
                <a:latin typeface="Century Gothic" panose="020F0302020204030204"/>
                <a:ea typeface="+mn-ea"/>
                <a:cs typeface="Arial" panose="020B0604020202020204" pitchFamily="34" charset="0"/>
              </a:rPr>
              <a:t>cérébrales</a:t>
            </a:r>
            <a:r>
              <a:rPr kumimoji="0" lang="en-US" sz="1000" b="1" i="0" u="none" strike="noStrike" kern="1200" cap="none" spc="0" normalizeH="0" baseline="0" noProof="0" dirty="0">
                <a:ln>
                  <a:noFill/>
                </a:ln>
                <a:solidFill>
                  <a:schemeClr val="accent2"/>
                </a:solidFill>
                <a:effectLst/>
                <a:uLnTx/>
                <a:uFillTx/>
                <a:latin typeface="Century Gothic" panose="020F0302020204030204"/>
                <a:ea typeface="+mn-ea"/>
                <a:cs typeface="Arial" panose="020B0604020202020204" pitchFamily="34" charset="0"/>
              </a:rPr>
              <a:t> </a:t>
            </a:r>
            <a:r>
              <a:rPr kumimoji="0" lang="en-US" sz="1000" b="1" i="0" u="none" strike="noStrike" kern="1200" cap="none" spc="0" normalizeH="0" baseline="0" noProof="0" dirty="0" err="1">
                <a:ln>
                  <a:noFill/>
                </a:ln>
                <a:solidFill>
                  <a:schemeClr val="accent2"/>
                </a:solidFill>
                <a:effectLst/>
                <a:uLnTx/>
                <a:uFillTx/>
                <a:latin typeface="Century Gothic" panose="020F0302020204030204"/>
                <a:ea typeface="+mn-ea"/>
                <a:cs typeface="Arial" panose="020B0604020202020204" pitchFamily="34" charset="0"/>
              </a:rPr>
              <a:t>mesurables</a:t>
            </a:r>
            <a:endParaRPr kumimoji="0" lang="en-US" sz="1000" b="1" i="0" u="none" strike="noStrike" kern="1200" cap="none" spc="0" normalizeH="0" baseline="30000" noProof="0" dirty="0">
              <a:ln>
                <a:noFill/>
              </a:ln>
              <a:solidFill>
                <a:schemeClr val="accent2"/>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IntraCranial</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a:t>
            </a:r>
            <a:r>
              <a:rPr kumimoji="0" lang="en-US" sz="9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cORR</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par BICR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IC-DCR par BICR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IC-</a:t>
            </a:r>
            <a:r>
              <a:rPr kumimoji="0" lang="en-US" sz="9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DoR</a:t>
            </a:r>
            <a:r>
              <a:rPr kumimoji="0" lang="en-US" sz="9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par BICR</a:t>
            </a:r>
            <a:endParaRPr lang="en-US" sz="900" dirty="0">
              <a:solidFill>
                <a:schemeClr val="tx2"/>
              </a:solidFill>
              <a:cs typeface="Arial" panose="020B0604020202020204" pitchFamily="34" charset="0"/>
            </a:endParaRP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9587816" y="2305011"/>
            <a:ext cx="117884" cy="2448000"/>
            <a:chOff x="9203915" y="2219156"/>
            <a:chExt cx="117884" cy="2448000"/>
          </a:xfrm>
        </p:grpSpPr>
        <p:cxnSp>
          <p:nvCxnSpPr>
            <p:cNvPr id="27" name="Connecteur droit 26">
              <a:extLst>
                <a:ext uri="{FF2B5EF4-FFF2-40B4-BE49-F238E27FC236}">
                  <a16:creationId xmlns="" xmlns:a16="http://schemas.microsoft.com/office/drawing/2014/main" id="{8E1509F0-A231-C6A0-7B36-C090057BE281}"/>
                </a:ext>
              </a:extLst>
            </p:cNvPr>
            <p:cNvCxnSpPr>
              <a:cxnSpLocks/>
            </p:cNvCxnSpPr>
            <p:nvPr/>
          </p:nvCxnSpPr>
          <p:spPr>
            <a:xfrm>
              <a:off x="9203916" y="2219156"/>
              <a:ext cx="0" cy="2448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338421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29" name="Freeform 41">
            <a:extLst>
              <a:ext uri="{FF2B5EF4-FFF2-40B4-BE49-F238E27FC236}">
                <a16:creationId xmlns="" xmlns:a16="http://schemas.microsoft.com/office/drawing/2014/main" id="{D9A29D24-8D01-7398-2D32-E9378C3AB03A}"/>
              </a:ext>
            </a:extLst>
          </p:cNvPr>
          <p:cNvSpPr/>
          <p:nvPr/>
        </p:nvSpPr>
        <p:spPr>
          <a:xfrm>
            <a:off x="7863839" y="2441867"/>
            <a:ext cx="1609097" cy="969264"/>
          </a:xfrm>
          <a:prstGeom prst="roundRect">
            <a:avLst>
              <a:gd name="adj" fmla="val 4811"/>
            </a:avLst>
          </a:prstGeom>
          <a:solidFill>
            <a:srgbClr val="0070C0"/>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a:solidFill>
                  <a:prstClr val="white"/>
                </a:solidFill>
                <a:cs typeface="Arial" panose="020B0604020202020204" pitchFamily="34" charset="0"/>
              </a:rPr>
              <a:t>T-</a:t>
            </a:r>
            <a:r>
              <a:rPr lang="en-US" sz="1000" b="1" dirty="0" err="1">
                <a:solidFill>
                  <a:prstClr val="white"/>
                </a:solidFill>
                <a:cs typeface="Arial" panose="020B0604020202020204" pitchFamily="34" charset="0"/>
              </a:rPr>
              <a:t>DXd</a:t>
            </a:r>
            <a:r>
              <a:rPr lang="en-US" sz="1000" b="1" dirty="0">
                <a:solidFill>
                  <a:prstClr val="white"/>
                </a:solidFill>
                <a:cs typeface="Arial" panose="020B0604020202020204" pitchFamily="34" charset="0"/>
              </a:rPr>
              <a:t> 5.4 mg/kg</a:t>
            </a:r>
          </a:p>
          <a:p>
            <a:pPr algn="ctr" defTabSz="514350">
              <a:spcBef>
                <a:spcPts val="300"/>
              </a:spcBef>
              <a:defRPr/>
            </a:pPr>
            <a:r>
              <a:rPr lang="en-US" sz="1000" b="1" dirty="0">
                <a:solidFill>
                  <a:prstClr val="white"/>
                </a:solidFill>
                <a:cs typeface="Arial" panose="020B0604020202020204" pitchFamily="34" charset="0"/>
              </a:rPr>
              <a:t>DL-02</a:t>
            </a:r>
          </a:p>
          <a:p>
            <a:pPr algn="ctr" defTabSz="514350">
              <a:spcBef>
                <a:spcPts val="300"/>
              </a:spcBef>
              <a:defRPr/>
            </a:pPr>
            <a:r>
              <a:rPr lang="en-US" sz="1000" b="1" dirty="0" err="1">
                <a:solidFill>
                  <a:prstClr val="white"/>
                </a:solidFill>
                <a:cs typeface="Arial" panose="020B0604020202020204" pitchFamily="34" charset="0"/>
              </a:rPr>
              <a:t>Méta</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cereb</a:t>
            </a:r>
            <a:r>
              <a:rPr lang="en-US" sz="1000" b="1" dirty="0">
                <a:solidFill>
                  <a:prstClr val="white"/>
                </a:solidFill>
                <a:cs typeface="Arial" panose="020B0604020202020204" pitchFamily="34" charset="0"/>
              </a:rPr>
              <a:t> (n=32)</a:t>
            </a:r>
          </a:p>
          <a:p>
            <a:pPr algn="ctr" defTabSz="514350">
              <a:spcBef>
                <a:spcPts val="300"/>
              </a:spcBef>
              <a:defRPr/>
            </a:pPr>
            <a:r>
              <a:rPr lang="en-US" sz="1000" b="1" dirty="0">
                <a:solidFill>
                  <a:prstClr val="white"/>
                </a:solidFill>
                <a:cs typeface="Arial" panose="020B0604020202020204" pitchFamily="34" charset="0"/>
              </a:rPr>
              <a:t>Sans </a:t>
            </a:r>
            <a:r>
              <a:rPr lang="en-US" sz="1000" b="1" dirty="0" err="1">
                <a:solidFill>
                  <a:prstClr val="white"/>
                </a:solidFill>
                <a:cs typeface="Arial" panose="020B0604020202020204" pitchFamily="34" charset="0"/>
              </a:rPr>
              <a:t>méta</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cereb</a:t>
            </a:r>
            <a:r>
              <a:rPr lang="en-US" sz="1000" b="1" dirty="0">
                <a:solidFill>
                  <a:prstClr val="white"/>
                </a:solidFill>
                <a:cs typeface="Arial" panose="020B0604020202020204" pitchFamily="34" charset="0"/>
              </a:rPr>
              <a:t> (n=70)</a:t>
            </a:r>
            <a:endParaRPr lang="en-US" sz="700" b="1" dirty="0">
              <a:solidFill>
                <a:prstClr val="white"/>
              </a:solidFill>
              <a:cs typeface="Arial" panose="020B0604020202020204" pitchFamily="34" charset="0"/>
            </a:endParaRPr>
          </a:p>
        </p:txBody>
      </p:sp>
      <p:sp>
        <p:nvSpPr>
          <p:cNvPr id="30" name="Freeform 5">
            <a:extLst>
              <a:ext uri="{FF2B5EF4-FFF2-40B4-BE49-F238E27FC236}">
                <a16:creationId xmlns="" xmlns:a16="http://schemas.microsoft.com/office/drawing/2014/main" id="{4B294BC7-20B6-4F40-3C60-D0FEE21B4517}"/>
              </a:ext>
            </a:extLst>
          </p:cNvPr>
          <p:cNvSpPr/>
          <p:nvPr/>
        </p:nvSpPr>
        <p:spPr>
          <a:xfrm>
            <a:off x="1313730" y="5437887"/>
            <a:ext cx="10478993" cy="596598"/>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spcBef>
                <a:spcPts val="400"/>
              </a:spcBef>
              <a:defRPr/>
            </a:pPr>
            <a:r>
              <a:rPr lang="da-DK" sz="800" dirty="0">
                <a:solidFill>
                  <a:schemeClr val="tx2"/>
                </a:solidFill>
                <a:cs typeface="Arial" panose="020B0604020202020204" pitchFamily="34" charset="0"/>
              </a:rPr>
              <a:t>1. </a:t>
            </a:r>
            <a:r>
              <a:rPr lang="da-DK" sz="700" dirty="0">
                <a:solidFill>
                  <a:schemeClr val="tx2"/>
                </a:solidFill>
                <a:cs typeface="Arial" panose="020B0604020202020204" pitchFamily="34" charset="0"/>
              </a:rPr>
              <a:t>Data cutoff: December 3, 2021 ; 2. Data cutoff: December 23, 2022</a:t>
            </a:r>
            <a:r>
              <a:rPr lang="en-US" sz="700" dirty="0">
                <a:solidFill>
                  <a:schemeClr val="tx2"/>
                </a:solidFill>
                <a:cs typeface="Arial" panose="020B0604020202020204" pitchFamily="34" charset="0"/>
              </a:rPr>
              <a:t> ; </a:t>
            </a:r>
            <a:r>
              <a:rPr lang="da-DK" sz="700" dirty="0">
                <a:solidFill>
                  <a:schemeClr val="tx2"/>
                </a:solidFill>
                <a:cs typeface="Arial" panose="020B0604020202020204" pitchFamily="34" charset="0"/>
              </a:rPr>
              <a:t>3. CT or MRI of the brain was required at screening; patients with asymptomatic BM at baseline were eligible if they did not need ongoing corticosteroid or anticonvulsants treatment, had recovered from acute radiotherapy toxicity, and </a:t>
            </a:r>
            <a:r>
              <a:rPr lang="da-DK" sz="700" u="sng" dirty="0">
                <a:solidFill>
                  <a:schemeClr val="tx2"/>
                </a:solidFill>
                <a:cs typeface="Arial" panose="020B0604020202020204" pitchFamily="34" charset="0"/>
              </a:rPr>
              <a:t>&gt;</a:t>
            </a:r>
            <a:r>
              <a:rPr lang="da-DK" sz="700" dirty="0">
                <a:solidFill>
                  <a:schemeClr val="tx2"/>
                </a:solidFill>
                <a:cs typeface="Arial" panose="020B0604020202020204" pitchFamily="34" charset="0"/>
              </a:rPr>
              <a:t>2 weeks had passed since WBRT ; 4. BM were considered measurable if they were </a:t>
            </a:r>
            <a:r>
              <a:rPr lang="da-DK" sz="700" u="sng" dirty="0">
                <a:solidFill>
                  <a:schemeClr val="tx2"/>
                </a:solidFill>
                <a:cs typeface="Arial" panose="020B0604020202020204" pitchFamily="34" charset="0"/>
              </a:rPr>
              <a:t>&gt;</a:t>
            </a:r>
            <a:r>
              <a:rPr lang="da-DK" sz="700" dirty="0">
                <a:solidFill>
                  <a:schemeClr val="tx2"/>
                </a:solidFill>
                <a:cs typeface="Arial" panose="020B0604020202020204" pitchFamily="34" charset="0"/>
              </a:rPr>
              <a:t>10 mm in on dimension on CT or MRI. 14/32 patients with baseline BM in DL-01 and 30/54 in DL-02 had BM that were measurable. IC responses were evaluated in measurable baseline BM per RECIST v1.1 based on CT or MRI scans every 6 weeks from Cycle 1 Day; no additional scans were required from those without baseline BM unless clinically indicated.</a:t>
            </a:r>
            <a:endParaRPr lang="da-DK" sz="800" dirty="0">
              <a:solidFill>
                <a:schemeClr val="tx2"/>
              </a:solidFill>
              <a:cs typeface="Arial" panose="020B0604020202020204" pitchFamily="34" charset="0"/>
            </a:endParaRPr>
          </a:p>
        </p:txBody>
      </p:sp>
      <p:sp>
        <p:nvSpPr>
          <p:cNvPr id="4" name="Freeform 41">
            <a:extLst>
              <a:ext uri="{FF2B5EF4-FFF2-40B4-BE49-F238E27FC236}">
                <a16:creationId xmlns="" xmlns:a16="http://schemas.microsoft.com/office/drawing/2014/main" id="{322FECFB-CA96-E437-D5A0-2D2ABA513A6C}"/>
              </a:ext>
            </a:extLst>
          </p:cNvPr>
          <p:cNvSpPr/>
          <p:nvPr/>
        </p:nvSpPr>
        <p:spPr>
          <a:xfrm>
            <a:off x="7863839" y="3626240"/>
            <a:ext cx="1609097" cy="969264"/>
          </a:xfrm>
          <a:prstGeom prst="roundRect">
            <a:avLst>
              <a:gd name="adj" fmla="val 481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a:solidFill>
                  <a:prstClr val="white"/>
                </a:solidFill>
                <a:cs typeface="Arial" panose="020B0604020202020204" pitchFamily="34" charset="0"/>
              </a:rPr>
              <a:t>Pooled-</a:t>
            </a:r>
            <a:r>
              <a:rPr lang="en-US" sz="1000" b="1" dirty="0" err="1">
                <a:solidFill>
                  <a:prstClr val="white"/>
                </a:solidFill>
                <a:cs typeface="Arial" panose="020B0604020202020204" pitchFamily="34" charset="0"/>
              </a:rPr>
              <a:t>DXd</a:t>
            </a:r>
            <a:r>
              <a:rPr lang="en-US" sz="1000" b="1" dirty="0">
                <a:solidFill>
                  <a:prstClr val="white"/>
                </a:solidFill>
                <a:cs typeface="Arial" panose="020B0604020202020204" pitchFamily="34" charset="0"/>
              </a:rPr>
              <a:t> 6.4 mg/kg</a:t>
            </a:r>
          </a:p>
          <a:p>
            <a:pPr algn="ctr" defTabSz="514350">
              <a:spcBef>
                <a:spcPts val="300"/>
              </a:spcBef>
              <a:defRPr/>
            </a:pPr>
            <a:r>
              <a:rPr lang="en-US" sz="1000" b="1" dirty="0">
                <a:solidFill>
                  <a:prstClr val="white"/>
                </a:solidFill>
                <a:cs typeface="Arial" panose="020B0604020202020204" pitchFamily="34" charset="0"/>
              </a:rPr>
              <a:t>DL-01 </a:t>
            </a:r>
            <a:r>
              <a:rPr lang="en-US" sz="1000" b="1" i="1" dirty="0">
                <a:solidFill>
                  <a:prstClr val="white"/>
                </a:solidFill>
                <a:cs typeface="Arial" panose="020B0604020202020204" pitchFamily="34" charset="0"/>
              </a:rPr>
              <a:t>HER2</a:t>
            </a:r>
            <a:r>
              <a:rPr lang="en-US" sz="1000" b="1" dirty="0">
                <a:solidFill>
                  <a:prstClr val="white"/>
                </a:solidFill>
                <a:cs typeface="Arial" panose="020B0604020202020204" pitchFamily="34" charset="0"/>
              </a:rPr>
              <a:t>m/DL-02</a:t>
            </a:r>
          </a:p>
          <a:p>
            <a:pPr algn="ctr" defTabSz="514350">
              <a:spcBef>
                <a:spcPts val="300"/>
              </a:spcBef>
              <a:defRPr/>
            </a:pPr>
            <a:r>
              <a:rPr lang="en-US" sz="1000" b="1" dirty="0">
                <a:solidFill>
                  <a:prstClr val="white"/>
                </a:solidFill>
                <a:cs typeface="Arial" panose="020B0604020202020204" pitchFamily="34" charset="0"/>
              </a:rPr>
              <a:t>BM (n=54)</a:t>
            </a:r>
          </a:p>
          <a:p>
            <a:pPr algn="ctr" defTabSz="514350">
              <a:spcBef>
                <a:spcPts val="300"/>
              </a:spcBef>
              <a:defRPr/>
            </a:pPr>
            <a:r>
              <a:rPr lang="en-US" sz="1000" b="1" dirty="0">
                <a:solidFill>
                  <a:prstClr val="white"/>
                </a:solidFill>
                <a:cs typeface="Arial" panose="020B0604020202020204" pitchFamily="34" charset="0"/>
              </a:rPr>
              <a:t>Non-BM (n=87)</a:t>
            </a:r>
            <a:endParaRPr lang="en-US" sz="700" b="1" dirty="0">
              <a:solidFill>
                <a:prstClr val="white"/>
              </a:solidFill>
              <a:cs typeface="Arial" panose="020B0604020202020204" pitchFamily="34" charset="0"/>
            </a:endParaRPr>
          </a:p>
        </p:txBody>
      </p:sp>
      <p:grpSp>
        <p:nvGrpSpPr>
          <p:cNvPr id="5" name="Groupe 4">
            <a:extLst>
              <a:ext uri="{FF2B5EF4-FFF2-40B4-BE49-F238E27FC236}">
                <a16:creationId xmlns="" xmlns:a16="http://schemas.microsoft.com/office/drawing/2014/main" id="{979C0517-0871-688E-C36C-428E065A0484}"/>
              </a:ext>
            </a:extLst>
          </p:cNvPr>
          <p:cNvGrpSpPr/>
          <p:nvPr/>
        </p:nvGrpSpPr>
        <p:grpSpPr>
          <a:xfrm>
            <a:off x="7658836" y="2053011"/>
            <a:ext cx="117884" cy="2952000"/>
            <a:chOff x="9203915" y="2219156"/>
            <a:chExt cx="117884" cy="2952000"/>
          </a:xfrm>
        </p:grpSpPr>
        <p:cxnSp>
          <p:nvCxnSpPr>
            <p:cNvPr id="6" name="Connecteur droit 5">
              <a:extLst>
                <a:ext uri="{FF2B5EF4-FFF2-40B4-BE49-F238E27FC236}">
                  <a16:creationId xmlns="" xmlns:a16="http://schemas.microsoft.com/office/drawing/2014/main" id="{29BD05A9-035F-CB31-1A38-B4381EEC0785}"/>
                </a:ext>
              </a:extLst>
            </p:cNvPr>
            <p:cNvCxnSpPr>
              <a:cxnSpLocks/>
            </p:cNvCxnSpPr>
            <p:nvPr/>
          </p:nvCxnSpPr>
          <p:spPr>
            <a:xfrm>
              <a:off x="9203916" y="2219156"/>
              <a:ext cx="0" cy="2952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Freeform 55">
              <a:extLst>
                <a:ext uri="{FF2B5EF4-FFF2-40B4-BE49-F238E27FC236}">
                  <a16:creationId xmlns="" xmlns:a16="http://schemas.microsoft.com/office/drawing/2014/main" id="{6D867FEB-9F0E-F410-569F-22888E82B0AE}"/>
                </a:ext>
              </a:extLst>
            </p:cNvPr>
            <p:cNvSpPr/>
            <p:nvPr/>
          </p:nvSpPr>
          <p:spPr>
            <a:xfrm rot="5400000">
              <a:off x="9051310" y="363621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11" name="Freeform 41">
            <a:extLst>
              <a:ext uri="{FF2B5EF4-FFF2-40B4-BE49-F238E27FC236}">
                <a16:creationId xmlns="" xmlns:a16="http://schemas.microsoft.com/office/drawing/2014/main" id="{77124717-E9E9-B27A-842F-E564CC218662}"/>
              </a:ext>
            </a:extLst>
          </p:cNvPr>
          <p:cNvSpPr/>
          <p:nvPr/>
        </p:nvSpPr>
        <p:spPr>
          <a:xfrm>
            <a:off x="5598175" y="3411131"/>
            <a:ext cx="1920959" cy="756000"/>
          </a:xfrm>
          <a:prstGeom prst="roundRect">
            <a:avLst>
              <a:gd name="adj" fmla="val 4811"/>
            </a:avLst>
          </a:prstGeom>
          <a:solidFill>
            <a:srgbClr val="0070C0"/>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a:solidFill>
                  <a:prstClr val="white"/>
                </a:solidFill>
                <a:cs typeface="Arial" panose="020B0604020202020204" pitchFamily="34" charset="0"/>
              </a:rPr>
              <a:t>T-</a:t>
            </a:r>
            <a:r>
              <a:rPr lang="en-US" sz="1000" b="1" dirty="0" err="1">
                <a:solidFill>
                  <a:prstClr val="white"/>
                </a:solidFill>
                <a:cs typeface="Arial" panose="020B0604020202020204" pitchFamily="34" charset="0"/>
              </a:rPr>
              <a:t>DXd</a:t>
            </a:r>
            <a:r>
              <a:rPr lang="en-US" sz="1000" b="1" dirty="0">
                <a:solidFill>
                  <a:prstClr val="white"/>
                </a:solidFill>
                <a:cs typeface="Arial" panose="020B0604020202020204" pitchFamily="34" charset="0"/>
              </a:rPr>
              <a:t> 5.4 mg/kg</a:t>
            </a:r>
          </a:p>
          <a:p>
            <a:pPr algn="ctr" defTabSz="514350">
              <a:spcBef>
                <a:spcPts val="300"/>
              </a:spcBef>
              <a:defRPr/>
            </a:pPr>
            <a:r>
              <a:rPr lang="en-US" sz="1000" b="1" dirty="0">
                <a:solidFill>
                  <a:prstClr val="white"/>
                </a:solidFill>
                <a:cs typeface="Arial" panose="020B0604020202020204" pitchFamily="34" charset="0"/>
              </a:rPr>
              <a:t>Q3W</a:t>
            </a:r>
          </a:p>
          <a:p>
            <a:pPr algn="ctr" defTabSz="514350">
              <a:spcBef>
                <a:spcPts val="300"/>
              </a:spcBef>
              <a:defRPr/>
            </a:pPr>
            <a:r>
              <a:rPr lang="en-US" sz="1000" b="1" dirty="0">
                <a:solidFill>
                  <a:prstClr val="white"/>
                </a:solidFill>
                <a:cs typeface="Arial" panose="020B0604020202020204" pitchFamily="34" charset="0"/>
              </a:rPr>
              <a:t>N=102</a:t>
            </a:r>
            <a:endParaRPr lang="en-US" sz="700" b="1" dirty="0">
              <a:solidFill>
                <a:prstClr val="white"/>
              </a:solidFill>
              <a:cs typeface="Arial" panose="020B0604020202020204" pitchFamily="34" charset="0"/>
            </a:endParaRPr>
          </a:p>
        </p:txBody>
      </p:sp>
      <p:sp>
        <p:nvSpPr>
          <p:cNvPr id="12" name="Freeform 41">
            <a:extLst>
              <a:ext uri="{FF2B5EF4-FFF2-40B4-BE49-F238E27FC236}">
                <a16:creationId xmlns="" xmlns:a16="http://schemas.microsoft.com/office/drawing/2014/main" id="{664B9659-E1DB-2EFB-37AE-56585E16C302}"/>
              </a:ext>
            </a:extLst>
          </p:cNvPr>
          <p:cNvSpPr/>
          <p:nvPr/>
        </p:nvSpPr>
        <p:spPr>
          <a:xfrm>
            <a:off x="5598175" y="4288955"/>
            <a:ext cx="1920959" cy="756000"/>
          </a:xfrm>
          <a:prstGeom prst="roundRect">
            <a:avLst>
              <a:gd name="adj" fmla="val 481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a:solidFill>
                  <a:prstClr val="white"/>
                </a:solidFill>
                <a:cs typeface="Arial" panose="020B0604020202020204" pitchFamily="34" charset="0"/>
              </a:rPr>
              <a:t>T-</a:t>
            </a:r>
            <a:r>
              <a:rPr lang="en-US" sz="1000" b="1" dirty="0" err="1">
                <a:solidFill>
                  <a:prstClr val="white"/>
                </a:solidFill>
                <a:cs typeface="Arial" panose="020B0604020202020204" pitchFamily="34" charset="0"/>
              </a:rPr>
              <a:t>DXd</a:t>
            </a:r>
            <a:r>
              <a:rPr lang="en-US" sz="1000" b="1" dirty="0">
                <a:solidFill>
                  <a:prstClr val="white"/>
                </a:solidFill>
                <a:cs typeface="Arial" panose="020B0604020202020204" pitchFamily="34" charset="0"/>
              </a:rPr>
              <a:t> 6.4 mg/kg</a:t>
            </a:r>
          </a:p>
          <a:p>
            <a:pPr algn="ctr" defTabSz="514350">
              <a:spcBef>
                <a:spcPts val="300"/>
              </a:spcBef>
              <a:defRPr/>
            </a:pPr>
            <a:r>
              <a:rPr lang="en-US" sz="1000" b="1" dirty="0">
                <a:solidFill>
                  <a:prstClr val="white"/>
                </a:solidFill>
                <a:cs typeface="Arial" panose="020B0604020202020204" pitchFamily="34" charset="0"/>
              </a:rPr>
              <a:t>Q3W</a:t>
            </a:r>
          </a:p>
          <a:p>
            <a:pPr algn="ctr" defTabSz="514350">
              <a:spcBef>
                <a:spcPts val="300"/>
              </a:spcBef>
              <a:defRPr/>
            </a:pPr>
            <a:r>
              <a:rPr lang="en-US" sz="1000" b="1" dirty="0">
                <a:solidFill>
                  <a:prstClr val="white"/>
                </a:solidFill>
                <a:cs typeface="Arial" panose="020B0604020202020204" pitchFamily="34" charset="0"/>
              </a:rPr>
              <a:t>N=50</a:t>
            </a:r>
            <a:endParaRPr lang="en-US" sz="700" b="1" dirty="0">
              <a:solidFill>
                <a:prstClr val="white"/>
              </a:solidFill>
              <a:cs typeface="Arial" panose="020B0604020202020204" pitchFamily="34" charset="0"/>
            </a:endParaRPr>
          </a:p>
        </p:txBody>
      </p:sp>
      <p:sp>
        <p:nvSpPr>
          <p:cNvPr id="13" name="Freeform 41">
            <a:extLst>
              <a:ext uri="{FF2B5EF4-FFF2-40B4-BE49-F238E27FC236}">
                <a16:creationId xmlns="" xmlns:a16="http://schemas.microsoft.com/office/drawing/2014/main" id="{D3C5C995-7578-E52B-2D2C-FF045915044B}"/>
              </a:ext>
            </a:extLst>
          </p:cNvPr>
          <p:cNvSpPr/>
          <p:nvPr/>
        </p:nvSpPr>
        <p:spPr>
          <a:xfrm>
            <a:off x="5598175" y="2026538"/>
            <a:ext cx="1920959" cy="756000"/>
          </a:xfrm>
          <a:prstGeom prst="roundRect">
            <a:avLst>
              <a:gd name="adj" fmla="val 4811"/>
            </a:avLst>
          </a:prstGeom>
          <a:solidFill>
            <a:schemeClr val="bg2">
              <a:lumMod val="60000"/>
              <a:lumOff val="4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err="1">
                <a:solidFill>
                  <a:schemeClr val="tx1">
                    <a:lumMod val="65000"/>
                    <a:lumOff val="35000"/>
                  </a:schemeClr>
                </a:solidFill>
                <a:cs typeface="Arial" panose="020B0604020202020204" pitchFamily="34" charset="0"/>
              </a:rPr>
              <a:t>Cohorte</a:t>
            </a:r>
            <a:r>
              <a:rPr lang="en-US" sz="1000" b="1" dirty="0">
                <a:solidFill>
                  <a:schemeClr val="tx1">
                    <a:lumMod val="65000"/>
                    <a:lumOff val="35000"/>
                  </a:schemeClr>
                </a:solidFill>
                <a:cs typeface="Arial" panose="020B0604020202020204" pitchFamily="34" charset="0"/>
              </a:rPr>
              <a:t> 2 expansion : </a:t>
            </a:r>
            <a:r>
              <a:rPr lang="en-US" sz="1000" b="1" i="1" dirty="0">
                <a:solidFill>
                  <a:schemeClr val="tx1">
                    <a:lumMod val="65000"/>
                    <a:lumOff val="35000"/>
                  </a:schemeClr>
                </a:solidFill>
                <a:cs typeface="Arial" panose="020B0604020202020204" pitchFamily="34" charset="0"/>
              </a:rPr>
              <a:t>HER2</a:t>
            </a:r>
            <a:r>
              <a:rPr lang="en-US" sz="1000" b="1" dirty="0">
                <a:solidFill>
                  <a:schemeClr val="tx1">
                    <a:lumMod val="65000"/>
                    <a:lumOff val="35000"/>
                  </a:schemeClr>
                </a:solidFill>
                <a:cs typeface="Arial" panose="020B0604020202020204" pitchFamily="34" charset="0"/>
              </a:rPr>
              <a:t>m</a:t>
            </a:r>
          </a:p>
          <a:p>
            <a:pPr algn="ctr" defTabSz="514350">
              <a:spcBef>
                <a:spcPts val="300"/>
              </a:spcBef>
              <a:defRPr/>
            </a:pPr>
            <a:r>
              <a:rPr lang="en-US" sz="1000" b="1" dirty="0">
                <a:solidFill>
                  <a:schemeClr val="tx1">
                    <a:lumMod val="65000"/>
                    <a:lumOff val="35000"/>
                  </a:schemeClr>
                </a:solidFill>
                <a:cs typeface="Arial" panose="020B0604020202020204" pitchFamily="34" charset="0"/>
              </a:rPr>
              <a:t>T-</a:t>
            </a:r>
            <a:r>
              <a:rPr lang="en-US" sz="1000" b="1" dirty="0" err="1">
                <a:solidFill>
                  <a:schemeClr val="tx1">
                    <a:lumMod val="65000"/>
                    <a:lumOff val="35000"/>
                  </a:schemeClr>
                </a:solidFill>
                <a:cs typeface="Arial" panose="020B0604020202020204" pitchFamily="34" charset="0"/>
              </a:rPr>
              <a:t>DXd</a:t>
            </a:r>
            <a:r>
              <a:rPr lang="en-US" sz="1000" b="1" dirty="0">
                <a:solidFill>
                  <a:schemeClr val="tx1">
                    <a:lumMod val="65000"/>
                    <a:lumOff val="35000"/>
                  </a:schemeClr>
                </a:solidFill>
                <a:cs typeface="Arial" panose="020B0604020202020204" pitchFamily="34" charset="0"/>
              </a:rPr>
              <a:t> 6.4 mg/kg Q3W</a:t>
            </a:r>
          </a:p>
          <a:p>
            <a:pPr algn="ctr" defTabSz="514350">
              <a:spcBef>
                <a:spcPts val="300"/>
              </a:spcBef>
              <a:defRPr/>
            </a:pPr>
            <a:r>
              <a:rPr lang="en-US" sz="1000" b="1" dirty="0">
                <a:solidFill>
                  <a:schemeClr val="tx1">
                    <a:lumMod val="65000"/>
                    <a:lumOff val="35000"/>
                  </a:schemeClr>
                </a:solidFill>
                <a:cs typeface="Arial" panose="020B0604020202020204" pitchFamily="34" charset="0"/>
              </a:rPr>
              <a:t>n=49</a:t>
            </a:r>
            <a:endParaRPr lang="en-US" sz="700" b="1" dirty="0">
              <a:solidFill>
                <a:schemeClr val="tx1">
                  <a:lumMod val="65000"/>
                  <a:lumOff val="35000"/>
                </a:schemeClr>
              </a:solidFill>
              <a:cs typeface="Arial" panose="020B0604020202020204" pitchFamily="34" charset="0"/>
            </a:endParaRPr>
          </a:p>
        </p:txBody>
      </p:sp>
      <p:sp>
        <p:nvSpPr>
          <p:cNvPr id="14" name="Freeform 41">
            <a:extLst>
              <a:ext uri="{FF2B5EF4-FFF2-40B4-BE49-F238E27FC236}">
                <a16:creationId xmlns="" xmlns:a16="http://schemas.microsoft.com/office/drawing/2014/main" id="{1D5A93B9-236F-BE5A-7FEF-B4468FADD884}"/>
              </a:ext>
            </a:extLst>
          </p:cNvPr>
          <p:cNvSpPr/>
          <p:nvPr/>
        </p:nvSpPr>
        <p:spPr>
          <a:xfrm>
            <a:off x="5598175" y="1357000"/>
            <a:ext cx="1920959" cy="597261"/>
          </a:xfrm>
          <a:prstGeom prst="roundRect">
            <a:avLst>
              <a:gd name="adj" fmla="val 4811"/>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100"/>
              </a:spcBef>
              <a:buClr>
                <a:schemeClr val="bg2"/>
              </a:buClr>
              <a:buSzPct val="70000"/>
              <a:tabLst>
                <a:tab pos="120650" algn="l"/>
              </a:tabLst>
            </a:pPr>
            <a:r>
              <a:rPr lang="en-US" sz="800" spc="-30" dirty="0" err="1">
                <a:solidFill>
                  <a:schemeClr val="accent2"/>
                </a:solidFill>
                <a:cs typeface="Arial" panose="020B0604020202020204" pitchFamily="34" charset="0"/>
              </a:rPr>
              <a:t>Cohorte</a:t>
            </a:r>
            <a:r>
              <a:rPr lang="en-US" sz="800" spc="-30" dirty="0">
                <a:solidFill>
                  <a:schemeClr val="accent2"/>
                </a:solidFill>
                <a:cs typeface="Arial" panose="020B0604020202020204" pitchFamily="34" charset="0"/>
              </a:rPr>
              <a:t> 1a: HER2-OE</a:t>
            </a:r>
            <a:br>
              <a:rPr lang="en-US" sz="800" spc="-30" dirty="0">
                <a:solidFill>
                  <a:schemeClr val="accent2"/>
                </a:solidFill>
                <a:cs typeface="Arial" panose="020B0604020202020204" pitchFamily="34" charset="0"/>
              </a:rPr>
            </a:br>
            <a:r>
              <a:rPr lang="en-US" sz="800" spc="-30" dirty="0">
                <a:solidFill>
                  <a:schemeClr val="accent2"/>
                </a:solidFill>
                <a:cs typeface="Arial" panose="020B0604020202020204" pitchFamily="34" charset="0"/>
              </a:rPr>
              <a:t>(IHC 3+ </a:t>
            </a:r>
            <a:r>
              <a:rPr lang="en-US" sz="800" spc="-30" dirty="0" err="1">
                <a:solidFill>
                  <a:schemeClr val="accent2"/>
                </a:solidFill>
                <a:cs typeface="Arial" panose="020B0604020202020204" pitchFamily="34" charset="0"/>
              </a:rPr>
              <a:t>ou</a:t>
            </a:r>
            <a:r>
              <a:rPr lang="en-US" sz="800" spc="-30" dirty="0">
                <a:solidFill>
                  <a:schemeClr val="accent2"/>
                </a:solidFill>
                <a:cs typeface="Arial" panose="020B0604020202020204" pitchFamily="34" charset="0"/>
              </a:rPr>
              <a:t> IHC 2+)</a:t>
            </a:r>
          </a:p>
          <a:p>
            <a:pPr algn="ctr" defTabSz="450056">
              <a:spcBef>
                <a:spcPts val="100"/>
              </a:spcBef>
              <a:buClr>
                <a:schemeClr val="bg2"/>
              </a:buClr>
              <a:buSzPct val="70000"/>
              <a:tabLst>
                <a:tab pos="120650" algn="l"/>
              </a:tabLst>
            </a:pPr>
            <a:r>
              <a:rPr lang="en-US" sz="800" dirty="0">
                <a:solidFill>
                  <a:schemeClr val="accent2"/>
                </a:solidFill>
                <a:cs typeface="Arial" panose="020B0604020202020204" pitchFamily="34" charset="0"/>
              </a:rPr>
              <a:t>T-</a:t>
            </a:r>
            <a:r>
              <a:rPr lang="en-US" sz="800" dirty="0" err="1">
                <a:solidFill>
                  <a:schemeClr val="accent2"/>
                </a:solidFill>
                <a:cs typeface="Arial" panose="020B0604020202020204" pitchFamily="34" charset="0"/>
              </a:rPr>
              <a:t>DXd</a:t>
            </a:r>
            <a:r>
              <a:rPr lang="en-US" sz="800" dirty="0">
                <a:solidFill>
                  <a:schemeClr val="accent2"/>
                </a:solidFill>
                <a:cs typeface="Arial" panose="020B0604020202020204" pitchFamily="34" charset="0"/>
              </a:rPr>
              <a:t> 5.4 mg/kg Q3W</a:t>
            </a:r>
          </a:p>
          <a:p>
            <a:pPr algn="ctr" defTabSz="450056">
              <a:spcBef>
                <a:spcPts val="100"/>
              </a:spcBef>
              <a:buClr>
                <a:schemeClr val="bg2"/>
              </a:buClr>
              <a:buSzPct val="70000"/>
              <a:tabLst>
                <a:tab pos="120650" algn="l"/>
              </a:tabLst>
            </a:pPr>
            <a:r>
              <a:rPr lang="en-US" sz="800" dirty="0">
                <a:solidFill>
                  <a:schemeClr val="accent2"/>
                </a:solidFill>
                <a:cs typeface="Arial" panose="020B0604020202020204" pitchFamily="34" charset="0"/>
              </a:rPr>
              <a:t>n=41</a:t>
            </a:r>
          </a:p>
        </p:txBody>
      </p:sp>
      <p:sp>
        <p:nvSpPr>
          <p:cNvPr id="15" name="Freeform 41">
            <a:extLst>
              <a:ext uri="{FF2B5EF4-FFF2-40B4-BE49-F238E27FC236}">
                <a16:creationId xmlns="" xmlns:a16="http://schemas.microsoft.com/office/drawing/2014/main" id="{1D86EBB5-BE48-358E-95AA-B3C4C6BC1793}"/>
              </a:ext>
            </a:extLst>
          </p:cNvPr>
          <p:cNvSpPr/>
          <p:nvPr/>
        </p:nvSpPr>
        <p:spPr>
          <a:xfrm>
            <a:off x="3927599" y="2026538"/>
            <a:ext cx="1561567" cy="756000"/>
          </a:xfrm>
          <a:prstGeom prst="roundRect">
            <a:avLst>
              <a:gd name="adj" fmla="val 4811"/>
            </a:avLst>
          </a:prstGeom>
          <a:solidFill>
            <a:schemeClr val="bg2">
              <a:lumMod val="60000"/>
              <a:lumOff val="4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000" b="1" dirty="0" err="1">
                <a:solidFill>
                  <a:schemeClr val="tx1">
                    <a:lumMod val="65000"/>
                    <a:lumOff val="35000"/>
                  </a:schemeClr>
                </a:solidFill>
                <a:cs typeface="Arial" panose="020B0604020202020204" pitchFamily="34" charset="0"/>
              </a:rPr>
              <a:t>Cohorte</a:t>
            </a:r>
            <a:r>
              <a:rPr lang="en-US" sz="1000" b="1" dirty="0">
                <a:solidFill>
                  <a:schemeClr val="tx1">
                    <a:lumMod val="65000"/>
                    <a:lumOff val="35000"/>
                  </a:schemeClr>
                </a:solidFill>
                <a:cs typeface="Arial" panose="020B0604020202020204" pitchFamily="34" charset="0"/>
              </a:rPr>
              <a:t> 2 : </a:t>
            </a:r>
            <a:r>
              <a:rPr lang="en-US" sz="1000" b="1" i="1" dirty="0">
                <a:solidFill>
                  <a:schemeClr val="tx1">
                    <a:lumMod val="65000"/>
                    <a:lumOff val="35000"/>
                  </a:schemeClr>
                </a:solidFill>
                <a:cs typeface="Arial" panose="020B0604020202020204" pitchFamily="34" charset="0"/>
              </a:rPr>
              <a:t>HER2</a:t>
            </a:r>
            <a:r>
              <a:rPr lang="en-US" sz="1000" b="1" dirty="0">
                <a:solidFill>
                  <a:schemeClr val="tx1">
                    <a:lumMod val="65000"/>
                    <a:lumOff val="35000"/>
                  </a:schemeClr>
                </a:solidFill>
                <a:cs typeface="Arial" panose="020B0604020202020204" pitchFamily="34" charset="0"/>
              </a:rPr>
              <a:t>m</a:t>
            </a:r>
          </a:p>
          <a:p>
            <a:pPr algn="ctr" defTabSz="514350">
              <a:spcBef>
                <a:spcPts val="300"/>
              </a:spcBef>
              <a:defRPr/>
            </a:pPr>
            <a:r>
              <a:rPr lang="en-US" sz="1000" b="1" dirty="0">
                <a:solidFill>
                  <a:schemeClr val="tx1">
                    <a:lumMod val="65000"/>
                    <a:lumOff val="35000"/>
                  </a:schemeClr>
                </a:solidFill>
                <a:cs typeface="Arial" panose="020B0604020202020204" pitchFamily="34" charset="0"/>
              </a:rPr>
              <a:t>T-</a:t>
            </a:r>
            <a:r>
              <a:rPr lang="en-US" sz="1000" b="1" dirty="0" err="1">
                <a:solidFill>
                  <a:schemeClr val="tx1">
                    <a:lumMod val="65000"/>
                    <a:lumOff val="35000"/>
                  </a:schemeClr>
                </a:solidFill>
                <a:cs typeface="Arial" panose="020B0604020202020204" pitchFamily="34" charset="0"/>
              </a:rPr>
              <a:t>DXd</a:t>
            </a:r>
            <a:r>
              <a:rPr lang="en-US" sz="1000" b="1" dirty="0">
                <a:solidFill>
                  <a:schemeClr val="tx1">
                    <a:lumMod val="65000"/>
                    <a:lumOff val="35000"/>
                  </a:schemeClr>
                </a:solidFill>
                <a:cs typeface="Arial" panose="020B0604020202020204" pitchFamily="34" charset="0"/>
              </a:rPr>
              <a:t> 6.4 mg/kg Q3W</a:t>
            </a:r>
          </a:p>
          <a:p>
            <a:pPr algn="ctr" defTabSz="514350">
              <a:spcBef>
                <a:spcPts val="300"/>
              </a:spcBef>
              <a:defRPr/>
            </a:pPr>
            <a:r>
              <a:rPr lang="en-US" sz="1000" b="1" dirty="0">
                <a:solidFill>
                  <a:schemeClr val="tx1">
                    <a:lumMod val="65000"/>
                    <a:lumOff val="35000"/>
                  </a:schemeClr>
                </a:solidFill>
                <a:cs typeface="Arial" panose="020B0604020202020204" pitchFamily="34" charset="0"/>
              </a:rPr>
              <a:t>n=42</a:t>
            </a:r>
            <a:endParaRPr lang="en-US" sz="700" b="1" dirty="0">
              <a:solidFill>
                <a:schemeClr val="tx1">
                  <a:lumMod val="65000"/>
                  <a:lumOff val="35000"/>
                </a:schemeClr>
              </a:solidFill>
              <a:cs typeface="Arial" panose="020B0604020202020204" pitchFamily="34" charset="0"/>
            </a:endParaRPr>
          </a:p>
        </p:txBody>
      </p:sp>
      <p:sp>
        <p:nvSpPr>
          <p:cNvPr id="32" name="Freeform 41">
            <a:extLst>
              <a:ext uri="{FF2B5EF4-FFF2-40B4-BE49-F238E27FC236}">
                <a16:creationId xmlns="" xmlns:a16="http://schemas.microsoft.com/office/drawing/2014/main" id="{F4FE1B38-B279-CD0D-59A0-1DAC848CAE95}"/>
              </a:ext>
            </a:extLst>
          </p:cNvPr>
          <p:cNvSpPr/>
          <p:nvPr/>
        </p:nvSpPr>
        <p:spPr>
          <a:xfrm>
            <a:off x="3927599" y="1357000"/>
            <a:ext cx="1561567" cy="597261"/>
          </a:xfrm>
          <a:prstGeom prst="roundRect">
            <a:avLst>
              <a:gd name="adj" fmla="val 4811"/>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100"/>
              </a:spcBef>
              <a:buClr>
                <a:schemeClr val="bg2"/>
              </a:buClr>
              <a:buSzPct val="70000"/>
              <a:tabLst>
                <a:tab pos="120650" algn="l"/>
              </a:tabLst>
            </a:pPr>
            <a:r>
              <a:rPr lang="en-US" sz="800" spc="-30" dirty="0" err="1">
                <a:solidFill>
                  <a:schemeClr val="accent2"/>
                </a:solidFill>
                <a:cs typeface="Arial" panose="020B0604020202020204" pitchFamily="34" charset="0"/>
              </a:rPr>
              <a:t>Cohorte</a:t>
            </a:r>
            <a:r>
              <a:rPr lang="en-US" sz="800" spc="-30" dirty="0">
                <a:solidFill>
                  <a:schemeClr val="accent2"/>
                </a:solidFill>
                <a:cs typeface="Arial" panose="020B0604020202020204" pitchFamily="34" charset="0"/>
              </a:rPr>
              <a:t> 1: HER2-OE</a:t>
            </a:r>
            <a:br>
              <a:rPr lang="en-US" sz="800" spc="-30" dirty="0">
                <a:solidFill>
                  <a:schemeClr val="accent2"/>
                </a:solidFill>
                <a:cs typeface="Arial" panose="020B0604020202020204" pitchFamily="34" charset="0"/>
              </a:rPr>
            </a:br>
            <a:r>
              <a:rPr lang="en-US" sz="800" spc="-30" dirty="0">
                <a:solidFill>
                  <a:schemeClr val="accent2"/>
                </a:solidFill>
                <a:cs typeface="Arial" panose="020B0604020202020204" pitchFamily="34" charset="0"/>
              </a:rPr>
              <a:t>(IHC 3+ </a:t>
            </a:r>
            <a:r>
              <a:rPr lang="en-US" sz="800" spc="-30" dirty="0" err="1">
                <a:solidFill>
                  <a:schemeClr val="accent2"/>
                </a:solidFill>
                <a:cs typeface="Arial" panose="020B0604020202020204" pitchFamily="34" charset="0"/>
              </a:rPr>
              <a:t>ou</a:t>
            </a:r>
            <a:r>
              <a:rPr lang="en-US" sz="800" spc="-30" dirty="0">
                <a:solidFill>
                  <a:schemeClr val="accent2"/>
                </a:solidFill>
                <a:cs typeface="Arial" panose="020B0604020202020204" pitchFamily="34" charset="0"/>
              </a:rPr>
              <a:t> IHC 2+)</a:t>
            </a:r>
          </a:p>
          <a:p>
            <a:pPr algn="ctr" defTabSz="450056">
              <a:spcBef>
                <a:spcPts val="100"/>
              </a:spcBef>
              <a:buClr>
                <a:schemeClr val="bg2"/>
              </a:buClr>
              <a:buSzPct val="70000"/>
              <a:tabLst>
                <a:tab pos="120650" algn="l"/>
              </a:tabLst>
            </a:pPr>
            <a:r>
              <a:rPr lang="en-US" sz="800" dirty="0">
                <a:solidFill>
                  <a:schemeClr val="accent2"/>
                </a:solidFill>
                <a:cs typeface="Arial" panose="020B0604020202020204" pitchFamily="34" charset="0"/>
              </a:rPr>
              <a:t>T-</a:t>
            </a:r>
            <a:r>
              <a:rPr lang="en-US" sz="800" dirty="0" err="1">
                <a:solidFill>
                  <a:schemeClr val="accent2"/>
                </a:solidFill>
                <a:cs typeface="Arial" panose="020B0604020202020204" pitchFamily="34" charset="0"/>
              </a:rPr>
              <a:t>DXd</a:t>
            </a:r>
            <a:r>
              <a:rPr lang="en-US" sz="800" dirty="0">
                <a:solidFill>
                  <a:schemeClr val="accent2"/>
                </a:solidFill>
                <a:cs typeface="Arial" panose="020B0604020202020204" pitchFamily="34" charset="0"/>
              </a:rPr>
              <a:t> 6.4 mg/kg Q3W</a:t>
            </a:r>
          </a:p>
          <a:p>
            <a:pPr algn="ctr" defTabSz="450056">
              <a:spcBef>
                <a:spcPts val="100"/>
              </a:spcBef>
              <a:buClr>
                <a:schemeClr val="bg2"/>
              </a:buClr>
              <a:buSzPct val="70000"/>
              <a:tabLst>
                <a:tab pos="120650" algn="l"/>
              </a:tabLst>
            </a:pPr>
            <a:r>
              <a:rPr lang="en-US" sz="800" dirty="0">
                <a:solidFill>
                  <a:schemeClr val="accent2"/>
                </a:solidFill>
                <a:cs typeface="Arial" panose="020B0604020202020204" pitchFamily="34" charset="0"/>
              </a:rPr>
              <a:t>n=49</a:t>
            </a:r>
          </a:p>
        </p:txBody>
      </p:sp>
      <p:cxnSp>
        <p:nvCxnSpPr>
          <p:cNvPr id="34" name="Connecteur droit 33">
            <a:extLst>
              <a:ext uri="{FF2B5EF4-FFF2-40B4-BE49-F238E27FC236}">
                <a16:creationId xmlns="" xmlns:a16="http://schemas.microsoft.com/office/drawing/2014/main" id="{DF1E2317-A3AC-006B-0302-68BE3DF82DA3}"/>
              </a:ext>
            </a:extLst>
          </p:cNvPr>
          <p:cNvCxnSpPr/>
          <p:nvPr/>
        </p:nvCxnSpPr>
        <p:spPr>
          <a:xfrm>
            <a:off x="3576655" y="1387666"/>
            <a:ext cx="0" cy="1692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Connecteur droit 35">
            <a:extLst>
              <a:ext uri="{FF2B5EF4-FFF2-40B4-BE49-F238E27FC236}">
                <a16:creationId xmlns="" xmlns:a16="http://schemas.microsoft.com/office/drawing/2014/main" id="{046DBD02-28C3-F16D-809A-1CD0BB1CFBCF}"/>
              </a:ext>
            </a:extLst>
          </p:cNvPr>
          <p:cNvCxnSpPr>
            <a:cxnSpLocks/>
          </p:cNvCxnSpPr>
          <p:nvPr/>
        </p:nvCxnSpPr>
        <p:spPr>
          <a:xfrm>
            <a:off x="3576655" y="3396933"/>
            <a:ext cx="0" cy="1692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a:extLst>
              <a:ext uri="{FF2B5EF4-FFF2-40B4-BE49-F238E27FC236}">
                <a16:creationId xmlns="" xmlns:a16="http://schemas.microsoft.com/office/drawing/2014/main" id="{FFA9C487-8BF4-C402-300E-35803888A3DA}"/>
              </a:ext>
            </a:extLst>
          </p:cNvPr>
          <p:cNvCxnSpPr/>
          <p:nvPr/>
        </p:nvCxnSpPr>
        <p:spPr>
          <a:xfrm>
            <a:off x="3576655" y="2396136"/>
            <a:ext cx="228114"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a:extLst>
              <a:ext uri="{FF2B5EF4-FFF2-40B4-BE49-F238E27FC236}">
                <a16:creationId xmlns="" xmlns:a16="http://schemas.microsoft.com/office/drawing/2014/main" id="{D02981C1-2358-52F0-D1E8-D45B848039D1}"/>
              </a:ext>
            </a:extLst>
          </p:cNvPr>
          <p:cNvCxnSpPr>
            <a:cxnSpLocks/>
          </p:cNvCxnSpPr>
          <p:nvPr/>
        </p:nvCxnSpPr>
        <p:spPr>
          <a:xfrm>
            <a:off x="3576655" y="1655630"/>
            <a:ext cx="228114"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a:extLst>
              <a:ext uri="{FF2B5EF4-FFF2-40B4-BE49-F238E27FC236}">
                <a16:creationId xmlns="" xmlns:a16="http://schemas.microsoft.com/office/drawing/2014/main" id="{0789C485-49CB-6ECE-178F-0DB0CDC4EA37}"/>
              </a:ext>
            </a:extLst>
          </p:cNvPr>
          <p:cNvCxnSpPr>
            <a:cxnSpLocks/>
          </p:cNvCxnSpPr>
          <p:nvPr/>
        </p:nvCxnSpPr>
        <p:spPr>
          <a:xfrm>
            <a:off x="3576655" y="4242933"/>
            <a:ext cx="1260000" cy="0"/>
          </a:xfrm>
          <a:prstGeom prst="straightConnector1">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1" name="Freeform 5">
            <a:extLst>
              <a:ext uri="{FF2B5EF4-FFF2-40B4-BE49-F238E27FC236}">
                <a16:creationId xmlns="" xmlns:a16="http://schemas.microsoft.com/office/drawing/2014/main" id="{030F93D1-9149-E257-70D3-AFC4BD5A20D6}"/>
              </a:ext>
            </a:extLst>
          </p:cNvPr>
          <p:cNvSpPr/>
          <p:nvPr/>
        </p:nvSpPr>
        <p:spPr>
          <a:xfrm>
            <a:off x="1313732" y="3371400"/>
            <a:ext cx="2364673" cy="1881565"/>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800"/>
              </a:spcBef>
              <a:defRPr/>
            </a:pPr>
            <a:r>
              <a:rPr lang="da-DK" sz="1400" b="1" dirty="0">
                <a:solidFill>
                  <a:schemeClr val="accent2"/>
                </a:solidFill>
                <a:cs typeface="Arial" panose="020B0604020202020204" pitchFamily="34" charset="0"/>
              </a:rPr>
              <a:t>DESTINY-Lung02</a:t>
            </a:r>
            <a:r>
              <a:rPr lang="da-DK" sz="1400" b="1" baseline="30000" dirty="0">
                <a:solidFill>
                  <a:schemeClr val="accent2"/>
                </a:solidFill>
                <a:cs typeface="Arial" panose="020B0604020202020204" pitchFamily="34" charset="0"/>
              </a:rPr>
              <a:t>2</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CBNPC </a:t>
            </a:r>
            <a:r>
              <a:rPr lang="en-US" sz="900" dirty="0" err="1">
                <a:solidFill>
                  <a:schemeClr val="tx2"/>
                </a:solidFill>
                <a:cs typeface="Arial" panose="020B0604020202020204" pitchFamily="34" charset="0"/>
              </a:rPr>
              <a:t>Metastatique</a:t>
            </a:r>
            <a:r>
              <a:rPr lang="en-US" sz="900" dirty="0">
                <a:solidFill>
                  <a:schemeClr val="tx2"/>
                </a:solidFill>
                <a:cs typeface="Arial" panose="020B0604020202020204" pitchFamily="34" charset="0"/>
              </a:rPr>
              <a:t> </a:t>
            </a:r>
            <a:r>
              <a:rPr lang="en-US" sz="900" i="1" dirty="0">
                <a:solidFill>
                  <a:schemeClr val="tx2"/>
                </a:solidFill>
                <a:cs typeface="Arial" panose="020B0604020202020204" pitchFamily="34" charset="0"/>
              </a:rPr>
              <a:t>HER2</a:t>
            </a:r>
            <a:r>
              <a:rPr lang="en-US" sz="900" dirty="0">
                <a:solidFill>
                  <a:schemeClr val="tx2"/>
                </a:solidFill>
                <a:cs typeface="Arial" panose="020B0604020202020204" pitchFamily="34" charset="0"/>
              </a:rPr>
              <a:t>m</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u="sng" dirty="0">
                <a:solidFill>
                  <a:schemeClr val="tx2"/>
                </a:solidFill>
                <a:cs typeface="Arial" panose="020B0604020202020204" pitchFamily="34" charset="0"/>
              </a:rPr>
              <a:t>&gt;</a:t>
            </a:r>
            <a:r>
              <a:rPr lang="en-US" sz="900" dirty="0">
                <a:solidFill>
                  <a:schemeClr val="tx2"/>
                </a:solidFill>
                <a:cs typeface="Arial" panose="020B0604020202020204" pitchFamily="34" charset="0"/>
              </a:rPr>
              <a:t>1 </a:t>
            </a:r>
            <a:r>
              <a:rPr lang="en-US" sz="900" dirty="0" err="1">
                <a:solidFill>
                  <a:schemeClr val="tx2"/>
                </a:solidFill>
                <a:cs typeface="Arial" panose="020B0604020202020204" pitchFamily="34" charset="0"/>
              </a:rPr>
              <a:t>ligne</a:t>
            </a:r>
            <a:r>
              <a:rPr lang="en-US" sz="900" dirty="0">
                <a:solidFill>
                  <a:schemeClr val="tx2"/>
                </a:solidFill>
                <a:cs typeface="Arial" panose="020B0604020202020204" pitchFamily="34" charset="0"/>
              </a:rPr>
              <a:t> de </a:t>
            </a:r>
            <a:r>
              <a:rPr lang="en-US" sz="900" dirty="0" err="1">
                <a:solidFill>
                  <a:schemeClr val="tx2"/>
                </a:solidFill>
                <a:cs typeface="Arial" panose="020B0604020202020204" pitchFamily="34" charset="0"/>
              </a:rPr>
              <a:t>traitement</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préalable</a:t>
            </a:r>
            <a:r>
              <a:rPr lang="en-US" sz="900" dirty="0">
                <a:solidFill>
                  <a:schemeClr val="tx2"/>
                </a:solidFill>
                <a:cs typeface="Arial" panose="020B0604020202020204" pitchFamily="34" charset="0"/>
              </a:rPr>
              <a:t> (2 L+), </a:t>
            </a:r>
            <a:r>
              <a:rPr lang="en-US" sz="900" dirty="0" err="1">
                <a:solidFill>
                  <a:schemeClr val="tx2"/>
                </a:solidFill>
                <a:cs typeface="Arial" panose="020B0604020202020204" pitchFamily="34" charset="0"/>
              </a:rPr>
              <a:t>comprenant</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une</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chimio</a:t>
            </a:r>
            <a:r>
              <a:rPr lang="en-US" sz="900" dirty="0">
                <a:solidFill>
                  <a:schemeClr val="tx2"/>
                </a:solidFill>
                <a:cs typeface="Arial" panose="020B0604020202020204" pitchFamily="34" charset="0"/>
              </a:rPr>
              <a:t> par </a:t>
            </a:r>
            <a:r>
              <a:rPr lang="en-US" sz="900" dirty="0" err="1">
                <a:solidFill>
                  <a:schemeClr val="tx2"/>
                </a:solidFill>
                <a:cs typeface="Arial" panose="020B0604020202020204" pitchFamily="34" charset="0"/>
              </a:rPr>
              <a:t>platine</a:t>
            </a:r>
            <a:endParaRPr lang="en-US" sz="9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spc="-40" dirty="0">
                <a:solidFill>
                  <a:schemeClr val="tx2"/>
                </a:solidFill>
                <a:cs typeface="Arial" panose="020B0604020202020204" pitchFamily="34" charset="0"/>
              </a:rPr>
              <a:t>Lesion </a:t>
            </a:r>
            <a:r>
              <a:rPr lang="en-US" sz="900" spc="-40" dirty="0" err="1">
                <a:solidFill>
                  <a:schemeClr val="tx2"/>
                </a:solidFill>
                <a:cs typeface="Arial" panose="020B0604020202020204" pitchFamily="34" charset="0"/>
              </a:rPr>
              <a:t>mesurable</a:t>
            </a:r>
            <a:r>
              <a:rPr lang="en-US" sz="900" spc="-40" dirty="0">
                <a:solidFill>
                  <a:schemeClr val="tx2"/>
                </a:solidFill>
                <a:cs typeface="Arial" panose="020B0604020202020204" pitchFamily="34" charset="0"/>
              </a:rPr>
              <a:t> </a:t>
            </a:r>
            <a:r>
              <a:rPr lang="en-US" sz="900" spc="-40" dirty="0" err="1">
                <a:solidFill>
                  <a:schemeClr val="tx2"/>
                </a:solidFill>
                <a:cs typeface="Arial" panose="020B0604020202020204" pitchFamily="34" charset="0"/>
              </a:rPr>
              <a:t>enRECIST</a:t>
            </a:r>
            <a:r>
              <a:rPr lang="en-US" sz="900" spc="-40" dirty="0">
                <a:solidFill>
                  <a:schemeClr val="tx2"/>
                </a:solidFill>
                <a:cs typeface="Arial" panose="020B0604020202020204" pitchFamily="34" charset="0"/>
              </a:rPr>
              <a:t> v1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ECOG PS of 0 </a:t>
            </a:r>
            <a:r>
              <a:rPr lang="en-US" sz="900" dirty="0" err="1">
                <a:solidFill>
                  <a:schemeClr val="tx2"/>
                </a:solidFill>
                <a:cs typeface="Arial" panose="020B0604020202020204" pitchFamily="34" charset="0"/>
              </a:rPr>
              <a:t>ou</a:t>
            </a:r>
            <a:r>
              <a:rPr lang="en-US" sz="900" dirty="0">
                <a:solidFill>
                  <a:schemeClr val="tx2"/>
                </a:solidFill>
                <a:cs typeface="Arial" panose="020B0604020202020204" pitchFamily="34" charset="0"/>
              </a:rPr>
              <a:t>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Statut</a:t>
            </a:r>
            <a:r>
              <a:rPr lang="en-US" sz="900" dirty="0">
                <a:solidFill>
                  <a:schemeClr val="tx2"/>
                </a:solidFill>
                <a:cs typeface="Arial" panose="020B0604020202020204" pitchFamily="34" charset="0"/>
              </a:rPr>
              <a:t> </a:t>
            </a:r>
            <a:r>
              <a:rPr lang="en-US" sz="900" i="1" dirty="0">
                <a:solidFill>
                  <a:schemeClr val="tx2"/>
                </a:solidFill>
                <a:cs typeface="Arial" panose="020B0604020202020204" pitchFamily="34" charset="0"/>
              </a:rPr>
              <a:t>HER2</a:t>
            </a:r>
            <a:r>
              <a:rPr lang="en-US" sz="900" dirty="0">
                <a:solidFill>
                  <a:schemeClr val="tx2"/>
                </a:solidFill>
                <a:cs typeface="Arial" panose="020B0604020202020204" pitchFamily="34" charset="0"/>
              </a:rPr>
              <a:t>m </a:t>
            </a:r>
            <a:r>
              <a:rPr lang="en-US" sz="900" dirty="0" err="1">
                <a:solidFill>
                  <a:schemeClr val="tx2"/>
                </a:solidFill>
                <a:cs typeface="Arial" panose="020B0604020202020204" pitchFamily="34" charset="0"/>
              </a:rPr>
              <a:t>en</a:t>
            </a:r>
            <a:r>
              <a:rPr lang="en-US" sz="900" dirty="0">
                <a:solidFill>
                  <a:schemeClr val="tx2"/>
                </a:solidFill>
                <a:cs typeface="Arial" panose="020B0604020202020204" pitchFamily="34" charset="0"/>
              </a:rPr>
              <a:t> local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Méta</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cérébrales</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asymptomatiques</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autorisées</a:t>
            </a:r>
            <a:endParaRPr lang="en-US" sz="900" dirty="0">
              <a:solidFill>
                <a:schemeClr val="tx2"/>
              </a:solidFill>
              <a:cs typeface="Arial" panose="020B0604020202020204" pitchFamily="34" charset="0"/>
            </a:endParaRPr>
          </a:p>
        </p:txBody>
      </p:sp>
    </p:spTree>
    <p:extLst>
      <p:ext uri="{BB962C8B-B14F-4D97-AF65-F5344CB8AC3E}">
        <p14:creationId xmlns:p14="http://schemas.microsoft.com/office/powerpoint/2010/main" val="2953444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7" name="Tableau 6">
            <a:extLst>
              <a:ext uri="{FF2B5EF4-FFF2-40B4-BE49-F238E27FC236}">
                <a16:creationId xmlns="" xmlns:a16="http://schemas.microsoft.com/office/drawing/2014/main" id="{AB5FF0E9-2F9C-1BC6-66A4-EEED16362246}"/>
              </a:ext>
            </a:extLst>
          </p:cNvPr>
          <p:cNvGraphicFramePr>
            <a:graphicFrameLocks noGrp="1"/>
          </p:cNvGraphicFramePr>
          <p:nvPr>
            <p:extLst>
              <p:ext uri="{D42A27DB-BD31-4B8C-83A1-F6EECF244321}">
                <p14:modId xmlns:p14="http://schemas.microsoft.com/office/powerpoint/2010/main" val="1524305744"/>
              </p:ext>
            </p:extLst>
          </p:nvPr>
        </p:nvGraphicFramePr>
        <p:xfrm>
          <a:off x="1149802" y="1181204"/>
          <a:ext cx="5184000" cy="4419180"/>
        </p:xfrm>
        <a:graphic>
          <a:graphicData uri="http://schemas.openxmlformats.org/drawingml/2006/table">
            <a:tbl>
              <a:tblPr firstRow="1" bandRow="1"/>
              <a:tblGrid>
                <a:gridCol w="1584000">
                  <a:extLst>
                    <a:ext uri="{9D8B030D-6E8A-4147-A177-3AD203B41FA5}">
                      <a16:colId xmlns="" xmlns:a16="http://schemas.microsoft.com/office/drawing/2014/main" val="20000"/>
                    </a:ext>
                  </a:extLst>
                </a:gridCol>
                <a:gridCol w="900000">
                  <a:extLst>
                    <a:ext uri="{9D8B030D-6E8A-4147-A177-3AD203B41FA5}">
                      <a16:colId xmlns="" xmlns:a16="http://schemas.microsoft.com/office/drawing/2014/main" val="20004"/>
                    </a:ext>
                  </a:extLst>
                </a:gridCol>
                <a:gridCol w="900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3387454024"/>
                    </a:ext>
                  </a:extLst>
                </a:gridCol>
                <a:gridCol w="900000">
                  <a:extLst>
                    <a:ext uri="{9D8B030D-6E8A-4147-A177-3AD203B41FA5}">
                      <a16:colId xmlns="" xmlns:a16="http://schemas.microsoft.com/office/drawing/2014/main" val="2950555730"/>
                    </a:ext>
                  </a:extLst>
                </a:gridCol>
              </a:tblGrid>
              <a:tr h="432000">
                <a:tc rowSpan="2">
                  <a:txBody>
                    <a:body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defTabSz="514350">
                        <a:spcBef>
                          <a:spcPts val="0"/>
                        </a:spcBef>
                        <a:defRPr/>
                      </a:pPr>
                      <a:r>
                        <a:rPr lang="en-US" sz="900" b="1" dirty="0">
                          <a:solidFill>
                            <a:prstClr val="white"/>
                          </a:solidFill>
                          <a:cs typeface="Arial" panose="020B0604020202020204" pitchFamily="34" charset="0"/>
                        </a:rPr>
                        <a:t>T-</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5.4 mg/kg</a:t>
                      </a:r>
                    </a:p>
                    <a:p>
                      <a:pPr algn="ctr" defTabSz="514350">
                        <a:spcBef>
                          <a:spcPts val="0"/>
                        </a:spcBef>
                        <a:defRPr/>
                      </a:pPr>
                      <a:r>
                        <a:rPr lang="en-US" sz="900" b="1" dirty="0">
                          <a:solidFill>
                            <a:prstClr val="white"/>
                          </a:solidFill>
                          <a:cs typeface="Arial" panose="020B0604020202020204" pitchFamily="34" charset="0"/>
                        </a:rPr>
                        <a:t>DL-02</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p>
                      <a:pPr algn="ctr" defTabSz="514350">
                        <a:spcBef>
                          <a:spcPts val="0"/>
                        </a:spcBef>
                        <a:defRPr/>
                      </a:pPr>
                      <a:r>
                        <a:rPr lang="en-US" sz="900" b="1" dirty="0">
                          <a:solidFill>
                            <a:prstClr val="white"/>
                          </a:solidFill>
                          <a:cs typeface="Arial" panose="020B0604020202020204" pitchFamily="34" charset="0"/>
                        </a:rPr>
                        <a:t>Pooled-</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6.4 mg/kg</a:t>
                      </a:r>
                    </a:p>
                    <a:p>
                      <a:pPr algn="ctr" defTabSz="514350">
                        <a:spcBef>
                          <a:spcPts val="0"/>
                        </a:spcBef>
                        <a:defRPr/>
                      </a:pPr>
                      <a:r>
                        <a:rPr lang="en-US" sz="900" b="1" dirty="0">
                          <a:solidFill>
                            <a:prstClr val="white"/>
                          </a:solidFill>
                          <a:cs typeface="Arial" panose="020B0604020202020204" pitchFamily="34" charset="0"/>
                        </a:rPr>
                        <a:t>DL-01 </a:t>
                      </a:r>
                      <a:r>
                        <a:rPr lang="en-US" sz="900" b="1" i="1" dirty="0">
                          <a:solidFill>
                            <a:prstClr val="white"/>
                          </a:solidFill>
                          <a:cs typeface="Arial" panose="020B0604020202020204" pitchFamily="34" charset="0"/>
                        </a:rPr>
                        <a:t>HER2</a:t>
                      </a:r>
                      <a:r>
                        <a:rPr lang="en-US" sz="900" b="1" dirty="0">
                          <a:solidFill>
                            <a:prstClr val="white"/>
                          </a:solidFill>
                          <a:cs typeface="Arial" panose="020B0604020202020204" pitchFamily="34" charset="0"/>
                        </a:rPr>
                        <a:t>m/DL-02</a:t>
                      </a: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4187856813"/>
                  </a:ext>
                </a:extLst>
              </a:tr>
              <a:tr h="252000">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tx1">
                              <a:lumMod val="65000"/>
                              <a:lumOff val="35000"/>
                            </a:schemeClr>
                          </a:solidFill>
                          <a:latin typeface="+mn-lt"/>
                          <a:cs typeface="Arial" panose="020B0604020202020204" pitchFamily="34" charset="0"/>
                        </a:rPr>
                        <a:t>BM </a:t>
                      </a:r>
                      <a:r>
                        <a:rPr lang="fr-FR" sz="800" b="0" dirty="0">
                          <a:solidFill>
                            <a:schemeClr val="tx1">
                              <a:lumMod val="65000"/>
                              <a:lumOff val="35000"/>
                            </a:schemeClr>
                          </a:solidFill>
                          <a:latin typeface="+mn-lt"/>
                          <a:cs typeface="Arial" panose="020B0604020202020204" pitchFamily="34" charset="0"/>
                        </a:rPr>
                        <a:t>(n=32)</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tx1">
                              <a:lumMod val="65000"/>
                              <a:lumOff val="35000"/>
                            </a:schemeClr>
                          </a:solidFill>
                          <a:latin typeface="+mn-lt"/>
                          <a:cs typeface="Arial" panose="020B0604020202020204" pitchFamily="34" charset="0"/>
                        </a:rPr>
                        <a:t>Non-BM </a:t>
                      </a:r>
                      <a:r>
                        <a:rPr lang="fr-FR" sz="800" b="0" dirty="0">
                          <a:solidFill>
                            <a:schemeClr val="tx1">
                              <a:lumMod val="65000"/>
                              <a:lumOff val="35000"/>
                            </a:schemeClr>
                          </a:solidFill>
                          <a:latin typeface="+mn-lt"/>
                          <a:cs typeface="Arial" panose="020B0604020202020204" pitchFamily="34" charset="0"/>
                        </a:rPr>
                        <a:t>(n=70)</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BM </a:t>
                      </a:r>
                      <a:r>
                        <a:rPr lang="fr-FR" sz="800" b="0" dirty="0">
                          <a:solidFill>
                            <a:schemeClr val="bg1"/>
                          </a:solidFill>
                          <a:latin typeface="+mn-lt"/>
                          <a:cs typeface="Arial" panose="020B0604020202020204" pitchFamily="34" charset="0"/>
                        </a:rPr>
                        <a:t>(n=54)</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bg1"/>
                          </a:solidFill>
                          <a:latin typeface="+mn-lt"/>
                          <a:cs typeface="Arial" panose="020B0604020202020204" pitchFamily="34" charset="0"/>
                        </a:rPr>
                        <a:t>Non-BM </a:t>
                      </a:r>
                      <a:r>
                        <a:rPr lang="fr-FR" sz="800" b="0" dirty="0">
                          <a:solidFill>
                            <a:schemeClr val="bg1"/>
                          </a:solidFill>
                          <a:latin typeface="+mn-lt"/>
                          <a:cs typeface="Arial" panose="020B0604020202020204" pitchFamily="34" charset="0"/>
                        </a:rPr>
                        <a:t>(n=87)</a:t>
                      </a:r>
                    </a:p>
                  </a:txBody>
                  <a:tcPr marL="0" marR="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1" kern="1200" dirty="0" err="1">
                          <a:solidFill>
                            <a:schemeClr val="tx1"/>
                          </a:solidFill>
                          <a:latin typeface="+mn-lt"/>
                          <a:ea typeface="+mn-ea"/>
                          <a:cs typeface="+mn-cs"/>
                        </a:rPr>
                        <a:t>Mediane</a:t>
                      </a:r>
                      <a:r>
                        <a:rPr lang="en-US" sz="800" b="1" kern="1200" dirty="0">
                          <a:solidFill>
                            <a:schemeClr val="tx1"/>
                          </a:solidFill>
                          <a:latin typeface="+mn-lt"/>
                          <a:ea typeface="+mn-ea"/>
                          <a:cs typeface="+mn-cs"/>
                        </a:rPr>
                        <a:t> age, </a:t>
                      </a:r>
                      <a:r>
                        <a:rPr lang="en-US" sz="800" b="1" kern="1200" dirty="0" err="1">
                          <a:solidFill>
                            <a:schemeClr val="tx1"/>
                          </a:solidFill>
                          <a:latin typeface="+mn-lt"/>
                          <a:ea typeface="+mn-ea"/>
                          <a:cs typeface="+mn-cs"/>
                        </a:rPr>
                        <a:t>ans</a:t>
                      </a:r>
                      <a:r>
                        <a:rPr lang="en-US" sz="800" b="1" kern="1200" dirty="0">
                          <a:solidFill>
                            <a:schemeClr val="tx1"/>
                          </a:solidFill>
                          <a:latin typeface="+mn-lt"/>
                          <a:ea typeface="+mn-ea"/>
                          <a:cs typeface="+mn-cs"/>
                        </a:rPr>
                        <a:t> (range)</a:t>
                      </a:r>
                      <a:endParaRPr lang="en-US" sz="8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57,5 (37,0-83,0)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59,5 (30,0-79,0)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62,5 (29,0-88,0)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59,0 (27,0-83,0)</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800" b="1" kern="1200" dirty="0">
                          <a:solidFill>
                            <a:schemeClr val="tx1"/>
                          </a:solidFill>
                          <a:latin typeface="+mn-lt"/>
                          <a:ea typeface="+mn-ea"/>
                          <a:cs typeface="+mn-cs"/>
                        </a:rPr>
                        <a:t>Femmes, n (%)</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19 (59,4)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46 (65,7)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32 (59,3)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62 (71,3)</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1" kern="1200" dirty="0">
                          <a:solidFill>
                            <a:schemeClr val="tx1"/>
                          </a:solidFill>
                          <a:latin typeface="+mn-lt"/>
                          <a:ea typeface="+mn-ea"/>
                          <a:cs typeface="+mn-cs"/>
                        </a:rPr>
                        <a:t>Temps entre diagnostic et </a:t>
                      </a:r>
                      <a:r>
                        <a:rPr lang="en-US" sz="800" b="1" kern="1200" dirty="0" err="1">
                          <a:solidFill>
                            <a:schemeClr val="tx1"/>
                          </a:solidFill>
                          <a:latin typeface="+mn-lt"/>
                          <a:ea typeface="+mn-ea"/>
                          <a:cs typeface="+mn-cs"/>
                        </a:rPr>
                        <a:t>randomisation</a:t>
                      </a:r>
                      <a:endParaRPr lang="en-US" sz="800" b="1"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0" kern="1200" dirty="0" err="1">
                          <a:solidFill>
                            <a:schemeClr val="tx1"/>
                          </a:solidFill>
                          <a:latin typeface="+mn-lt"/>
                          <a:ea typeface="+mn-ea"/>
                          <a:cs typeface="+mn-cs"/>
                        </a:rPr>
                        <a:t>Mediane</a:t>
                      </a:r>
                      <a:r>
                        <a:rPr lang="en-US" sz="800" b="0" kern="1200" dirty="0">
                          <a:solidFill>
                            <a:schemeClr val="tx1"/>
                          </a:solidFill>
                          <a:latin typeface="+mn-lt"/>
                          <a:ea typeface="+mn-ea"/>
                          <a:cs typeface="+mn-cs"/>
                        </a:rPr>
                        <a:t> (range), </a:t>
                      </a:r>
                      <a:r>
                        <a:rPr lang="en-US" sz="800" b="0" kern="1200" dirty="0" err="1">
                          <a:solidFill>
                            <a:schemeClr val="tx1"/>
                          </a:solidFill>
                          <a:latin typeface="+mn-lt"/>
                          <a:ea typeface="+mn-ea"/>
                          <a:cs typeface="+mn-cs"/>
                        </a:rPr>
                        <a:t>mois</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22,4 (3,2-63,0)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17,9 (3,3-149,6)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17,9 (1,7-125,9)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16,2 (3,3-151,9)</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800" b="1" kern="1200" dirty="0">
                          <a:solidFill>
                            <a:schemeClr val="tx1"/>
                          </a:solidFill>
                          <a:latin typeface="+mn-lt"/>
                          <a:ea typeface="+mn-ea"/>
                          <a:cs typeface="+mn-cs"/>
                        </a:rPr>
                        <a:t>ECOG PS, n (%)</a:t>
                      </a:r>
                    </a:p>
                    <a:p>
                      <a:pPr marL="92075" indent="-4763" algn="l">
                        <a:lnSpc>
                          <a:spcPct val="100000"/>
                        </a:lnSpc>
                        <a:spcBef>
                          <a:spcPts val="300"/>
                        </a:spcBef>
                        <a:spcAft>
                          <a:spcPts val="0"/>
                        </a:spcAft>
                      </a:pPr>
                      <a:r>
                        <a:rPr lang="en-US" sz="800" b="0" kern="1200" dirty="0">
                          <a:solidFill>
                            <a:schemeClr val="tx1"/>
                          </a:solidFill>
                          <a:latin typeface="+mn-lt"/>
                          <a:ea typeface="+mn-ea"/>
                          <a:cs typeface="+mn-cs"/>
                        </a:rPr>
                        <a:t>1</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26 (81,3)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47 (67,1)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41 (75,9)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58 (66,7)</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mn-lt"/>
                          <a:ea typeface="+mn-ea"/>
                          <a:cs typeface="+mn-cs"/>
                        </a:rPr>
                        <a:t>Antécedent</a:t>
                      </a:r>
                      <a:r>
                        <a:rPr kumimoji="0" lang="en-US" sz="800" b="1" i="0" u="none" strike="noStrike" kern="1200" cap="none" spc="0" normalizeH="0" baseline="0" noProof="0" dirty="0">
                          <a:ln>
                            <a:noFill/>
                          </a:ln>
                          <a:solidFill>
                            <a:srgbClr val="000000"/>
                          </a:solidFill>
                          <a:effectLst/>
                          <a:uLnTx/>
                          <a:uFillTx/>
                          <a:latin typeface="+mn-lt"/>
                          <a:ea typeface="+mn-ea"/>
                          <a:cs typeface="+mn-cs"/>
                        </a:rPr>
                        <a:t> de </a:t>
                      </a:r>
                      <a:r>
                        <a:rPr kumimoji="0" lang="en-US" sz="800" b="1" i="0" u="none" strike="noStrike" kern="1200" cap="none" spc="0" normalizeH="0" baseline="0" noProof="0" dirty="0" err="1">
                          <a:ln>
                            <a:noFill/>
                          </a:ln>
                          <a:solidFill>
                            <a:srgbClr val="000000"/>
                          </a:solidFill>
                          <a:effectLst/>
                          <a:uLnTx/>
                          <a:uFillTx/>
                          <a:latin typeface="+mn-lt"/>
                          <a:ea typeface="+mn-ea"/>
                          <a:cs typeface="+mn-cs"/>
                        </a:rPr>
                        <a:t>méta</a:t>
                      </a:r>
                      <a:r>
                        <a:rPr kumimoji="0" lang="en-US" sz="800" b="1" i="0" u="none" strike="noStrike" kern="1200" cap="none" spc="0" normalizeH="0" baseline="0" noProof="0" dirty="0">
                          <a:ln>
                            <a:noFill/>
                          </a:ln>
                          <a:solidFill>
                            <a:srgbClr val="000000"/>
                          </a:solidFill>
                          <a:effectLst/>
                          <a:uLnTx/>
                          <a:uFillTx/>
                          <a:latin typeface="+mn-lt"/>
                          <a:ea typeface="+mn-ea"/>
                          <a:cs typeface="+mn-cs"/>
                        </a:rPr>
                        <a:t> </a:t>
                      </a:r>
                      <a:r>
                        <a:rPr kumimoji="0" lang="en-US" sz="800" b="1" i="0" u="none" strike="noStrike" kern="1200" cap="none" spc="0" normalizeH="0" baseline="0" noProof="0" dirty="0" err="1">
                          <a:ln>
                            <a:noFill/>
                          </a:ln>
                          <a:solidFill>
                            <a:srgbClr val="000000"/>
                          </a:solidFill>
                          <a:effectLst/>
                          <a:uLnTx/>
                          <a:uFillTx/>
                          <a:latin typeface="+mn-lt"/>
                          <a:ea typeface="+mn-ea"/>
                          <a:cs typeface="+mn-cs"/>
                        </a:rPr>
                        <a:t>cérébrales</a:t>
                      </a:r>
                      <a:r>
                        <a:rPr kumimoji="0" lang="en-US" sz="800" b="1" i="0" u="none" strike="noStrike" kern="1200" cap="none" spc="0" normalizeH="0" baseline="0" noProof="0" dirty="0">
                          <a:ln>
                            <a:noFill/>
                          </a:ln>
                          <a:solidFill>
                            <a:srgbClr val="000000"/>
                          </a:solidFill>
                          <a:effectLst/>
                          <a:uLnTx/>
                          <a:uFillTx/>
                          <a:latin typeface="+mn-lt"/>
                          <a:ea typeface="+mn-ea"/>
                          <a:cs typeface="+mn-cs"/>
                        </a:rPr>
                        <a:t>, n (%)</a:t>
                      </a:r>
                      <a:endParaRPr kumimoji="0" lang="en-US" sz="800" b="0" i="0" u="none" strike="noStrike" kern="1200" cap="none" spc="0" normalizeH="0" baseline="0" noProof="0" dirty="0">
                        <a:ln>
                          <a:noFill/>
                        </a:ln>
                        <a:solidFill>
                          <a:srgbClr val="000000"/>
                        </a:solidFill>
                        <a:effectLst/>
                        <a:uLnTx/>
                        <a:uFillTx/>
                        <a:latin typeface="+mn-lt"/>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rPr>
                        <a:t>Yes</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29 (90,6)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15 (21,4)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45 (83,3)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15 (17,2)</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349341478"/>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Nombre</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de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lignes</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préalables</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n (%)</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&gt;2</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 (28,1)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24 (34,3)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21 (38,9)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r>
                      <a:b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27 (31,0)</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809637922"/>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Tratement</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préalable</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de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méta</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cérébrales</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Century Gothic" panose="020F0302020204030204"/>
                          <a:ea typeface="+mn-ea"/>
                          <a:cs typeface="+mn-cs"/>
                        </a:rPr>
                        <a:t>oui</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non</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17 (53,1)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15 (46,9)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12 (17,1)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58 (82,9)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24 (44,4)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30 (55,6)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 (6,9)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81 (93,1)</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49327285"/>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Temps </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depuis</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RT</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lang="en-US" sz="800" b="0" kern="1200" dirty="0" err="1">
                          <a:solidFill>
                            <a:schemeClr val="tx1"/>
                          </a:solidFill>
                          <a:latin typeface="+mn-lt"/>
                          <a:ea typeface="+mn-ea"/>
                          <a:cs typeface="+mn-cs"/>
                        </a:rPr>
                        <a:t>Mediane</a:t>
                      </a:r>
                      <a:r>
                        <a:rPr lang="en-US" sz="800" b="0" kern="1200" dirty="0">
                          <a:solidFill>
                            <a:schemeClr val="tx1"/>
                          </a:solidFill>
                          <a:latin typeface="+mn-lt"/>
                          <a:ea typeface="+mn-ea"/>
                          <a:cs typeface="+mn-cs"/>
                        </a:rPr>
                        <a:t> (range), </a:t>
                      </a:r>
                      <a:r>
                        <a:rPr lang="en-US" sz="800" b="0" kern="1200" dirty="0" err="1">
                          <a:solidFill>
                            <a:schemeClr val="tx1"/>
                          </a:solidFill>
                          <a:latin typeface="+mn-lt"/>
                          <a:ea typeface="+mn-ea"/>
                          <a:cs typeface="+mn-cs"/>
                        </a:rPr>
                        <a:t>mois</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8,5 (1,0-38,5)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6,8 (0,1-80,1)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1,6 (0,5-17,2)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13,6 (3,0-21,0)</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458889342"/>
                  </a:ext>
                </a:extLst>
              </a:tr>
            </a:tbl>
          </a:graphicData>
        </a:graphic>
      </p:graphicFrame>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Caractéristiques des patients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Analyse </a:t>
            </a:r>
            <a:r>
              <a:rPr lang="fr-FR" dirty="0" err="1"/>
              <a:t>poolée</a:t>
            </a:r>
            <a:r>
              <a:rPr lang="fr-FR" dirty="0"/>
              <a:t> DESTINY-Lung01 et 02</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D. </a:t>
            </a:r>
            <a:r>
              <a:rPr lang="fr-FR" dirty="0" err="1"/>
              <a:t>Planchard</a:t>
            </a:r>
            <a:r>
              <a:rPr lang="fr-FR" dirty="0"/>
              <a:t> et al. </a:t>
            </a:r>
            <a:r>
              <a:rPr lang="fr-FR" dirty="0" smtClean="0"/>
              <a:t>ESMO</a:t>
            </a:r>
            <a:r>
              <a:rPr lang="fr-FR" baseline="30000" dirty="0" smtClean="0"/>
              <a:t>®</a:t>
            </a:r>
            <a:r>
              <a:rPr lang="fr-FR" dirty="0" smtClean="0"/>
              <a:t> </a:t>
            </a:r>
            <a:r>
              <a:rPr lang="fr-FR" dirty="0"/>
              <a:t>2023 Abs. #1321MO</a:t>
            </a:r>
          </a:p>
        </p:txBody>
      </p:sp>
      <p:sp>
        <p:nvSpPr>
          <p:cNvPr id="4" name="Freeform 5">
            <a:extLst>
              <a:ext uri="{FF2B5EF4-FFF2-40B4-BE49-F238E27FC236}">
                <a16:creationId xmlns="" xmlns:a16="http://schemas.microsoft.com/office/drawing/2014/main" id="{FDAAF3E7-5595-0B90-8080-BB6CEE120918}"/>
              </a:ext>
            </a:extLst>
          </p:cNvPr>
          <p:cNvSpPr/>
          <p:nvPr/>
        </p:nvSpPr>
        <p:spPr>
          <a:xfrm>
            <a:off x="1313730" y="5637942"/>
            <a:ext cx="10478993" cy="396543"/>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spcBef>
                <a:spcPts val="400"/>
              </a:spcBef>
              <a:defRPr/>
            </a:pPr>
            <a:r>
              <a:rPr lang="da-DK" sz="800" dirty="0">
                <a:solidFill>
                  <a:schemeClr val="tx2"/>
                </a:solidFill>
                <a:cs typeface="Arial" panose="020B0604020202020204" pitchFamily="34" charset="0"/>
              </a:rPr>
              <a:t>1. </a:t>
            </a:r>
            <a:r>
              <a:rPr lang="fr-FR" sz="800" dirty="0" err="1">
                <a:solidFill>
                  <a:schemeClr val="tx2"/>
                </a:solidFill>
                <a:cs typeface="Arial" panose="020B0604020202020204" pitchFamily="34" charset="0"/>
              </a:rPr>
              <a:t>Denominator</a:t>
            </a:r>
            <a:r>
              <a:rPr lang="fr-FR" sz="800" dirty="0">
                <a:solidFill>
                  <a:schemeClr val="tx2"/>
                </a:solidFill>
                <a:cs typeface="Arial" panose="020B0604020202020204" pitchFamily="34" charset="0"/>
              </a:rPr>
              <a:t> for percentage </a:t>
            </a:r>
            <a:r>
              <a:rPr lang="fr-FR" sz="800" dirty="0" err="1">
                <a:solidFill>
                  <a:schemeClr val="tx2"/>
                </a:solidFill>
                <a:cs typeface="Arial" panose="020B0604020202020204" pitchFamily="34" charset="0"/>
              </a:rPr>
              <a:t>is</a:t>
            </a:r>
            <a:r>
              <a:rPr lang="fr-FR" sz="800" dirty="0">
                <a:solidFill>
                  <a:schemeClr val="tx2"/>
                </a:solidFill>
                <a:cs typeface="Arial" panose="020B0604020202020204" pitchFamily="34" charset="0"/>
              </a:rPr>
              <a:t> the </a:t>
            </a:r>
            <a:r>
              <a:rPr lang="fr-FR" sz="800" dirty="0" err="1">
                <a:solidFill>
                  <a:schemeClr val="tx2"/>
                </a:solidFill>
                <a:cs typeface="Arial" panose="020B0604020202020204" pitchFamily="34" charset="0"/>
              </a:rPr>
              <a:t>number</a:t>
            </a:r>
            <a:r>
              <a:rPr lang="fr-FR" sz="800" dirty="0">
                <a:solidFill>
                  <a:schemeClr val="tx2"/>
                </a:solidFill>
                <a:cs typeface="Arial" panose="020B0604020202020204" pitchFamily="34" charset="0"/>
              </a:rPr>
              <a:t> of patients in the full </a:t>
            </a:r>
            <a:r>
              <a:rPr lang="fr-FR" sz="800" dirty="0" err="1">
                <a:solidFill>
                  <a:schemeClr val="tx2"/>
                </a:solidFill>
                <a:cs typeface="Arial" panose="020B0604020202020204" pitchFamily="34" charset="0"/>
              </a:rPr>
              <a:t>analysis</a:t>
            </a:r>
            <a:r>
              <a:rPr lang="fr-FR" sz="800" dirty="0">
                <a:solidFill>
                  <a:schemeClr val="tx2"/>
                </a:solidFill>
                <a:cs typeface="Arial" panose="020B0604020202020204" pitchFamily="34" charset="0"/>
              </a:rPr>
              <a:t> set </a:t>
            </a:r>
            <a:r>
              <a:rPr lang="fr-FR" sz="800" dirty="0" err="1">
                <a:solidFill>
                  <a:schemeClr val="tx2"/>
                </a:solidFill>
                <a:cs typeface="Arial" panose="020B0604020202020204" pitchFamily="34" charset="0"/>
              </a:rPr>
              <a:t>with</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brain</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metastases</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tumor</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assessment</a:t>
            </a:r>
            <a:r>
              <a:rPr lang="fr-FR" sz="800" dirty="0">
                <a:solidFill>
                  <a:schemeClr val="tx2"/>
                </a:solidFill>
                <a:cs typeface="Arial" panose="020B0604020202020204" pitchFamily="34" charset="0"/>
              </a:rPr>
              <a:t> ; 2. </a:t>
            </a:r>
            <a:r>
              <a:rPr lang="fr-FR" sz="800" dirty="0" err="1">
                <a:solidFill>
                  <a:schemeClr val="tx2"/>
                </a:solidFill>
                <a:cs typeface="Arial" panose="020B0604020202020204" pitchFamily="34" charset="0"/>
              </a:rPr>
              <a:t>Based</a:t>
            </a:r>
            <a:r>
              <a:rPr lang="fr-FR" sz="800" dirty="0">
                <a:solidFill>
                  <a:schemeClr val="tx2"/>
                </a:solidFill>
                <a:cs typeface="Arial" panose="020B0604020202020204" pitchFamily="34" charset="0"/>
              </a:rPr>
              <a:t> on </a:t>
            </a:r>
            <a:r>
              <a:rPr lang="fr-FR" sz="800" dirty="0" err="1">
                <a:solidFill>
                  <a:schemeClr val="tx2"/>
                </a:solidFill>
                <a:cs typeface="Arial" panose="020B0604020202020204" pitchFamily="34" charset="0"/>
              </a:rPr>
              <a:t>Clopper</a:t>
            </a:r>
            <a:r>
              <a:rPr lang="fr-FR" sz="800" dirty="0">
                <a:solidFill>
                  <a:schemeClr val="tx2"/>
                </a:solidFill>
                <a:cs typeface="Arial" panose="020B0604020202020204" pitchFamily="34" charset="0"/>
              </a:rPr>
              <a:t>-Pearson </a:t>
            </a:r>
            <a:r>
              <a:rPr lang="fr-FR" sz="800" dirty="0" err="1">
                <a:solidFill>
                  <a:schemeClr val="tx2"/>
                </a:solidFill>
                <a:cs typeface="Arial" panose="020B0604020202020204" pitchFamily="34" charset="0"/>
              </a:rPr>
              <a:t>method</a:t>
            </a:r>
            <a:r>
              <a:rPr lang="fr-FR" sz="800" dirty="0">
                <a:solidFill>
                  <a:schemeClr val="tx2"/>
                </a:solidFill>
                <a:cs typeface="Arial" panose="020B0604020202020204" pitchFamily="34" charset="0"/>
              </a:rPr>
              <a:t> for single proportion ; 3. </a:t>
            </a:r>
            <a:r>
              <a:rPr lang="fr-FR" sz="800" dirty="0" err="1">
                <a:solidFill>
                  <a:schemeClr val="tx2"/>
                </a:solidFill>
                <a:cs typeface="Arial" panose="020B0604020202020204" pitchFamily="34" charset="0"/>
              </a:rPr>
              <a:t>Calculated</a:t>
            </a:r>
            <a:r>
              <a:rPr lang="fr-FR" sz="800" dirty="0">
                <a:solidFill>
                  <a:schemeClr val="tx2"/>
                </a:solidFill>
                <a:cs typeface="Arial" panose="020B0604020202020204" pitchFamily="34" charset="0"/>
              </a:rPr>
              <a:t> as time </a:t>
            </a:r>
            <a:r>
              <a:rPr lang="fr-FR" sz="800" dirty="0" err="1">
                <a:solidFill>
                  <a:schemeClr val="tx2"/>
                </a:solidFill>
                <a:cs typeface="Arial" panose="020B0604020202020204" pitchFamily="34" charset="0"/>
              </a:rPr>
              <a:t>from</a:t>
            </a:r>
            <a:r>
              <a:rPr lang="fr-FR" sz="800" dirty="0">
                <a:solidFill>
                  <a:schemeClr val="tx2"/>
                </a:solidFill>
                <a:cs typeface="Arial" panose="020B0604020202020204" pitchFamily="34" charset="0"/>
              </a:rPr>
              <a:t> first </a:t>
            </a:r>
            <a:r>
              <a:rPr lang="fr-FR" sz="800" dirty="0" err="1">
                <a:solidFill>
                  <a:schemeClr val="tx2"/>
                </a:solidFill>
                <a:cs typeface="Arial" panose="020B0604020202020204" pitchFamily="34" charset="0"/>
              </a:rPr>
              <a:t>confirmed</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response</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until</a:t>
            </a:r>
            <a:r>
              <a:rPr lang="fr-FR" sz="800" dirty="0">
                <a:solidFill>
                  <a:schemeClr val="tx2"/>
                </a:solidFill>
                <a:cs typeface="Arial" panose="020B0604020202020204" pitchFamily="34" charset="0"/>
              </a:rPr>
              <a:t> progression ; 4. </a:t>
            </a:r>
            <a:r>
              <a:rPr lang="fr-FR" sz="800" dirty="0" err="1">
                <a:solidFill>
                  <a:schemeClr val="tx2"/>
                </a:solidFill>
                <a:cs typeface="Arial" panose="020B0604020202020204" pitchFamily="34" charset="0"/>
              </a:rPr>
              <a:t>Denominator</a:t>
            </a:r>
            <a:r>
              <a:rPr lang="fr-FR" sz="800" dirty="0">
                <a:solidFill>
                  <a:schemeClr val="tx2"/>
                </a:solidFill>
                <a:cs typeface="Arial" panose="020B0604020202020204" pitchFamily="34" charset="0"/>
              </a:rPr>
              <a:t> n=31 for the </a:t>
            </a:r>
            <a:r>
              <a:rPr lang="fr-FR" sz="800" dirty="0" err="1">
                <a:solidFill>
                  <a:schemeClr val="tx2"/>
                </a:solidFill>
                <a:cs typeface="Arial" panose="020B0604020202020204" pitchFamily="34" charset="0"/>
              </a:rPr>
              <a:t>safety</a:t>
            </a:r>
            <a:r>
              <a:rPr lang="fr-FR" sz="800" dirty="0">
                <a:solidFill>
                  <a:schemeClr val="tx2"/>
                </a:solidFill>
                <a:cs typeface="Arial" panose="020B0604020202020204" pitchFamily="34" charset="0"/>
              </a:rPr>
              <a:t> </a:t>
            </a:r>
            <a:r>
              <a:rPr lang="fr-FR" sz="800" dirty="0" err="1">
                <a:solidFill>
                  <a:schemeClr val="tx2"/>
                </a:solidFill>
                <a:cs typeface="Arial" panose="020B0604020202020204" pitchFamily="34" charset="0"/>
              </a:rPr>
              <a:t>analysis</a:t>
            </a:r>
            <a:r>
              <a:rPr lang="fr-FR" sz="800" dirty="0">
                <a:solidFill>
                  <a:schemeClr val="tx2"/>
                </a:solidFill>
                <a:cs typeface="Arial" panose="020B0604020202020204" pitchFamily="34" charset="0"/>
              </a:rPr>
              <a:t> set </a:t>
            </a:r>
            <a:endParaRPr lang="da-DK" sz="800" dirty="0">
              <a:solidFill>
                <a:schemeClr val="tx2"/>
              </a:solidFill>
              <a:cs typeface="Arial" panose="020B0604020202020204" pitchFamily="34" charset="0"/>
            </a:endParaRPr>
          </a:p>
        </p:txBody>
      </p:sp>
      <p:graphicFrame>
        <p:nvGraphicFramePr>
          <p:cNvPr id="5" name="Tableau 4">
            <a:extLst>
              <a:ext uri="{FF2B5EF4-FFF2-40B4-BE49-F238E27FC236}">
                <a16:creationId xmlns="" xmlns:a16="http://schemas.microsoft.com/office/drawing/2014/main" id="{AD04AFE0-E04C-DCF1-AC11-F97E93D4D9C7}"/>
              </a:ext>
            </a:extLst>
          </p:cNvPr>
          <p:cNvGraphicFramePr>
            <a:graphicFrameLocks noGrp="1"/>
          </p:cNvGraphicFramePr>
          <p:nvPr>
            <p:extLst>
              <p:ext uri="{D42A27DB-BD31-4B8C-83A1-F6EECF244321}">
                <p14:modId xmlns:p14="http://schemas.microsoft.com/office/powerpoint/2010/main" val="1546609228"/>
              </p:ext>
            </p:extLst>
          </p:nvPr>
        </p:nvGraphicFramePr>
        <p:xfrm>
          <a:off x="6608723" y="1226214"/>
          <a:ext cx="5184000" cy="4145640"/>
        </p:xfrm>
        <a:graphic>
          <a:graphicData uri="http://schemas.openxmlformats.org/drawingml/2006/table">
            <a:tbl>
              <a:tblPr firstRow="1" bandRow="1"/>
              <a:tblGrid>
                <a:gridCol w="1584000">
                  <a:extLst>
                    <a:ext uri="{9D8B030D-6E8A-4147-A177-3AD203B41FA5}">
                      <a16:colId xmlns="" xmlns:a16="http://schemas.microsoft.com/office/drawing/2014/main" val="20000"/>
                    </a:ext>
                  </a:extLst>
                </a:gridCol>
                <a:gridCol w="900000">
                  <a:extLst>
                    <a:ext uri="{9D8B030D-6E8A-4147-A177-3AD203B41FA5}">
                      <a16:colId xmlns="" xmlns:a16="http://schemas.microsoft.com/office/drawing/2014/main" val="20004"/>
                    </a:ext>
                  </a:extLst>
                </a:gridCol>
                <a:gridCol w="900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3387454024"/>
                    </a:ext>
                  </a:extLst>
                </a:gridCol>
                <a:gridCol w="900000">
                  <a:extLst>
                    <a:ext uri="{9D8B030D-6E8A-4147-A177-3AD203B41FA5}">
                      <a16:colId xmlns="" xmlns:a16="http://schemas.microsoft.com/office/drawing/2014/main" val="2950555730"/>
                    </a:ext>
                  </a:extLst>
                </a:gridCol>
              </a:tblGrid>
              <a:tr h="432000">
                <a:tc rowSpan="2">
                  <a:txBody>
                    <a:body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defTabSz="514350">
                        <a:spcBef>
                          <a:spcPts val="0"/>
                        </a:spcBef>
                        <a:defRPr/>
                      </a:pPr>
                      <a:r>
                        <a:rPr lang="en-US" sz="900" b="1" dirty="0">
                          <a:solidFill>
                            <a:prstClr val="white"/>
                          </a:solidFill>
                          <a:cs typeface="Arial" panose="020B0604020202020204" pitchFamily="34" charset="0"/>
                        </a:rPr>
                        <a:t>T-</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5.4 mg/kg</a:t>
                      </a:r>
                    </a:p>
                    <a:p>
                      <a:pPr algn="ctr" defTabSz="514350">
                        <a:spcBef>
                          <a:spcPts val="0"/>
                        </a:spcBef>
                        <a:defRPr/>
                      </a:pPr>
                      <a:r>
                        <a:rPr lang="en-US" sz="900" b="1" dirty="0">
                          <a:solidFill>
                            <a:prstClr val="white"/>
                          </a:solidFill>
                          <a:cs typeface="Arial" panose="020B0604020202020204" pitchFamily="34" charset="0"/>
                        </a:rPr>
                        <a:t>DL-02</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p>
                      <a:pPr algn="ctr" defTabSz="514350">
                        <a:spcBef>
                          <a:spcPts val="0"/>
                        </a:spcBef>
                        <a:defRPr/>
                      </a:pPr>
                      <a:r>
                        <a:rPr lang="en-US" sz="900" b="1" dirty="0">
                          <a:solidFill>
                            <a:prstClr val="white"/>
                          </a:solidFill>
                          <a:cs typeface="Arial" panose="020B0604020202020204" pitchFamily="34" charset="0"/>
                        </a:rPr>
                        <a:t>Pooled-</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6.4 mg/kg</a:t>
                      </a:r>
                    </a:p>
                    <a:p>
                      <a:pPr algn="ctr" defTabSz="514350">
                        <a:spcBef>
                          <a:spcPts val="0"/>
                        </a:spcBef>
                        <a:defRPr/>
                      </a:pPr>
                      <a:r>
                        <a:rPr lang="en-US" sz="900" b="1" dirty="0">
                          <a:solidFill>
                            <a:prstClr val="white"/>
                          </a:solidFill>
                          <a:cs typeface="Arial" panose="020B0604020202020204" pitchFamily="34" charset="0"/>
                        </a:rPr>
                        <a:t>DL-01 </a:t>
                      </a:r>
                      <a:r>
                        <a:rPr lang="en-US" sz="900" b="1" i="1" dirty="0">
                          <a:solidFill>
                            <a:prstClr val="white"/>
                          </a:solidFill>
                          <a:cs typeface="Arial" panose="020B0604020202020204" pitchFamily="34" charset="0"/>
                        </a:rPr>
                        <a:t>HER2</a:t>
                      </a:r>
                      <a:r>
                        <a:rPr lang="en-US" sz="900" b="1" dirty="0">
                          <a:solidFill>
                            <a:prstClr val="white"/>
                          </a:solidFill>
                          <a:cs typeface="Arial" panose="020B0604020202020204" pitchFamily="34" charset="0"/>
                        </a:rPr>
                        <a:t>m/DL-02</a:t>
                      </a: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4187856813"/>
                  </a:ext>
                </a:extLst>
              </a:tr>
              <a:tr h="252000">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tx1">
                              <a:lumMod val="65000"/>
                              <a:lumOff val="35000"/>
                            </a:schemeClr>
                          </a:solidFill>
                          <a:latin typeface="+mn-lt"/>
                          <a:cs typeface="Arial" panose="020B0604020202020204" pitchFamily="34" charset="0"/>
                        </a:rPr>
                        <a:t>BM </a:t>
                      </a:r>
                      <a:r>
                        <a:rPr lang="fr-FR" sz="800" b="0" dirty="0">
                          <a:solidFill>
                            <a:schemeClr val="tx1">
                              <a:lumMod val="65000"/>
                              <a:lumOff val="35000"/>
                            </a:schemeClr>
                          </a:solidFill>
                          <a:latin typeface="+mn-lt"/>
                          <a:cs typeface="Arial" panose="020B0604020202020204" pitchFamily="34" charset="0"/>
                        </a:rPr>
                        <a:t>(n=32)</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tx1">
                              <a:lumMod val="65000"/>
                              <a:lumOff val="35000"/>
                            </a:schemeClr>
                          </a:solidFill>
                          <a:latin typeface="+mn-lt"/>
                          <a:cs typeface="Arial" panose="020B0604020202020204" pitchFamily="34" charset="0"/>
                        </a:rPr>
                        <a:t>Non-BM </a:t>
                      </a:r>
                      <a:r>
                        <a:rPr lang="fr-FR" sz="800" b="0" dirty="0">
                          <a:solidFill>
                            <a:schemeClr val="tx1">
                              <a:lumMod val="65000"/>
                              <a:lumOff val="35000"/>
                            </a:schemeClr>
                          </a:solidFill>
                          <a:latin typeface="+mn-lt"/>
                          <a:cs typeface="Arial" panose="020B0604020202020204" pitchFamily="34" charset="0"/>
                        </a:rPr>
                        <a:t>(n=70)</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BM </a:t>
                      </a:r>
                      <a:r>
                        <a:rPr lang="fr-FR" sz="800" b="0" dirty="0">
                          <a:solidFill>
                            <a:schemeClr val="bg1"/>
                          </a:solidFill>
                          <a:latin typeface="+mn-lt"/>
                          <a:cs typeface="Arial" panose="020B0604020202020204" pitchFamily="34" charset="0"/>
                        </a:rPr>
                        <a:t>(n=54)</a:t>
                      </a: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bg1"/>
                          </a:solidFill>
                          <a:latin typeface="+mn-lt"/>
                          <a:cs typeface="Arial" panose="020B0604020202020204" pitchFamily="34" charset="0"/>
                        </a:rPr>
                        <a:t>Non-BM </a:t>
                      </a:r>
                      <a:r>
                        <a:rPr lang="fr-FR" sz="800" b="0" dirty="0">
                          <a:solidFill>
                            <a:schemeClr val="bg1"/>
                          </a:solidFill>
                          <a:latin typeface="+mn-lt"/>
                          <a:cs typeface="Arial" panose="020B0604020202020204" pitchFamily="34" charset="0"/>
                        </a:rPr>
                        <a:t>(n=87)</a:t>
                      </a:r>
                    </a:p>
                  </a:txBody>
                  <a:tcPr marL="0" marR="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cORR</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n (%)</a:t>
                      </a:r>
                      <a:r>
                        <a:rPr kumimoji="0" lang="en-US" sz="800" b="1" i="0" u="none" strike="noStrike" kern="1200" cap="none" spc="0" normalizeH="0" baseline="30000" noProof="0" dirty="0">
                          <a:ln>
                            <a:noFill/>
                          </a:ln>
                          <a:solidFill>
                            <a:srgbClr val="000000"/>
                          </a:solidFill>
                          <a:effectLst/>
                          <a:uLnTx/>
                          <a:uFillTx/>
                          <a:latin typeface="Century Gothic" panose="020F0302020204030204"/>
                          <a:ea typeface="+mn-ea"/>
                          <a:cs typeface="+mn-cs"/>
                        </a:rPr>
                        <a:t>1</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2</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15 (4,9)</a:t>
                      </a:r>
                    </a:p>
                    <a:p>
                      <a:pPr algn="ctr">
                        <a:spcBef>
                          <a:spcPts val="300"/>
                        </a:spcBef>
                      </a:pPr>
                      <a:r>
                        <a:rPr lang="en-US" sz="800" b="0" dirty="0">
                          <a:solidFill>
                            <a:schemeClr val="tx1"/>
                          </a:solidFill>
                          <a:latin typeface="+mn-lt"/>
                        </a:rPr>
                        <a:t>29,1-65,3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35 (50,0)</a:t>
                      </a:r>
                    </a:p>
                    <a:p>
                      <a:pPr algn="ctr">
                        <a:spcBef>
                          <a:spcPts val="300"/>
                        </a:spcBef>
                      </a:pPr>
                      <a:r>
                        <a:rPr lang="en-US" sz="800" b="0" dirty="0">
                          <a:solidFill>
                            <a:schemeClr val="tx1"/>
                          </a:solidFill>
                          <a:latin typeface="+mn-lt"/>
                        </a:rPr>
                        <a:t>37,8-62,2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27 (50,0)</a:t>
                      </a:r>
                    </a:p>
                    <a:p>
                      <a:pPr algn="ctr">
                        <a:spcBef>
                          <a:spcPts val="300"/>
                        </a:spcBef>
                      </a:pPr>
                      <a:r>
                        <a:rPr lang="en-US" sz="800" b="0" dirty="0">
                          <a:solidFill>
                            <a:schemeClr val="tx1"/>
                          </a:solidFill>
                          <a:latin typeface="+mn-lt"/>
                        </a:rPr>
                        <a:t>36,1-63,9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0" dirty="0">
                          <a:solidFill>
                            <a:schemeClr val="tx1"/>
                          </a:solidFill>
                          <a:latin typeface="+mn-lt"/>
                        </a:rPr>
                        <a:t>51 (58,6)</a:t>
                      </a:r>
                    </a:p>
                    <a:p>
                      <a:pPr algn="ctr">
                        <a:spcBef>
                          <a:spcPts val="300"/>
                        </a:spcBef>
                      </a:pPr>
                      <a:r>
                        <a:rPr lang="en-US" sz="800" b="0" dirty="0">
                          <a:solidFill>
                            <a:schemeClr val="tx1"/>
                          </a:solidFill>
                          <a:latin typeface="+mn-lt"/>
                        </a:rPr>
                        <a:t>47,6-69,1</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DCR, n (%)</a:t>
                      </a:r>
                      <a:r>
                        <a:rPr kumimoji="0" lang="en-US" sz="800" b="1" i="0" u="none" strike="noStrike" kern="1200" cap="none" spc="0" normalizeH="0" baseline="30000" noProof="0" dirty="0">
                          <a:ln>
                            <a:noFill/>
                          </a:ln>
                          <a:solidFill>
                            <a:srgbClr val="000000"/>
                          </a:solidFill>
                          <a:effectLst/>
                          <a:uLnTx/>
                          <a:uFillTx/>
                          <a:latin typeface="Century Gothic" panose="020F0302020204030204"/>
                          <a:ea typeface="+mn-ea"/>
                          <a:cs typeface="+mn-cs"/>
                        </a:rPr>
                        <a:t>1</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2</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29 (90,6)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75,0-98,0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66 (94,3)</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86,0-98,4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50 (92,6)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82,1-97,9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80 (92,0)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84,1-96,7</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1" kern="1200" dirty="0" err="1">
                          <a:solidFill>
                            <a:schemeClr val="tx1"/>
                          </a:solidFill>
                          <a:latin typeface="+mn-lt"/>
                          <a:ea typeface="+mn-ea"/>
                          <a:cs typeface="+mn-cs"/>
                        </a:rPr>
                        <a:t>DoR</a:t>
                      </a:r>
                      <a:r>
                        <a:rPr lang="en-US" sz="800" b="1" kern="1200" dirty="0">
                          <a:solidFill>
                            <a:schemeClr val="tx1"/>
                          </a:solidFill>
                          <a:latin typeface="+mn-lt"/>
                          <a:ea typeface="+mn-ea"/>
                          <a:cs typeface="+mn-cs"/>
                        </a:rPr>
                        <a:t>, </a:t>
                      </a:r>
                      <a:r>
                        <a:rPr lang="en-US" sz="800" b="1" kern="1200" dirty="0" err="1">
                          <a:solidFill>
                            <a:schemeClr val="tx1"/>
                          </a:solidFill>
                          <a:latin typeface="+mn-lt"/>
                          <a:ea typeface="+mn-ea"/>
                          <a:cs typeface="+mn-cs"/>
                        </a:rPr>
                        <a:t>mediane</a:t>
                      </a:r>
                      <a:r>
                        <a:rPr lang="en-US" sz="800" b="1" kern="1200" dirty="0">
                          <a:solidFill>
                            <a:schemeClr val="tx1"/>
                          </a:solidFill>
                          <a:latin typeface="+mn-lt"/>
                          <a:ea typeface="+mn-ea"/>
                          <a:cs typeface="+mn-cs"/>
                        </a:rPr>
                        <a:t>, mois</a:t>
                      </a:r>
                      <a:r>
                        <a:rPr lang="en-US" sz="800" b="1" kern="1200" baseline="30000" dirty="0">
                          <a:solidFill>
                            <a:schemeClr val="tx1"/>
                          </a:solidFill>
                          <a:latin typeface="+mn-lt"/>
                          <a:ea typeface="+mn-ea"/>
                          <a:cs typeface="+mn-cs"/>
                        </a:rPr>
                        <a:t>3</a:t>
                      </a:r>
                      <a:endParaRPr lang="en-US" sz="800" b="1" kern="1200" dirty="0">
                        <a:solidFill>
                          <a:schemeClr val="tx1"/>
                        </a:solidFill>
                        <a:latin typeface="+mn-lt"/>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4,2-9,5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16,8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8,7-NE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7,2</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5,3-NE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14,1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9,3-NE</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800" b="1" kern="1200" dirty="0">
                          <a:solidFill>
                            <a:schemeClr val="tx1"/>
                          </a:solidFill>
                          <a:latin typeface="+mn-lt"/>
                          <a:ea typeface="+mn-ea"/>
                          <a:cs typeface="+mn-cs"/>
                        </a:rPr>
                        <a:t>Site de progression, n (%)</a:t>
                      </a:r>
                    </a:p>
                    <a:p>
                      <a:pPr marL="92075" indent="-4763" algn="l">
                        <a:lnSpc>
                          <a:spcPct val="100000"/>
                        </a:lnSpc>
                        <a:spcBef>
                          <a:spcPts val="300"/>
                        </a:spcBef>
                        <a:spcAft>
                          <a:spcPts val="0"/>
                        </a:spcAft>
                      </a:pPr>
                      <a:r>
                        <a:rPr lang="en-US" sz="800" b="0" kern="1200" dirty="0">
                          <a:solidFill>
                            <a:schemeClr val="tx1"/>
                          </a:solidFill>
                          <a:latin typeface="+mn-lt"/>
                          <a:ea typeface="+mn-ea"/>
                          <a:cs typeface="+mn-cs"/>
                        </a:rPr>
                        <a:t>Intracranial </a:t>
                      </a:r>
                      <a:r>
                        <a:rPr lang="en-US" sz="800" b="0" kern="1200" dirty="0" err="1">
                          <a:solidFill>
                            <a:schemeClr val="tx1"/>
                          </a:solidFill>
                          <a:latin typeface="+mn-lt"/>
                          <a:ea typeface="+mn-ea"/>
                          <a:cs typeface="+mn-cs"/>
                        </a:rPr>
                        <a:t>uniquement</a:t>
                      </a:r>
                      <a:endParaRPr lang="en-US" sz="800" b="0" kern="1200" dirty="0">
                        <a:solidFill>
                          <a:schemeClr val="tx1"/>
                        </a:solidFill>
                        <a:latin typeface="+mn-lt"/>
                        <a:ea typeface="+mn-ea"/>
                        <a:cs typeface="+mn-cs"/>
                      </a:endParaRPr>
                    </a:p>
                    <a:p>
                      <a:pPr marL="92075" indent="-4763" algn="l">
                        <a:lnSpc>
                          <a:spcPct val="100000"/>
                        </a:lnSpc>
                        <a:spcBef>
                          <a:spcPts val="300"/>
                        </a:spcBef>
                        <a:spcAft>
                          <a:spcPts val="0"/>
                        </a:spcAft>
                      </a:pPr>
                      <a:r>
                        <a:rPr lang="en-US" sz="800" b="0" kern="1200" dirty="0">
                          <a:solidFill>
                            <a:schemeClr val="tx1"/>
                          </a:solidFill>
                          <a:latin typeface="+mn-lt"/>
                          <a:ea typeface="+mn-ea"/>
                          <a:cs typeface="+mn-cs"/>
                        </a:rPr>
                        <a:t>Extracranial </a:t>
                      </a:r>
                      <a:r>
                        <a:rPr lang="en-US" sz="800" b="0" kern="1200" dirty="0" err="1">
                          <a:solidFill>
                            <a:schemeClr val="tx1"/>
                          </a:solidFill>
                          <a:latin typeface="+mn-lt"/>
                          <a:ea typeface="+mn-ea"/>
                          <a:cs typeface="+mn-cs"/>
                        </a:rPr>
                        <a:t>uniquement</a:t>
                      </a:r>
                      <a:endParaRPr lang="en-US" sz="800" b="0" kern="1200" dirty="0">
                        <a:solidFill>
                          <a:schemeClr val="tx1"/>
                        </a:solidFill>
                        <a:latin typeface="+mn-lt"/>
                        <a:ea typeface="+mn-ea"/>
                        <a:cs typeface="+mn-cs"/>
                      </a:endParaRPr>
                    </a:p>
                    <a:p>
                      <a:pPr marL="92075" indent="-4763" algn="l">
                        <a:lnSpc>
                          <a:spcPct val="100000"/>
                        </a:lnSpc>
                        <a:spcBef>
                          <a:spcPts val="300"/>
                        </a:spcBef>
                        <a:spcAft>
                          <a:spcPts val="0"/>
                        </a:spcAft>
                      </a:pPr>
                      <a:r>
                        <a:rPr lang="en-US" sz="800" b="0" kern="1200" dirty="0">
                          <a:solidFill>
                            <a:schemeClr val="tx1"/>
                          </a:solidFill>
                          <a:latin typeface="+mn-lt"/>
                          <a:ea typeface="+mn-ea"/>
                          <a:cs typeface="+mn-cs"/>
                        </a:rPr>
                        <a:t>Les deux</a:t>
                      </a:r>
                    </a:p>
                    <a:p>
                      <a:pPr marL="92075" indent="-4763" algn="l">
                        <a:lnSpc>
                          <a:spcPct val="100000"/>
                        </a:lnSpc>
                        <a:spcBef>
                          <a:spcPts val="300"/>
                        </a:spcBef>
                        <a:spcAft>
                          <a:spcPts val="0"/>
                        </a:spcAft>
                      </a:pPr>
                      <a:r>
                        <a:rPr lang="en-US" sz="800" b="0" kern="1200" dirty="0">
                          <a:solidFill>
                            <a:schemeClr val="tx1"/>
                          </a:solidFill>
                          <a:latin typeface="+mn-lt"/>
                          <a:ea typeface="+mn-ea"/>
                          <a:cs typeface="+mn-cs"/>
                        </a:rPr>
                        <a:t>Non </a:t>
                      </a:r>
                      <a:r>
                        <a:rPr lang="en-US" sz="800" b="0" kern="1200" dirty="0" err="1">
                          <a:solidFill>
                            <a:schemeClr val="tx1"/>
                          </a:solidFill>
                          <a:latin typeface="+mn-lt"/>
                          <a:ea typeface="+mn-ea"/>
                          <a:cs typeface="+mn-cs"/>
                        </a:rPr>
                        <a:t>précisé</a:t>
                      </a:r>
                      <a:endParaRPr lang="en-US" sz="800" b="1"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 (9,4)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 (18,8)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 (9,4)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 (3,1)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14 (20,0)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 (1,4)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 (14,8)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 (16,7)</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 (9,3)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23 (26,4)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 (2,3)</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10 (11,5)</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0">
                <a:tc>
                  <a:txBody>
                    <a:body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1" kern="1200" dirty="0" err="1">
                          <a:solidFill>
                            <a:schemeClr val="tx1"/>
                          </a:solidFill>
                          <a:latin typeface="+mn-lt"/>
                          <a:ea typeface="+mn-ea"/>
                          <a:cs typeface="+mn-cs"/>
                        </a:rPr>
                        <a:t>Mediane</a:t>
                      </a:r>
                      <a:r>
                        <a:rPr lang="en-US" sz="800" b="1" kern="1200" dirty="0">
                          <a:solidFill>
                            <a:schemeClr val="tx1"/>
                          </a:solidFill>
                          <a:latin typeface="+mn-lt"/>
                          <a:ea typeface="+mn-ea"/>
                          <a:cs typeface="+mn-cs"/>
                        </a:rPr>
                        <a:t> PFS, </a:t>
                      </a:r>
                      <a:r>
                        <a:rPr lang="en-US" sz="800" b="1" kern="1200" dirty="0" err="1">
                          <a:solidFill>
                            <a:schemeClr val="tx1"/>
                          </a:solidFill>
                          <a:latin typeface="+mn-lt"/>
                          <a:ea typeface="+mn-ea"/>
                          <a:cs typeface="+mn-cs"/>
                        </a:rPr>
                        <a:t>mois</a:t>
                      </a:r>
                      <a:endParaRPr lang="en-US" sz="800" b="1" kern="1200" dirty="0">
                        <a:solidFill>
                          <a:schemeClr val="tx1"/>
                        </a:solidFill>
                        <a:latin typeface="+mn-lt"/>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rPr>
                        <a:t>95% CI</a:t>
                      </a:r>
                      <a:endParaRPr kumimoji="0" lang="en-US" sz="800" b="1" i="0" u="none" strike="noStrike" kern="1200" cap="none" spc="0" normalizeH="0" baseline="0" noProof="0" dirty="0">
                        <a:ln>
                          <a:noFill/>
                        </a:ln>
                        <a:solidFill>
                          <a:srgbClr val="000000"/>
                        </a:solidFill>
                        <a:effectLst/>
                        <a:uLnTx/>
                        <a:uFillTx/>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7,1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5,5-9,7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18,0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8,5-NE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7,1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4,5-9,6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11,9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7,2-16,1</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349341478"/>
                  </a:ext>
                </a:extLst>
              </a:tr>
              <a:tr h="0">
                <a:tc>
                  <a:txBody>
                    <a:body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800" b="1" kern="1200" dirty="0" err="1">
                          <a:solidFill>
                            <a:schemeClr val="tx1"/>
                          </a:solidFill>
                          <a:latin typeface="+mn-lt"/>
                          <a:ea typeface="+mn-ea"/>
                          <a:cs typeface="+mn-cs"/>
                        </a:rPr>
                        <a:t>Mediane</a:t>
                      </a:r>
                      <a:r>
                        <a:rPr lang="en-US" sz="800" b="1" kern="1200" dirty="0">
                          <a:solidFill>
                            <a:schemeClr val="tx1"/>
                          </a:solidFill>
                          <a:latin typeface="+mn-lt"/>
                          <a:ea typeface="+mn-ea"/>
                          <a:cs typeface="+mn-cs"/>
                        </a:rPr>
                        <a:t> OS, </a:t>
                      </a:r>
                      <a:r>
                        <a:rPr lang="en-US" sz="800" b="1" kern="1200" dirty="0" err="1">
                          <a:solidFill>
                            <a:schemeClr val="tx1"/>
                          </a:solidFill>
                          <a:latin typeface="+mn-lt"/>
                          <a:ea typeface="+mn-ea"/>
                          <a:cs typeface="+mn-cs"/>
                        </a:rPr>
                        <a:t>mois</a:t>
                      </a:r>
                      <a:endParaRPr lang="en-US" sz="800" b="1" kern="1200" dirty="0">
                        <a:solidFill>
                          <a:schemeClr val="tx1"/>
                        </a:solidFill>
                        <a:latin typeface="+mn-lt"/>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mn-ea"/>
                          <a:cs typeface="+mn-cs"/>
                        </a:rPr>
                        <a:t>95% CI</a:t>
                      </a:r>
                      <a:endParaRPr kumimoji="0" lang="en-US" sz="800" b="1" i="0" u="none" strike="noStrike" kern="1200" cap="none" spc="0" normalizeH="0" baseline="0" noProof="0" dirty="0">
                        <a:ln>
                          <a:noFill/>
                        </a:ln>
                        <a:solidFill>
                          <a:srgbClr val="000000"/>
                        </a:solidFill>
                        <a:effectLst/>
                        <a:uLnTx/>
                        <a:uFillTx/>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13,6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9,4-NE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19,5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14,9-NE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13,8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11,1-19,5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27,9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17,8-NE</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809637922"/>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Grade &gt;3 TEAE, n (%)</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Century Gothic" panose="020F0302020204030204"/>
                          <a:ea typeface="+mn-ea"/>
                          <a:cs typeface="+mn-cs"/>
                        </a:rPr>
                        <a:t>Liés</a:t>
                      </a: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 au </a:t>
                      </a:r>
                      <a:r>
                        <a:rPr kumimoji="0" lang="en-US" sz="800" b="0" i="0" u="none" strike="noStrike" kern="1200" cap="none" spc="0" normalizeH="0" baseline="0" noProof="0" dirty="0" err="1">
                          <a:ln>
                            <a:noFill/>
                          </a:ln>
                          <a:solidFill>
                            <a:srgbClr val="000000"/>
                          </a:solidFill>
                          <a:effectLst/>
                          <a:uLnTx/>
                          <a:uFillTx/>
                          <a:latin typeface="Century Gothic" panose="020F0302020204030204"/>
                          <a:ea typeface="+mn-ea"/>
                          <a:cs typeface="+mn-cs"/>
                        </a:rPr>
                        <a:t>traitement</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20 (64,5)</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4</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12 (38,7)</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4</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33 (47,1)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27 (38,6)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41 (75,9)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32 (59,3)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55 (63,2)</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39 (44,8)</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49327285"/>
                  </a:ext>
                </a:extLst>
              </a:tr>
            </a:tbl>
          </a:graphicData>
        </a:graphic>
      </p:graphicFrame>
    </p:spTree>
    <p:extLst>
      <p:ext uri="{BB962C8B-B14F-4D97-AF65-F5344CB8AC3E}">
        <p14:creationId xmlns:p14="http://schemas.microsoft.com/office/powerpoint/2010/main" val="2401668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Graphique 46">
            <a:extLst>
              <a:ext uri="{FF2B5EF4-FFF2-40B4-BE49-F238E27FC236}">
                <a16:creationId xmlns="" xmlns:a16="http://schemas.microsoft.com/office/drawing/2014/main" id="{53D7F0CE-2577-9796-0673-48DB62EF93F3}"/>
              </a:ext>
            </a:extLst>
          </p:cNvPr>
          <p:cNvGraphicFramePr/>
          <p:nvPr>
            <p:extLst>
              <p:ext uri="{D42A27DB-BD31-4B8C-83A1-F6EECF244321}">
                <p14:modId xmlns:p14="http://schemas.microsoft.com/office/powerpoint/2010/main" val="4045555000"/>
              </p:ext>
            </p:extLst>
          </p:nvPr>
        </p:nvGraphicFramePr>
        <p:xfrm>
          <a:off x="7055845" y="3849810"/>
          <a:ext cx="3986353" cy="1643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a:extLst>
              <a:ext uri="{FF2B5EF4-FFF2-40B4-BE49-F238E27FC236}">
                <a16:creationId xmlns="" xmlns:a16="http://schemas.microsoft.com/office/drawing/2014/main" id="{2AEF4000-99F4-B6AC-3684-9625FF48B403}"/>
              </a:ext>
            </a:extLst>
          </p:cNvPr>
          <p:cNvGraphicFramePr/>
          <p:nvPr>
            <p:extLst>
              <p:ext uri="{D42A27DB-BD31-4B8C-83A1-F6EECF244321}">
                <p14:modId xmlns:p14="http://schemas.microsoft.com/office/powerpoint/2010/main" val="4115789476"/>
              </p:ext>
            </p:extLst>
          </p:nvPr>
        </p:nvGraphicFramePr>
        <p:xfrm>
          <a:off x="7055845" y="1577130"/>
          <a:ext cx="4009234" cy="165917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7" name="Tableau 6">
            <a:extLst>
              <a:ext uri="{FF2B5EF4-FFF2-40B4-BE49-F238E27FC236}">
                <a16:creationId xmlns="" xmlns:a16="http://schemas.microsoft.com/office/drawing/2014/main" id="{AB5FF0E9-2F9C-1BC6-66A4-EEED16362246}"/>
              </a:ext>
            </a:extLst>
          </p:cNvPr>
          <p:cNvGraphicFramePr>
            <a:graphicFrameLocks noGrp="1"/>
          </p:cNvGraphicFramePr>
          <p:nvPr>
            <p:extLst>
              <p:ext uri="{D42A27DB-BD31-4B8C-83A1-F6EECF244321}">
                <p14:modId xmlns:p14="http://schemas.microsoft.com/office/powerpoint/2010/main" val="2756392703"/>
              </p:ext>
            </p:extLst>
          </p:nvPr>
        </p:nvGraphicFramePr>
        <p:xfrm>
          <a:off x="1149802" y="1288298"/>
          <a:ext cx="5160463" cy="2771340"/>
        </p:xfrm>
        <a:graphic>
          <a:graphicData uri="http://schemas.openxmlformats.org/drawingml/2006/table">
            <a:tbl>
              <a:tblPr firstRow="1" bandRow="1"/>
              <a:tblGrid>
                <a:gridCol w="1462131">
                  <a:extLst>
                    <a:ext uri="{9D8B030D-6E8A-4147-A177-3AD203B41FA5}">
                      <a16:colId xmlns="" xmlns:a16="http://schemas.microsoft.com/office/drawing/2014/main" val="20000"/>
                    </a:ext>
                  </a:extLst>
                </a:gridCol>
                <a:gridCol w="1849166">
                  <a:extLst>
                    <a:ext uri="{9D8B030D-6E8A-4147-A177-3AD203B41FA5}">
                      <a16:colId xmlns="" xmlns:a16="http://schemas.microsoft.com/office/drawing/2014/main" val="20004"/>
                    </a:ext>
                  </a:extLst>
                </a:gridCol>
                <a:gridCol w="1849166">
                  <a:extLst>
                    <a:ext uri="{9D8B030D-6E8A-4147-A177-3AD203B41FA5}">
                      <a16:colId xmlns="" xmlns:a16="http://schemas.microsoft.com/office/drawing/2014/main" val="3387454024"/>
                    </a:ext>
                  </a:extLst>
                </a:gridCol>
              </a:tblGrid>
              <a:tr h="432000">
                <a:tc>
                  <a:txBody>
                    <a:body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514350">
                        <a:spcBef>
                          <a:spcPts val="0"/>
                        </a:spcBef>
                        <a:defRPr/>
                      </a:pPr>
                      <a:r>
                        <a:rPr lang="en-US" sz="900" b="1" dirty="0">
                          <a:solidFill>
                            <a:prstClr val="white"/>
                          </a:solidFill>
                          <a:cs typeface="Arial" panose="020B0604020202020204" pitchFamily="34" charset="0"/>
                        </a:rPr>
                        <a:t>T-</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5.4 mg/kg</a:t>
                      </a:r>
                    </a:p>
                    <a:p>
                      <a:pPr algn="ctr" defTabSz="514350">
                        <a:spcBef>
                          <a:spcPts val="0"/>
                        </a:spcBef>
                        <a:defRPr/>
                      </a:pPr>
                      <a:r>
                        <a:rPr lang="en-US" sz="900" b="1" dirty="0">
                          <a:solidFill>
                            <a:prstClr val="white"/>
                          </a:solidFill>
                          <a:cs typeface="Arial" panose="020B0604020202020204" pitchFamily="34" charset="0"/>
                        </a:rPr>
                        <a:t>DL-02</a:t>
                      </a:r>
                    </a:p>
                    <a:p>
                      <a:pPr algn="ctr" defTabSz="514350">
                        <a:spcBef>
                          <a:spcPts val="0"/>
                        </a:spcBef>
                        <a:defRPr/>
                      </a:pPr>
                      <a:r>
                        <a:rPr lang="en-US" sz="900" b="1" dirty="0">
                          <a:solidFill>
                            <a:prstClr val="white"/>
                          </a:solidFill>
                          <a:cs typeface="Arial" panose="020B0604020202020204" pitchFamily="34" charset="0"/>
                        </a:rPr>
                        <a:t>BM </a:t>
                      </a:r>
                      <a:r>
                        <a:rPr lang="en-US" sz="900" b="0" dirty="0">
                          <a:solidFill>
                            <a:prstClr val="white"/>
                          </a:solidFill>
                          <a:cs typeface="Arial" panose="020B0604020202020204" pitchFamily="34" charset="0"/>
                        </a:rPr>
                        <a:t>(n=14)</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defTabSz="514350">
                        <a:spcBef>
                          <a:spcPts val="0"/>
                        </a:spcBef>
                        <a:defRPr/>
                      </a:pPr>
                      <a:r>
                        <a:rPr lang="en-US" sz="900" b="1" dirty="0">
                          <a:solidFill>
                            <a:prstClr val="white"/>
                          </a:solidFill>
                          <a:cs typeface="Arial" panose="020B0604020202020204" pitchFamily="34" charset="0"/>
                        </a:rPr>
                        <a:t>Pooled-</a:t>
                      </a:r>
                      <a:r>
                        <a:rPr lang="en-US" sz="900" b="1" dirty="0" err="1">
                          <a:solidFill>
                            <a:prstClr val="white"/>
                          </a:solidFill>
                          <a:cs typeface="Arial" panose="020B0604020202020204" pitchFamily="34" charset="0"/>
                        </a:rPr>
                        <a:t>DXd</a:t>
                      </a:r>
                      <a:r>
                        <a:rPr lang="en-US" sz="900" b="1" dirty="0">
                          <a:solidFill>
                            <a:prstClr val="white"/>
                          </a:solidFill>
                          <a:cs typeface="Arial" panose="020B0604020202020204" pitchFamily="34" charset="0"/>
                        </a:rPr>
                        <a:t> 6.4 mg/kg</a:t>
                      </a:r>
                    </a:p>
                    <a:p>
                      <a:pPr algn="ctr" defTabSz="514350">
                        <a:spcBef>
                          <a:spcPts val="0"/>
                        </a:spcBef>
                        <a:defRPr/>
                      </a:pPr>
                      <a:r>
                        <a:rPr lang="en-US" sz="900" b="1" dirty="0">
                          <a:solidFill>
                            <a:prstClr val="white"/>
                          </a:solidFill>
                          <a:cs typeface="Arial" panose="020B0604020202020204" pitchFamily="34" charset="0"/>
                        </a:rPr>
                        <a:t>DL-01 </a:t>
                      </a:r>
                      <a:r>
                        <a:rPr lang="en-US" sz="900" b="1" i="1" dirty="0">
                          <a:solidFill>
                            <a:prstClr val="white"/>
                          </a:solidFill>
                          <a:cs typeface="Arial" panose="020B0604020202020204" pitchFamily="34" charset="0"/>
                        </a:rPr>
                        <a:t>HER2</a:t>
                      </a:r>
                      <a:r>
                        <a:rPr lang="en-US" sz="900" b="1" dirty="0">
                          <a:solidFill>
                            <a:prstClr val="white"/>
                          </a:solidFill>
                          <a:cs typeface="Arial" panose="020B0604020202020204" pitchFamily="34" charset="0"/>
                        </a:rPr>
                        <a:t>m/DL-02</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900" b="1" dirty="0">
                          <a:solidFill>
                            <a:prstClr val="white"/>
                          </a:solidFill>
                          <a:cs typeface="Arial" panose="020B0604020202020204" pitchFamily="34" charset="0"/>
                        </a:rPr>
                        <a:t>BM </a:t>
                      </a:r>
                      <a:r>
                        <a:rPr lang="en-US" sz="900" b="0" dirty="0">
                          <a:solidFill>
                            <a:prstClr val="white"/>
                          </a:solidFill>
                          <a:cs typeface="Arial" panose="020B0604020202020204" pitchFamily="34" charset="0"/>
                        </a:rPr>
                        <a:t>(n=30)</a:t>
                      </a: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418785681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IC-</a:t>
                      </a:r>
                      <a:r>
                        <a:rPr kumimoji="0" lang="en-US" sz="800" b="1" i="0" u="none" strike="noStrike" kern="1200" cap="none" spc="0" normalizeH="0" baseline="0" noProof="0" dirty="0" err="1">
                          <a:ln>
                            <a:noFill/>
                          </a:ln>
                          <a:solidFill>
                            <a:srgbClr val="000000"/>
                          </a:solidFill>
                          <a:effectLst/>
                          <a:uLnTx/>
                          <a:uFillTx/>
                          <a:latin typeface="Century Gothic" panose="020F0302020204030204"/>
                          <a:ea typeface="+mn-ea"/>
                          <a:cs typeface="+mn-cs"/>
                        </a:rPr>
                        <a:t>cORR</a:t>
                      </a: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 n (%)</a:t>
                      </a:r>
                      <a:r>
                        <a:rPr kumimoji="0" lang="en-US" sz="800" b="1" i="0" u="none" strike="noStrike" kern="1200" cap="none" spc="0" normalizeH="0" baseline="30000" noProof="0" dirty="0">
                          <a:ln>
                            <a:noFill/>
                          </a:ln>
                          <a:solidFill>
                            <a:srgbClr val="000000"/>
                          </a:solidFill>
                          <a:effectLst/>
                          <a:uLnTx/>
                          <a:uFillTx/>
                          <a:latin typeface="Century Gothic" panose="020F0302020204030204"/>
                          <a:ea typeface="+mn-ea"/>
                          <a:cs typeface="+mn-cs"/>
                        </a:rPr>
                        <a:t>1</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2</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CR</a:t>
                      </a: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PR</a:t>
                      </a: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SD</a:t>
                      </a: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PD</a:t>
                      </a: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NE</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3</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Missing</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7 (50,0)</a:t>
                      </a:r>
                    </a:p>
                    <a:p>
                      <a:pPr algn="ctr">
                        <a:spcBef>
                          <a:spcPts val="300"/>
                        </a:spcBef>
                      </a:pPr>
                      <a:r>
                        <a:rPr lang="en-US" sz="800" b="0" dirty="0">
                          <a:solidFill>
                            <a:schemeClr val="tx1"/>
                          </a:solidFill>
                          <a:latin typeface="+mn-lt"/>
                        </a:rPr>
                        <a:t>23,0-77,0</a:t>
                      </a:r>
                    </a:p>
                    <a:p>
                      <a:pPr algn="ctr">
                        <a:spcBef>
                          <a:spcPts val="300"/>
                        </a:spcBef>
                      </a:pPr>
                      <a:r>
                        <a:rPr lang="en-US" sz="800" b="0" dirty="0">
                          <a:solidFill>
                            <a:schemeClr val="tx1"/>
                          </a:solidFill>
                          <a:latin typeface="+mn-lt"/>
                        </a:rPr>
                        <a:t>3 (21,4)</a:t>
                      </a:r>
                    </a:p>
                    <a:p>
                      <a:pPr algn="ctr">
                        <a:spcBef>
                          <a:spcPts val="300"/>
                        </a:spcBef>
                      </a:pPr>
                      <a:r>
                        <a:rPr lang="en-US" sz="800" b="0" dirty="0">
                          <a:solidFill>
                            <a:schemeClr val="tx1"/>
                          </a:solidFill>
                          <a:latin typeface="+mn-lt"/>
                        </a:rPr>
                        <a:t>4 (28,6)</a:t>
                      </a:r>
                    </a:p>
                    <a:p>
                      <a:pPr algn="ctr">
                        <a:spcBef>
                          <a:spcPts val="300"/>
                        </a:spcBef>
                      </a:pPr>
                      <a:r>
                        <a:rPr lang="en-US" sz="800" b="0" dirty="0">
                          <a:solidFill>
                            <a:schemeClr val="tx1"/>
                          </a:solidFill>
                          <a:latin typeface="+mn-lt"/>
                        </a:rPr>
                        <a:t>6 (42,9)</a:t>
                      </a:r>
                    </a:p>
                    <a:p>
                      <a:pPr algn="ctr">
                        <a:spcBef>
                          <a:spcPts val="300"/>
                        </a:spcBef>
                      </a:pPr>
                      <a:r>
                        <a:rPr lang="en-US" sz="800" b="0" dirty="0">
                          <a:solidFill>
                            <a:schemeClr val="tx1"/>
                          </a:solidFill>
                          <a:latin typeface="+mn-lt"/>
                        </a:rPr>
                        <a:t>1 (7,1)</a:t>
                      </a:r>
                    </a:p>
                    <a:p>
                      <a:pPr algn="ctr">
                        <a:spcBef>
                          <a:spcPts val="300"/>
                        </a:spcBef>
                      </a:pPr>
                      <a:r>
                        <a:rPr lang="en-US" sz="800" b="0" dirty="0">
                          <a:solidFill>
                            <a:schemeClr val="tx1"/>
                          </a:solidFill>
                          <a:latin typeface="+mn-lt"/>
                        </a:rPr>
                        <a:t>0</a:t>
                      </a:r>
                    </a:p>
                    <a:p>
                      <a:pPr algn="ctr">
                        <a:spcBef>
                          <a:spcPts val="300"/>
                        </a:spcBef>
                      </a:pPr>
                      <a:r>
                        <a:rPr lang="en-US" sz="800" b="0" dirty="0">
                          <a:solidFill>
                            <a:schemeClr val="tx1"/>
                          </a:solidFill>
                          <a:latin typeface="+mn-lt"/>
                        </a:rPr>
                        <a:t>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9 (30,0)</a:t>
                      </a:r>
                      <a:endParaRPr lang="en-US" sz="800" b="0" dirty="0">
                        <a:solidFill>
                          <a:schemeClr val="tx1"/>
                        </a:solidFill>
                        <a:latin typeface="+mn-lt"/>
                      </a:endParaRPr>
                    </a:p>
                    <a:p>
                      <a:pPr algn="ctr">
                        <a:spcBef>
                          <a:spcPts val="300"/>
                        </a:spcBef>
                      </a:pPr>
                      <a:r>
                        <a:rPr lang="en-US" sz="800" b="0" dirty="0">
                          <a:solidFill>
                            <a:schemeClr val="tx1"/>
                          </a:solidFill>
                          <a:latin typeface="+mn-lt"/>
                        </a:rPr>
                        <a:t>14,7-49,4</a:t>
                      </a:r>
                    </a:p>
                    <a:p>
                      <a:pPr algn="ctr">
                        <a:spcBef>
                          <a:spcPts val="300"/>
                        </a:spcBef>
                      </a:pPr>
                      <a:r>
                        <a:rPr lang="en-US" sz="800" b="0" dirty="0">
                          <a:solidFill>
                            <a:schemeClr val="tx1"/>
                          </a:solidFill>
                          <a:latin typeface="+mn-lt"/>
                        </a:rPr>
                        <a:t>0</a:t>
                      </a:r>
                    </a:p>
                    <a:p>
                      <a:pPr algn="ctr">
                        <a:spcBef>
                          <a:spcPts val="300"/>
                        </a:spcBef>
                      </a:pPr>
                      <a:r>
                        <a:rPr lang="en-US" sz="800" b="0" dirty="0">
                          <a:solidFill>
                            <a:schemeClr val="tx1"/>
                          </a:solidFill>
                          <a:latin typeface="+mn-lt"/>
                        </a:rPr>
                        <a:t>9 (30,0)</a:t>
                      </a:r>
                    </a:p>
                    <a:p>
                      <a:pPr algn="ctr">
                        <a:spcBef>
                          <a:spcPts val="300"/>
                        </a:spcBef>
                      </a:pPr>
                      <a:r>
                        <a:rPr lang="en-US" sz="800" b="0" dirty="0">
                          <a:solidFill>
                            <a:schemeClr val="tx1"/>
                          </a:solidFill>
                          <a:latin typeface="+mn-lt"/>
                        </a:rPr>
                        <a:t>13 (43,3)</a:t>
                      </a:r>
                    </a:p>
                    <a:p>
                      <a:pPr algn="ctr">
                        <a:spcBef>
                          <a:spcPts val="300"/>
                        </a:spcBef>
                      </a:pPr>
                      <a:r>
                        <a:rPr lang="en-US" sz="800" b="0" dirty="0">
                          <a:solidFill>
                            <a:schemeClr val="tx1"/>
                          </a:solidFill>
                          <a:latin typeface="+mn-lt"/>
                        </a:rPr>
                        <a:t>4 (13,3)</a:t>
                      </a:r>
                    </a:p>
                    <a:p>
                      <a:pPr algn="ctr">
                        <a:spcBef>
                          <a:spcPts val="300"/>
                        </a:spcBef>
                      </a:pPr>
                      <a:r>
                        <a:rPr lang="en-US" sz="800" b="0" dirty="0">
                          <a:solidFill>
                            <a:schemeClr val="tx1"/>
                          </a:solidFill>
                          <a:latin typeface="+mn-lt"/>
                        </a:rPr>
                        <a:t>2 (6,7)</a:t>
                      </a:r>
                    </a:p>
                    <a:p>
                      <a:pPr algn="ctr">
                        <a:spcBef>
                          <a:spcPts val="300"/>
                        </a:spcBef>
                      </a:pPr>
                      <a:r>
                        <a:rPr lang="en-US" sz="800" b="0" dirty="0">
                          <a:solidFill>
                            <a:schemeClr val="tx1"/>
                          </a:solidFill>
                          <a:latin typeface="+mn-lt"/>
                        </a:rPr>
                        <a:t>2 (6,7)</a:t>
                      </a:r>
                      <a:endParaRPr lang="en-US" sz="800" b="1" dirty="0">
                        <a:solidFill>
                          <a:schemeClr val="tx1"/>
                        </a:solidFill>
                        <a:latin typeface="+mn-lt"/>
                      </a:endParaRP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IC-DCR, n (%)</a:t>
                      </a:r>
                      <a:r>
                        <a:rPr kumimoji="0" lang="en-US" sz="800" b="1" i="0" u="none" strike="noStrike" kern="1200" cap="none" spc="0" normalizeH="0" baseline="30000" noProof="0" dirty="0">
                          <a:ln>
                            <a:noFill/>
                          </a:ln>
                          <a:solidFill>
                            <a:srgbClr val="000000"/>
                          </a:solidFill>
                          <a:effectLst/>
                          <a:uLnTx/>
                          <a:uFillTx/>
                          <a:latin typeface="Century Gothic" panose="020F0302020204030204"/>
                          <a:ea typeface="+mn-ea"/>
                          <a:cs typeface="+mn-cs"/>
                        </a:rPr>
                        <a:t>1</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2</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13 (92,9)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66,1-99,8</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22 (73,3)</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54,1-87,7</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IC-DOR, n (%)</a:t>
                      </a:r>
                      <a:r>
                        <a:rPr kumimoji="0" lang="en-US" sz="800" b="1" i="0" u="none" strike="noStrike" kern="1200" cap="none" spc="0" normalizeH="0" baseline="30000" noProof="0" dirty="0">
                          <a:ln>
                            <a:noFill/>
                          </a:ln>
                          <a:solidFill>
                            <a:srgbClr val="000000"/>
                          </a:solidFill>
                          <a:effectLst/>
                          <a:uLnTx/>
                          <a:uFillTx/>
                          <a:latin typeface="Century Gothic" panose="020F0302020204030204"/>
                          <a:ea typeface="+mn-ea"/>
                          <a:cs typeface="+mn-cs"/>
                        </a:rPr>
                        <a:t>4</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CI</a:t>
                      </a:r>
                      <a:r>
                        <a:rPr kumimoji="0" lang="en-US" sz="800" b="0" i="0" u="none" strike="noStrike" kern="1200" cap="none" spc="0" normalizeH="0" baseline="30000" noProof="0" dirty="0">
                          <a:ln>
                            <a:noFill/>
                          </a:ln>
                          <a:solidFill>
                            <a:srgbClr val="000000"/>
                          </a:solidFill>
                          <a:effectLst/>
                          <a:uLnTx/>
                          <a:uFillTx/>
                          <a:latin typeface="Century Gothic" panose="020F0302020204030204"/>
                          <a:ea typeface="+mn-ea"/>
                          <a:cs typeface="+mn-cs"/>
                        </a:rPr>
                        <a:t>5</a:t>
                      </a: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9,5 (3,6-NE)</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4,4 (2,9-10,2)</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bl>
          </a:graphicData>
        </a:graphic>
      </p:graphicFrame>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Données d’efficacité intra cérébrale à 5,4 mg/kg ou </a:t>
            </a:r>
            <a:r>
              <a:rPr lang="fr-FR" dirty="0" err="1"/>
              <a:t>poolée</a:t>
            </a:r>
            <a:r>
              <a:rPr lang="fr-FR" dirty="0"/>
              <a:t> à dose de 6,4 mg/kg</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Analyse </a:t>
            </a:r>
            <a:r>
              <a:rPr lang="fr-FR" dirty="0" err="1"/>
              <a:t>poolée</a:t>
            </a:r>
            <a:r>
              <a:rPr lang="fr-FR" dirty="0"/>
              <a:t> DESTINY-Lung01 et 02</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D. </a:t>
            </a:r>
            <a:r>
              <a:rPr lang="fr-FR" dirty="0" err="1"/>
              <a:t>Planchard</a:t>
            </a:r>
            <a:r>
              <a:rPr lang="fr-FR" dirty="0"/>
              <a:t> et al. </a:t>
            </a:r>
            <a:r>
              <a:rPr lang="fr-FR" dirty="0" smtClean="0"/>
              <a:t>ESMO</a:t>
            </a:r>
            <a:r>
              <a:rPr lang="fr-FR" baseline="30000" dirty="0" smtClean="0"/>
              <a:t>®</a:t>
            </a:r>
            <a:r>
              <a:rPr lang="fr-FR" dirty="0" smtClean="0"/>
              <a:t> </a:t>
            </a:r>
            <a:r>
              <a:rPr lang="fr-FR" dirty="0"/>
              <a:t>2023 Abs. #1321MO</a:t>
            </a:r>
          </a:p>
        </p:txBody>
      </p:sp>
      <p:sp>
        <p:nvSpPr>
          <p:cNvPr id="4" name="Freeform 5">
            <a:extLst>
              <a:ext uri="{FF2B5EF4-FFF2-40B4-BE49-F238E27FC236}">
                <a16:creationId xmlns="" xmlns:a16="http://schemas.microsoft.com/office/drawing/2014/main" id="{FDAAF3E7-5595-0B90-8080-BB6CEE120918}"/>
              </a:ext>
            </a:extLst>
          </p:cNvPr>
          <p:cNvSpPr/>
          <p:nvPr/>
        </p:nvSpPr>
        <p:spPr>
          <a:xfrm>
            <a:off x="1020115" y="5573608"/>
            <a:ext cx="10478993" cy="427321"/>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spcBef>
                <a:spcPts val="400"/>
              </a:spcBef>
              <a:defRPr/>
            </a:pPr>
            <a:r>
              <a:rPr lang="da-DK" sz="600" dirty="0">
                <a:solidFill>
                  <a:schemeClr val="tx2"/>
                </a:solidFill>
                <a:cs typeface="Arial" panose="020B0604020202020204" pitchFamily="34" charset="0"/>
              </a:rPr>
              <a:t>1. </a:t>
            </a:r>
            <a:r>
              <a:rPr lang="fr-FR" sz="600" dirty="0" err="1">
                <a:solidFill>
                  <a:schemeClr val="tx2"/>
                </a:solidFill>
                <a:cs typeface="Arial" panose="020B0604020202020204" pitchFamily="34" charset="0"/>
              </a:rPr>
              <a:t>Denominator</a:t>
            </a:r>
            <a:r>
              <a:rPr lang="fr-FR" sz="600" dirty="0">
                <a:solidFill>
                  <a:schemeClr val="tx2"/>
                </a:solidFill>
                <a:cs typeface="Arial" panose="020B0604020202020204" pitchFamily="34" charset="0"/>
              </a:rPr>
              <a:t> for percentage </a:t>
            </a:r>
            <a:r>
              <a:rPr lang="fr-FR" sz="600" dirty="0" err="1">
                <a:solidFill>
                  <a:schemeClr val="tx2"/>
                </a:solidFill>
                <a:cs typeface="Arial" panose="020B0604020202020204" pitchFamily="34" charset="0"/>
              </a:rPr>
              <a:t>is</a:t>
            </a:r>
            <a:r>
              <a:rPr lang="fr-FR" sz="600" dirty="0">
                <a:solidFill>
                  <a:schemeClr val="tx2"/>
                </a:solidFill>
                <a:cs typeface="Arial" panose="020B0604020202020204" pitchFamily="34" charset="0"/>
              </a:rPr>
              <a:t> the </a:t>
            </a:r>
            <a:r>
              <a:rPr lang="fr-FR" sz="600" dirty="0" err="1">
                <a:solidFill>
                  <a:schemeClr val="tx2"/>
                </a:solidFill>
                <a:cs typeface="Arial" panose="020B0604020202020204" pitchFamily="34" charset="0"/>
              </a:rPr>
              <a:t>number</a:t>
            </a:r>
            <a:r>
              <a:rPr lang="fr-FR" sz="600" dirty="0">
                <a:solidFill>
                  <a:schemeClr val="tx2"/>
                </a:solidFill>
                <a:cs typeface="Arial" panose="020B0604020202020204" pitchFamily="34" charset="0"/>
              </a:rPr>
              <a:t> of patients in the full </a:t>
            </a:r>
            <a:r>
              <a:rPr lang="fr-FR" sz="600" dirty="0" err="1">
                <a:solidFill>
                  <a:schemeClr val="tx2"/>
                </a:solidFill>
                <a:cs typeface="Arial" panose="020B0604020202020204" pitchFamily="34" charset="0"/>
              </a:rPr>
              <a:t>analysis</a:t>
            </a:r>
            <a:r>
              <a:rPr lang="fr-FR" sz="600" dirty="0">
                <a:solidFill>
                  <a:schemeClr val="tx2"/>
                </a:solidFill>
                <a:cs typeface="Arial" panose="020B0604020202020204" pitchFamily="34" charset="0"/>
              </a:rPr>
              <a:t> set </a:t>
            </a:r>
            <a:r>
              <a:rPr lang="fr-FR" sz="600" dirty="0" err="1">
                <a:solidFill>
                  <a:schemeClr val="tx2"/>
                </a:solidFill>
                <a:cs typeface="Arial" panose="020B0604020202020204" pitchFamily="34" charset="0"/>
              </a:rPr>
              <a:t>who</a:t>
            </a:r>
            <a:r>
              <a:rPr lang="fr-FR" sz="600" dirty="0">
                <a:solidFill>
                  <a:schemeClr val="tx2"/>
                </a:solidFill>
                <a:cs typeface="Arial" panose="020B0604020202020204" pitchFamily="34" charset="0"/>
              </a:rPr>
              <a:t> have at least 1 </a:t>
            </a:r>
            <a:r>
              <a:rPr lang="fr-FR" sz="600" dirty="0" err="1">
                <a:solidFill>
                  <a:schemeClr val="tx2"/>
                </a:solidFill>
                <a:cs typeface="Arial" panose="020B0604020202020204" pitchFamily="34" charset="0"/>
              </a:rPr>
              <a:t>target</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lesion</a:t>
            </a:r>
            <a:r>
              <a:rPr lang="fr-FR" sz="600" dirty="0">
                <a:solidFill>
                  <a:schemeClr val="tx2"/>
                </a:solidFill>
                <a:cs typeface="Arial" panose="020B0604020202020204" pitchFamily="34" charset="0"/>
              </a:rPr>
              <a:t> at </a:t>
            </a:r>
            <a:r>
              <a:rPr lang="fr-FR" sz="600" dirty="0" err="1">
                <a:solidFill>
                  <a:schemeClr val="tx2"/>
                </a:solidFill>
                <a:cs typeface="Arial" panose="020B0604020202020204" pitchFamily="34" charset="0"/>
              </a:rPr>
              <a:t>baseline</a:t>
            </a:r>
            <a:r>
              <a:rPr lang="fr-FR" sz="600" dirty="0">
                <a:solidFill>
                  <a:schemeClr val="tx2"/>
                </a:solidFill>
                <a:cs typeface="Arial" panose="020B0604020202020204" pitchFamily="34" charset="0"/>
              </a:rPr>
              <a:t>, per BICR ; 2. </a:t>
            </a:r>
            <a:r>
              <a:rPr lang="fr-FR" sz="600" dirty="0" err="1">
                <a:solidFill>
                  <a:schemeClr val="tx2"/>
                </a:solidFill>
                <a:cs typeface="Arial" panose="020B0604020202020204" pitchFamily="34" charset="0"/>
              </a:rPr>
              <a:t>Based</a:t>
            </a:r>
            <a:r>
              <a:rPr lang="fr-FR" sz="600" dirty="0">
                <a:solidFill>
                  <a:schemeClr val="tx2"/>
                </a:solidFill>
                <a:cs typeface="Arial" panose="020B0604020202020204" pitchFamily="34" charset="0"/>
              </a:rPr>
              <a:t> on </a:t>
            </a:r>
            <a:r>
              <a:rPr lang="fr-FR" sz="600" dirty="0" err="1">
                <a:solidFill>
                  <a:schemeClr val="tx2"/>
                </a:solidFill>
                <a:cs typeface="Arial" panose="020B0604020202020204" pitchFamily="34" charset="0"/>
              </a:rPr>
              <a:t>Clopper</a:t>
            </a:r>
            <a:r>
              <a:rPr lang="fr-FR" sz="600" dirty="0">
                <a:solidFill>
                  <a:schemeClr val="tx2"/>
                </a:solidFill>
                <a:cs typeface="Arial" panose="020B0604020202020204" pitchFamily="34" charset="0"/>
              </a:rPr>
              <a:t>-Pearson </a:t>
            </a:r>
            <a:r>
              <a:rPr lang="fr-FR" sz="600" dirty="0" err="1">
                <a:solidFill>
                  <a:schemeClr val="tx2"/>
                </a:solidFill>
                <a:cs typeface="Arial" panose="020B0604020202020204" pitchFamily="34" charset="0"/>
              </a:rPr>
              <a:t>method</a:t>
            </a:r>
            <a:r>
              <a:rPr lang="fr-FR" sz="600" dirty="0">
                <a:solidFill>
                  <a:schemeClr val="tx2"/>
                </a:solidFill>
                <a:cs typeface="Arial" panose="020B0604020202020204" pitchFamily="34" charset="0"/>
              </a:rPr>
              <a:t> for single proportion ; 3. For 1 patient </a:t>
            </a:r>
            <a:r>
              <a:rPr lang="fr-FR" sz="600" dirty="0" err="1">
                <a:solidFill>
                  <a:schemeClr val="tx2"/>
                </a:solidFill>
                <a:cs typeface="Arial" panose="020B0604020202020204" pitchFamily="34" charset="0"/>
              </a:rPr>
              <a:t>deemed</a:t>
            </a:r>
            <a:r>
              <a:rPr lang="fr-FR" sz="600" dirty="0">
                <a:solidFill>
                  <a:schemeClr val="tx2"/>
                </a:solidFill>
                <a:cs typeface="Arial" panose="020B0604020202020204" pitchFamily="34" charset="0"/>
              </a:rPr>
              <a:t> NE in the 6,4 mg/kg group, </a:t>
            </a:r>
            <a:r>
              <a:rPr lang="fr-FR" sz="600" dirty="0" err="1">
                <a:solidFill>
                  <a:schemeClr val="tx2"/>
                </a:solidFill>
                <a:cs typeface="Arial" panose="020B0604020202020204" pitchFamily="34" charset="0"/>
              </a:rPr>
              <a:t>it</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was</a:t>
            </a:r>
            <a:r>
              <a:rPr lang="fr-FR" sz="600" dirty="0">
                <a:solidFill>
                  <a:schemeClr val="tx2"/>
                </a:solidFill>
                <a:cs typeface="Arial" panose="020B0604020202020204" pitchFamily="34" charset="0"/>
              </a:rPr>
              <a:t> not possible to </a:t>
            </a:r>
            <a:r>
              <a:rPr lang="fr-FR" sz="600" dirty="0" err="1">
                <a:solidFill>
                  <a:schemeClr val="tx2"/>
                </a:solidFill>
                <a:cs typeface="Arial" panose="020B0604020202020204" pitchFamily="34" charset="0"/>
              </a:rPr>
              <a:t>derive</a:t>
            </a:r>
            <a:r>
              <a:rPr lang="fr-FR" sz="600" dirty="0">
                <a:solidFill>
                  <a:schemeClr val="tx2"/>
                </a:solidFill>
                <a:cs typeface="Arial" panose="020B0604020202020204" pitchFamily="34" charset="0"/>
              </a:rPr>
              <a:t> objective </a:t>
            </a:r>
            <a:r>
              <a:rPr lang="fr-FR" sz="600" dirty="0" err="1">
                <a:solidFill>
                  <a:schemeClr val="tx2"/>
                </a:solidFill>
                <a:cs typeface="Arial" panose="020B0604020202020204" pitchFamily="34" charset="0"/>
              </a:rPr>
              <a:t>response</a:t>
            </a:r>
            <a:r>
              <a:rPr lang="fr-FR" sz="600" dirty="0">
                <a:solidFill>
                  <a:schemeClr val="tx2"/>
                </a:solidFill>
                <a:cs typeface="Arial" panose="020B0604020202020204" pitchFamily="34" charset="0"/>
              </a:rPr>
              <a:t> due to </a:t>
            </a:r>
            <a:r>
              <a:rPr lang="fr-FR" sz="600" dirty="0" err="1">
                <a:solidFill>
                  <a:schemeClr val="tx2"/>
                </a:solidFill>
                <a:cs typeface="Arial" panose="020B0604020202020204" pitchFamily="34" charset="0"/>
              </a:rPr>
              <a:t>missing</a:t>
            </a:r>
            <a:r>
              <a:rPr lang="fr-FR" sz="600" dirty="0">
                <a:solidFill>
                  <a:schemeClr val="tx2"/>
                </a:solidFill>
                <a:cs typeface="Arial" panose="020B0604020202020204" pitchFamily="34" charset="0"/>
              </a:rPr>
              <a:t> data of 1 </a:t>
            </a:r>
            <a:r>
              <a:rPr lang="fr-FR" sz="600" dirty="0" err="1">
                <a:solidFill>
                  <a:schemeClr val="tx2"/>
                </a:solidFill>
                <a:cs typeface="Arial" panose="020B0604020202020204" pitchFamily="34" charset="0"/>
              </a:rPr>
              <a:t>target</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lesion</a:t>
            </a:r>
            <a:r>
              <a:rPr lang="fr-FR" sz="600" dirty="0">
                <a:solidFill>
                  <a:schemeClr val="tx2"/>
                </a:solidFill>
                <a:cs typeface="Arial" panose="020B0604020202020204" pitchFamily="34" charset="0"/>
              </a:rPr>
              <a:t>; the </a:t>
            </a:r>
            <a:r>
              <a:rPr lang="fr-FR" sz="600" dirty="0" err="1">
                <a:solidFill>
                  <a:schemeClr val="tx2"/>
                </a:solidFill>
                <a:cs typeface="Arial" panose="020B0604020202020204" pitchFamily="34" charset="0"/>
              </a:rPr>
              <a:t>patient’s</a:t>
            </a:r>
            <a:r>
              <a:rPr lang="fr-FR" sz="600" dirty="0">
                <a:solidFill>
                  <a:schemeClr val="tx2"/>
                </a:solidFill>
                <a:cs typeface="Arial" panose="020B0604020202020204" pitchFamily="34" charset="0"/>
              </a:rPr>
              <a:t> best </a:t>
            </a:r>
            <a:r>
              <a:rPr lang="fr-FR" sz="600" dirty="0" err="1">
                <a:solidFill>
                  <a:schemeClr val="tx2"/>
                </a:solidFill>
                <a:cs typeface="Arial" panose="020B0604020202020204" pitchFamily="34" charset="0"/>
              </a:rPr>
              <a:t>overall</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response</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however</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was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calculated</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from</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available</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target</a:t>
            </a:r>
            <a:r>
              <a:rPr lang="fr-FR" sz="600" dirty="0">
                <a:solidFill>
                  <a:schemeClr val="tx2"/>
                </a:solidFill>
                <a:cs typeface="Arial" panose="020B0604020202020204" pitchFamily="34" charset="0"/>
              </a:rPr>
              <a:t> </a:t>
            </a:r>
            <a:r>
              <a:rPr lang="fr-FR" sz="600" spc="-20" dirty="0" err="1">
                <a:solidFill>
                  <a:schemeClr val="tx2"/>
                </a:solidFill>
                <a:cs typeface="Arial" panose="020B0604020202020204" pitchFamily="34" charset="0"/>
              </a:rPr>
              <a:t>lesion</a:t>
            </a:r>
            <a:r>
              <a:rPr lang="fr-FR" sz="600" spc="-20" dirty="0">
                <a:solidFill>
                  <a:schemeClr val="tx2"/>
                </a:solidFill>
                <a:cs typeface="Arial" panose="020B0604020202020204" pitchFamily="34" charset="0"/>
              </a:rPr>
              <a:t> </a:t>
            </a:r>
            <a:r>
              <a:rPr lang="fr-FR" sz="600" spc="-20" dirty="0" err="1">
                <a:solidFill>
                  <a:schemeClr val="tx2"/>
                </a:solidFill>
                <a:cs typeface="Arial" panose="020B0604020202020204" pitchFamily="34" charset="0"/>
              </a:rPr>
              <a:t>assessments</a:t>
            </a:r>
            <a:r>
              <a:rPr lang="fr-FR" sz="600" spc="-20" dirty="0">
                <a:solidFill>
                  <a:schemeClr val="tx2"/>
                </a:solidFill>
                <a:cs typeface="Arial" panose="020B0604020202020204" pitchFamily="34" charset="0"/>
              </a:rPr>
              <a:t> and </a:t>
            </a:r>
            <a:r>
              <a:rPr lang="fr-FR" sz="600" spc="-20" dirty="0" err="1">
                <a:solidFill>
                  <a:schemeClr val="tx2"/>
                </a:solidFill>
                <a:cs typeface="Arial" panose="020B0604020202020204" pitchFamily="34" charset="0"/>
              </a:rPr>
              <a:t>included</a:t>
            </a:r>
            <a:r>
              <a:rPr lang="fr-FR" sz="600" spc="-20" dirty="0">
                <a:solidFill>
                  <a:schemeClr val="tx2"/>
                </a:solidFill>
                <a:cs typeface="Arial" panose="020B0604020202020204" pitchFamily="34" charset="0"/>
              </a:rPr>
              <a:t> the </a:t>
            </a:r>
            <a:r>
              <a:rPr lang="fr-FR" sz="600" spc="-20" dirty="0" err="1">
                <a:solidFill>
                  <a:schemeClr val="tx2"/>
                </a:solidFill>
                <a:cs typeface="Arial" panose="020B0604020202020204" pitchFamily="34" charset="0"/>
              </a:rPr>
              <a:t>waterfall</a:t>
            </a:r>
            <a:r>
              <a:rPr lang="fr-FR" sz="600" spc="-20" dirty="0">
                <a:solidFill>
                  <a:schemeClr val="tx2"/>
                </a:solidFill>
                <a:cs typeface="Arial" panose="020B0604020202020204" pitchFamily="34" charset="0"/>
              </a:rPr>
              <a:t> plot ; 4. </a:t>
            </a:r>
            <a:r>
              <a:rPr lang="fr-FR" sz="600" spc="-20" dirty="0" err="1">
                <a:solidFill>
                  <a:schemeClr val="tx2"/>
                </a:solidFill>
                <a:cs typeface="Arial" panose="020B0604020202020204" pitchFamily="34" charset="0"/>
              </a:rPr>
              <a:t>Calculated</a:t>
            </a:r>
            <a:r>
              <a:rPr lang="fr-FR" sz="600" spc="-20" dirty="0">
                <a:solidFill>
                  <a:schemeClr val="tx2"/>
                </a:solidFill>
                <a:cs typeface="Arial" panose="020B0604020202020204" pitchFamily="34" charset="0"/>
              </a:rPr>
              <a:t> as time </a:t>
            </a:r>
            <a:r>
              <a:rPr lang="fr-FR" sz="600" spc="-20" dirty="0" err="1">
                <a:solidFill>
                  <a:schemeClr val="tx2"/>
                </a:solidFill>
                <a:cs typeface="Arial" panose="020B0604020202020204" pitchFamily="34" charset="0"/>
              </a:rPr>
              <a:t>from</a:t>
            </a:r>
            <a:r>
              <a:rPr lang="fr-FR" sz="600" spc="-20" dirty="0">
                <a:solidFill>
                  <a:schemeClr val="tx2"/>
                </a:solidFill>
                <a:cs typeface="Arial" panose="020B0604020202020204" pitchFamily="34" charset="0"/>
              </a:rPr>
              <a:t> first </a:t>
            </a:r>
            <a:r>
              <a:rPr lang="fr-FR" sz="600" spc="-20" dirty="0" err="1">
                <a:solidFill>
                  <a:schemeClr val="tx2"/>
                </a:solidFill>
                <a:cs typeface="Arial" panose="020B0604020202020204" pitchFamily="34" charset="0"/>
              </a:rPr>
              <a:t>response</a:t>
            </a:r>
            <a:r>
              <a:rPr lang="fr-FR" sz="600" spc="-20" dirty="0">
                <a:solidFill>
                  <a:schemeClr val="tx2"/>
                </a:solidFill>
                <a:cs typeface="Arial" panose="020B0604020202020204" pitchFamily="34" charset="0"/>
              </a:rPr>
              <a:t> in </a:t>
            </a:r>
            <a:r>
              <a:rPr lang="fr-FR" sz="600" spc="-20" dirty="0" err="1">
                <a:solidFill>
                  <a:schemeClr val="tx2"/>
                </a:solidFill>
                <a:cs typeface="Arial" panose="020B0604020202020204" pitchFamily="34" charset="0"/>
              </a:rPr>
              <a:t>brain</a:t>
            </a:r>
            <a:r>
              <a:rPr lang="fr-FR" sz="600" spc="-20" dirty="0">
                <a:solidFill>
                  <a:schemeClr val="tx2"/>
                </a:solidFill>
                <a:cs typeface="Arial" panose="020B0604020202020204" pitchFamily="34" charset="0"/>
              </a:rPr>
              <a:t> </a:t>
            </a:r>
            <a:r>
              <a:rPr lang="fr-FR" sz="600" spc="-20" dirty="0" err="1">
                <a:solidFill>
                  <a:schemeClr val="tx2"/>
                </a:solidFill>
                <a:cs typeface="Arial" panose="020B0604020202020204" pitchFamily="34" charset="0"/>
              </a:rPr>
              <a:t>until</a:t>
            </a:r>
            <a:r>
              <a:rPr lang="fr-FR" sz="600" spc="-20" dirty="0">
                <a:solidFill>
                  <a:schemeClr val="tx2"/>
                </a:solidFill>
                <a:cs typeface="Arial" panose="020B0604020202020204" pitchFamily="34" charset="0"/>
              </a:rPr>
              <a:t> progression in </a:t>
            </a:r>
            <a:r>
              <a:rPr lang="fr-FR" sz="600" spc="-20" dirty="0" err="1">
                <a:solidFill>
                  <a:schemeClr val="tx2"/>
                </a:solidFill>
                <a:cs typeface="Arial" panose="020B0604020202020204" pitchFamily="34" charset="0"/>
              </a:rPr>
              <a:t>brain</a:t>
            </a:r>
            <a:r>
              <a:rPr lang="fr-FR" sz="600" spc="-20" dirty="0">
                <a:solidFill>
                  <a:schemeClr val="tx2"/>
                </a:solidFill>
                <a:cs typeface="Arial" panose="020B0604020202020204" pitchFamily="34" charset="0"/>
              </a:rPr>
              <a:t>. ; 5. </a:t>
            </a:r>
            <a:r>
              <a:rPr lang="fr-FR" sz="600" spc="-20" dirty="0" err="1">
                <a:solidFill>
                  <a:schemeClr val="tx2"/>
                </a:solidFill>
                <a:cs typeface="Arial" panose="020B0604020202020204" pitchFamily="34" charset="0"/>
              </a:rPr>
              <a:t>Based</a:t>
            </a:r>
            <a:r>
              <a:rPr lang="fr-FR" sz="600" spc="-20" dirty="0">
                <a:solidFill>
                  <a:schemeClr val="tx2"/>
                </a:solidFill>
                <a:cs typeface="Arial" panose="020B0604020202020204" pitchFamily="34" charset="0"/>
              </a:rPr>
              <a:t> on Kaplan-</a:t>
            </a:r>
            <a:r>
              <a:rPr lang="fr-FR" sz="600" spc="-20" dirty="0" err="1">
                <a:solidFill>
                  <a:schemeClr val="tx2"/>
                </a:solidFill>
                <a:cs typeface="Arial" panose="020B0604020202020204" pitchFamily="34" charset="0"/>
              </a:rPr>
              <a:t>meier</a:t>
            </a:r>
            <a:r>
              <a:rPr lang="fr-FR" sz="600" spc="-20" dirty="0">
                <a:solidFill>
                  <a:schemeClr val="tx2"/>
                </a:solidFill>
                <a:cs typeface="Arial" panose="020B0604020202020204" pitchFamily="34" charset="0"/>
              </a:rPr>
              <a:t> </a:t>
            </a:r>
            <a:r>
              <a:rPr lang="fr-FR" sz="600" spc="-20" dirty="0" err="1">
                <a:solidFill>
                  <a:schemeClr val="tx2"/>
                </a:solidFill>
                <a:cs typeface="Arial" panose="020B0604020202020204" pitchFamily="34" charset="0"/>
              </a:rPr>
              <a:t>analysis</a:t>
            </a:r>
            <a:r>
              <a:rPr lang="fr-FR" sz="600" spc="-20" dirty="0">
                <a:solidFill>
                  <a:schemeClr val="tx2"/>
                </a:solidFill>
                <a:cs typeface="Arial" panose="020B0604020202020204" pitchFamily="34" charset="0"/>
              </a:rPr>
              <a:t> and </a:t>
            </a:r>
            <a:r>
              <a:rPr lang="fr-FR" sz="600" spc="-20" dirty="0" err="1">
                <a:solidFill>
                  <a:schemeClr val="tx2"/>
                </a:solidFill>
                <a:cs typeface="Arial" panose="020B0604020202020204" pitchFamily="34" charset="0"/>
              </a:rPr>
              <a:t>computed</a:t>
            </a:r>
            <a:r>
              <a:rPr lang="fr-FR" sz="600" spc="-20" dirty="0">
                <a:solidFill>
                  <a:schemeClr val="tx2"/>
                </a:solidFill>
                <a:cs typeface="Arial" panose="020B0604020202020204" pitchFamily="34" charset="0"/>
              </a:rPr>
              <a:t> </a:t>
            </a:r>
            <a:r>
              <a:rPr lang="fr-FR" sz="600" spc="-20" dirty="0" err="1">
                <a:solidFill>
                  <a:schemeClr val="tx2"/>
                </a:solidFill>
                <a:cs typeface="Arial" panose="020B0604020202020204" pitchFamily="34" charset="0"/>
              </a:rPr>
              <a:t>with</a:t>
            </a:r>
            <a:r>
              <a:rPr lang="fr-FR" sz="600" spc="-20" dirty="0">
                <a:solidFill>
                  <a:schemeClr val="tx2"/>
                </a:solidFill>
                <a:cs typeface="Arial" panose="020B0604020202020204" pitchFamily="34" charset="0"/>
              </a:rPr>
              <a:t> the </a:t>
            </a:r>
            <a:r>
              <a:rPr lang="fr-FR" sz="600" spc="-20" dirty="0" err="1">
                <a:solidFill>
                  <a:schemeClr val="tx2"/>
                </a:solidFill>
                <a:cs typeface="Arial" panose="020B0604020202020204" pitchFamily="34" charset="0"/>
              </a:rPr>
              <a:t>Brookmeyer</a:t>
            </a:r>
            <a:r>
              <a:rPr lang="fr-FR" sz="600" spc="-20" dirty="0">
                <a:solidFill>
                  <a:schemeClr val="tx2"/>
                </a:solidFill>
                <a:cs typeface="Arial" panose="020B0604020202020204" pitchFamily="34" charset="0"/>
              </a:rPr>
              <a:t>-Crowley </a:t>
            </a:r>
            <a:r>
              <a:rPr lang="fr-FR" sz="600" spc="-20" dirty="0" err="1">
                <a:solidFill>
                  <a:schemeClr val="tx2"/>
                </a:solidFill>
                <a:cs typeface="Arial" panose="020B0604020202020204" pitchFamily="34" charset="0"/>
              </a:rPr>
              <a:t>method</a:t>
            </a:r>
            <a:r>
              <a:rPr lang="fr-FR" sz="600" spc="-20" dirty="0">
                <a:solidFill>
                  <a:schemeClr val="tx2"/>
                </a:solidFill>
                <a:cs typeface="Arial" panose="020B0604020202020204" pitchFamily="34" charset="0"/>
              </a:rPr>
              <a:t>.</a:t>
            </a:r>
            <a:endParaRPr lang="da-DK" sz="600" spc="-20" dirty="0">
              <a:solidFill>
                <a:schemeClr val="tx2"/>
              </a:solidFill>
              <a:cs typeface="Arial" panose="020B0604020202020204" pitchFamily="34" charset="0"/>
            </a:endParaRPr>
          </a:p>
        </p:txBody>
      </p:sp>
      <p:sp>
        <p:nvSpPr>
          <p:cNvPr id="8" name="Freeform 5">
            <a:extLst>
              <a:ext uri="{FF2B5EF4-FFF2-40B4-BE49-F238E27FC236}">
                <a16:creationId xmlns="" xmlns:a16="http://schemas.microsoft.com/office/drawing/2014/main" id="{EFB71E38-FBA2-F728-7A05-379A9962DAE4}"/>
              </a:ext>
            </a:extLst>
          </p:cNvPr>
          <p:cNvSpPr/>
          <p:nvPr/>
        </p:nvSpPr>
        <p:spPr>
          <a:xfrm>
            <a:off x="1174515" y="4506206"/>
            <a:ext cx="5234220" cy="766010"/>
          </a:xfrm>
          <a:prstGeom prst="rect">
            <a:avLst/>
          </a:prstGeom>
          <a:solidFill>
            <a:srgbClr val="005087"/>
          </a:solidFill>
        </p:spPr>
        <p:txBody>
          <a:bodyPr anchor="ctr"/>
          <a:lstStyle/>
          <a:p>
            <a:pPr algn="ctr">
              <a:spcBef>
                <a:spcPts val="300"/>
              </a:spcBef>
              <a:buClr>
                <a:srgbClr val="106DAE"/>
              </a:buClr>
              <a:buSzPct val="60000"/>
            </a:pPr>
            <a:r>
              <a:rPr lang="fr-FR" sz="1400" b="1" dirty="0">
                <a:solidFill>
                  <a:schemeClr val="bg1"/>
                </a:solidFill>
                <a:latin typeface="Century Gothic" panose="020B0502020202020204" pitchFamily="34" charset="0"/>
                <a:cs typeface="Arial Narrow" panose="020B0604020202020204" pitchFamily="34" charset="0"/>
              </a:rPr>
              <a:t>12/14 (86%) des patients avec les MC qui ont </a:t>
            </a:r>
            <a:r>
              <a:rPr lang="fr-FR" sz="1400" b="1" dirty="0" err="1">
                <a:solidFill>
                  <a:schemeClr val="bg1"/>
                </a:solidFill>
                <a:latin typeface="Century Gothic" panose="020B0502020202020204" pitchFamily="34" charset="0"/>
                <a:cs typeface="Arial Narrow" panose="020B0604020202020204" pitchFamily="34" charset="0"/>
              </a:rPr>
              <a:t>recu</a:t>
            </a:r>
            <a:r>
              <a:rPr lang="fr-FR" sz="1400" b="1" dirty="0">
                <a:solidFill>
                  <a:schemeClr val="bg1"/>
                </a:solidFill>
                <a:latin typeface="Century Gothic" panose="020B0502020202020204" pitchFamily="34" charset="0"/>
                <a:cs typeface="Arial Narrow" panose="020B0604020202020204" pitchFamily="34" charset="0"/>
              </a:rPr>
              <a:t/>
            </a:r>
            <a:br>
              <a:rPr lang="fr-FR" sz="1400" b="1" dirty="0">
                <a:solidFill>
                  <a:schemeClr val="bg1"/>
                </a:solidFill>
                <a:latin typeface="Century Gothic" panose="020B0502020202020204" pitchFamily="34" charset="0"/>
                <a:cs typeface="Arial Narrow" panose="020B0604020202020204" pitchFamily="34" charset="0"/>
              </a:rPr>
            </a:br>
            <a:r>
              <a:rPr lang="fr-FR" sz="1400" b="1" dirty="0">
                <a:solidFill>
                  <a:schemeClr val="bg1"/>
                </a:solidFill>
                <a:latin typeface="Century Gothic" panose="020B0502020202020204" pitchFamily="34" charset="0"/>
                <a:cs typeface="Arial Narrow" panose="020B0604020202020204" pitchFamily="34" charset="0"/>
              </a:rPr>
              <a:t>T-</a:t>
            </a:r>
            <a:r>
              <a:rPr lang="fr-FR" sz="1400" b="1" dirty="0" err="1">
                <a:solidFill>
                  <a:schemeClr val="bg1"/>
                </a:solidFill>
                <a:latin typeface="Century Gothic" panose="020B0502020202020204" pitchFamily="34" charset="0"/>
                <a:cs typeface="Arial Narrow" panose="020B0604020202020204" pitchFamily="34" charset="0"/>
              </a:rPr>
              <a:t>DXd</a:t>
            </a:r>
            <a:r>
              <a:rPr lang="fr-FR" sz="1400" b="1" dirty="0">
                <a:solidFill>
                  <a:schemeClr val="bg1"/>
                </a:solidFill>
                <a:latin typeface="Century Gothic" panose="020B0502020202020204" pitchFamily="34" charset="0"/>
                <a:cs typeface="Arial Narrow" panose="020B0604020202020204" pitchFamily="34" charset="0"/>
              </a:rPr>
              <a:t> 5,4 mg/kg et 21/27 (78%) dans le bras </a:t>
            </a:r>
            <a:r>
              <a:rPr lang="fr-FR" sz="1400" b="1" dirty="0" err="1">
                <a:solidFill>
                  <a:schemeClr val="bg1"/>
                </a:solidFill>
                <a:latin typeface="Century Gothic" panose="020B0502020202020204" pitchFamily="34" charset="0"/>
                <a:cs typeface="Arial Narrow" panose="020B0604020202020204" pitchFamily="34" charset="0"/>
              </a:rPr>
              <a:t>poolé</a:t>
            </a:r>
            <a:r>
              <a:rPr lang="fr-FR" sz="1400" b="1" dirty="0">
                <a:solidFill>
                  <a:schemeClr val="bg1"/>
                </a:solidFill>
                <a:latin typeface="Century Gothic" panose="020B0502020202020204" pitchFamily="34" charset="0"/>
                <a:cs typeface="Arial Narrow" panose="020B0604020202020204" pitchFamily="34" charset="0"/>
              </a:rPr>
              <a:t/>
            </a:r>
            <a:br>
              <a:rPr lang="fr-FR" sz="1400" b="1" dirty="0">
                <a:solidFill>
                  <a:schemeClr val="bg1"/>
                </a:solidFill>
                <a:latin typeface="Century Gothic" panose="020B0502020202020204" pitchFamily="34" charset="0"/>
                <a:cs typeface="Arial Narrow" panose="020B0604020202020204" pitchFamily="34" charset="0"/>
              </a:rPr>
            </a:br>
            <a:r>
              <a:rPr lang="fr-FR" sz="1400" b="1" dirty="0">
                <a:solidFill>
                  <a:schemeClr val="bg1"/>
                </a:solidFill>
                <a:latin typeface="Century Gothic" panose="020B0502020202020204" pitchFamily="34" charset="0"/>
                <a:cs typeface="Arial Narrow" panose="020B0604020202020204" pitchFamily="34" charset="0"/>
              </a:rPr>
              <a:t>6,4 mg/kg ont présenté une réduction de taille des lésions</a:t>
            </a:r>
          </a:p>
        </p:txBody>
      </p:sp>
      <p:sp>
        <p:nvSpPr>
          <p:cNvPr id="10" name="Rectangle à coins arrondis 83">
            <a:extLst>
              <a:ext uri="{FF2B5EF4-FFF2-40B4-BE49-F238E27FC236}">
                <a16:creationId xmlns="" xmlns:a16="http://schemas.microsoft.com/office/drawing/2014/main" id="{F8CE0A35-FE49-9B3F-8CE9-22E0E262F9F8}"/>
              </a:ext>
            </a:extLst>
          </p:cNvPr>
          <p:cNvSpPr/>
          <p:nvPr/>
        </p:nvSpPr>
        <p:spPr>
          <a:xfrm>
            <a:off x="6753885" y="1288297"/>
            <a:ext cx="4822995" cy="190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1" name="ZoneTexte 10">
            <a:extLst>
              <a:ext uri="{FF2B5EF4-FFF2-40B4-BE49-F238E27FC236}">
                <a16:creationId xmlns="" xmlns:a16="http://schemas.microsoft.com/office/drawing/2014/main" id="{0E06A29B-065B-298D-A8EC-25CB7B529DB5}"/>
              </a:ext>
            </a:extLst>
          </p:cNvPr>
          <p:cNvSpPr txBox="1"/>
          <p:nvPr/>
        </p:nvSpPr>
        <p:spPr>
          <a:xfrm>
            <a:off x="7891630" y="1122899"/>
            <a:ext cx="2547504" cy="276999"/>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e-DE" sz="1200" b="1" dirty="0">
                <a:solidFill>
                  <a:srgbClr val="737078"/>
                </a:solidFill>
                <a:latin typeface="+mj-lt"/>
                <a:cs typeface="Arial Narrow" panose="020B0604020202020204" pitchFamily="34" charset="0"/>
              </a:rPr>
              <a:t>T-</a:t>
            </a:r>
            <a:r>
              <a:rPr lang="de-DE" sz="1200" b="1" dirty="0" err="1">
                <a:solidFill>
                  <a:srgbClr val="737078"/>
                </a:solidFill>
                <a:latin typeface="+mj-lt"/>
                <a:cs typeface="Arial Narrow" panose="020B0604020202020204" pitchFamily="34" charset="0"/>
              </a:rPr>
              <a:t>DXd</a:t>
            </a:r>
            <a:r>
              <a:rPr lang="de-DE" sz="1200" b="1" dirty="0">
                <a:solidFill>
                  <a:srgbClr val="737078"/>
                </a:solidFill>
                <a:latin typeface="+mj-lt"/>
                <a:cs typeface="Arial Narrow" panose="020B0604020202020204" pitchFamily="34" charset="0"/>
              </a:rPr>
              <a:t> 5,4 mg/kg </a:t>
            </a:r>
            <a:r>
              <a:rPr lang="de-DE" sz="1200" dirty="0">
                <a:solidFill>
                  <a:srgbClr val="737078"/>
                </a:solidFill>
                <a:latin typeface="+mj-lt"/>
                <a:cs typeface="Arial Narrow" panose="020B0604020202020204" pitchFamily="34" charset="0"/>
              </a:rPr>
              <a:t>(n=14)</a:t>
            </a:r>
            <a:endParaRPr lang="fr-FR" sz="1200" dirty="0">
              <a:solidFill>
                <a:srgbClr val="737078"/>
              </a:solidFill>
              <a:latin typeface="+mj-lt"/>
              <a:cs typeface="Arial Narrow" panose="020B0604020202020204" pitchFamily="34" charset="0"/>
            </a:endParaRPr>
          </a:p>
        </p:txBody>
      </p:sp>
      <p:sp>
        <p:nvSpPr>
          <p:cNvPr id="15" name="Text Box 4">
            <a:extLst>
              <a:ext uri="{FF2B5EF4-FFF2-40B4-BE49-F238E27FC236}">
                <a16:creationId xmlns="" xmlns:a16="http://schemas.microsoft.com/office/drawing/2014/main" id="{E823710D-3CD3-0BA8-539F-5895486BEF47}"/>
              </a:ext>
            </a:extLst>
          </p:cNvPr>
          <p:cNvSpPr txBox="1">
            <a:spLocks noChangeArrowheads="1"/>
          </p:cNvSpPr>
          <p:nvPr/>
        </p:nvSpPr>
        <p:spPr bwMode="auto">
          <a:xfrm rot="16200000">
            <a:off x="6201405" y="2133349"/>
            <a:ext cx="1554326" cy="33855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65000"/>
                    <a:lumOff val="35000"/>
                  </a:schemeClr>
                </a:solidFill>
                <a:latin typeface="+mn-lt"/>
                <a:ea typeface="+mn-ea"/>
                <a:cs typeface="Arial"/>
              </a:rPr>
              <a:t>Best % change in Sum of diameters from baseline</a:t>
            </a:r>
          </a:p>
        </p:txBody>
      </p:sp>
      <p:sp>
        <p:nvSpPr>
          <p:cNvPr id="16" name="Text Box 4">
            <a:extLst>
              <a:ext uri="{FF2B5EF4-FFF2-40B4-BE49-F238E27FC236}">
                <a16:creationId xmlns="" xmlns:a16="http://schemas.microsoft.com/office/drawing/2014/main" id="{A8AD0EAF-1CBB-4DA8-4221-ADD3C5468392}"/>
              </a:ext>
            </a:extLst>
          </p:cNvPr>
          <p:cNvSpPr txBox="1">
            <a:spLocks noChangeArrowheads="1"/>
          </p:cNvSpPr>
          <p:nvPr/>
        </p:nvSpPr>
        <p:spPr bwMode="auto">
          <a:xfrm>
            <a:off x="10911579" y="1549395"/>
            <a:ext cx="816230" cy="20005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eaLnBrk="1" hangingPunct="1"/>
            <a:r>
              <a:rPr lang="da-DK" sz="700" dirty="0">
                <a:solidFill>
                  <a:schemeClr val="tx1">
                    <a:lumMod val="65000"/>
                    <a:lumOff val="35000"/>
                  </a:schemeClr>
                </a:solidFill>
                <a:latin typeface="+mn-lt"/>
                <a:ea typeface="+mn-ea"/>
                <a:cs typeface="Arial"/>
              </a:rPr>
              <a:t>Progression</a:t>
            </a:r>
          </a:p>
        </p:txBody>
      </p:sp>
      <p:sp>
        <p:nvSpPr>
          <p:cNvPr id="17" name="Text Box 4">
            <a:extLst>
              <a:ext uri="{FF2B5EF4-FFF2-40B4-BE49-F238E27FC236}">
                <a16:creationId xmlns="" xmlns:a16="http://schemas.microsoft.com/office/drawing/2014/main" id="{C5A79A86-72E1-1B81-39CE-A8CCF8B8A362}"/>
              </a:ext>
            </a:extLst>
          </p:cNvPr>
          <p:cNvSpPr txBox="1">
            <a:spLocks noChangeArrowheads="1"/>
          </p:cNvSpPr>
          <p:nvPr/>
        </p:nvSpPr>
        <p:spPr bwMode="auto">
          <a:xfrm>
            <a:off x="10911579" y="2093151"/>
            <a:ext cx="664311" cy="3077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eaLnBrk="1" hangingPunct="1"/>
            <a:r>
              <a:rPr lang="da-DK" sz="700" dirty="0">
                <a:solidFill>
                  <a:schemeClr val="tx1">
                    <a:lumMod val="65000"/>
                    <a:lumOff val="35000"/>
                  </a:schemeClr>
                </a:solidFill>
                <a:latin typeface="+mn-lt"/>
                <a:ea typeface="+mn-ea"/>
                <a:cs typeface="Arial"/>
              </a:rPr>
              <a:t>Réponse partielle</a:t>
            </a:r>
          </a:p>
        </p:txBody>
      </p:sp>
      <p:grpSp>
        <p:nvGrpSpPr>
          <p:cNvPr id="24" name="Groupe 23">
            <a:extLst>
              <a:ext uri="{FF2B5EF4-FFF2-40B4-BE49-F238E27FC236}">
                <a16:creationId xmlns="" xmlns:a16="http://schemas.microsoft.com/office/drawing/2014/main" id="{FBE5FFF0-1934-7D22-6404-47C6D3F76256}"/>
              </a:ext>
            </a:extLst>
          </p:cNvPr>
          <p:cNvGrpSpPr/>
          <p:nvPr/>
        </p:nvGrpSpPr>
        <p:grpSpPr>
          <a:xfrm>
            <a:off x="7632231" y="2475665"/>
            <a:ext cx="90000" cy="426018"/>
            <a:chOff x="6197865" y="-862664"/>
            <a:chExt cx="90000" cy="426018"/>
          </a:xfrm>
        </p:grpSpPr>
        <p:sp>
          <p:nvSpPr>
            <p:cNvPr id="25" name="Rectangle 24">
              <a:extLst>
                <a:ext uri="{FF2B5EF4-FFF2-40B4-BE49-F238E27FC236}">
                  <a16:creationId xmlns="" xmlns:a16="http://schemas.microsoft.com/office/drawing/2014/main" id="{3532B9AC-A445-87FD-0F94-004A605990E9}"/>
                </a:ext>
              </a:extLst>
            </p:cNvPr>
            <p:cNvSpPr/>
            <p:nvPr/>
          </p:nvSpPr>
          <p:spPr>
            <a:xfrm>
              <a:off x="6197865" y="-862664"/>
              <a:ext cx="90000" cy="9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Sans </a:t>
              </a:r>
              <a:r>
                <a:rPr lang="fr-FR" sz="700" dirty="0" err="1">
                  <a:solidFill>
                    <a:schemeClr val="tx1"/>
                  </a:solidFill>
                </a:rPr>
                <a:t>ttt</a:t>
              </a:r>
              <a:r>
                <a:rPr lang="fr-FR" sz="700" dirty="0">
                  <a:solidFill>
                    <a:schemeClr val="tx1"/>
                  </a:solidFill>
                </a:rPr>
                <a:t> antérieur</a:t>
              </a:r>
            </a:p>
          </p:txBody>
        </p:sp>
        <p:sp>
          <p:nvSpPr>
            <p:cNvPr id="26" name="Rectangle 25">
              <a:extLst>
                <a:ext uri="{FF2B5EF4-FFF2-40B4-BE49-F238E27FC236}">
                  <a16:creationId xmlns="" xmlns:a16="http://schemas.microsoft.com/office/drawing/2014/main" id="{2E204CBF-AEAD-0623-6D4C-5AD4BA54483E}"/>
                </a:ext>
              </a:extLst>
            </p:cNvPr>
            <p:cNvSpPr/>
            <p:nvPr/>
          </p:nvSpPr>
          <p:spPr>
            <a:xfrm>
              <a:off x="6197865" y="-704358"/>
              <a:ext cx="90000" cy="9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Avec </a:t>
              </a:r>
              <a:r>
                <a:rPr lang="fr-FR" sz="700" dirty="0" err="1">
                  <a:solidFill>
                    <a:schemeClr val="tx1"/>
                  </a:solidFill>
                </a:rPr>
                <a:t>ttt</a:t>
              </a:r>
              <a:r>
                <a:rPr lang="fr-FR" sz="700" dirty="0">
                  <a:solidFill>
                    <a:schemeClr val="tx1"/>
                  </a:solidFill>
                </a:rPr>
                <a:t> préalable</a:t>
              </a:r>
            </a:p>
          </p:txBody>
        </p:sp>
        <p:sp>
          <p:nvSpPr>
            <p:cNvPr id="27" name="Rectangle 26">
              <a:extLst>
                <a:ext uri="{FF2B5EF4-FFF2-40B4-BE49-F238E27FC236}">
                  <a16:creationId xmlns="" xmlns:a16="http://schemas.microsoft.com/office/drawing/2014/main" id="{034652BE-049D-0C27-4765-B8CC025A560F}"/>
                </a:ext>
              </a:extLst>
            </p:cNvPr>
            <p:cNvSpPr/>
            <p:nvPr/>
          </p:nvSpPr>
          <p:spPr>
            <a:xfrm>
              <a:off x="6197865" y="-526646"/>
              <a:ext cx="90000" cy="9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 chirurgie</a:t>
              </a:r>
            </a:p>
          </p:txBody>
        </p:sp>
      </p:grpSp>
      <p:sp>
        <p:nvSpPr>
          <p:cNvPr id="29" name="Rectangle 28">
            <a:extLst>
              <a:ext uri="{FF2B5EF4-FFF2-40B4-BE49-F238E27FC236}">
                <a16:creationId xmlns="" xmlns:a16="http://schemas.microsoft.com/office/drawing/2014/main" id="{A6FCE039-55EF-4DFB-0FE5-8154F078773E}"/>
              </a:ext>
            </a:extLst>
          </p:cNvPr>
          <p:cNvSpPr/>
          <p:nvPr/>
        </p:nvSpPr>
        <p:spPr>
          <a:xfrm>
            <a:off x="10608319" y="1919644"/>
            <a:ext cx="214857"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 xmlns:a16="http://schemas.microsoft.com/office/drawing/2014/main" id="{D09362A9-7C5A-ADE8-F9A9-7CE2E0816500}"/>
              </a:ext>
            </a:extLst>
          </p:cNvPr>
          <p:cNvSpPr/>
          <p:nvPr/>
        </p:nvSpPr>
        <p:spPr>
          <a:xfrm>
            <a:off x="10369398" y="1919644"/>
            <a:ext cx="214857"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 xmlns:a16="http://schemas.microsoft.com/office/drawing/2014/main" id="{6F9C646C-3ED9-4513-D251-56391F70173E}"/>
              </a:ext>
            </a:extLst>
          </p:cNvPr>
          <p:cNvSpPr/>
          <p:nvPr/>
        </p:nvSpPr>
        <p:spPr>
          <a:xfrm>
            <a:off x="10130480" y="1919644"/>
            <a:ext cx="214857" cy="1101713"/>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 xmlns:a16="http://schemas.microsoft.com/office/drawing/2014/main" id="{95FE297A-EDBF-94D6-D0A7-C64F7497AED2}"/>
              </a:ext>
            </a:extLst>
          </p:cNvPr>
          <p:cNvSpPr/>
          <p:nvPr/>
        </p:nvSpPr>
        <p:spPr>
          <a:xfrm>
            <a:off x="9891562" y="1919644"/>
            <a:ext cx="214857"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 xmlns:a16="http://schemas.microsoft.com/office/drawing/2014/main" id="{869A3B1B-FE46-53F5-EF16-FF1DE32A99B9}"/>
              </a:ext>
            </a:extLst>
          </p:cNvPr>
          <p:cNvSpPr/>
          <p:nvPr/>
        </p:nvSpPr>
        <p:spPr>
          <a:xfrm>
            <a:off x="9652644" y="1919644"/>
            <a:ext cx="214857" cy="1101713"/>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 xmlns:a16="http://schemas.microsoft.com/office/drawing/2014/main" id="{5EE62390-34DC-023C-AB33-82848662BDFF}"/>
              </a:ext>
            </a:extLst>
          </p:cNvPr>
          <p:cNvSpPr/>
          <p:nvPr/>
        </p:nvSpPr>
        <p:spPr>
          <a:xfrm>
            <a:off x="9413726" y="1919644"/>
            <a:ext cx="214857" cy="1101713"/>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 xmlns:a16="http://schemas.microsoft.com/office/drawing/2014/main" id="{349B8761-597E-B51D-44C5-9A81888FEB9C}"/>
              </a:ext>
            </a:extLst>
          </p:cNvPr>
          <p:cNvSpPr/>
          <p:nvPr/>
        </p:nvSpPr>
        <p:spPr>
          <a:xfrm>
            <a:off x="9174808" y="1919645"/>
            <a:ext cx="214857" cy="63811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 xmlns:a16="http://schemas.microsoft.com/office/drawing/2014/main" id="{FADC38BD-B870-2305-668B-09C94665121B}"/>
              </a:ext>
            </a:extLst>
          </p:cNvPr>
          <p:cNvSpPr/>
          <p:nvPr/>
        </p:nvSpPr>
        <p:spPr>
          <a:xfrm>
            <a:off x="8935890" y="1919645"/>
            <a:ext cx="214857" cy="4428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 xmlns:a16="http://schemas.microsoft.com/office/drawing/2014/main" id="{AD754EE3-DFC9-8B3F-FD04-6AA21B41620D}"/>
              </a:ext>
            </a:extLst>
          </p:cNvPr>
          <p:cNvSpPr/>
          <p:nvPr/>
        </p:nvSpPr>
        <p:spPr>
          <a:xfrm>
            <a:off x="8696972" y="1919645"/>
            <a:ext cx="214857" cy="4079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 xmlns:a16="http://schemas.microsoft.com/office/drawing/2014/main" id="{7D4F032E-9E91-F291-7B56-5646AED0BE78}"/>
              </a:ext>
            </a:extLst>
          </p:cNvPr>
          <p:cNvSpPr/>
          <p:nvPr/>
        </p:nvSpPr>
        <p:spPr>
          <a:xfrm>
            <a:off x="8458054" y="1919645"/>
            <a:ext cx="214857" cy="2592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 xmlns:a16="http://schemas.microsoft.com/office/drawing/2014/main" id="{87DB4106-F408-E701-8AE3-42461B4C9212}"/>
              </a:ext>
            </a:extLst>
          </p:cNvPr>
          <p:cNvSpPr/>
          <p:nvPr/>
        </p:nvSpPr>
        <p:spPr>
          <a:xfrm>
            <a:off x="8219136" y="1919645"/>
            <a:ext cx="214857" cy="18411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 xmlns:a16="http://schemas.microsoft.com/office/drawing/2014/main" id="{0D1E5AE6-2E33-126A-BF45-AA1402A43F38}"/>
              </a:ext>
            </a:extLst>
          </p:cNvPr>
          <p:cNvSpPr/>
          <p:nvPr/>
        </p:nvSpPr>
        <p:spPr>
          <a:xfrm>
            <a:off x="7980218" y="1919645"/>
            <a:ext cx="214857" cy="18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ext Box 4">
            <a:extLst>
              <a:ext uri="{FF2B5EF4-FFF2-40B4-BE49-F238E27FC236}">
                <a16:creationId xmlns="" xmlns:a16="http://schemas.microsoft.com/office/drawing/2014/main" id="{7CF12CE4-6F2F-14B4-0215-8641A86394D7}"/>
              </a:ext>
            </a:extLst>
          </p:cNvPr>
          <p:cNvSpPr txBox="1">
            <a:spLocks noChangeArrowheads="1"/>
          </p:cNvSpPr>
          <p:nvPr/>
        </p:nvSpPr>
        <p:spPr bwMode="auto">
          <a:xfrm>
            <a:off x="9174808" y="2577169"/>
            <a:ext cx="214854" cy="107722"/>
          </a:xfrm>
          <a:prstGeom prst="rect">
            <a:avLst/>
          </a:prstGeom>
          <a:noFill/>
          <a:ln w="9525">
            <a:noFill/>
            <a:miter lim="800000"/>
            <a:headEnd/>
            <a:tailEnd/>
          </a:ln>
        </p:spPr>
        <p:txBody>
          <a:bodyPr wrap="square" t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700" dirty="0">
                <a:solidFill>
                  <a:schemeClr val="tx1">
                    <a:lumMod val="65000"/>
                    <a:lumOff val="35000"/>
                  </a:schemeClr>
                </a:solidFill>
                <a:latin typeface="+mn-lt"/>
                <a:ea typeface="+mn-ea"/>
                <a:cs typeface="Arial"/>
              </a:rPr>
              <a:t>*</a:t>
            </a:r>
          </a:p>
        </p:txBody>
      </p:sp>
      <p:cxnSp>
        <p:nvCxnSpPr>
          <p:cNvPr id="42" name="Connecteur droit 41">
            <a:extLst>
              <a:ext uri="{FF2B5EF4-FFF2-40B4-BE49-F238E27FC236}">
                <a16:creationId xmlns="" xmlns:a16="http://schemas.microsoft.com/office/drawing/2014/main" id="{AEDB4726-5AF9-E881-494F-7F5ED7F66A11}"/>
              </a:ext>
            </a:extLst>
          </p:cNvPr>
          <p:cNvCxnSpPr>
            <a:cxnSpLocks/>
          </p:cNvCxnSpPr>
          <p:nvPr/>
        </p:nvCxnSpPr>
        <p:spPr>
          <a:xfrm>
            <a:off x="7465743" y="1707953"/>
            <a:ext cx="34920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 xmlns:a16="http://schemas.microsoft.com/office/drawing/2014/main" id="{F949E238-2CFA-FB70-3EE1-B0CA0BBEC116}"/>
              </a:ext>
            </a:extLst>
          </p:cNvPr>
          <p:cNvCxnSpPr>
            <a:cxnSpLocks/>
          </p:cNvCxnSpPr>
          <p:nvPr/>
        </p:nvCxnSpPr>
        <p:spPr>
          <a:xfrm>
            <a:off x="7465743" y="2247040"/>
            <a:ext cx="34920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Rectangle à coins arrondis 83">
            <a:extLst>
              <a:ext uri="{FF2B5EF4-FFF2-40B4-BE49-F238E27FC236}">
                <a16:creationId xmlns="" xmlns:a16="http://schemas.microsoft.com/office/drawing/2014/main" id="{5709FF70-9D65-C57C-8EFD-523EA6122F85}"/>
              </a:ext>
            </a:extLst>
          </p:cNvPr>
          <p:cNvSpPr/>
          <p:nvPr/>
        </p:nvSpPr>
        <p:spPr>
          <a:xfrm>
            <a:off x="6753885" y="3545722"/>
            <a:ext cx="4822995" cy="190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6" name="ZoneTexte 45">
            <a:extLst>
              <a:ext uri="{FF2B5EF4-FFF2-40B4-BE49-F238E27FC236}">
                <a16:creationId xmlns="" xmlns:a16="http://schemas.microsoft.com/office/drawing/2014/main" id="{12CE93C0-474B-E7D9-2B2B-45787A95CDD8}"/>
              </a:ext>
            </a:extLst>
          </p:cNvPr>
          <p:cNvSpPr txBox="1"/>
          <p:nvPr/>
        </p:nvSpPr>
        <p:spPr>
          <a:xfrm>
            <a:off x="7891630" y="3380324"/>
            <a:ext cx="2547504" cy="276999"/>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e-DE" sz="1200" b="1" dirty="0">
                <a:solidFill>
                  <a:srgbClr val="737078"/>
                </a:solidFill>
                <a:latin typeface="+mj-lt"/>
                <a:cs typeface="Arial Narrow" panose="020B0604020202020204" pitchFamily="34" charset="0"/>
              </a:rPr>
              <a:t>T-</a:t>
            </a:r>
            <a:r>
              <a:rPr lang="de-DE" sz="1200" b="1" dirty="0" err="1">
                <a:solidFill>
                  <a:srgbClr val="737078"/>
                </a:solidFill>
                <a:latin typeface="+mj-lt"/>
                <a:cs typeface="Arial Narrow" panose="020B0604020202020204" pitchFamily="34" charset="0"/>
              </a:rPr>
              <a:t>DXd</a:t>
            </a:r>
            <a:r>
              <a:rPr lang="de-DE" sz="1200" b="1" dirty="0">
                <a:solidFill>
                  <a:srgbClr val="737078"/>
                </a:solidFill>
                <a:latin typeface="+mj-lt"/>
                <a:cs typeface="Arial Narrow" panose="020B0604020202020204" pitchFamily="34" charset="0"/>
              </a:rPr>
              <a:t> 6,4 mg/kg </a:t>
            </a:r>
            <a:r>
              <a:rPr lang="de-DE" sz="1200" dirty="0">
                <a:solidFill>
                  <a:srgbClr val="737078"/>
                </a:solidFill>
                <a:latin typeface="+mj-lt"/>
                <a:cs typeface="Arial Narrow" panose="020B0604020202020204" pitchFamily="34" charset="0"/>
              </a:rPr>
              <a:t>(n=27)</a:t>
            </a:r>
            <a:endParaRPr lang="fr-FR" sz="1200" dirty="0">
              <a:solidFill>
                <a:srgbClr val="737078"/>
              </a:solidFill>
              <a:latin typeface="+mj-lt"/>
              <a:cs typeface="Arial Narrow" panose="020B0604020202020204" pitchFamily="34" charset="0"/>
            </a:endParaRPr>
          </a:p>
        </p:txBody>
      </p:sp>
      <p:sp>
        <p:nvSpPr>
          <p:cNvPr id="48" name="Text Box 4">
            <a:extLst>
              <a:ext uri="{FF2B5EF4-FFF2-40B4-BE49-F238E27FC236}">
                <a16:creationId xmlns="" xmlns:a16="http://schemas.microsoft.com/office/drawing/2014/main" id="{577A5DD2-D109-01E3-1F18-EEEA6167BBFA}"/>
              </a:ext>
            </a:extLst>
          </p:cNvPr>
          <p:cNvSpPr txBox="1">
            <a:spLocks noChangeArrowheads="1"/>
          </p:cNvSpPr>
          <p:nvPr/>
        </p:nvSpPr>
        <p:spPr bwMode="auto">
          <a:xfrm rot="16200000">
            <a:off x="6201405" y="4390774"/>
            <a:ext cx="1554326" cy="33855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65000"/>
                    <a:lumOff val="35000"/>
                  </a:schemeClr>
                </a:solidFill>
                <a:latin typeface="+mn-lt"/>
                <a:ea typeface="+mn-ea"/>
                <a:cs typeface="Arial"/>
              </a:rPr>
              <a:t>Best % change in Sum of diameters from baseline</a:t>
            </a:r>
          </a:p>
        </p:txBody>
      </p:sp>
      <p:sp>
        <p:nvSpPr>
          <p:cNvPr id="49" name="Text Box 4">
            <a:extLst>
              <a:ext uri="{FF2B5EF4-FFF2-40B4-BE49-F238E27FC236}">
                <a16:creationId xmlns="" xmlns:a16="http://schemas.microsoft.com/office/drawing/2014/main" id="{FCDB5428-70BF-D1C4-A89E-9D7BE4A0EA0B}"/>
              </a:ext>
            </a:extLst>
          </p:cNvPr>
          <p:cNvSpPr txBox="1">
            <a:spLocks noChangeArrowheads="1"/>
          </p:cNvSpPr>
          <p:nvPr/>
        </p:nvSpPr>
        <p:spPr bwMode="auto">
          <a:xfrm>
            <a:off x="10911579" y="3806820"/>
            <a:ext cx="799452" cy="20005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eaLnBrk="1" hangingPunct="1"/>
            <a:r>
              <a:rPr lang="da-DK" sz="700" dirty="0">
                <a:solidFill>
                  <a:schemeClr val="tx1">
                    <a:lumMod val="65000"/>
                    <a:lumOff val="35000"/>
                  </a:schemeClr>
                </a:solidFill>
                <a:latin typeface="+mn-lt"/>
                <a:ea typeface="+mn-ea"/>
                <a:cs typeface="Arial"/>
              </a:rPr>
              <a:t>Progression</a:t>
            </a:r>
          </a:p>
        </p:txBody>
      </p:sp>
      <p:sp>
        <p:nvSpPr>
          <p:cNvPr id="50" name="Text Box 4">
            <a:extLst>
              <a:ext uri="{FF2B5EF4-FFF2-40B4-BE49-F238E27FC236}">
                <a16:creationId xmlns="" xmlns:a16="http://schemas.microsoft.com/office/drawing/2014/main" id="{752B3955-301A-F2C6-29C2-DF36BF779136}"/>
              </a:ext>
            </a:extLst>
          </p:cNvPr>
          <p:cNvSpPr txBox="1">
            <a:spLocks noChangeArrowheads="1"/>
          </p:cNvSpPr>
          <p:nvPr/>
        </p:nvSpPr>
        <p:spPr bwMode="auto">
          <a:xfrm>
            <a:off x="10911579" y="4350576"/>
            <a:ext cx="664311" cy="3077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eaLnBrk="1" hangingPunct="1"/>
            <a:r>
              <a:rPr lang="da-DK" sz="700" dirty="0">
                <a:solidFill>
                  <a:schemeClr val="tx1">
                    <a:lumMod val="65000"/>
                    <a:lumOff val="35000"/>
                  </a:schemeClr>
                </a:solidFill>
                <a:latin typeface="+mn-lt"/>
                <a:ea typeface="+mn-ea"/>
                <a:cs typeface="Arial"/>
              </a:rPr>
              <a:t>Réponse partielle</a:t>
            </a:r>
          </a:p>
        </p:txBody>
      </p:sp>
      <p:grpSp>
        <p:nvGrpSpPr>
          <p:cNvPr id="51" name="Groupe 50">
            <a:extLst>
              <a:ext uri="{FF2B5EF4-FFF2-40B4-BE49-F238E27FC236}">
                <a16:creationId xmlns="" xmlns:a16="http://schemas.microsoft.com/office/drawing/2014/main" id="{D89A70D5-98A2-E158-6A3A-EF86215AF0A3}"/>
              </a:ext>
            </a:extLst>
          </p:cNvPr>
          <p:cNvGrpSpPr/>
          <p:nvPr/>
        </p:nvGrpSpPr>
        <p:grpSpPr>
          <a:xfrm>
            <a:off x="7632231" y="4733090"/>
            <a:ext cx="90000" cy="426018"/>
            <a:chOff x="6197865" y="-862664"/>
            <a:chExt cx="90000" cy="426018"/>
          </a:xfrm>
        </p:grpSpPr>
        <p:sp>
          <p:nvSpPr>
            <p:cNvPr id="52" name="Rectangle 51">
              <a:extLst>
                <a:ext uri="{FF2B5EF4-FFF2-40B4-BE49-F238E27FC236}">
                  <a16:creationId xmlns="" xmlns:a16="http://schemas.microsoft.com/office/drawing/2014/main" id="{E9184B69-7B7E-8B95-95C1-657A9BF244CB}"/>
                </a:ext>
              </a:extLst>
            </p:cNvPr>
            <p:cNvSpPr/>
            <p:nvPr/>
          </p:nvSpPr>
          <p:spPr>
            <a:xfrm>
              <a:off x="6197865" y="-862664"/>
              <a:ext cx="90000" cy="9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Sans </a:t>
              </a:r>
              <a:r>
                <a:rPr lang="fr-FR" sz="700" dirty="0" err="1">
                  <a:solidFill>
                    <a:schemeClr val="tx1"/>
                  </a:solidFill>
                </a:rPr>
                <a:t>ttt</a:t>
              </a:r>
              <a:r>
                <a:rPr lang="fr-FR" sz="700" dirty="0">
                  <a:solidFill>
                    <a:schemeClr val="tx1"/>
                  </a:solidFill>
                </a:rPr>
                <a:t> antérieur</a:t>
              </a:r>
            </a:p>
          </p:txBody>
        </p:sp>
        <p:sp>
          <p:nvSpPr>
            <p:cNvPr id="53" name="Rectangle 52">
              <a:extLst>
                <a:ext uri="{FF2B5EF4-FFF2-40B4-BE49-F238E27FC236}">
                  <a16:creationId xmlns="" xmlns:a16="http://schemas.microsoft.com/office/drawing/2014/main" id="{A30951BC-6B7B-4CFF-66B0-57A9D5AA424D}"/>
                </a:ext>
              </a:extLst>
            </p:cNvPr>
            <p:cNvSpPr/>
            <p:nvPr/>
          </p:nvSpPr>
          <p:spPr>
            <a:xfrm>
              <a:off x="6197865" y="-704358"/>
              <a:ext cx="90000" cy="9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Avec </a:t>
              </a:r>
              <a:r>
                <a:rPr lang="fr-FR" sz="700" dirty="0" err="1">
                  <a:solidFill>
                    <a:schemeClr val="tx1"/>
                  </a:solidFill>
                </a:rPr>
                <a:t>ttt</a:t>
              </a:r>
              <a:r>
                <a:rPr lang="fr-FR" sz="700" dirty="0">
                  <a:solidFill>
                    <a:schemeClr val="tx1"/>
                  </a:solidFill>
                </a:rPr>
                <a:t> préalable</a:t>
              </a:r>
            </a:p>
          </p:txBody>
        </p:sp>
        <p:sp>
          <p:nvSpPr>
            <p:cNvPr id="54" name="Rectangle 53">
              <a:extLst>
                <a:ext uri="{FF2B5EF4-FFF2-40B4-BE49-F238E27FC236}">
                  <a16:creationId xmlns="" xmlns:a16="http://schemas.microsoft.com/office/drawing/2014/main" id="{76744629-1774-7870-EA73-65E896C9770B}"/>
                </a:ext>
              </a:extLst>
            </p:cNvPr>
            <p:cNvSpPr/>
            <p:nvPr/>
          </p:nvSpPr>
          <p:spPr>
            <a:xfrm>
              <a:off x="6197865" y="-526646"/>
              <a:ext cx="90000" cy="9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700" dirty="0">
                  <a:solidFill>
                    <a:schemeClr val="tx1"/>
                  </a:solidFill>
                </a:rPr>
                <a:t>* Chirurgie</a:t>
              </a:r>
            </a:p>
          </p:txBody>
        </p:sp>
      </p:grpSp>
      <p:sp>
        <p:nvSpPr>
          <p:cNvPr id="55" name="Rectangle 54">
            <a:extLst>
              <a:ext uri="{FF2B5EF4-FFF2-40B4-BE49-F238E27FC236}">
                <a16:creationId xmlns="" xmlns:a16="http://schemas.microsoft.com/office/drawing/2014/main" id="{2D979F48-1B02-0EEA-7448-EEEB05E70293}"/>
              </a:ext>
            </a:extLst>
          </p:cNvPr>
          <p:cNvSpPr/>
          <p:nvPr/>
        </p:nvSpPr>
        <p:spPr>
          <a:xfrm>
            <a:off x="10687263" y="4177069"/>
            <a:ext cx="108000"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 xmlns:a16="http://schemas.microsoft.com/office/drawing/2014/main" id="{4B3181AC-3B33-7BE6-19C1-C3596DE86BB0}"/>
              </a:ext>
            </a:extLst>
          </p:cNvPr>
          <p:cNvSpPr/>
          <p:nvPr/>
        </p:nvSpPr>
        <p:spPr>
          <a:xfrm>
            <a:off x="10195652" y="4177070"/>
            <a:ext cx="108000" cy="88048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 xmlns:a16="http://schemas.microsoft.com/office/drawing/2014/main" id="{DD47AD75-37C8-771A-A441-2619907AA240}"/>
              </a:ext>
            </a:extLst>
          </p:cNvPr>
          <p:cNvSpPr/>
          <p:nvPr/>
        </p:nvSpPr>
        <p:spPr>
          <a:xfrm>
            <a:off x="10564352" y="4177069"/>
            <a:ext cx="108000"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 xmlns:a16="http://schemas.microsoft.com/office/drawing/2014/main" id="{0C07AAB1-1D22-39F1-E141-8BBD1A94AA07}"/>
              </a:ext>
            </a:extLst>
          </p:cNvPr>
          <p:cNvSpPr/>
          <p:nvPr/>
        </p:nvSpPr>
        <p:spPr>
          <a:xfrm>
            <a:off x="10441452" y="4177069"/>
            <a:ext cx="108000" cy="11017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 xmlns:a16="http://schemas.microsoft.com/office/drawing/2014/main" id="{CF4EA506-6A92-3E9B-3A85-FB275D0AD352}"/>
              </a:ext>
            </a:extLst>
          </p:cNvPr>
          <p:cNvSpPr/>
          <p:nvPr/>
        </p:nvSpPr>
        <p:spPr>
          <a:xfrm>
            <a:off x="10318552" y="4177070"/>
            <a:ext cx="108000" cy="95452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 xmlns:a16="http://schemas.microsoft.com/office/drawing/2014/main" id="{CF9E53CB-CE55-5FB2-E0DB-22C209C6B998}"/>
              </a:ext>
            </a:extLst>
          </p:cNvPr>
          <p:cNvSpPr/>
          <p:nvPr/>
        </p:nvSpPr>
        <p:spPr>
          <a:xfrm>
            <a:off x="10072752" y="4177070"/>
            <a:ext cx="108000" cy="7425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 xmlns:a16="http://schemas.microsoft.com/office/drawing/2014/main" id="{2F9A0043-63AF-075D-382D-5569F544F72B}"/>
              </a:ext>
            </a:extLst>
          </p:cNvPr>
          <p:cNvSpPr/>
          <p:nvPr/>
        </p:nvSpPr>
        <p:spPr>
          <a:xfrm>
            <a:off x="9949852" y="4177070"/>
            <a:ext cx="108000" cy="67353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 xmlns:a16="http://schemas.microsoft.com/office/drawing/2014/main" id="{E010C60C-8A0C-DFEA-4829-B079B89A410A}"/>
              </a:ext>
            </a:extLst>
          </p:cNvPr>
          <p:cNvSpPr/>
          <p:nvPr/>
        </p:nvSpPr>
        <p:spPr>
          <a:xfrm>
            <a:off x="9826952" y="4177070"/>
            <a:ext cx="108000" cy="6408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 xmlns:a16="http://schemas.microsoft.com/office/drawing/2014/main" id="{75DBF396-907A-E607-A518-0D4D77F85EE2}"/>
              </a:ext>
            </a:extLst>
          </p:cNvPr>
          <p:cNvSpPr/>
          <p:nvPr/>
        </p:nvSpPr>
        <p:spPr>
          <a:xfrm>
            <a:off x="9704052" y="4177069"/>
            <a:ext cx="108000" cy="576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a:extLst>
              <a:ext uri="{FF2B5EF4-FFF2-40B4-BE49-F238E27FC236}">
                <a16:creationId xmlns="" xmlns:a16="http://schemas.microsoft.com/office/drawing/2014/main" id="{6D72BC99-5768-2E2A-8356-79BF652DF1E0}"/>
              </a:ext>
            </a:extLst>
          </p:cNvPr>
          <p:cNvSpPr/>
          <p:nvPr/>
        </p:nvSpPr>
        <p:spPr>
          <a:xfrm>
            <a:off x="9581152" y="4177071"/>
            <a:ext cx="108000" cy="547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a:extLst>
              <a:ext uri="{FF2B5EF4-FFF2-40B4-BE49-F238E27FC236}">
                <a16:creationId xmlns="" xmlns:a16="http://schemas.microsoft.com/office/drawing/2014/main" id="{3BB0FBAC-0B1B-8F80-CE5D-0A54953E7BE1}"/>
              </a:ext>
            </a:extLst>
          </p:cNvPr>
          <p:cNvSpPr/>
          <p:nvPr/>
        </p:nvSpPr>
        <p:spPr>
          <a:xfrm>
            <a:off x="9458252" y="4177071"/>
            <a:ext cx="108000" cy="547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 xmlns:a16="http://schemas.microsoft.com/office/drawing/2014/main" id="{1CEC9AE6-B6AF-4920-6249-E6A76F7D9185}"/>
              </a:ext>
            </a:extLst>
          </p:cNvPr>
          <p:cNvSpPr/>
          <p:nvPr/>
        </p:nvSpPr>
        <p:spPr>
          <a:xfrm>
            <a:off x="9335352" y="4177071"/>
            <a:ext cx="108000" cy="45852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 xmlns:a16="http://schemas.microsoft.com/office/drawing/2014/main" id="{C4AB4AC4-AF1B-90B6-0616-2B31C9BF9222}"/>
              </a:ext>
            </a:extLst>
          </p:cNvPr>
          <p:cNvSpPr/>
          <p:nvPr/>
        </p:nvSpPr>
        <p:spPr>
          <a:xfrm>
            <a:off x="9212452" y="4177072"/>
            <a:ext cx="108000" cy="39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a:extLst>
              <a:ext uri="{FF2B5EF4-FFF2-40B4-BE49-F238E27FC236}">
                <a16:creationId xmlns="" xmlns:a16="http://schemas.microsoft.com/office/drawing/2014/main" id="{1C456943-BE85-76E0-DC0A-8634BB830E84}"/>
              </a:ext>
            </a:extLst>
          </p:cNvPr>
          <p:cNvSpPr/>
          <p:nvPr/>
        </p:nvSpPr>
        <p:spPr>
          <a:xfrm>
            <a:off x="9089552" y="4177069"/>
            <a:ext cx="108000" cy="38850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 xmlns:a16="http://schemas.microsoft.com/office/drawing/2014/main" id="{77F3E07A-07FF-5C4A-2664-6B2E639D8856}"/>
              </a:ext>
            </a:extLst>
          </p:cNvPr>
          <p:cNvSpPr/>
          <p:nvPr/>
        </p:nvSpPr>
        <p:spPr>
          <a:xfrm>
            <a:off x="8966652" y="4177068"/>
            <a:ext cx="108000" cy="3672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 xmlns:a16="http://schemas.microsoft.com/office/drawing/2014/main" id="{EF791E2A-35B4-A22D-B54F-95520C4F6840}"/>
              </a:ext>
            </a:extLst>
          </p:cNvPr>
          <p:cNvSpPr/>
          <p:nvPr/>
        </p:nvSpPr>
        <p:spPr>
          <a:xfrm>
            <a:off x="8843752" y="4177071"/>
            <a:ext cx="108000" cy="36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 xmlns:a16="http://schemas.microsoft.com/office/drawing/2014/main" id="{5270277D-FA98-30A7-2940-24774C4EF21C}"/>
              </a:ext>
            </a:extLst>
          </p:cNvPr>
          <p:cNvSpPr/>
          <p:nvPr/>
        </p:nvSpPr>
        <p:spPr>
          <a:xfrm>
            <a:off x="8720852" y="4177071"/>
            <a:ext cx="108000" cy="241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 xmlns:a16="http://schemas.microsoft.com/office/drawing/2014/main" id="{5A1D50AD-F4D7-ECEB-64F3-579EED30733C}"/>
              </a:ext>
            </a:extLst>
          </p:cNvPr>
          <p:cNvSpPr/>
          <p:nvPr/>
        </p:nvSpPr>
        <p:spPr>
          <a:xfrm>
            <a:off x="8597952" y="4177071"/>
            <a:ext cx="108000"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 xmlns:a16="http://schemas.microsoft.com/office/drawing/2014/main" id="{0AA9C92E-5778-4644-58E4-05D09627C356}"/>
              </a:ext>
            </a:extLst>
          </p:cNvPr>
          <p:cNvSpPr/>
          <p:nvPr/>
        </p:nvSpPr>
        <p:spPr>
          <a:xfrm>
            <a:off x="8475052" y="4177068"/>
            <a:ext cx="108000" cy="1224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 xmlns:a16="http://schemas.microsoft.com/office/drawing/2014/main" id="{7385DDF1-8B4D-4802-9B4F-64646EA8F6C2}"/>
              </a:ext>
            </a:extLst>
          </p:cNvPr>
          <p:cNvSpPr/>
          <p:nvPr/>
        </p:nvSpPr>
        <p:spPr>
          <a:xfrm>
            <a:off x="8352152" y="4177068"/>
            <a:ext cx="108000" cy="107591"/>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 xmlns:a16="http://schemas.microsoft.com/office/drawing/2014/main" id="{5FAFE574-C355-9069-595B-54C5E3B3071B}"/>
              </a:ext>
            </a:extLst>
          </p:cNvPr>
          <p:cNvSpPr/>
          <p:nvPr/>
        </p:nvSpPr>
        <p:spPr>
          <a:xfrm>
            <a:off x="8229252" y="4177070"/>
            <a:ext cx="108000" cy="648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 xmlns:a16="http://schemas.microsoft.com/office/drawing/2014/main" id="{B954C4F9-C4AA-9DEF-89E4-4D3C39DC1BAD}"/>
              </a:ext>
            </a:extLst>
          </p:cNvPr>
          <p:cNvSpPr/>
          <p:nvPr/>
        </p:nvSpPr>
        <p:spPr>
          <a:xfrm>
            <a:off x="8106352" y="4177070"/>
            <a:ext cx="108000" cy="7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 xmlns:a16="http://schemas.microsoft.com/office/drawing/2014/main" id="{C9E596D3-0191-C265-FB06-DCB5CAB2C7C6}"/>
              </a:ext>
            </a:extLst>
          </p:cNvPr>
          <p:cNvSpPr/>
          <p:nvPr/>
        </p:nvSpPr>
        <p:spPr>
          <a:xfrm>
            <a:off x="7983452" y="4177070"/>
            <a:ext cx="108000" cy="7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 xmlns:a16="http://schemas.microsoft.com/office/drawing/2014/main" id="{2EFE12C1-FFA1-526C-C67B-2DA33C6A55F0}"/>
              </a:ext>
            </a:extLst>
          </p:cNvPr>
          <p:cNvSpPr/>
          <p:nvPr/>
        </p:nvSpPr>
        <p:spPr>
          <a:xfrm flipV="1">
            <a:off x="7860552" y="4076773"/>
            <a:ext cx="108000" cy="10029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 xmlns:a16="http://schemas.microsoft.com/office/drawing/2014/main" id="{3DA76670-9538-4317-5FCF-86310529799F}"/>
              </a:ext>
            </a:extLst>
          </p:cNvPr>
          <p:cNvSpPr/>
          <p:nvPr/>
        </p:nvSpPr>
        <p:spPr>
          <a:xfrm flipV="1">
            <a:off x="7737652" y="4076773"/>
            <a:ext cx="108000" cy="10029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 xmlns:a16="http://schemas.microsoft.com/office/drawing/2014/main" id="{94CFE63E-B317-0CB0-5F96-EF9B39AB17D9}"/>
              </a:ext>
            </a:extLst>
          </p:cNvPr>
          <p:cNvSpPr/>
          <p:nvPr/>
        </p:nvSpPr>
        <p:spPr>
          <a:xfrm flipV="1">
            <a:off x="7614752" y="4076773"/>
            <a:ext cx="108000" cy="10029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 xmlns:a16="http://schemas.microsoft.com/office/drawing/2014/main" id="{0B6E2CE6-C35E-9A19-2393-730B66FC13A4}"/>
              </a:ext>
            </a:extLst>
          </p:cNvPr>
          <p:cNvSpPr/>
          <p:nvPr/>
        </p:nvSpPr>
        <p:spPr>
          <a:xfrm flipV="1">
            <a:off x="7491852" y="3965378"/>
            <a:ext cx="108000" cy="21169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 name="Connecteur droit 67">
            <a:extLst>
              <a:ext uri="{FF2B5EF4-FFF2-40B4-BE49-F238E27FC236}">
                <a16:creationId xmlns="" xmlns:a16="http://schemas.microsoft.com/office/drawing/2014/main" id="{79EBD419-BFC0-1FF5-D5B0-553DB5911128}"/>
              </a:ext>
            </a:extLst>
          </p:cNvPr>
          <p:cNvCxnSpPr>
            <a:cxnSpLocks/>
          </p:cNvCxnSpPr>
          <p:nvPr/>
        </p:nvCxnSpPr>
        <p:spPr>
          <a:xfrm>
            <a:off x="7465743" y="3965378"/>
            <a:ext cx="34920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 xmlns:a16="http://schemas.microsoft.com/office/drawing/2014/main" id="{D0CFE4B3-2154-3D9B-EA5B-AD96F178C6A4}"/>
              </a:ext>
            </a:extLst>
          </p:cNvPr>
          <p:cNvCxnSpPr>
            <a:cxnSpLocks/>
          </p:cNvCxnSpPr>
          <p:nvPr/>
        </p:nvCxnSpPr>
        <p:spPr>
          <a:xfrm>
            <a:off x="7465743" y="4504465"/>
            <a:ext cx="3492000"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Text Box 4">
            <a:extLst>
              <a:ext uri="{FF2B5EF4-FFF2-40B4-BE49-F238E27FC236}">
                <a16:creationId xmlns="" xmlns:a16="http://schemas.microsoft.com/office/drawing/2014/main" id="{1CD768F8-F043-2EF0-35A4-D2BFD460D1CB}"/>
              </a:ext>
            </a:extLst>
          </p:cNvPr>
          <p:cNvSpPr txBox="1">
            <a:spLocks noChangeArrowheads="1"/>
          </p:cNvSpPr>
          <p:nvPr/>
        </p:nvSpPr>
        <p:spPr bwMode="auto">
          <a:xfrm>
            <a:off x="8421365" y="4305762"/>
            <a:ext cx="214854" cy="107722"/>
          </a:xfrm>
          <a:prstGeom prst="rect">
            <a:avLst/>
          </a:prstGeom>
          <a:noFill/>
          <a:ln w="9525">
            <a:noFill/>
            <a:miter lim="800000"/>
            <a:headEnd/>
            <a:tailEnd/>
          </a:ln>
        </p:spPr>
        <p:txBody>
          <a:bodyPr wrap="square" t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700" dirty="0">
                <a:solidFill>
                  <a:schemeClr val="tx1">
                    <a:lumMod val="65000"/>
                    <a:lumOff val="35000"/>
                  </a:schemeClr>
                </a:solidFill>
                <a:latin typeface="+mn-lt"/>
                <a:ea typeface="+mn-ea"/>
                <a:cs typeface="Arial"/>
              </a:rPr>
              <a:t>*</a:t>
            </a:r>
          </a:p>
        </p:txBody>
      </p:sp>
    </p:spTree>
    <p:extLst>
      <p:ext uri="{BB962C8B-B14F-4D97-AF65-F5344CB8AC3E}">
        <p14:creationId xmlns:p14="http://schemas.microsoft.com/office/powerpoint/2010/main" val="17752784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Analyse </a:t>
            </a:r>
            <a:r>
              <a:rPr lang="fr-FR" dirty="0" err="1"/>
              <a:t>poolée</a:t>
            </a:r>
            <a:r>
              <a:rPr lang="fr-FR" dirty="0"/>
              <a:t> DESTINY-Lung01 et 02</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193224" y="1498016"/>
            <a:ext cx="10409866" cy="3456331"/>
          </a:xfrm>
        </p:spPr>
        <p:txBody>
          <a:bodyPr>
            <a:spAutoFit/>
          </a:bodyPr>
          <a:lstStyle/>
          <a:p>
            <a:pPr>
              <a:spcBef>
                <a:spcPts val="1800"/>
              </a:spcBef>
              <a:spcAft>
                <a:spcPts val="1800"/>
              </a:spcAft>
            </a:pPr>
            <a:r>
              <a:rPr lang="fr-FR" sz="2000" dirty="0"/>
              <a:t>Réponses systémiques similaires qu’il y ait ou non des métastases cérébrales</a:t>
            </a:r>
            <a:br>
              <a:rPr lang="fr-FR" sz="2000" dirty="0"/>
            </a:br>
            <a:r>
              <a:rPr lang="fr-FR" sz="2000" dirty="0"/>
              <a:t>à l’inclusion</a:t>
            </a:r>
          </a:p>
          <a:p>
            <a:pPr>
              <a:spcAft>
                <a:spcPts val="600"/>
              </a:spcAft>
            </a:pPr>
            <a:r>
              <a:rPr lang="fr-FR" sz="2000" dirty="0"/>
              <a:t>Efficacité du T-</a:t>
            </a:r>
            <a:r>
              <a:rPr lang="fr-FR" sz="2000" dirty="0" err="1"/>
              <a:t>DXd</a:t>
            </a:r>
            <a:r>
              <a:rPr lang="fr-FR" sz="2000" dirty="0"/>
              <a:t> sur cette analyse exploratoire :</a:t>
            </a:r>
          </a:p>
          <a:p>
            <a:pPr lvl="1">
              <a:spcBef>
                <a:spcPts val="600"/>
              </a:spcBef>
            </a:pPr>
            <a:r>
              <a:rPr lang="fr-FR" sz="1800" dirty="0"/>
              <a:t>Plus de 75% des patients ont une réduction du volume des métastases cérébrales</a:t>
            </a:r>
          </a:p>
          <a:p>
            <a:pPr lvl="1">
              <a:spcBef>
                <a:spcPts val="600"/>
              </a:spcBef>
            </a:pPr>
            <a:r>
              <a:rPr lang="fr-FR" sz="1800" dirty="0"/>
              <a:t>Taux de réponse intra cérébral de 50% à la dose de 5,4 mg/kg</a:t>
            </a:r>
          </a:p>
          <a:p>
            <a:pPr lvl="1">
              <a:spcBef>
                <a:spcPts val="600"/>
              </a:spcBef>
              <a:spcAft>
                <a:spcPts val="1800"/>
              </a:spcAft>
            </a:pPr>
            <a:r>
              <a:rPr lang="fr-FR" sz="1800" dirty="0"/>
              <a:t>Durée médiane de réponse 9,5 mois à la dose de 5,4 mg/kg</a:t>
            </a:r>
          </a:p>
          <a:p>
            <a:pPr>
              <a:spcAft>
                <a:spcPts val="1800"/>
              </a:spcAft>
            </a:pPr>
            <a:r>
              <a:rPr lang="fr-FR" sz="2000" dirty="0"/>
              <a:t>Pas de signal de toxicité particulier chez les patients avec métastases cérébrales mais un peu plus de grade 3 ou plus, que les patients sans métastases cérébrales</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D. </a:t>
            </a:r>
            <a:r>
              <a:rPr lang="fr-FR" dirty="0" err="1"/>
              <a:t>Planchard</a:t>
            </a:r>
            <a:r>
              <a:rPr lang="fr-FR" dirty="0"/>
              <a:t> et al. </a:t>
            </a:r>
            <a:r>
              <a:rPr lang="fr-FR" dirty="0" smtClean="0"/>
              <a:t>ESMO</a:t>
            </a:r>
            <a:r>
              <a:rPr lang="fr-FR" baseline="30000" dirty="0" smtClean="0"/>
              <a:t>®</a:t>
            </a:r>
            <a:r>
              <a:rPr lang="fr-FR" dirty="0" smtClean="0"/>
              <a:t> </a:t>
            </a:r>
            <a:r>
              <a:rPr lang="fr-FR" dirty="0"/>
              <a:t>2023 Abs. #1321MO</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09997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dirty="0"/>
              <a:t>Etude ALINA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DFS en ITT (stade IB-IIIA)</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dirty="0"/>
              <a:t>Abs. #LBA2</a:t>
            </a:r>
            <a:endParaRPr lang="fr-FR" sz="1400" dirty="0"/>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313493282"/>
              </p:ext>
            </p:extLst>
          </p:nvPr>
        </p:nvGraphicFramePr>
        <p:xfrm>
          <a:off x="1427859" y="4794001"/>
          <a:ext cx="6774018" cy="717351"/>
        </p:xfrm>
        <a:graphic>
          <a:graphicData uri="http://schemas.openxmlformats.org/drawingml/2006/table">
            <a:tbl>
              <a:tblPr firstRow="1" bandRow="1">
                <a:tableStyleId>{5C22544A-7EE6-4342-B048-85BDC9FD1C3A}</a:tableStyleId>
              </a:tblPr>
              <a:tblGrid>
                <a:gridCol w="724508">
                  <a:extLst>
                    <a:ext uri="{9D8B030D-6E8A-4147-A177-3AD203B41FA5}">
                      <a16:colId xmlns="" xmlns:a16="http://schemas.microsoft.com/office/drawing/2014/main" val="20000"/>
                    </a:ext>
                  </a:extLst>
                </a:gridCol>
                <a:gridCol w="604951">
                  <a:extLst>
                    <a:ext uri="{9D8B030D-6E8A-4147-A177-3AD203B41FA5}">
                      <a16:colId xmlns="" xmlns:a16="http://schemas.microsoft.com/office/drawing/2014/main" val="20001"/>
                    </a:ext>
                  </a:extLst>
                </a:gridCol>
                <a:gridCol w="604951">
                  <a:extLst>
                    <a:ext uri="{9D8B030D-6E8A-4147-A177-3AD203B41FA5}">
                      <a16:colId xmlns="" xmlns:a16="http://schemas.microsoft.com/office/drawing/2014/main" val="20006"/>
                    </a:ext>
                  </a:extLst>
                </a:gridCol>
                <a:gridCol w="604951">
                  <a:extLst>
                    <a:ext uri="{9D8B030D-6E8A-4147-A177-3AD203B41FA5}">
                      <a16:colId xmlns="" xmlns:a16="http://schemas.microsoft.com/office/drawing/2014/main" val="20002"/>
                    </a:ext>
                  </a:extLst>
                </a:gridCol>
                <a:gridCol w="604951">
                  <a:extLst>
                    <a:ext uri="{9D8B030D-6E8A-4147-A177-3AD203B41FA5}">
                      <a16:colId xmlns="" xmlns:a16="http://schemas.microsoft.com/office/drawing/2014/main" val="20007"/>
                    </a:ext>
                  </a:extLst>
                </a:gridCol>
                <a:gridCol w="604951">
                  <a:extLst>
                    <a:ext uri="{9D8B030D-6E8A-4147-A177-3AD203B41FA5}">
                      <a16:colId xmlns="" xmlns:a16="http://schemas.microsoft.com/office/drawing/2014/main" val="20003"/>
                    </a:ext>
                  </a:extLst>
                </a:gridCol>
                <a:gridCol w="604951">
                  <a:extLst>
                    <a:ext uri="{9D8B030D-6E8A-4147-A177-3AD203B41FA5}">
                      <a16:colId xmlns="" xmlns:a16="http://schemas.microsoft.com/office/drawing/2014/main" val="20005"/>
                    </a:ext>
                  </a:extLst>
                </a:gridCol>
                <a:gridCol w="604951">
                  <a:extLst>
                    <a:ext uri="{9D8B030D-6E8A-4147-A177-3AD203B41FA5}">
                      <a16:colId xmlns="" xmlns:a16="http://schemas.microsoft.com/office/drawing/2014/main" val="20010"/>
                    </a:ext>
                  </a:extLst>
                </a:gridCol>
                <a:gridCol w="604951">
                  <a:extLst>
                    <a:ext uri="{9D8B030D-6E8A-4147-A177-3AD203B41FA5}">
                      <a16:colId xmlns="" xmlns:a16="http://schemas.microsoft.com/office/drawing/2014/main" val="20011"/>
                    </a:ext>
                  </a:extLst>
                </a:gridCol>
                <a:gridCol w="604951">
                  <a:extLst>
                    <a:ext uri="{9D8B030D-6E8A-4147-A177-3AD203B41FA5}">
                      <a16:colId xmlns="" xmlns:a16="http://schemas.microsoft.com/office/drawing/2014/main" val="20012"/>
                    </a:ext>
                  </a:extLst>
                </a:gridCol>
                <a:gridCol w="604951">
                  <a:extLst>
                    <a:ext uri="{9D8B030D-6E8A-4147-A177-3AD203B41FA5}">
                      <a16:colId xmlns="" xmlns:a16="http://schemas.microsoft.com/office/drawing/2014/main" val="20013"/>
                    </a:ext>
                  </a:extLst>
                </a:gridCol>
              </a:tblGrid>
              <a:tr h="314611">
                <a:tc gridSpan="9">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800" dirty="0">
                        <a:solidFill>
                          <a:srgbClr val="6C6C6C"/>
                        </a:solidFill>
                      </a:endParaRPr>
                    </a:p>
                  </a:txBody>
                  <a:tcPr marL="0" marR="0" marT="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112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98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18</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2321022" y="4977199"/>
            <a:ext cx="5646675"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586710" y="1810053"/>
            <a:ext cx="6481348" cy="3122696"/>
            <a:chOff x="653449" y="2099471"/>
            <a:chExt cx="5063644" cy="3645219"/>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807943" y="2485881"/>
            <a:ext cx="4909150"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843856" y="3596776"/>
              <a:ext cx="3211020"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DFS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421341"/>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19" name="Tableau 18">
            <a:extLst>
              <a:ext uri="{FF2B5EF4-FFF2-40B4-BE49-F238E27FC236}">
                <a16:creationId xmlns="" xmlns:a16="http://schemas.microsoft.com/office/drawing/2014/main" id="{5139515B-454B-80CD-1B05-ED0CD191F8F3}"/>
              </a:ext>
            </a:extLst>
          </p:cNvPr>
          <p:cNvGraphicFramePr>
            <a:graphicFrameLocks noGrp="1"/>
          </p:cNvGraphicFramePr>
          <p:nvPr>
            <p:extLst>
              <p:ext uri="{D42A27DB-BD31-4B8C-83A1-F6EECF244321}">
                <p14:modId xmlns:p14="http://schemas.microsoft.com/office/powerpoint/2010/main" val="4243579455"/>
              </p:ext>
            </p:extLst>
          </p:nvPr>
        </p:nvGraphicFramePr>
        <p:xfrm>
          <a:off x="1438865" y="4777642"/>
          <a:ext cx="642091" cy="717351"/>
        </p:xfrm>
        <a:graphic>
          <a:graphicData uri="http://schemas.openxmlformats.org/drawingml/2006/table">
            <a:tbl>
              <a:tblPr firstRow="1" bandRow="1">
                <a:tableStyleId>{5C22544A-7EE6-4342-B048-85BDC9FD1C3A}</a:tableStyleId>
              </a:tblPr>
              <a:tblGrid>
                <a:gridCol w="642091">
                  <a:extLst>
                    <a:ext uri="{9D8B030D-6E8A-4147-A177-3AD203B41FA5}">
                      <a16:colId xmlns="" xmlns:a16="http://schemas.microsoft.com/office/drawing/2014/main" val="20001"/>
                    </a:ext>
                  </a:extLst>
                </a:gridCol>
              </a:tblGrid>
              <a:tr h="314611">
                <a:tc>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err="1">
                          <a:solidFill>
                            <a:schemeClr val="bg2"/>
                          </a:solidFill>
                        </a:rPr>
                        <a:t>Alectinib</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Chimio</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22" name="Connecteur droit 21">
            <a:extLst>
              <a:ext uri="{FF2B5EF4-FFF2-40B4-BE49-F238E27FC236}">
                <a16:creationId xmlns="" xmlns:a16="http://schemas.microsoft.com/office/drawing/2014/main" id="{57E8A9E6-342E-859D-79A1-F3C8AA25DF6F}"/>
              </a:ext>
            </a:extLst>
          </p:cNvPr>
          <p:cNvCxnSpPr>
            <a:cxnSpLocks/>
          </p:cNvCxnSpPr>
          <p:nvPr/>
        </p:nvCxnSpPr>
        <p:spPr>
          <a:xfrm>
            <a:off x="4835306" y="2232921"/>
            <a:ext cx="0" cy="21229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 xmlns:a16="http://schemas.microsoft.com/office/drawing/2014/main" id="{2A52E5F2-56CB-C0C0-E369-BDF44772B972}"/>
              </a:ext>
            </a:extLst>
          </p:cNvPr>
          <p:cNvCxnSpPr>
            <a:cxnSpLocks/>
          </p:cNvCxnSpPr>
          <p:nvPr/>
        </p:nvCxnSpPr>
        <p:spPr>
          <a:xfrm>
            <a:off x="6052971" y="2420947"/>
            <a:ext cx="0" cy="19349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 xmlns:a16="http://schemas.microsoft.com/office/drawing/2014/main" id="{D5556DF3-6CFA-CC4F-DB9E-C40B8698AEBD}"/>
              </a:ext>
            </a:extLst>
          </p:cNvPr>
          <p:cNvSpPr txBox="1"/>
          <p:nvPr/>
        </p:nvSpPr>
        <p:spPr>
          <a:xfrm>
            <a:off x="4586950" y="1943585"/>
            <a:ext cx="903111" cy="307777"/>
          </a:xfrm>
          <a:prstGeom prst="rect">
            <a:avLst/>
          </a:prstGeom>
          <a:noFill/>
        </p:spPr>
        <p:txBody>
          <a:bodyPr wrap="square" rtlCol="0">
            <a:spAutoFit/>
          </a:bodyPr>
          <a:lstStyle/>
          <a:p>
            <a:r>
              <a:rPr lang="fr-FR" sz="1400" b="1" dirty="0">
                <a:solidFill>
                  <a:schemeClr val="bg2"/>
                </a:solidFill>
              </a:rPr>
              <a:t>93,6 %</a:t>
            </a:r>
          </a:p>
        </p:txBody>
      </p:sp>
      <p:sp>
        <p:nvSpPr>
          <p:cNvPr id="26" name="ZoneTexte 25">
            <a:extLst>
              <a:ext uri="{FF2B5EF4-FFF2-40B4-BE49-F238E27FC236}">
                <a16:creationId xmlns="" xmlns:a16="http://schemas.microsoft.com/office/drawing/2014/main" id="{B3D53166-10BE-3662-71CB-19886F9D97EE}"/>
              </a:ext>
            </a:extLst>
          </p:cNvPr>
          <p:cNvSpPr txBox="1"/>
          <p:nvPr/>
        </p:nvSpPr>
        <p:spPr>
          <a:xfrm>
            <a:off x="5949836" y="2099441"/>
            <a:ext cx="903111" cy="307777"/>
          </a:xfrm>
          <a:prstGeom prst="rect">
            <a:avLst/>
          </a:prstGeom>
          <a:noFill/>
        </p:spPr>
        <p:txBody>
          <a:bodyPr wrap="square" rtlCol="0">
            <a:spAutoFit/>
          </a:bodyPr>
          <a:lstStyle/>
          <a:p>
            <a:r>
              <a:rPr lang="fr-FR" sz="1400" b="1" dirty="0">
                <a:solidFill>
                  <a:schemeClr val="bg2"/>
                </a:solidFill>
              </a:rPr>
              <a:t>88,7 %</a:t>
            </a:r>
          </a:p>
        </p:txBody>
      </p:sp>
      <p:sp>
        <p:nvSpPr>
          <p:cNvPr id="27" name="ZoneTexte 26">
            <a:extLst>
              <a:ext uri="{FF2B5EF4-FFF2-40B4-BE49-F238E27FC236}">
                <a16:creationId xmlns="" xmlns:a16="http://schemas.microsoft.com/office/drawing/2014/main" id="{3BA8941D-970D-35DE-1DCD-E1C55FB882C2}"/>
              </a:ext>
            </a:extLst>
          </p:cNvPr>
          <p:cNvSpPr txBox="1"/>
          <p:nvPr/>
        </p:nvSpPr>
        <p:spPr>
          <a:xfrm>
            <a:off x="4773925" y="2618226"/>
            <a:ext cx="903111" cy="307777"/>
          </a:xfrm>
          <a:prstGeom prst="rect">
            <a:avLst/>
          </a:prstGeom>
          <a:noFill/>
        </p:spPr>
        <p:txBody>
          <a:bodyPr wrap="square" rtlCol="0">
            <a:spAutoFit/>
          </a:bodyPr>
          <a:lstStyle/>
          <a:p>
            <a:r>
              <a:rPr lang="fr-FR" sz="1400" b="1" dirty="0">
                <a:solidFill>
                  <a:srgbClr val="006BB9"/>
                </a:solidFill>
              </a:rPr>
              <a:t>63,7 %</a:t>
            </a:r>
          </a:p>
        </p:txBody>
      </p:sp>
      <p:sp>
        <p:nvSpPr>
          <p:cNvPr id="28" name="ZoneTexte 27">
            <a:extLst>
              <a:ext uri="{FF2B5EF4-FFF2-40B4-BE49-F238E27FC236}">
                <a16:creationId xmlns="" xmlns:a16="http://schemas.microsoft.com/office/drawing/2014/main" id="{58918B20-D9D3-E9B8-C90B-8D8417281A8B}"/>
              </a:ext>
            </a:extLst>
          </p:cNvPr>
          <p:cNvSpPr txBox="1"/>
          <p:nvPr/>
        </p:nvSpPr>
        <p:spPr>
          <a:xfrm>
            <a:off x="6009915" y="2841980"/>
            <a:ext cx="903111" cy="307777"/>
          </a:xfrm>
          <a:prstGeom prst="rect">
            <a:avLst/>
          </a:prstGeom>
          <a:noFill/>
        </p:spPr>
        <p:txBody>
          <a:bodyPr wrap="square" rtlCol="0">
            <a:spAutoFit/>
          </a:bodyPr>
          <a:lstStyle/>
          <a:p>
            <a:r>
              <a:rPr lang="fr-FR" sz="1400" b="1" dirty="0">
                <a:solidFill>
                  <a:srgbClr val="006BB9"/>
                </a:solidFill>
              </a:rPr>
              <a:t>54,0 %</a:t>
            </a:r>
          </a:p>
        </p:txBody>
      </p:sp>
      <p:cxnSp>
        <p:nvCxnSpPr>
          <p:cNvPr id="31" name="Connecteur droit 30">
            <a:extLst>
              <a:ext uri="{FF2B5EF4-FFF2-40B4-BE49-F238E27FC236}">
                <a16:creationId xmlns="" xmlns:a16="http://schemas.microsoft.com/office/drawing/2014/main" id="{496C99BB-7FE1-02F4-F070-CEAE489C27CB}"/>
              </a:ext>
            </a:extLst>
          </p:cNvPr>
          <p:cNvCxnSpPr>
            <a:cxnSpLocks/>
          </p:cNvCxnSpPr>
          <p:nvPr/>
        </p:nvCxnSpPr>
        <p:spPr>
          <a:xfrm>
            <a:off x="2381208" y="3259179"/>
            <a:ext cx="56600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Forme libre 11">
            <a:extLst>
              <a:ext uri="{FF2B5EF4-FFF2-40B4-BE49-F238E27FC236}">
                <a16:creationId xmlns="" xmlns:a16="http://schemas.microsoft.com/office/drawing/2014/main" id="{2377B792-9CD8-3CD8-9999-1F2173C18C57}"/>
              </a:ext>
            </a:extLst>
          </p:cNvPr>
          <p:cNvSpPr/>
          <p:nvPr/>
        </p:nvSpPr>
        <p:spPr>
          <a:xfrm>
            <a:off x="2385397" y="2106596"/>
            <a:ext cx="5664819" cy="517417"/>
          </a:xfrm>
          <a:custGeom>
            <a:avLst/>
            <a:gdLst>
              <a:gd name="connsiteX0" fmla="*/ 0 w 5664819"/>
              <a:gd name="connsiteY0" fmla="*/ 0 h 517417"/>
              <a:gd name="connsiteX1" fmla="*/ 454970 w 5664819"/>
              <a:gd name="connsiteY1" fmla="*/ 0 h 517417"/>
              <a:gd name="connsiteX2" fmla="*/ 454970 w 5664819"/>
              <a:gd name="connsiteY2" fmla="*/ 57987 h 517417"/>
              <a:gd name="connsiteX3" fmla="*/ 1422896 w 5664819"/>
              <a:gd name="connsiteY3" fmla="*/ 57987 h 517417"/>
              <a:gd name="connsiteX4" fmla="*/ 1422896 w 5664819"/>
              <a:gd name="connsiteY4" fmla="*/ 124894 h 517417"/>
              <a:gd name="connsiteX5" fmla="*/ 2707516 w 5664819"/>
              <a:gd name="connsiteY5" fmla="*/ 124894 h 517417"/>
              <a:gd name="connsiteX6" fmla="*/ 2707516 w 5664819"/>
              <a:gd name="connsiteY6" fmla="*/ 191801 h 517417"/>
              <a:gd name="connsiteX7" fmla="*/ 3443497 w 5664819"/>
              <a:gd name="connsiteY7" fmla="*/ 191801 h 517417"/>
              <a:gd name="connsiteX8" fmla="*/ 3443497 w 5664819"/>
              <a:gd name="connsiteY8" fmla="*/ 281011 h 517417"/>
              <a:gd name="connsiteX9" fmla="*/ 3965374 w 5664819"/>
              <a:gd name="connsiteY9" fmla="*/ 281011 h 517417"/>
              <a:gd name="connsiteX10" fmla="*/ 3965374 w 5664819"/>
              <a:gd name="connsiteY10" fmla="*/ 441589 h 517417"/>
              <a:gd name="connsiteX11" fmla="*/ 4340055 w 5664819"/>
              <a:gd name="connsiteY11" fmla="*/ 441589 h 517417"/>
              <a:gd name="connsiteX12" fmla="*/ 4340055 w 5664819"/>
              <a:gd name="connsiteY12" fmla="*/ 517417 h 517417"/>
              <a:gd name="connsiteX13" fmla="*/ 5664819 w 5664819"/>
              <a:gd name="connsiteY13" fmla="*/ 517417 h 51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64819" h="517417">
                <a:moveTo>
                  <a:pt x="0" y="0"/>
                </a:moveTo>
                <a:lnTo>
                  <a:pt x="454970" y="0"/>
                </a:lnTo>
                <a:lnTo>
                  <a:pt x="454970" y="57987"/>
                </a:lnTo>
                <a:lnTo>
                  <a:pt x="1422896" y="57987"/>
                </a:lnTo>
                <a:lnTo>
                  <a:pt x="1422896" y="124894"/>
                </a:lnTo>
                <a:lnTo>
                  <a:pt x="2707516" y="124894"/>
                </a:lnTo>
                <a:lnTo>
                  <a:pt x="2707516" y="191801"/>
                </a:lnTo>
                <a:lnTo>
                  <a:pt x="3443497" y="191801"/>
                </a:lnTo>
                <a:lnTo>
                  <a:pt x="3443497" y="281011"/>
                </a:lnTo>
                <a:lnTo>
                  <a:pt x="3965374" y="281011"/>
                </a:lnTo>
                <a:lnTo>
                  <a:pt x="3965374" y="441589"/>
                </a:lnTo>
                <a:lnTo>
                  <a:pt x="4340055" y="441589"/>
                </a:lnTo>
                <a:lnTo>
                  <a:pt x="4340055" y="517417"/>
                </a:lnTo>
                <a:lnTo>
                  <a:pt x="5664819" y="517417"/>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a:extLst>
              <a:ext uri="{FF2B5EF4-FFF2-40B4-BE49-F238E27FC236}">
                <a16:creationId xmlns="" xmlns:a16="http://schemas.microsoft.com/office/drawing/2014/main" id="{4984B8BA-4A17-57D7-99E8-5F17D7EEAF02}"/>
              </a:ext>
            </a:extLst>
          </p:cNvPr>
          <p:cNvSpPr/>
          <p:nvPr/>
        </p:nvSpPr>
        <p:spPr>
          <a:xfrm>
            <a:off x="2416620" y="2106596"/>
            <a:ext cx="5642517" cy="1231095"/>
          </a:xfrm>
          <a:custGeom>
            <a:avLst/>
            <a:gdLst>
              <a:gd name="connsiteX0" fmla="*/ 0 w 5642517"/>
              <a:gd name="connsiteY0" fmla="*/ 0 h 1231095"/>
              <a:gd name="connsiteX1" fmla="*/ 254248 w 5642517"/>
              <a:gd name="connsiteY1" fmla="*/ 0 h 1231095"/>
              <a:gd name="connsiteX2" fmla="*/ 254248 w 5642517"/>
              <a:gd name="connsiteY2" fmla="*/ 111513 h 1231095"/>
              <a:gd name="connsiteX3" fmla="*/ 691376 w 5642517"/>
              <a:gd name="connsiteY3" fmla="*/ 111513 h 1231095"/>
              <a:gd name="connsiteX4" fmla="*/ 691376 w 5642517"/>
              <a:gd name="connsiteY4" fmla="*/ 156117 h 1231095"/>
              <a:gd name="connsiteX5" fmla="*/ 811809 w 5642517"/>
              <a:gd name="connsiteY5" fmla="*/ 156117 h 1231095"/>
              <a:gd name="connsiteX6" fmla="*/ 811809 w 5642517"/>
              <a:gd name="connsiteY6" fmla="*/ 218564 h 1231095"/>
              <a:gd name="connsiteX7" fmla="*/ 1106201 w 5642517"/>
              <a:gd name="connsiteY7" fmla="*/ 218564 h 1231095"/>
              <a:gd name="connsiteX8" fmla="*/ 1106201 w 5642517"/>
              <a:gd name="connsiteY8" fmla="*/ 281011 h 1231095"/>
              <a:gd name="connsiteX9" fmla="*/ 1106201 w 5642517"/>
              <a:gd name="connsiteY9" fmla="*/ 356839 h 1231095"/>
              <a:gd name="connsiteX10" fmla="*/ 1409515 w 5642517"/>
              <a:gd name="connsiteY10" fmla="*/ 356839 h 1231095"/>
              <a:gd name="connsiteX11" fmla="*/ 1409515 w 5642517"/>
              <a:gd name="connsiteY11" fmla="*/ 396984 h 1231095"/>
              <a:gd name="connsiteX12" fmla="*/ 1409515 w 5642517"/>
              <a:gd name="connsiteY12" fmla="*/ 396984 h 1231095"/>
              <a:gd name="connsiteX13" fmla="*/ 1614697 w 5642517"/>
              <a:gd name="connsiteY13" fmla="*/ 396984 h 1231095"/>
              <a:gd name="connsiteX14" fmla="*/ 1614697 w 5642517"/>
              <a:gd name="connsiteY14" fmla="*/ 477273 h 1231095"/>
              <a:gd name="connsiteX15" fmla="*/ 1614697 w 5642517"/>
              <a:gd name="connsiteY15" fmla="*/ 477273 h 1231095"/>
              <a:gd name="connsiteX16" fmla="*/ 1681604 w 5642517"/>
              <a:gd name="connsiteY16" fmla="*/ 477273 h 1231095"/>
              <a:gd name="connsiteX17" fmla="*/ 1681604 w 5642517"/>
              <a:gd name="connsiteY17" fmla="*/ 535259 h 1231095"/>
              <a:gd name="connsiteX18" fmla="*/ 1922471 w 5642517"/>
              <a:gd name="connsiteY18" fmla="*/ 535259 h 1231095"/>
              <a:gd name="connsiteX19" fmla="*/ 2074127 w 5642517"/>
              <a:gd name="connsiteY19" fmla="*/ 682455 h 1231095"/>
              <a:gd name="connsiteX20" fmla="*/ 2261468 w 5642517"/>
              <a:gd name="connsiteY20" fmla="*/ 682455 h 1231095"/>
              <a:gd name="connsiteX21" fmla="*/ 2395282 w 5642517"/>
              <a:gd name="connsiteY21" fmla="*/ 825191 h 1231095"/>
              <a:gd name="connsiteX22" fmla="*/ 2841331 w 5642517"/>
              <a:gd name="connsiteY22" fmla="*/ 825191 h 1231095"/>
              <a:gd name="connsiteX23" fmla="*/ 2841331 w 5642517"/>
              <a:gd name="connsiteY23" fmla="*/ 865335 h 1231095"/>
              <a:gd name="connsiteX24" fmla="*/ 2841331 w 5642517"/>
              <a:gd name="connsiteY24" fmla="*/ 923321 h 1231095"/>
              <a:gd name="connsiteX25" fmla="*/ 2894857 w 5642517"/>
              <a:gd name="connsiteY25" fmla="*/ 923321 h 1231095"/>
              <a:gd name="connsiteX26" fmla="*/ 2894857 w 5642517"/>
              <a:gd name="connsiteY26" fmla="*/ 963466 h 1231095"/>
              <a:gd name="connsiteX27" fmla="*/ 3100039 w 5642517"/>
              <a:gd name="connsiteY27" fmla="*/ 963466 h 1231095"/>
              <a:gd name="connsiteX28" fmla="*/ 3100039 w 5642517"/>
              <a:gd name="connsiteY28" fmla="*/ 1034833 h 1231095"/>
              <a:gd name="connsiteX29" fmla="*/ 3786955 w 5642517"/>
              <a:gd name="connsiteY29" fmla="*/ 1034833 h 1231095"/>
              <a:gd name="connsiteX30" fmla="*/ 3786955 w 5642517"/>
              <a:gd name="connsiteY30" fmla="*/ 1097280 h 1231095"/>
              <a:gd name="connsiteX31" fmla="*/ 4192859 w 5642517"/>
              <a:gd name="connsiteY31" fmla="*/ 1097280 h 1231095"/>
              <a:gd name="connsiteX32" fmla="*/ 4192859 w 5642517"/>
              <a:gd name="connsiteY32" fmla="*/ 1159727 h 1231095"/>
              <a:gd name="connsiteX33" fmla="*/ 4500633 w 5642517"/>
              <a:gd name="connsiteY33" fmla="*/ 1159727 h 1231095"/>
              <a:gd name="connsiteX34" fmla="*/ 4500633 w 5642517"/>
              <a:gd name="connsiteY34" fmla="*/ 1231095 h 1231095"/>
              <a:gd name="connsiteX35" fmla="*/ 5642517 w 5642517"/>
              <a:gd name="connsiteY35" fmla="*/ 1231095 h 123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42517" h="1231095">
                <a:moveTo>
                  <a:pt x="0" y="0"/>
                </a:moveTo>
                <a:lnTo>
                  <a:pt x="254248" y="0"/>
                </a:lnTo>
                <a:lnTo>
                  <a:pt x="254248" y="111513"/>
                </a:lnTo>
                <a:lnTo>
                  <a:pt x="691376" y="111513"/>
                </a:lnTo>
                <a:lnTo>
                  <a:pt x="691376" y="156117"/>
                </a:lnTo>
                <a:lnTo>
                  <a:pt x="811809" y="156117"/>
                </a:lnTo>
                <a:lnTo>
                  <a:pt x="811809" y="218564"/>
                </a:lnTo>
                <a:lnTo>
                  <a:pt x="1106201" y="218564"/>
                </a:lnTo>
                <a:lnTo>
                  <a:pt x="1106201" y="281011"/>
                </a:lnTo>
                <a:lnTo>
                  <a:pt x="1106201" y="356839"/>
                </a:lnTo>
                <a:lnTo>
                  <a:pt x="1409515" y="356839"/>
                </a:lnTo>
                <a:lnTo>
                  <a:pt x="1409515" y="396984"/>
                </a:lnTo>
                <a:lnTo>
                  <a:pt x="1409515" y="396984"/>
                </a:lnTo>
                <a:lnTo>
                  <a:pt x="1614697" y="396984"/>
                </a:lnTo>
                <a:lnTo>
                  <a:pt x="1614697" y="477273"/>
                </a:lnTo>
                <a:lnTo>
                  <a:pt x="1614697" y="477273"/>
                </a:lnTo>
                <a:lnTo>
                  <a:pt x="1681604" y="477273"/>
                </a:lnTo>
                <a:lnTo>
                  <a:pt x="1681604" y="535259"/>
                </a:lnTo>
                <a:lnTo>
                  <a:pt x="1922471" y="535259"/>
                </a:lnTo>
                <a:lnTo>
                  <a:pt x="2074127" y="682455"/>
                </a:lnTo>
                <a:lnTo>
                  <a:pt x="2261468" y="682455"/>
                </a:lnTo>
                <a:lnTo>
                  <a:pt x="2395282" y="825191"/>
                </a:lnTo>
                <a:lnTo>
                  <a:pt x="2841331" y="825191"/>
                </a:lnTo>
                <a:lnTo>
                  <a:pt x="2841331" y="865335"/>
                </a:lnTo>
                <a:lnTo>
                  <a:pt x="2841331" y="923321"/>
                </a:lnTo>
                <a:lnTo>
                  <a:pt x="2894857" y="923321"/>
                </a:lnTo>
                <a:lnTo>
                  <a:pt x="2894857" y="963466"/>
                </a:lnTo>
                <a:lnTo>
                  <a:pt x="3100039" y="963466"/>
                </a:lnTo>
                <a:lnTo>
                  <a:pt x="3100039" y="1034833"/>
                </a:lnTo>
                <a:lnTo>
                  <a:pt x="3786955" y="1034833"/>
                </a:lnTo>
                <a:lnTo>
                  <a:pt x="3786955" y="1097280"/>
                </a:lnTo>
                <a:lnTo>
                  <a:pt x="4192859" y="1097280"/>
                </a:lnTo>
                <a:lnTo>
                  <a:pt x="4192859" y="1159727"/>
                </a:lnTo>
                <a:lnTo>
                  <a:pt x="4500633" y="1159727"/>
                </a:lnTo>
                <a:lnTo>
                  <a:pt x="4500633" y="1231095"/>
                </a:lnTo>
                <a:lnTo>
                  <a:pt x="5642517" y="1231095"/>
                </a:lnTo>
              </a:path>
            </a:pathLst>
          </a:custGeom>
          <a:noFill/>
          <a:ln w="38100">
            <a:solidFill>
              <a:srgbClr val="006B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15">
            <a:extLst>
              <a:ext uri="{FF2B5EF4-FFF2-40B4-BE49-F238E27FC236}">
                <a16:creationId xmlns="" xmlns:a16="http://schemas.microsoft.com/office/drawing/2014/main" id="{AF11B5AA-BD16-D4F2-AF3F-2D9B5F4C3BF3}"/>
              </a:ext>
            </a:extLst>
          </p:cNvPr>
          <p:cNvSpPr txBox="1">
            <a:spLocks/>
          </p:cNvSpPr>
          <p:nvPr/>
        </p:nvSpPr>
        <p:spPr>
          <a:xfrm>
            <a:off x="8785053" y="2357591"/>
            <a:ext cx="3246309" cy="1113923"/>
          </a:xfrm>
          <a:prstGeom prst="rect">
            <a:avLst/>
          </a:prstGeom>
        </p:spPr>
        <p:txBody>
          <a:bodyPr vert="horz" lIns="91440" tIns="45720" rIns="91440" bIns="45720" rtlCol="0">
            <a:no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spcAft>
                <a:spcPts val="600"/>
              </a:spcAft>
            </a:pPr>
            <a:r>
              <a:rPr lang="fr-FR" sz="1600" dirty="0"/>
              <a:t>Suivi médian : </a:t>
            </a:r>
          </a:p>
          <a:p>
            <a:pPr marL="558800" lvl="1" indent="-231775">
              <a:spcAft>
                <a:spcPts val="600"/>
              </a:spcAft>
            </a:pPr>
            <a:r>
              <a:rPr lang="fr-FR" sz="1400" dirty="0"/>
              <a:t>Alectinib, 27,8 mois</a:t>
            </a:r>
          </a:p>
          <a:p>
            <a:pPr marL="558800" lvl="1" indent="-231775">
              <a:spcAft>
                <a:spcPts val="600"/>
              </a:spcAft>
            </a:pPr>
            <a:r>
              <a:rPr lang="fr-FR" sz="1400" dirty="0"/>
              <a:t>chimiothérapie, 28,4 mois</a:t>
            </a:r>
          </a:p>
        </p:txBody>
      </p:sp>
      <p:sp>
        <p:nvSpPr>
          <p:cNvPr id="25" name="Rectangle à coins arrondis 16">
            <a:extLst>
              <a:ext uri="{FF2B5EF4-FFF2-40B4-BE49-F238E27FC236}">
                <a16:creationId xmlns="" xmlns:a16="http://schemas.microsoft.com/office/drawing/2014/main" id="{C013E658-E8B6-05F4-91DF-11AF36EA8432}"/>
              </a:ext>
            </a:extLst>
          </p:cNvPr>
          <p:cNvSpPr/>
          <p:nvPr/>
        </p:nvSpPr>
        <p:spPr>
          <a:xfrm>
            <a:off x="1168151" y="1153297"/>
            <a:ext cx="7349773" cy="458847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29" name="Tableau 28">
            <a:extLst>
              <a:ext uri="{FF2B5EF4-FFF2-40B4-BE49-F238E27FC236}">
                <a16:creationId xmlns="" xmlns:a16="http://schemas.microsoft.com/office/drawing/2014/main" id="{76AD43E4-AD88-DD19-F2A7-0BCDDE3D77E1}"/>
              </a:ext>
            </a:extLst>
          </p:cNvPr>
          <p:cNvGraphicFramePr>
            <a:graphicFrameLocks noGrp="1"/>
          </p:cNvGraphicFramePr>
          <p:nvPr>
            <p:extLst>
              <p:ext uri="{D42A27DB-BD31-4B8C-83A1-F6EECF244321}">
                <p14:modId xmlns:p14="http://schemas.microsoft.com/office/powerpoint/2010/main" val="2703242930"/>
              </p:ext>
            </p:extLst>
          </p:nvPr>
        </p:nvGraphicFramePr>
        <p:xfrm>
          <a:off x="5135832" y="700526"/>
          <a:ext cx="5977012" cy="1037658"/>
        </p:xfrm>
        <a:graphic>
          <a:graphicData uri="http://schemas.openxmlformats.org/drawingml/2006/table">
            <a:tbl>
              <a:tblPr firstRow="1" bandRow="1">
                <a:tableStyleId>{5C22544A-7EE6-4342-B048-85BDC9FD1C3A}</a:tableStyleId>
              </a:tblPr>
              <a:tblGrid>
                <a:gridCol w="1841617">
                  <a:extLst>
                    <a:ext uri="{9D8B030D-6E8A-4147-A177-3AD203B41FA5}">
                      <a16:colId xmlns="" xmlns:a16="http://schemas.microsoft.com/office/drawing/2014/main" val="20000"/>
                    </a:ext>
                  </a:extLst>
                </a:gridCol>
                <a:gridCol w="1400432">
                  <a:extLst>
                    <a:ext uri="{9D8B030D-6E8A-4147-A177-3AD203B41FA5}">
                      <a16:colId xmlns="" xmlns:a16="http://schemas.microsoft.com/office/drawing/2014/main" val="20002"/>
                    </a:ext>
                  </a:extLst>
                </a:gridCol>
                <a:gridCol w="1265641">
                  <a:extLst>
                    <a:ext uri="{9D8B030D-6E8A-4147-A177-3AD203B41FA5}">
                      <a16:colId xmlns="" xmlns:a16="http://schemas.microsoft.com/office/drawing/2014/main" val="1552746000"/>
                    </a:ext>
                  </a:extLst>
                </a:gridCol>
                <a:gridCol w="1469322">
                  <a:extLst>
                    <a:ext uri="{9D8B030D-6E8A-4147-A177-3AD203B41FA5}">
                      <a16:colId xmlns="" xmlns:a16="http://schemas.microsoft.com/office/drawing/2014/main" val="20003"/>
                    </a:ext>
                  </a:extLst>
                </a:gridCol>
              </a:tblGrid>
              <a:tr h="223739">
                <a:tc>
                  <a:txBody>
                    <a:bodyPr/>
                    <a:lstStyle/>
                    <a:p>
                      <a:pPr algn="ctr">
                        <a:lnSpc>
                          <a:spcPts val="1220"/>
                        </a:lnSpc>
                      </a:pPr>
                      <a:endParaRPr lang="fr-FR" sz="105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220"/>
                        </a:lnSpc>
                      </a:pPr>
                      <a:r>
                        <a:rPr lang="fr-FR" sz="1050" b="0" dirty="0">
                          <a:solidFill>
                            <a:schemeClr val="tx1"/>
                          </a:solidFill>
                          <a:latin typeface="+mj-lt"/>
                          <a:cs typeface="Arial" panose="020B0604020202020204" pitchFamily="34" charset="0"/>
                        </a:rPr>
                        <a:t>Patients avec </a:t>
                      </a:r>
                      <a:r>
                        <a:rPr lang="fr-FR" sz="1050" b="0" dirty="0" err="1">
                          <a:solidFill>
                            <a:schemeClr val="tx1"/>
                          </a:solidFill>
                          <a:latin typeface="+mj-lt"/>
                          <a:cs typeface="Arial" panose="020B0604020202020204" pitchFamily="34" charset="0"/>
                        </a:rPr>
                        <a:t>évts</a:t>
                      </a:r>
                      <a:r>
                        <a:rPr lang="fr-FR" sz="1050" b="0" dirty="0">
                          <a:solidFill>
                            <a:schemeClr val="tx1"/>
                          </a:solidFill>
                          <a:latin typeface="+mj-lt"/>
                          <a:cs typeface="Arial" panose="020B0604020202020204" pitchFamily="34" charset="0"/>
                        </a:rPr>
                        <a:t> - Décès/Récidive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n-lt"/>
                          <a:ea typeface="+mn-ea"/>
                          <a:cs typeface="Arial" panose="020B0604020202020204" pitchFamily="34" charset="0"/>
                        </a:rPr>
                        <a:t>DFS Médian, mois (IC 95%)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dirty="0">
                          <a:solidFill>
                            <a:schemeClr val="tx1"/>
                          </a:solidFill>
                          <a:latin typeface="+mj-lt"/>
                          <a:cs typeface="Arial" panose="020B0604020202020204" pitchFamily="34" charset="0"/>
                        </a:rPr>
                        <a:t>DFS HR</a:t>
                      </a:r>
                      <a:br>
                        <a:rPr lang="fr-FR" sz="1050" b="0" dirty="0">
                          <a:solidFill>
                            <a:schemeClr val="tx1"/>
                          </a:solidFill>
                          <a:latin typeface="+mj-lt"/>
                          <a:cs typeface="Arial" panose="020B0604020202020204" pitchFamily="34" charset="0"/>
                        </a:rPr>
                      </a:br>
                      <a:r>
                        <a:rPr lang="fr-FR" sz="1050" b="0" dirty="0">
                          <a:solidFill>
                            <a:schemeClr val="tx1"/>
                          </a:solidFill>
                          <a:latin typeface="+mj-lt"/>
                          <a:cs typeface="Arial" panose="020B0604020202020204" pitchFamily="34" charset="0"/>
                        </a:rPr>
                        <a:t>(IC 95%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11905">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dirty="0" err="1">
                          <a:solidFill>
                            <a:schemeClr val="bg2"/>
                          </a:solidFill>
                          <a:latin typeface="+mj-lt"/>
                          <a:cs typeface="Arial" panose="020B0604020202020204" pitchFamily="34" charset="0"/>
                        </a:rPr>
                        <a:t>Alectinib</a:t>
                      </a:r>
                      <a:r>
                        <a:rPr lang="fr-FR" sz="1100" b="1" dirty="0">
                          <a:solidFill>
                            <a:schemeClr val="bg2"/>
                          </a:solidFill>
                          <a:latin typeface="+mj-lt"/>
                          <a:cs typeface="Arial" panose="020B0604020202020204" pitchFamily="34" charset="0"/>
                        </a:rPr>
                        <a:t> (N = 130)</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dirty="0">
                          <a:solidFill>
                            <a:schemeClr val="tx1"/>
                          </a:solidFill>
                          <a:latin typeface="+mj-lt"/>
                          <a:cs typeface="Arial" panose="020B0604020202020204" pitchFamily="34" charset="0"/>
                        </a:rPr>
                        <a:t>15 (12 %) - 0/15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dirty="0">
                          <a:solidFill>
                            <a:schemeClr val="tx1"/>
                          </a:solidFill>
                          <a:latin typeface="+mj-lt"/>
                          <a:cs typeface="Arial" panose="020B0604020202020204" pitchFamily="34" charset="0"/>
                        </a:rPr>
                        <a:t>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1220"/>
                        </a:lnSpc>
                      </a:pPr>
                      <a:r>
                        <a:rPr lang="fr-FR" sz="1400" b="1" dirty="0">
                          <a:solidFill>
                            <a:schemeClr val="bg2"/>
                          </a:solidFill>
                          <a:latin typeface="+mj-lt"/>
                          <a:cs typeface="Arial" panose="020B0604020202020204" pitchFamily="34" charset="0"/>
                        </a:rPr>
                        <a:t>0,24</a:t>
                      </a:r>
                      <a:r>
                        <a:rPr lang="fr-FR" sz="1100" b="1" dirty="0">
                          <a:solidFill>
                            <a:schemeClr val="tx1"/>
                          </a:solidFill>
                          <a:latin typeface="+mj-lt"/>
                          <a:cs typeface="Arial" panose="020B0604020202020204" pitchFamily="34" charset="0"/>
                        </a:rPr>
                        <a:t> </a:t>
                      </a:r>
                      <a:r>
                        <a:rPr lang="fr-FR" sz="1100" b="1" kern="1200" dirty="0">
                          <a:solidFill>
                            <a:schemeClr val="tx1"/>
                          </a:solidFill>
                          <a:latin typeface="+mn-lt"/>
                          <a:ea typeface="+mn-ea"/>
                          <a:cs typeface="Arial" panose="020B0604020202020204" pitchFamily="34" charset="0"/>
                        </a:rPr>
                        <a:t>(0,13-0,43), </a:t>
                      </a:r>
                    </a:p>
                    <a:p>
                      <a:pPr algn="ctr">
                        <a:lnSpc>
                          <a:spcPts val="1220"/>
                        </a:lnSpc>
                      </a:pPr>
                      <a:r>
                        <a:rPr lang="fr-FR" sz="1100" b="1" i="1" kern="1200" dirty="0">
                          <a:solidFill>
                            <a:schemeClr val="tx1"/>
                          </a:solidFill>
                          <a:latin typeface="+mn-lt"/>
                          <a:ea typeface="+mn-ea"/>
                          <a:cs typeface="Arial" panose="020B0604020202020204" pitchFamily="34" charset="0"/>
                        </a:rPr>
                        <a:t>p </a:t>
                      </a:r>
                      <a:r>
                        <a:rPr lang="fr-FR" sz="1100" b="1" kern="1200" dirty="0">
                          <a:solidFill>
                            <a:schemeClr val="tx1"/>
                          </a:solidFill>
                          <a:latin typeface="+mn-lt"/>
                          <a:ea typeface="+mn-ea"/>
                          <a:cs typeface="Arial" panose="020B0604020202020204" pitchFamily="34" charset="0"/>
                        </a:rPr>
                        <a:t>&lt; 0,0001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29513">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dirty="0">
                          <a:solidFill>
                            <a:srgbClr val="0070C0"/>
                          </a:solidFill>
                          <a:latin typeface="+mj-lt"/>
                          <a:cs typeface="Arial" panose="020B0604020202020204" pitchFamily="34" charset="0"/>
                        </a:rPr>
                        <a:t>Chimiothérapie (N = 127)</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kern="1200" dirty="0">
                          <a:solidFill>
                            <a:schemeClr val="tx1"/>
                          </a:solidFill>
                          <a:latin typeface="+mn-lt"/>
                          <a:ea typeface="+mn-ea"/>
                          <a:cs typeface="Arial" panose="020B0604020202020204" pitchFamily="34" charset="0"/>
                        </a:rPr>
                        <a:t>50 (39 %) - 1/49</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220"/>
                        </a:lnSpc>
                      </a:pPr>
                      <a:r>
                        <a:rPr lang="fr-FR" sz="1100" b="1" kern="1200" dirty="0">
                          <a:solidFill>
                            <a:schemeClr val="tx1"/>
                          </a:solidFill>
                          <a:latin typeface="+mn-lt"/>
                          <a:ea typeface="+mn-ea"/>
                          <a:cs typeface="Arial" panose="020B0604020202020204" pitchFamily="34" charset="0"/>
                        </a:rPr>
                        <a:t>41,3 (28,5-NE)</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146274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34067" y="3106450"/>
            <a:ext cx="10569607" cy="1690915"/>
          </a:xfrm>
        </p:spPr>
        <p:txBody>
          <a:bodyPr/>
          <a:lstStyle/>
          <a:p>
            <a:r>
              <a:rPr lang="en-US" sz="3600" i="1" dirty="0">
                <a:solidFill>
                  <a:schemeClr val="tx2"/>
                </a:solidFill>
                <a:cs typeface="Arial" panose="020B0604020202020204" pitchFamily="34" charset="0"/>
              </a:rPr>
              <a:t>Non </a:t>
            </a:r>
            <a:r>
              <a:rPr lang="en-US" sz="3600" i="1" dirty="0" err="1">
                <a:solidFill>
                  <a:schemeClr val="tx2"/>
                </a:solidFill>
                <a:cs typeface="Arial" panose="020B0604020202020204" pitchFamily="34" charset="0"/>
              </a:rPr>
              <a:t>épidermoïdes</a:t>
            </a:r>
            <a:endParaRPr lang="fr-FR" sz="3600" i="1" dirty="0"/>
          </a:p>
        </p:txBody>
      </p:sp>
      <p:sp>
        <p:nvSpPr>
          <p:cNvPr id="7" name="Espace réservé du texte 3">
            <a:extLst>
              <a:ext uri="{FF2B5EF4-FFF2-40B4-BE49-F238E27FC236}">
                <a16:creationId xmlns="" xmlns:a16="http://schemas.microsoft.com/office/drawing/2014/main" id="{A5F16757-1992-11CE-F026-3D0FB4C8C01E}"/>
              </a:ext>
            </a:extLst>
          </p:cNvPr>
          <p:cNvSpPr txBox="1">
            <a:spLocks/>
          </p:cNvSpPr>
          <p:nvPr/>
        </p:nvSpPr>
        <p:spPr>
          <a:xfrm>
            <a:off x="1334069" y="1546237"/>
            <a:ext cx="10370160" cy="16909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Clr>
                <a:schemeClr val="bg2"/>
              </a:buClr>
              <a:buSzPct val="85000"/>
              <a:buFont typeface="Apple SD Gothic Neo Thin" panose="02000300000000000000" pitchFamily="2" charset="-127"/>
              <a:buNone/>
              <a:tabLst/>
              <a:defRPr sz="4000" b="1" i="0" kern="1200">
                <a:solidFill>
                  <a:srgbClr val="FF7F4D"/>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0"/>
              </a:spcBef>
              <a:buClr>
                <a:schemeClr val="accent3"/>
              </a:buClr>
              <a:buSzPct val="80000"/>
              <a:buFont typeface=".Lucida Grande UI Regular"/>
              <a:buNone/>
              <a:tabLst/>
              <a:defRPr sz="4000" b="1" i="0" kern="1200">
                <a:solidFill>
                  <a:srgbClr val="FF7F4D"/>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0"/>
              </a:spcBef>
              <a:buFont typeface="Wingdings" pitchFamily="2" charset="2"/>
              <a:buNone/>
              <a:tabLst/>
              <a:defRPr sz="4000" b="1" i="0" kern="1200">
                <a:solidFill>
                  <a:srgbClr val="FF7F4D"/>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rgbClr val="FF7F4D"/>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rgbClr val="FF7F4D"/>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7200" dirty="0"/>
              <a:t>CBNPC Métastatiques</a:t>
            </a:r>
          </a:p>
        </p:txBody>
      </p:sp>
    </p:spTree>
    <p:extLst>
      <p:ext uri="{BB962C8B-B14F-4D97-AF65-F5344CB8AC3E}">
        <p14:creationId xmlns:p14="http://schemas.microsoft.com/office/powerpoint/2010/main" val="31113204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1A50F361-F6CB-1469-9CFC-2C2E1D09FADC}"/>
              </a:ext>
            </a:extLst>
          </p:cNvPr>
          <p:cNvSpPr>
            <a:spLocks noGrp="1"/>
          </p:cNvSpPr>
          <p:nvPr>
            <p:ph type="body" sz="quarter" idx="15"/>
          </p:nvPr>
        </p:nvSpPr>
        <p:spPr/>
        <p:txBody>
          <a:bodyPr>
            <a:normAutofit lnSpcReduction="10000"/>
          </a:bodyPr>
          <a:lstStyle/>
          <a:p>
            <a:endParaRPr lang="fr-FR"/>
          </a:p>
        </p:txBody>
      </p:sp>
      <p:sp>
        <p:nvSpPr>
          <p:cNvPr id="3" name="Espace réservé du texte 2"/>
          <p:cNvSpPr>
            <a:spLocks noGrp="1"/>
          </p:cNvSpPr>
          <p:nvPr>
            <p:ph type="body" sz="quarter" idx="17"/>
          </p:nvPr>
        </p:nvSpPr>
        <p:spPr>
          <a:xfrm>
            <a:off x="1248919" y="1318837"/>
            <a:ext cx="10370160" cy="1690915"/>
          </a:xfrm>
        </p:spPr>
        <p:txBody>
          <a:bodyPr/>
          <a:lstStyle/>
          <a:p>
            <a:r>
              <a:rPr lang="fr-FR" dirty="0"/>
              <a:t>Association </a:t>
            </a:r>
            <a:r>
              <a:rPr lang="fr-FR" dirty="0" err="1"/>
              <a:t>sitravatinib</a:t>
            </a:r>
            <a:r>
              <a:rPr lang="fr-FR" dirty="0"/>
              <a:t> + </a:t>
            </a:r>
            <a:r>
              <a:rPr lang="fr-FR" dirty="0" err="1"/>
              <a:t>nivolumab</a:t>
            </a:r>
            <a:r>
              <a:rPr lang="fr-FR" dirty="0"/>
              <a:t> </a:t>
            </a:r>
            <a:r>
              <a:rPr lang="fr-FR" i="1" dirty="0"/>
              <a:t>vs </a:t>
            </a:r>
            <a:r>
              <a:rPr lang="fr-FR" dirty="0" err="1"/>
              <a:t>docétaxel</a:t>
            </a:r>
            <a:r>
              <a:rPr lang="fr-FR" dirty="0"/>
              <a:t> chez les patients préalablement traités pour un CBNPC non épidermoïde</a:t>
            </a:r>
          </a:p>
        </p:txBody>
      </p:sp>
      <p:sp>
        <p:nvSpPr>
          <p:cNvPr id="4" name="Espace réservé du texte 3"/>
          <p:cNvSpPr>
            <a:spLocks noGrp="1"/>
          </p:cNvSpPr>
          <p:nvPr>
            <p:ph type="body" sz="quarter" idx="18"/>
          </p:nvPr>
        </p:nvSpPr>
        <p:spPr>
          <a:xfrm>
            <a:off x="1298346" y="3981817"/>
            <a:ext cx="10370160" cy="1690915"/>
          </a:xfrm>
        </p:spPr>
        <p:txBody>
          <a:bodyPr/>
          <a:lstStyle/>
          <a:p>
            <a:r>
              <a:rPr lang="fr-FR" sz="3600" dirty="0"/>
              <a:t>Etude de phase III SAPPHIRE</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smtClean="0">
                <a:solidFill>
                  <a:schemeClr val="bg1"/>
                </a:solidFill>
                <a:latin typeface="Century Gothic" panose="020B0502020202020204" pitchFamily="34" charset="0"/>
              </a:rPr>
              <a:t>H. </a:t>
            </a:r>
            <a:r>
              <a:rPr lang="fr-FR" sz="1200" i="1" dirty="0" err="1" smtClean="0">
                <a:solidFill>
                  <a:schemeClr val="bg1"/>
                </a:solidFill>
                <a:latin typeface="Century Gothic" panose="020B0502020202020204" pitchFamily="34" charset="0"/>
              </a:rPr>
              <a:t>Borghaei</a:t>
            </a:r>
            <a:r>
              <a:rPr lang="fr-FR" sz="1200" i="1" dirty="0" smtClean="0">
                <a:solidFill>
                  <a:schemeClr val="bg1"/>
                </a:solidFill>
                <a:latin typeface="Century Gothic" panose="020B0502020202020204" pitchFamily="34" charset="0"/>
              </a:rPr>
              <a:t>  et </a:t>
            </a:r>
            <a:r>
              <a:rPr lang="fr-FR" sz="1200" i="1" dirty="0">
                <a:solidFill>
                  <a:schemeClr val="bg1"/>
                </a:solidFill>
                <a:latin typeface="Century Gothic" panose="020B0502020202020204" pitchFamily="34" charset="0"/>
              </a:rPr>
              <a:t>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sz="1200" i="1" dirty="0" smtClean="0">
                <a:solidFill>
                  <a:schemeClr val="bg1"/>
                </a:solidFill>
                <a:latin typeface="Century Gothic" panose="020B0502020202020204" pitchFamily="34" charset="0"/>
              </a:rPr>
              <a:t>Abs. </a:t>
            </a:r>
            <a:r>
              <a:rPr lang="fr-FR" sz="1200" i="1" dirty="0">
                <a:solidFill>
                  <a:schemeClr val="bg1"/>
                </a:solidFill>
                <a:latin typeface="Century Gothic" panose="020B0502020202020204" pitchFamily="34" charset="0"/>
              </a:rPr>
              <a:t>#LBA63</a:t>
            </a:r>
            <a:endParaRPr lang="fr-FR" sz="1400" dirty="0"/>
          </a:p>
        </p:txBody>
      </p:sp>
    </p:spTree>
    <p:extLst>
      <p:ext uri="{BB962C8B-B14F-4D97-AF65-F5344CB8AC3E}">
        <p14:creationId xmlns:p14="http://schemas.microsoft.com/office/powerpoint/2010/main" val="39425203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Étude randomisée, ouverte et multicentrique</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SAPPHIRE</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H. </a:t>
            </a:r>
            <a:r>
              <a:rPr lang="fr-FR" dirty="0" err="1"/>
              <a:t>Borghaei</a:t>
            </a:r>
            <a:r>
              <a:rPr lang="fr-FR" dirty="0"/>
              <a:t>  et al., ESMO</a:t>
            </a:r>
            <a:r>
              <a:rPr lang="fr-FR" baseline="30000" dirty="0"/>
              <a:t>®</a:t>
            </a:r>
            <a:r>
              <a:rPr lang="fr-FR" dirty="0"/>
              <a:t> 2023, Abs. #LBA63</a:t>
            </a:r>
          </a:p>
        </p:txBody>
      </p:sp>
      <p:sp>
        <p:nvSpPr>
          <p:cNvPr id="17" name="Freeform 5">
            <a:extLst>
              <a:ext uri="{FF2B5EF4-FFF2-40B4-BE49-F238E27FC236}">
                <a16:creationId xmlns="" xmlns:a16="http://schemas.microsoft.com/office/drawing/2014/main" id="{415EE982-3D98-EB5A-52E8-8289C9029458}"/>
              </a:ext>
            </a:extLst>
          </p:cNvPr>
          <p:cNvSpPr/>
          <p:nvPr/>
        </p:nvSpPr>
        <p:spPr>
          <a:xfrm>
            <a:off x="1313730" y="1160085"/>
            <a:ext cx="3818443" cy="4174500"/>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600" b="1" dirty="0" err="1">
                <a:solidFill>
                  <a:schemeClr val="accent2"/>
                </a:solidFill>
                <a:cs typeface="Arial" panose="020B0604020202020204" pitchFamily="34" charset="0"/>
              </a:rPr>
              <a:t>Principaux</a:t>
            </a:r>
            <a:r>
              <a:rPr lang="da-DK" sz="1600" b="1" dirty="0">
                <a:solidFill>
                  <a:schemeClr val="accent2"/>
                </a:solidFill>
                <a:cs typeface="Arial" panose="020B0604020202020204" pitchFamily="34" charset="0"/>
              </a:rPr>
              <a:t> </a:t>
            </a:r>
            <a:r>
              <a:rPr lang="da-DK" sz="1600" b="1" dirty="0" err="1">
                <a:solidFill>
                  <a:schemeClr val="accent2"/>
                </a:solidFill>
                <a:cs typeface="Arial" panose="020B0604020202020204" pitchFamily="34" charset="0"/>
              </a:rPr>
              <a:t>critères</a:t>
            </a:r>
            <a:r>
              <a:rPr lang="da-DK" sz="1600" b="1" dirty="0">
                <a:solidFill>
                  <a:schemeClr val="accent2"/>
                </a:solidFill>
                <a:cs typeface="Arial" panose="020B0604020202020204" pitchFamily="34" charset="0"/>
              </a:rPr>
              <a:t> </a:t>
            </a:r>
            <a:r>
              <a:rPr lang="da-DK" sz="1600" b="1" dirty="0" err="1">
                <a:solidFill>
                  <a:schemeClr val="accent2"/>
                </a:solidFill>
                <a:cs typeface="Arial" panose="020B0604020202020204" pitchFamily="34" charset="0"/>
              </a:rPr>
              <a:t>d’éligibilité</a:t>
            </a:r>
            <a:endParaRPr lang="da-DK" sz="16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CBNPC non-</a:t>
            </a:r>
            <a:r>
              <a:rPr lang="en-US" sz="1100" dirty="0" err="1">
                <a:solidFill>
                  <a:schemeClr val="tx2"/>
                </a:solidFill>
                <a:cs typeface="Arial" panose="020B0604020202020204" pitchFamily="34" charset="0"/>
              </a:rPr>
              <a:t>épidermoïde</a:t>
            </a:r>
            <a:r>
              <a:rPr lang="en-US" sz="1100" dirty="0">
                <a:solidFill>
                  <a:schemeClr val="tx2"/>
                </a:solidFill>
                <a:cs typeface="Arial" panose="020B0604020202020204" pitchFamily="34" charset="0"/>
              </a:rPr>
              <a:t>, non-</a:t>
            </a:r>
            <a:r>
              <a:rPr lang="en-US" sz="1100" dirty="0" err="1">
                <a:solidFill>
                  <a:schemeClr val="tx2"/>
                </a:solidFill>
                <a:cs typeface="Arial" panose="020B0604020202020204" pitchFamily="34" charset="0"/>
              </a:rPr>
              <a:t>résécable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localement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avancé</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métastatique</a:t>
            </a:r>
            <a:endParaRPr lang="en-US" sz="11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Pas </a:t>
            </a:r>
            <a:r>
              <a:rPr lang="en-US" sz="1100" dirty="0" err="1">
                <a:solidFill>
                  <a:schemeClr val="tx2"/>
                </a:solidFill>
                <a:cs typeface="Arial" panose="020B0604020202020204" pitchFamily="34" charset="0"/>
              </a:rPr>
              <a:t>d’altération</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l’EGFR</a:t>
            </a:r>
            <a:r>
              <a:rPr lang="en-US" sz="1100" dirty="0">
                <a:solidFill>
                  <a:schemeClr val="tx2"/>
                </a:solidFill>
                <a:cs typeface="Arial" panose="020B0604020202020204" pitchFamily="34" charset="0"/>
              </a:rPr>
              <a:t>, ROS1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ALK</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1 </a:t>
            </a:r>
            <a:r>
              <a:rPr lang="en-US" sz="1100" dirty="0" err="1">
                <a:solidFill>
                  <a:schemeClr val="tx2"/>
                </a:solidFill>
                <a:cs typeface="Arial" panose="020B0604020202020204" pitchFamily="34" charset="0"/>
              </a:rPr>
              <a:t>à</a:t>
            </a:r>
            <a:r>
              <a:rPr lang="en-US" sz="1100" dirty="0">
                <a:solidFill>
                  <a:schemeClr val="tx2"/>
                </a:solidFill>
                <a:cs typeface="Arial" panose="020B0604020202020204" pitchFamily="34" charset="0"/>
              </a:rPr>
              <a:t> 2 </a:t>
            </a:r>
            <a:r>
              <a:rPr lang="en-US" sz="1100" dirty="0" err="1">
                <a:solidFill>
                  <a:schemeClr val="tx2"/>
                </a:solidFill>
                <a:cs typeface="Arial" panose="020B0604020202020204" pitchFamily="34" charset="0"/>
              </a:rPr>
              <a:t>lignes</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antérieures</a:t>
            </a:r>
            <a:r>
              <a:rPr lang="en-US" sz="1100" dirty="0">
                <a:solidFill>
                  <a:schemeClr val="tx2"/>
                </a:solidFill>
                <a:cs typeface="Arial" panose="020B0604020202020204" pitchFamily="34" charset="0"/>
              </a:rPr>
              <a:t>, la </a:t>
            </a:r>
            <a:r>
              <a:rPr lang="en-US" sz="1100" dirty="0" err="1">
                <a:solidFill>
                  <a:schemeClr val="tx2"/>
                </a:solidFill>
                <a:cs typeface="Arial" panose="020B0604020202020204" pitchFamily="34" charset="0"/>
              </a:rPr>
              <a:t>dernière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devant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inclure</a:t>
            </a:r>
            <a:r>
              <a:rPr lang="en-US" sz="1100" dirty="0">
                <a:solidFill>
                  <a:schemeClr val="tx2"/>
                </a:solidFill>
                <a:cs typeface="Arial" panose="020B0604020202020204" pitchFamily="34" charset="0"/>
              </a:rPr>
              <a:t> un </a:t>
            </a:r>
            <a:r>
              <a:rPr lang="en-US" sz="1100" dirty="0" err="1">
                <a:solidFill>
                  <a:schemeClr val="tx2"/>
                </a:solidFill>
                <a:cs typeface="Arial" panose="020B0604020202020204" pitchFamily="34" charset="0"/>
              </a:rPr>
              <a:t>inhibiteur</a:t>
            </a:r>
            <a:r>
              <a:rPr lang="en-US" sz="1100" dirty="0">
                <a:solidFill>
                  <a:schemeClr val="tx2"/>
                </a:solidFill>
                <a:cs typeface="Arial" panose="020B0604020202020204" pitchFamily="34" charset="0"/>
              </a:rPr>
              <a:t> de PD(L)1 (</a:t>
            </a:r>
            <a:r>
              <a:rPr lang="en-US" sz="1100" u="sng" dirty="0">
                <a:solidFill>
                  <a:schemeClr val="tx2"/>
                </a:solidFill>
                <a:cs typeface="Arial" panose="020B0604020202020204" pitchFamily="34" charset="0"/>
              </a:rPr>
              <a:t>&gt;</a:t>
            </a:r>
            <a:r>
              <a:rPr lang="en-US" sz="1100" dirty="0">
                <a:solidFill>
                  <a:schemeClr val="tx2"/>
                </a:solidFill>
                <a:cs typeface="Arial" panose="020B0604020202020204" pitchFamily="34" charset="0"/>
              </a:rPr>
              <a:t>4 </a:t>
            </a:r>
            <a:r>
              <a:rPr lang="en-US" sz="1100" dirty="0" err="1">
                <a:solidFill>
                  <a:schemeClr val="tx2"/>
                </a:solidFill>
                <a:cs typeface="Arial" panose="020B0604020202020204" pitchFamily="34" charset="0"/>
              </a:rPr>
              <a:t>mois</a:t>
            </a:r>
            <a:r>
              <a:rPr lang="en-US" sz="1100" dirty="0">
                <a:solidFill>
                  <a:schemeClr val="tx2"/>
                </a:solidFill>
                <a:cs typeface="Arial" panose="020B0604020202020204" pitchFamily="34" charset="0"/>
              </a:rPr>
              <a:t>) avec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après </a:t>
            </a:r>
            <a:r>
              <a:rPr lang="en-US" sz="1100" dirty="0" err="1">
                <a:solidFill>
                  <a:schemeClr val="tx2"/>
                </a:solidFill>
                <a:cs typeface="Arial" panose="020B0604020202020204" pitchFamily="34" charset="0"/>
              </a:rPr>
              <a:t>une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chimiothérapie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à</a:t>
            </a:r>
            <a:r>
              <a:rPr lang="en-US" sz="1100" dirty="0">
                <a:solidFill>
                  <a:schemeClr val="tx2"/>
                </a:solidFill>
                <a:cs typeface="Arial" panose="020B0604020202020204" pitchFamily="34" charset="0"/>
              </a:rPr>
              <a:t> base de </a:t>
            </a:r>
            <a:r>
              <a:rPr lang="en-US" sz="1100" dirty="0" err="1">
                <a:solidFill>
                  <a:schemeClr val="tx2"/>
                </a:solidFill>
                <a:cs typeface="Arial" panose="020B0604020202020204" pitchFamily="34" charset="0"/>
              </a:rPr>
              <a:t>platine</a:t>
            </a:r>
            <a:endParaRPr lang="en-US" sz="11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Arrêt</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l’inhibiteur</a:t>
            </a:r>
            <a:r>
              <a:rPr lang="en-US" sz="1100" dirty="0">
                <a:solidFill>
                  <a:schemeClr val="tx2"/>
                </a:solidFill>
                <a:cs typeface="Arial" panose="020B0604020202020204" pitchFamily="34" charset="0"/>
              </a:rPr>
              <a:t> de PD(L)1 </a:t>
            </a:r>
            <a:r>
              <a:rPr lang="en-US" sz="1100" dirty="0" err="1">
                <a:solidFill>
                  <a:schemeClr val="tx2"/>
                </a:solidFill>
                <a:cs typeface="Arial" panose="020B0604020202020204" pitchFamily="34" charset="0"/>
              </a:rPr>
              <a:t>antérieur</a:t>
            </a:r>
            <a:r>
              <a:rPr lang="en-US" sz="1100" dirty="0">
                <a:solidFill>
                  <a:schemeClr val="tx2"/>
                </a:solidFill>
                <a:cs typeface="Arial" panose="020B0604020202020204" pitchFamily="34" charset="0"/>
              </a:rPr>
              <a:t> &lt; 90 </a:t>
            </a:r>
            <a:r>
              <a:rPr lang="en-US" sz="1100" dirty="0" err="1">
                <a:solidFill>
                  <a:schemeClr val="tx2"/>
                </a:solidFill>
                <a:cs typeface="Arial" panose="020B0604020202020204" pitchFamily="34" charset="0"/>
              </a:rPr>
              <a:t>jours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avant</a:t>
            </a:r>
            <a:r>
              <a:rPr lang="en-US" sz="1100" dirty="0">
                <a:solidFill>
                  <a:schemeClr val="tx2"/>
                </a:solidFill>
                <a:cs typeface="Arial" panose="020B0604020202020204" pitchFamily="34" charset="0"/>
              </a:rPr>
              <a:t> la </a:t>
            </a:r>
            <a:r>
              <a:rPr lang="en-US" sz="1100" dirty="0" err="1">
                <a:solidFill>
                  <a:schemeClr val="tx2"/>
                </a:solidFill>
                <a:cs typeface="Arial" panose="020B0604020202020204" pitchFamily="34" charset="0"/>
              </a:rPr>
              <a:t>randomisation</a:t>
            </a:r>
            <a:endParaRPr lang="en-US" sz="11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ECOG PS 0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Pas de </a:t>
            </a:r>
            <a:r>
              <a:rPr lang="en-US" sz="1100" dirty="0" err="1">
                <a:solidFill>
                  <a:schemeClr val="tx2"/>
                </a:solidFill>
                <a:cs typeface="Arial" panose="020B0604020202020204" pitchFamily="34" charset="0"/>
              </a:rPr>
              <a:t>métastases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cérébrales</a:t>
            </a:r>
            <a:r>
              <a:rPr lang="en-US" sz="1100" dirty="0">
                <a:solidFill>
                  <a:schemeClr val="tx2"/>
                </a:solidFill>
                <a:cs typeface="Arial" panose="020B0604020202020204" pitchFamily="34" charset="0"/>
              </a:rPr>
              <a:t> actives </a:t>
            </a:r>
            <a:r>
              <a:rPr lang="en-US" sz="1100" baseline="30000" dirty="0">
                <a:solidFill>
                  <a:schemeClr val="tx2"/>
                </a:solidFill>
                <a:cs typeface="Arial" panose="020B0604020202020204" pitchFamily="34" charset="0"/>
              </a:rPr>
              <a:t>1</a:t>
            </a:r>
          </a:p>
          <a:p>
            <a:pPr defTabSz="450056">
              <a:spcBef>
                <a:spcPts val="1800"/>
              </a:spcBef>
              <a:defRPr/>
            </a:pPr>
            <a:r>
              <a:rPr lang="da-DK" sz="1600" b="1" dirty="0" err="1">
                <a:solidFill>
                  <a:schemeClr val="accent2"/>
                </a:solidFill>
                <a:cs typeface="Arial" panose="020B0604020202020204" pitchFamily="34" charset="0"/>
              </a:rPr>
              <a:t>Facteurs</a:t>
            </a:r>
            <a:r>
              <a:rPr lang="da-DK" sz="1600" b="1" dirty="0">
                <a:solidFill>
                  <a:schemeClr val="accent2"/>
                </a:solidFill>
                <a:cs typeface="Arial" panose="020B0604020202020204" pitchFamily="34" charset="0"/>
              </a:rPr>
              <a:t> de </a:t>
            </a:r>
            <a:r>
              <a:rPr lang="da-DK" sz="1600" b="1" dirty="0" err="1">
                <a:solidFill>
                  <a:schemeClr val="accent2"/>
                </a:solidFill>
                <a:cs typeface="Arial" panose="020B0604020202020204" pitchFamily="34" charset="0"/>
              </a:rPr>
              <a:t>stratification</a:t>
            </a:r>
            <a:endParaRPr lang="da-DK" sz="16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Lignes</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antérieures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en</a:t>
            </a:r>
            <a:r>
              <a:rPr lang="en-US" sz="1100" dirty="0">
                <a:solidFill>
                  <a:schemeClr val="tx2"/>
                </a:solidFill>
                <a:cs typeface="Arial" panose="020B0604020202020204" pitchFamily="34" charset="0"/>
              </a:rPr>
              <a:t> situation </a:t>
            </a:r>
            <a:r>
              <a:rPr lang="en-US" sz="1100" dirty="0" err="1">
                <a:solidFill>
                  <a:schemeClr val="tx2"/>
                </a:solidFill>
                <a:cs typeface="Arial" panose="020B0604020202020204" pitchFamily="34" charset="0"/>
              </a:rPr>
              <a:t>avancée</a:t>
            </a:r>
            <a:r>
              <a:rPr lang="en-US" sz="1100" dirty="0">
                <a:solidFill>
                  <a:schemeClr val="tx2"/>
                </a:solidFill>
                <a:cs typeface="Arial" panose="020B0604020202020204" pitchFamily="34" charset="0"/>
              </a:rPr>
              <a:t>: 1 vs 2</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ECOG PS: 0 vs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Métastases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cérébrales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traitées</a:t>
            </a:r>
            <a:r>
              <a:rPr lang="en-US" sz="1100" dirty="0">
                <a:solidFill>
                  <a:schemeClr val="tx2"/>
                </a:solidFill>
                <a:cs typeface="Arial" panose="020B0604020202020204" pitchFamily="34" charset="0"/>
              </a:rPr>
              <a:t> et/</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stables </a:t>
            </a:r>
            <a:r>
              <a:rPr lang="en-US" sz="1100" dirty="0" err="1">
                <a:solidFill>
                  <a:schemeClr val="tx2"/>
                </a:solidFill>
                <a:cs typeface="Arial" panose="020B0604020202020204" pitchFamily="34" charset="0"/>
              </a:rPr>
              <a:t>à</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l’inclusion</a:t>
            </a:r>
            <a:r>
              <a:rPr lang="en-US" sz="1100" dirty="0">
                <a:solidFill>
                  <a:schemeClr val="tx2"/>
                </a:solidFill>
                <a:cs typeface="Arial" panose="020B0604020202020204" pitchFamily="34" charset="0"/>
              </a:rPr>
              <a:t>:</a:t>
            </a:r>
            <a:br>
              <a:rPr lang="en-US" sz="1100" dirty="0">
                <a:solidFill>
                  <a:schemeClr val="tx2"/>
                </a:solidFill>
                <a:cs typeface="Arial" panose="020B0604020202020204" pitchFamily="34" charset="0"/>
              </a:rPr>
            </a:br>
            <a:r>
              <a:rPr lang="en-US" sz="1100" dirty="0" err="1">
                <a:solidFill>
                  <a:schemeClr val="tx2"/>
                </a:solidFill>
                <a:cs typeface="Arial" panose="020B0604020202020204" pitchFamily="34" charset="0"/>
              </a:rPr>
              <a:t>présence</a:t>
            </a:r>
            <a:r>
              <a:rPr lang="en-US" sz="1100" dirty="0">
                <a:solidFill>
                  <a:schemeClr val="tx2"/>
                </a:solidFill>
                <a:cs typeface="Arial" panose="020B0604020202020204" pitchFamily="34" charset="0"/>
              </a:rPr>
              <a:t> vs absence</a:t>
            </a: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80241" y="1097744"/>
            <a:ext cx="10620000" cy="429804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6" name="Parenthèse ouvrante 15">
            <a:extLst>
              <a:ext uri="{FF2B5EF4-FFF2-40B4-BE49-F238E27FC236}">
                <a16:creationId xmlns="" xmlns:a16="http://schemas.microsoft.com/office/drawing/2014/main" id="{2D15AA91-5CC2-29FA-4C6E-F44CDB4C711A}"/>
              </a:ext>
            </a:extLst>
          </p:cNvPr>
          <p:cNvSpPr/>
          <p:nvPr/>
        </p:nvSpPr>
        <p:spPr>
          <a:xfrm>
            <a:off x="5534228" y="2240385"/>
            <a:ext cx="509718" cy="215048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9" name="Freeform 41">
            <a:extLst>
              <a:ext uri="{FF2B5EF4-FFF2-40B4-BE49-F238E27FC236}">
                <a16:creationId xmlns="" xmlns:a16="http://schemas.microsoft.com/office/drawing/2014/main" id="{48655D25-7D54-504E-0BB5-9DDADBF897EE}"/>
              </a:ext>
            </a:extLst>
          </p:cNvPr>
          <p:cNvSpPr/>
          <p:nvPr/>
        </p:nvSpPr>
        <p:spPr>
          <a:xfrm>
            <a:off x="6170684" y="3853374"/>
            <a:ext cx="2470539" cy="1064445"/>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200" b="1" dirty="0">
                <a:solidFill>
                  <a:prstClr val="white"/>
                </a:solidFill>
                <a:cs typeface="Arial" panose="020B0604020202020204" pitchFamily="34" charset="0"/>
              </a:rPr>
              <a:t>Docetaxel</a:t>
            </a:r>
            <a:br>
              <a:rPr lang="en-US" sz="1200" b="1" dirty="0">
                <a:solidFill>
                  <a:prstClr val="white"/>
                </a:solidFill>
                <a:cs typeface="Arial" panose="020B0604020202020204" pitchFamily="34" charset="0"/>
              </a:rPr>
            </a:br>
            <a:r>
              <a:rPr lang="en-US" sz="1000" dirty="0">
                <a:solidFill>
                  <a:prstClr val="white"/>
                </a:solidFill>
                <a:cs typeface="Arial" panose="020B0604020202020204" pitchFamily="34" charset="0"/>
              </a:rPr>
              <a:t>(75mg/m</a:t>
            </a:r>
            <a:r>
              <a:rPr lang="en-US" sz="1000" baseline="30000" dirty="0">
                <a:solidFill>
                  <a:prstClr val="white"/>
                </a:solidFill>
                <a:cs typeface="Arial" panose="020B0604020202020204" pitchFamily="34" charset="0"/>
              </a:rPr>
              <a:t>2</a:t>
            </a:r>
            <a:r>
              <a:rPr lang="en-US" sz="1000" dirty="0">
                <a:solidFill>
                  <a:prstClr val="white"/>
                </a:solidFill>
                <a:cs typeface="Arial" panose="020B0604020202020204" pitchFamily="34" charset="0"/>
              </a:rPr>
              <a:t>  </a:t>
            </a:r>
            <a:r>
              <a:rPr lang="en-US" sz="1000" dirty="0" err="1">
                <a:solidFill>
                  <a:prstClr val="white"/>
                </a:solidFill>
                <a:cs typeface="Arial" panose="020B0604020202020204" pitchFamily="34" charset="0"/>
              </a:rPr>
              <a:t>toutes</a:t>
            </a:r>
            <a:r>
              <a:rPr lang="en-US" sz="1000" dirty="0">
                <a:solidFill>
                  <a:prstClr val="white"/>
                </a:solidFill>
                <a:cs typeface="Arial" panose="020B0604020202020204" pitchFamily="34" charset="0"/>
              </a:rPr>
              <a:t> les 3 </a:t>
            </a:r>
            <a:r>
              <a:rPr lang="en-US" sz="1000" dirty="0" err="1">
                <a:solidFill>
                  <a:prstClr val="white"/>
                </a:solidFill>
                <a:cs typeface="Arial" panose="020B0604020202020204" pitchFamily="34" charset="0"/>
              </a:rPr>
              <a:t>semaines</a:t>
            </a:r>
            <a:r>
              <a:rPr lang="en-US" sz="1000" dirty="0">
                <a:solidFill>
                  <a:prstClr val="white"/>
                </a:solidFill>
                <a:cs typeface="Arial" panose="020B0604020202020204" pitchFamily="34" charset="0"/>
              </a:rPr>
              <a:t>)</a:t>
            </a:r>
          </a:p>
          <a:p>
            <a:pPr algn="ctr" defTabSz="514350">
              <a:spcBef>
                <a:spcPts val="300"/>
              </a:spcBef>
              <a:defRPr/>
            </a:pPr>
            <a:r>
              <a:rPr lang="en-US" sz="1000" b="1" dirty="0">
                <a:solidFill>
                  <a:prstClr val="white"/>
                </a:solidFill>
                <a:cs typeface="Arial" panose="020B0604020202020204" pitchFamily="34" charset="0"/>
              </a:rPr>
              <a:t>n=293</a:t>
            </a:r>
          </a:p>
        </p:txBody>
      </p:sp>
      <p:sp>
        <p:nvSpPr>
          <p:cNvPr id="20" name="Ellipse 19">
            <a:extLst>
              <a:ext uri="{FF2B5EF4-FFF2-40B4-BE49-F238E27FC236}">
                <a16:creationId xmlns="" xmlns:a16="http://schemas.microsoft.com/office/drawing/2014/main" id="{CC678813-6927-9592-F5AF-E85498FBC1C9}"/>
              </a:ext>
            </a:extLst>
          </p:cNvPr>
          <p:cNvSpPr/>
          <p:nvPr/>
        </p:nvSpPr>
        <p:spPr>
          <a:xfrm>
            <a:off x="5269978" y="2822413"/>
            <a:ext cx="528499" cy="703473"/>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a:solidFill>
                  <a:srgbClr val="FFFFFF"/>
                </a:solidFill>
                <a:cs typeface="Arial" panose="020B0604020202020204" pitchFamily="34" charset="0"/>
              </a:rPr>
              <a:t>R</a:t>
            </a:r>
            <a:br>
              <a:rPr lang="en-US" altLang="zh-CN" sz="1600" b="1">
                <a:solidFill>
                  <a:srgbClr val="FFFFFF"/>
                </a:solidFill>
                <a:cs typeface="Arial" panose="020B0604020202020204" pitchFamily="34" charset="0"/>
              </a:rPr>
            </a:br>
            <a:r>
              <a:rPr lang="en-US" altLang="zh-CN" sz="1200" b="1">
                <a:solidFill>
                  <a:srgbClr val="FFFFFF"/>
                </a:solidFill>
                <a:cs typeface="Arial" panose="020B0604020202020204" pitchFamily="34" charset="0"/>
              </a:rPr>
              <a:t>1:1</a:t>
            </a:r>
            <a:endParaRPr lang="en-US" altLang="zh-CN" sz="1200" b="1" dirty="0">
              <a:solidFill>
                <a:srgbClr val="FFFFFF"/>
              </a:solidFill>
              <a:cs typeface="Arial" panose="020B0604020202020204" pitchFamily="34" charset="0"/>
            </a:endParaRPr>
          </a:p>
        </p:txBody>
      </p:sp>
      <p:sp>
        <p:nvSpPr>
          <p:cNvPr id="21" name="Freeform 9">
            <a:extLst>
              <a:ext uri="{FF2B5EF4-FFF2-40B4-BE49-F238E27FC236}">
                <a16:creationId xmlns="" xmlns:a16="http://schemas.microsoft.com/office/drawing/2014/main" id="{B908C034-2CF7-F837-8F3B-7BD5A203680D}"/>
              </a:ext>
            </a:extLst>
          </p:cNvPr>
          <p:cNvSpPr/>
          <p:nvPr/>
        </p:nvSpPr>
        <p:spPr>
          <a:xfrm>
            <a:off x="9031834" y="1515687"/>
            <a:ext cx="2632944" cy="3484681"/>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600" b="1" dirty="0" err="1">
                <a:solidFill>
                  <a:srgbClr val="002C4C"/>
                </a:solidFill>
                <a:latin typeface="Century Gothic" panose="020F0302020204030204"/>
                <a:cs typeface="Arial" panose="020B0604020202020204" pitchFamily="34" charset="0"/>
              </a:rPr>
              <a:t>Critère</a:t>
            </a:r>
            <a:r>
              <a:rPr lang="en-US" sz="1600" b="1" dirty="0">
                <a:solidFill>
                  <a:srgbClr val="002C4C"/>
                </a:solidFill>
                <a:latin typeface="Century Gothic" panose="020F0302020204030204"/>
                <a:cs typeface="Arial" panose="020B0604020202020204" pitchFamily="34" charset="0"/>
              </a:rPr>
              <a:t> de </a:t>
            </a:r>
            <a:r>
              <a:rPr lang="en-US" sz="1600" b="1" dirty="0" err="1">
                <a:solidFill>
                  <a:srgbClr val="002C4C"/>
                </a:solidFill>
                <a:latin typeface="Century Gothic" panose="020F0302020204030204"/>
                <a:cs typeface="Arial" panose="020B0604020202020204" pitchFamily="34" charset="0"/>
              </a:rPr>
              <a:t>jugement</a:t>
            </a:r>
            <a:r>
              <a:rPr lang="en-US" sz="1600" b="1" dirty="0">
                <a:solidFill>
                  <a:srgbClr val="002C4C"/>
                </a:solidFill>
                <a:latin typeface="Century Gothic" panose="020F0302020204030204"/>
                <a:cs typeface="Arial" panose="020B0604020202020204" pitchFamily="34" charset="0"/>
              </a:rPr>
              <a:t> principal</a:t>
            </a:r>
            <a:endParaRPr kumimoji="0" lang="en-US" sz="1600" b="0" i="0" u="none" strike="noStrike" kern="1200" cap="none" spc="0" normalizeH="0" baseline="0" noProof="0" dirty="0">
              <a:ln>
                <a:noFill/>
              </a:ln>
              <a:solidFill>
                <a:srgbClr val="002C4C"/>
              </a:solidFill>
              <a:effectLst/>
              <a:uLnTx/>
              <a:uFillTx/>
              <a:latin typeface="Century Gothic" panose="020F0302020204030204"/>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lang="en-US" sz="1100" dirty="0" err="1">
                <a:solidFill>
                  <a:srgbClr val="44546A"/>
                </a:solidFill>
                <a:latin typeface="Century Gothic" panose="020F0302020204030204"/>
                <a:cs typeface="Arial" panose="020B0604020202020204" pitchFamily="34" charset="0"/>
              </a:rPr>
              <a:t>Survie</a:t>
            </a:r>
            <a:r>
              <a:rPr lang="en-US" sz="1100" dirty="0">
                <a:solidFill>
                  <a:srgbClr val="44546A"/>
                </a:solidFill>
                <a:latin typeface="Century Gothic" panose="020F0302020204030204"/>
                <a:cs typeface="Arial" panose="020B0604020202020204" pitchFamily="34" charset="0"/>
              </a:rPr>
              <a:t> </a:t>
            </a:r>
            <a:r>
              <a:rPr lang="en-US" sz="1100" dirty="0" err="1">
                <a:solidFill>
                  <a:srgbClr val="44546A"/>
                </a:solidFill>
                <a:latin typeface="Century Gothic" panose="020F0302020204030204"/>
                <a:cs typeface="Arial" panose="020B0604020202020204" pitchFamily="34" charset="0"/>
              </a:rPr>
              <a:t>globale</a:t>
            </a:r>
            <a:endParaRPr kumimoji="0" lang="en-US" sz="1100" b="0" i="0" u="none" strike="noStrike" kern="1200" cap="none" spc="0" normalizeH="0" baseline="0" noProof="0" dirty="0">
              <a:ln>
                <a:noFill/>
              </a:ln>
              <a:solidFill>
                <a:srgbClr val="44546A"/>
              </a:solidFill>
              <a:effectLst/>
              <a:uLnTx/>
              <a:uFillTx/>
              <a:latin typeface="Century Gothic" panose="020F0302020204030204"/>
              <a:cs typeface="Arial" panose="020B0604020202020204" pitchFamily="34" charset="0"/>
            </a:endParaRPr>
          </a:p>
          <a:p>
            <a:pPr defTabSz="450056">
              <a:spcBef>
                <a:spcPts val="1800"/>
              </a:spcBef>
              <a:buClr>
                <a:schemeClr val="bg2"/>
              </a:buClr>
              <a:buSzPct val="70000"/>
              <a:tabLst>
                <a:tab pos="120650" algn="l"/>
              </a:tabLst>
              <a:defRPr/>
            </a:pPr>
            <a:r>
              <a:rPr lang="en-US" sz="1600" b="1" dirty="0" err="1">
                <a:solidFill>
                  <a:schemeClr val="accent2"/>
                </a:solidFill>
                <a:cs typeface="Arial" panose="020B0604020202020204" pitchFamily="34" charset="0"/>
              </a:rPr>
              <a:t>Critères</a:t>
            </a:r>
            <a:r>
              <a:rPr lang="en-US" sz="1600" b="1" dirty="0">
                <a:solidFill>
                  <a:schemeClr val="accent2"/>
                </a:solidFill>
                <a:cs typeface="Arial" panose="020B0604020202020204" pitchFamily="34" charset="0"/>
              </a:rPr>
              <a:t> de </a:t>
            </a:r>
            <a:r>
              <a:rPr lang="en-US" sz="1600" b="1" dirty="0" err="1">
                <a:solidFill>
                  <a:schemeClr val="accent2"/>
                </a:solidFill>
                <a:cs typeface="Arial" panose="020B0604020202020204" pitchFamily="34" charset="0"/>
              </a:rPr>
              <a:t>jugement</a:t>
            </a:r>
            <a:r>
              <a:rPr lang="en-US" sz="1600" b="1" dirty="0">
                <a:solidFill>
                  <a:schemeClr val="accent2"/>
                </a:solidFill>
                <a:cs typeface="Arial" panose="020B0604020202020204" pitchFamily="34" charset="0"/>
              </a:rPr>
              <a:t> </a:t>
            </a:r>
            <a:r>
              <a:rPr lang="en-US" sz="1600" b="1" dirty="0" err="1">
                <a:solidFill>
                  <a:schemeClr val="accent2"/>
                </a:solidFill>
                <a:cs typeface="Arial" panose="020B0604020202020204" pitchFamily="34" charset="0"/>
              </a:rPr>
              <a:t>secondaires</a:t>
            </a:r>
            <a:endParaRPr lang="en-US" sz="1600"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Taux</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réponse</a:t>
            </a:r>
            <a:r>
              <a:rPr lang="en-US" sz="1100" dirty="0">
                <a:solidFill>
                  <a:schemeClr val="tx2"/>
                </a:solidFill>
                <a:cs typeface="Arial" panose="020B0604020202020204" pitchFamily="34" charset="0"/>
              </a:rPr>
              <a:t> objective (RECIST v1.1), </a:t>
            </a:r>
            <a:r>
              <a:rPr lang="en-US" sz="1100" dirty="0" err="1">
                <a:solidFill>
                  <a:schemeClr val="tx2"/>
                </a:solidFill>
                <a:cs typeface="Arial" panose="020B0604020202020204" pitchFamily="34" charset="0"/>
              </a:rPr>
              <a:t>taux</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bénéfice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clinique</a:t>
            </a:r>
            <a:r>
              <a:rPr lang="en-US" sz="1100" dirty="0">
                <a:solidFill>
                  <a:schemeClr val="tx2"/>
                </a:solidFill>
                <a:cs typeface="Arial" panose="020B0604020202020204" pitchFamily="34" charset="0"/>
              </a:rPr>
              <a:t>, durée de </a:t>
            </a:r>
            <a:r>
              <a:rPr lang="en-US" sz="1100" dirty="0" err="1">
                <a:solidFill>
                  <a:schemeClr val="tx2"/>
                </a:solidFill>
                <a:cs typeface="Arial" panose="020B0604020202020204" pitchFamily="34" charset="0"/>
              </a:rPr>
              <a:t>réponse</a:t>
            </a:r>
            <a:endParaRPr lang="en-US" sz="11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Survie</a:t>
            </a:r>
            <a:r>
              <a:rPr lang="en-US" sz="1100" dirty="0">
                <a:solidFill>
                  <a:schemeClr val="tx2"/>
                </a:solidFill>
                <a:cs typeface="Arial" panose="020B0604020202020204" pitchFamily="34" charset="0"/>
              </a:rPr>
              <a:t> sans progression et </a:t>
            </a:r>
            <a:r>
              <a:rPr lang="en-US" sz="1100" dirty="0" err="1">
                <a:solidFill>
                  <a:schemeClr val="tx2"/>
                </a:solidFill>
                <a:cs typeface="Arial" panose="020B0604020202020204" pitchFamily="34" charset="0"/>
              </a:rPr>
              <a:t>toxicité</a:t>
            </a:r>
            <a:endParaRPr lang="en-US" sz="11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Suivi</a:t>
            </a:r>
            <a:r>
              <a:rPr lang="en-US" sz="1100" dirty="0">
                <a:solidFill>
                  <a:schemeClr val="tx2"/>
                </a:solidFill>
                <a:cs typeface="Arial" panose="020B0604020202020204" pitchFamily="34" charset="0"/>
              </a:rPr>
              <a:t>  median : 17.1 mois</a:t>
            </a:r>
          </a:p>
        </p:txBody>
      </p:sp>
      <p:sp>
        <p:nvSpPr>
          <p:cNvPr id="23" name="TextBox 17">
            <a:extLst>
              <a:ext uri="{FF2B5EF4-FFF2-40B4-BE49-F238E27FC236}">
                <a16:creationId xmlns="" xmlns:a16="http://schemas.microsoft.com/office/drawing/2014/main" id="{1D0C0131-9033-2C39-A322-9FED7131E4C4}"/>
              </a:ext>
            </a:extLst>
          </p:cNvPr>
          <p:cNvSpPr txBox="1"/>
          <p:nvPr/>
        </p:nvSpPr>
        <p:spPr>
          <a:xfrm>
            <a:off x="5170794" y="3562815"/>
            <a:ext cx="738696" cy="264508"/>
          </a:xfrm>
          <a:prstGeom prst="rect">
            <a:avLst/>
          </a:prstGeom>
          <a:solidFill>
            <a:schemeClr val="bg1"/>
          </a:solidFill>
        </p:spPr>
        <p:txBody>
          <a:bodyPr wrap="square" lIns="0" tIns="0" rIns="0" rtlCol="0" anchor="ctr">
            <a:spAutoFit/>
          </a:bodyPr>
          <a:lstStyle/>
          <a:p>
            <a:pPr algn="ctr"/>
            <a:r>
              <a:rPr lang="en-US" altLang="zh-CN" sz="1000" b="1" dirty="0">
                <a:solidFill>
                  <a:schemeClr val="tx1">
                    <a:lumMod val="50000"/>
                    <a:lumOff val="50000"/>
                  </a:schemeClr>
                </a:solidFill>
                <a:cs typeface="Arial" panose="020B0604020202020204" pitchFamily="34" charset="0"/>
              </a:rPr>
              <a:t>N=577</a:t>
            </a: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8769655" y="1392454"/>
            <a:ext cx="117096" cy="3591355"/>
            <a:chOff x="9203915" y="2219156"/>
            <a:chExt cx="117884" cy="2716240"/>
          </a:xfrm>
        </p:grpSpPr>
        <p:cxnSp>
          <p:nvCxnSpPr>
            <p:cNvPr id="27" name="Connecteur droit 26">
              <a:extLst>
                <a:ext uri="{FF2B5EF4-FFF2-40B4-BE49-F238E27FC236}">
                  <a16:creationId xmlns="" xmlns:a16="http://schemas.microsoft.com/office/drawing/2014/main" id="{8E1509F0-A231-C6A0-7B36-C090057BE281}"/>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29" name="Freeform 41">
            <a:extLst>
              <a:ext uri="{FF2B5EF4-FFF2-40B4-BE49-F238E27FC236}">
                <a16:creationId xmlns="" xmlns:a16="http://schemas.microsoft.com/office/drawing/2014/main" id="{D9A29D24-8D01-7398-2D32-E9378C3AB03A}"/>
              </a:ext>
            </a:extLst>
          </p:cNvPr>
          <p:cNvSpPr/>
          <p:nvPr/>
        </p:nvSpPr>
        <p:spPr>
          <a:xfrm>
            <a:off x="6170684" y="1370793"/>
            <a:ext cx="2470539" cy="1808741"/>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200" b="1" dirty="0" err="1">
                <a:solidFill>
                  <a:prstClr val="white"/>
                </a:solidFill>
                <a:cs typeface="Arial" panose="020B0604020202020204" pitchFamily="34" charset="0"/>
              </a:rPr>
              <a:t>Sitravinib</a:t>
            </a:r>
            <a:r>
              <a:rPr lang="en-US" sz="1200" b="1" dirty="0">
                <a:solidFill>
                  <a:prstClr val="white"/>
                </a:solidFill>
                <a:cs typeface="Arial" panose="020B0604020202020204" pitchFamily="34" charset="0"/>
              </a:rPr>
              <a:t/>
            </a:r>
            <a:br>
              <a:rPr lang="en-US" sz="1200" b="1" dirty="0">
                <a:solidFill>
                  <a:prstClr val="white"/>
                </a:solidFill>
                <a:cs typeface="Arial" panose="020B0604020202020204" pitchFamily="34" charset="0"/>
              </a:rPr>
            </a:br>
            <a:r>
              <a:rPr lang="en-US" sz="1000" dirty="0">
                <a:solidFill>
                  <a:prstClr val="white"/>
                </a:solidFill>
                <a:cs typeface="Arial" panose="020B0604020202020204" pitchFamily="34" charset="0"/>
              </a:rPr>
              <a:t>(100 mg 1 </a:t>
            </a:r>
            <a:r>
              <a:rPr lang="en-US" sz="1000" dirty="0" err="1">
                <a:solidFill>
                  <a:prstClr val="white"/>
                </a:solidFill>
                <a:cs typeface="Arial" panose="020B0604020202020204" pitchFamily="34" charset="0"/>
              </a:rPr>
              <a:t>fois</a:t>
            </a:r>
            <a:r>
              <a:rPr lang="en-US" sz="1000" dirty="0">
                <a:solidFill>
                  <a:prstClr val="white"/>
                </a:solidFill>
                <a:cs typeface="Arial" panose="020B0604020202020204" pitchFamily="34" charset="0"/>
              </a:rPr>
              <a:t> par jour)</a:t>
            </a:r>
          </a:p>
          <a:p>
            <a:pPr algn="ctr" defTabSz="514350">
              <a:spcBef>
                <a:spcPts val="300"/>
              </a:spcBef>
              <a:defRPr/>
            </a:pPr>
            <a:r>
              <a:rPr lang="en-US" sz="1200" b="1" dirty="0">
                <a:solidFill>
                  <a:prstClr val="white"/>
                </a:solidFill>
                <a:cs typeface="Arial" panose="020B0604020202020204" pitchFamily="34" charset="0"/>
              </a:rPr>
              <a:t>+</a:t>
            </a:r>
          </a:p>
          <a:p>
            <a:pPr algn="ctr" defTabSz="514350">
              <a:spcBef>
                <a:spcPts val="300"/>
              </a:spcBef>
              <a:defRPr/>
            </a:pPr>
            <a:r>
              <a:rPr lang="en-US" sz="1200" b="1" dirty="0">
                <a:solidFill>
                  <a:prstClr val="white"/>
                </a:solidFill>
                <a:cs typeface="Arial" panose="020B0604020202020204" pitchFamily="34" charset="0"/>
              </a:rPr>
              <a:t>Nivolumab</a:t>
            </a:r>
            <a:br>
              <a:rPr lang="en-US" sz="1200" b="1" dirty="0">
                <a:solidFill>
                  <a:prstClr val="white"/>
                </a:solidFill>
                <a:cs typeface="Arial" panose="020B0604020202020204" pitchFamily="34" charset="0"/>
              </a:rPr>
            </a:br>
            <a:r>
              <a:rPr lang="en-US" sz="1000" dirty="0">
                <a:solidFill>
                  <a:prstClr val="white"/>
                </a:solidFill>
                <a:cs typeface="Arial" panose="020B0604020202020204" pitchFamily="34" charset="0"/>
              </a:rPr>
              <a:t>(240 mg </a:t>
            </a:r>
            <a:r>
              <a:rPr lang="en-US" sz="1000" dirty="0" err="1">
                <a:solidFill>
                  <a:prstClr val="white"/>
                </a:solidFill>
                <a:cs typeface="Arial" panose="020B0604020202020204" pitchFamily="34" charset="0"/>
              </a:rPr>
              <a:t>toutes</a:t>
            </a:r>
            <a:r>
              <a:rPr lang="en-US" sz="1000" dirty="0">
                <a:solidFill>
                  <a:prstClr val="white"/>
                </a:solidFill>
                <a:cs typeface="Arial" panose="020B0604020202020204" pitchFamily="34" charset="0"/>
              </a:rPr>
              <a:t> les 2 </a:t>
            </a:r>
            <a:r>
              <a:rPr lang="en-US" sz="1000" dirty="0" err="1">
                <a:solidFill>
                  <a:prstClr val="white"/>
                </a:solidFill>
                <a:cs typeface="Arial" panose="020B0604020202020204" pitchFamily="34" charset="0"/>
              </a:rPr>
              <a:t>semaines</a:t>
            </a:r>
            <a:r>
              <a:rPr lang="en-US" sz="1000" dirty="0">
                <a:solidFill>
                  <a:prstClr val="white"/>
                </a:solidFill>
                <a:cs typeface="Arial" panose="020B0604020202020204" pitchFamily="34" charset="0"/>
              </a:rPr>
              <a:t>  or 480 mg </a:t>
            </a:r>
            <a:r>
              <a:rPr lang="en-US" sz="1000" dirty="0" err="1">
                <a:solidFill>
                  <a:prstClr val="white"/>
                </a:solidFill>
                <a:cs typeface="Arial" panose="020B0604020202020204" pitchFamily="34" charset="0"/>
              </a:rPr>
              <a:t>toutes</a:t>
            </a:r>
            <a:r>
              <a:rPr lang="en-US" sz="1000" dirty="0">
                <a:solidFill>
                  <a:prstClr val="white"/>
                </a:solidFill>
                <a:cs typeface="Arial" panose="020B0604020202020204" pitchFamily="34" charset="0"/>
              </a:rPr>
              <a:t> les 4 </a:t>
            </a:r>
            <a:r>
              <a:rPr lang="en-US" sz="1000" dirty="0" err="1">
                <a:solidFill>
                  <a:prstClr val="white"/>
                </a:solidFill>
                <a:cs typeface="Arial" panose="020B0604020202020204" pitchFamily="34" charset="0"/>
              </a:rPr>
              <a:t>semaines</a:t>
            </a:r>
            <a:r>
              <a:rPr lang="en-US" sz="1000" dirty="0">
                <a:solidFill>
                  <a:prstClr val="white"/>
                </a:solidFill>
                <a:cs typeface="Arial" panose="020B0604020202020204" pitchFamily="34" charset="0"/>
              </a:rPr>
              <a:t>)</a:t>
            </a:r>
          </a:p>
          <a:p>
            <a:pPr algn="ctr" defTabSz="514350">
              <a:spcBef>
                <a:spcPts val="300"/>
              </a:spcBef>
              <a:defRPr/>
            </a:pPr>
            <a:r>
              <a:rPr lang="en-US" sz="1000" b="1" dirty="0">
                <a:solidFill>
                  <a:prstClr val="white"/>
                </a:solidFill>
                <a:cs typeface="Arial" panose="020B0604020202020204" pitchFamily="34" charset="0"/>
              </a:rPr>
              <a:t>n=284</a:t>
            </a:r>
            <a:r>
              <a:rPr lang="en-US" sz="1000" b="1" baseline="30000" dirty="0">
                <a:solidFill>
                  <a:prstClr val="white"/>
                </a:solidFill>
                <a:cs typeface="Arial" panose="020B0604020202020204" pitchFamily="34" charset="0"/>
              </a:rPr>
              <a:t>2</a:t>
            </a:r>
            <a:endParaRPr lang="en-US" sz="1000" b="1" dirty="0">
              <a:solidFill>
                <a:prstClr val="white"/>
              </a:solidFill>
              <a:cs typeface="Arial" panose="020B0604020202020204" pitchFamily="34" charset="0"/>
            </a:endParaRPr>
          </a:p>
        </p:txBody>
      </p:sp>
      <p:sp>
        <p:nvSpPr>
          <p:cNvPr id="30" name="Freeform 5">
            <a:extLst>
              <a:ext uri="{FF2B5EF4-FFF2-40B4-BE49-F238E27FC236}">
                <a16:creationId xmlns="" xmlns:a16="http://schemas.microsoft.com/office/drawing/2014/main" id="{4B294BC7-20B6-4F40-3C60-D0FEE21B4517}"/>
              </a:ext>
            </a:extLst>
          </p:cNvPr>
          <p:cNvSpPr/>
          <p:nvPr/>
        </p:nvSpPr>
        <p:spPr>
          <a:xfrm>
            <a:off x="1346682" y="5612772"/>
            <a:ext cx="10478993" cy="273432"/>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800" dirty="0">
                <a:solidFill>
                  <a:schemeClr val="tx2"/>
                </a:solidFill>
                <a:cs typeface="Arial" panose="020B0604020202020204" pitchFamily="34" charset="0"/>
              </a:rPr>
              <a:t>1. Les </a:t>
            </a:r>
            <a:r>
              <a:rPr lang="da-DK" sz="800" dirty="0" err="1">
                <a:solidFill>
                  <a:schemeClr val="tx2"/>
                </a:solidFill>
                <a:cs typeface="Arial" panose="020B0604020202020204" pitchFamily="34" charset="0"/>
              </a:rPr>
              <a:t>métastases</a:t>
            </a:r>
            <a:r>
              <a:rPr lang="da-DK" sz="800" dirty="0">
                <a:solidFill>
                  <a:schemeClr val="tx2"/>
                </a:solidFill>
                <a:cs typeface="Arial" panose="020B0604020202020204" pitchFamily="34" charset="0"/>
              </a:rPr>
              <a:t> </a:t>
            </a:r>
            <a:r>
              <a:rPr lang="da-DK" sz="800" dirty="0" err="1">
                <a:solidFill>
                  <a:schemeClr val="tx2"/>
                </a:solidFill>
                <a:cs typeface="Arial" panose="020B0604020202020204" pitchFamily="34" charset="0"/>
              </a:rPr>
              <a:t>cérébrales</a:t>
            </a:r>
            <a:r>
              <a:rPr lang="da-DK" sz="800" dirty="0">
                <a:solidFill>
                  <a:schemeClr val="tx2"/>
                </a:solidFill>
                <a:cs typeface="Arial" panose="020B0604020202020204" pitchFamily="34" charset="0"/>
              </a:rPr>
              <a:t> </a:t>
            </a:r>
            <a:r>
              <a:rPr lang="da-DK" sz="800" dirty="0" err="1">
                <a:solidFill>
                  <a:schemeClr val="tx2"/>
                </a:solidFill>
                <a:cs typeface="Arial" panose="020B0604020202020204" pitchFamily="34" charset="0"/>
              </a:rPr>
              <a:t>traitées</a:t>
            </a:r>
            <a:r>
              <a:rPr lang="da-DK" sz="800" dirty="0">
                <a:solidFill>
                  <a:schemeClr val="tx2"/>
                </a:solidFill>
                <a:cs typeface="Arial" panose="020B0604020202020204" pitchFamily="34" charset="0"/>
              </a:rPr>
              <a:t> et/ou stables </a:t>
            </a:r>
            <a:r>
              <a:rPr lang="da-DK" sz="800" dirty="0" err="1">
                <a:solidFill>
                  <a:schemeClr val="tx2"/>
                </a:solidFill>
                <a:cs typeface="Arial" panose="020B0604020202020204" pitchFamily="34" charset="0"/>
              </a:rPr>
              <a:t>étaient</a:t>
            </a:r>
            <a:r>
              <a:rPr lang="da-DK" sz="800" dirty="0">
                <a:solidFill>
                  <a:schemeClr val="tx2"/>
                </a:solidFill>
                <a:cs typeface="Arial" panose="020B0604020202020204" pitchFamily="34" charset="0"/>
              </a:rPr>
              <a:t> </a:t>
            </a:r>
            <a:r>
              <a:rPr lang="da-DK" sz="800" dirty="0" err="1">
                <a:solidFill>
                  <a:schemeClr val="tx2"/>
                </a:solidFill>
                <a:cs typeface="Arial" panose="020B0604020202020204" pitchFamily="34" charset="0"/>
              </a:rPr>
              <a:t>autorisées</a:t>
            </a:r>
            <a:r>
              <a:rPr lang="da-DK" sz="800" dirty="0">
                <a:solidFill>
                  <a:schemeClr val="tx2"/>
                </a:solidFill>
                <a:cs typeface="Arial" panose="020B0604020202020204" pitchFamily="34" charset="0"/>
              </a:rPr>
              <a:t>; 2. population en intention de </a:t>
            </a:r>
            <a:r>
              <a:rPr lang="da-DK" sz="800" dirty="0" err="1">
                <a:solidFill>
                  <a:schemeClr val="tx2"/>
                </a:solidFill>
                <a:cs typeface="Arial" panose="020B0604020202020204" pitchFamily="34" charset="0"/>
              </a:rPr>
              <a:t>traiter</a:t>
            </a:r>
            <a:r>
              <a:rPr lang="da-DK" sz="800" dirty="0">
                <a:solidFill>
                  <a:schemeClr val="tx2"/>
                </a:solidFill>
                <a:cs typeface="Arial" panose="020B0604020202020204" pitchFamily="34" charset="0"/>
              </a:rPr>
              <a:t>; 3. </a:t>
            </a:r>
            <a:r>
              <a:rPr lang="da-DK" sz="800" dirty="0" err="1">
                <a:solidFill>
                  <a:schemeClr val="tx2"/>
                </a:solidFill>
                <a:cs typeface="Arial" panose="020B0604020202020204" pitchFamily="34" charset="0"/>
              </a:rPr>
              <a:t>résultats</a:t>
            </a:r>
            <a:r>
              <a:rPr lang="da-DK" sz="800" dirty="0">
                <a:solidFill>
                  <a:schemeClr val="tx2"/>
                </a:solidFill>
                <a:cs typeface="Arial" panose="020B0604020202020204" pitchFamily="34" charset="0"/>
              </a:rPr>
              <a:t> de la </a:t>
            </a:r>
            <a:r>
              <a:rPr lang="da-DK" sz="800" dirty="0" err="1">
                <a:solidFill>
                  <a:schemeClr val="tx2"/>
                </a:solidFill>
                <a:cs typeface="Arial" panose="020B0604020202020204" pitchFamily="34" charset="0"/>
              </a:rPr>
              <a:t>revue</a:t>
            </a:r>
            <a:r>
              <a:rPr lang="da-DK" sz="800" dirty="0">
                <a:solidFill>
                  <a:schemeClr val="tx2"/>
                </a:solidFill>
                <a:cs typeface="Arial" panose="020B0604020202020204" pitchFamily="34" charset="0"/>
              </a:rPr>
              <a:t> </a:t>
            </a:r>
            <a:r>
              <a:rPr lang="da-DK" sz="800" dirty="0" err="1">
                <a:solidFill>
                  <a:schemeClr val="tx2"/>
                </a:solidFill>
                <a:cs typeface="Arial" panose="020B0604020202020204" pitchFamily="34" charset="0"/>
              </a:rPr>
              <a:t>indépendante</a:t>
            </a:r>
            <a:r>
              <a:rPr lang="da-DK" sz="800" dirty="0">
                <a:solidFill>
                  <a:schemeClr val="tx2"/>
                </a:solidFill>
                <a:cs typeface="Arial" panose="020B0604020202020204" pitchFamily="34" charset="0"/>
              </a:rPr>
              <a:t> et en </a:t>
            </a:r>
            <a:r>
              <a:rPr lang="da-DK" sz="800" dirty="0" err="1">
                <a:solidFill>
                  <a:schemeClr val="tx2"/>
                </a:solidFill>
                <a:cs typeface="Arial" panose="020B0604020202020204" pitchFamily="34" charset="0"/>
              </a:rPr>
              <a:t>aveuble</a:t>
            </a:r>
            <a:r>
              <a:rPr lang="da-DK" sz="800" dirty="0">
                <a:solidFill>
                  <a:schemeClr val="tx2"/>
                </a:solidFill>
                <a:cs typeface="Arial" panose="020B0604020202020204" pitchFamily="34" charset="0"/>
              </a:rPr>
              <a:t> de </a:t>
            </a:r>
            <a:r>
              <a:rPr lang="da-DK" sz="800" dirty="0" err="1">
                <a:solidFill>
                  <a:schemeClr val="tx2"/>
                </a:solidFill>
                <a:cs typeface="Arial" panose="020B0604020202020204" pitchFamily="34" charset="0"/>
              </a:rPr>
              <a:t>l’imagerie</a:t>
            </a:r>
            <a:endParaRPr lang="en-US" sz="800" dirty="0">
              <a:solidFill>
                <a:schemeClr val="tx2"/>
              </a:solidFill>
              <a:cs typeface="Arial" panose="020B0604020202020204" pitchFamily="34" charset="0"/>
            </a:endParaRPr>
          </a:p>
        </p:txBody>
      </p:sp>
    </p:spTree>
    <p:extLst>
      <p:ext uri="{BB962C8B-B14F-4D97-AF65-F5344CB8AC3E}">
        <p14:creationId xmlns:p14="http://schemas.microsoft.com/office/powerpoint/2010/main" val="8768769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 xmlns:a16="http://schemas.microsoft.com/office/drawing/2014/main" id="{7CCE55D6-D9D3-238A-CC93-201DC5B557DB}"/>
              </a:ext>
            </a:extLst>
          </p:cNvPr>
          <p:cNvSpPr>
            <a:spLocks noGrp="1"/>
          </p:cNvSpPr>
          <p:nvPr>
            <p:ph type="body" sz="quarter" idx="15"/>
          </p:nvPr>
        </p:nvSpPr>
        <p:spPr/>
        <p:txBody>
          <a:bodyPr>
            <a:normAutofit lnSpcReduction="10000"/>
          </a:bodyPr>
          <a:lstStyle/>
          <a:p>
            <a:endParaRPr lang="fr-FR"/>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a:xfrm>
            <a:off x="932774" y="522517"/>
            <a:ext cx="11259224" cy="455419"/>
          </a:xfrm>
        </p:spPr>
        <p:txBody>
          <a:bodyPr/>
          <a:lstStyle/>
          <a:p>
            <a:r>
              <a:rPr lang="fr-FR"/>
              <a:t>Résultats sur le critère de jugement principal</a:t>
            </a:r>
            <a:endParaRPr lang="fr-FR" dirty="0"/>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a:xfrm>
            <a:off x="926898" y="154110"/>
            <a:ext cx="11135858" cy="368406"/>
          </a:xfrm>
        </p:spPr>
        <p:txBody>
          <a:bodyPr/>
          <a:lstStyle/>
          <a:p>
            <a:r>
              <a:rPr lang="en-US"/>
              <a:t>Etude SAPPHIRE</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a:xfrm>
            <a:off x="1077108" y="6088284"/>
            <a:ext cx="6875381" cy="769715"/>
          </a:xfrm>
        </p:spPr>
        <p:txBody>
          <a:bodyPr>
            <a:normAutofit/>
          </a:bodyPr>
          <a:lstStyle/>
          <a:p>
            <a:r>
              <a:rPr lang="fr-FR" dirty="0"/>
              <a:t>H. </a:t>
            </a:r>
            <a:r>
              <a:rPr lang="fr-FR" dirty="0" err="1"/>
              <a:t>Borghaei</a:t>
            </a:r>
            <a:r>
              <a:rPr lang="fr-FR" dirty="0"/>
              <a:t>  et al., ESMO</a:t>
            </a:r>
            <a:r>
              <a:rPr lang="fr-FR" baseline="30000" dirty="0"/>
              <a:t>®</a:t>
            </a:r>
            <a:r>
              <a:rPr lang="fr-FR" dirty="0"/>
              <a:t> 2023, Abs. #LBA63</a:t>
            </a:r>
          </a:p>
        </p:txBody>
      </p:sp>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30" name="Rectangle à coins arrondis 16">
            <a:extLst>
              <a:ext uri="{FF2B5EF4-FFF2-40B4-BE49-F238E27FC236}">
                <a16:creationId xmlns="" xmlns:a16="http://schemas.microsoft.com/office/drawing/2014/main" id="{D2AA02BA-88B0-F752-33D4-1CB0366EA65F}"/>
              </a:ext>
            </a:extLst>
          </p:cNvPr>
          <p:cNvSpPr/>
          <p:nvPr/>
        </p:nvSpPr>
        <p:spPr>
          <a:xfrm>
            <a:off x="2157542" y="1471372"/>
            <a:ext cx="8820000" cy="4212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1" name="ZoneTexte 30">
            <a:extLst>
              <a:ext uri="{FF2B5EF4-FFF2-40B4-BE49-F238E27FC236}">
                <a16:creationId xmlns="" xmlns:a16="http://schemas.microsoft.com/office/drawing/2014/main" id="{B4EC5B2D-63BD-FA69-606A-32F20A4153EA}"/>
              </a:ext>
            </a:extLst>
          </p:cNvPr>
          <p:cNvSpPr txBox="1"/>
          <p:nvPr/>
        </p:nvSpPr>
        <p:spPr>
          <a:xfrm>
            <a:off x="2594312" y="1295919"/>
            <a:ext cx="2163518"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Survie globale (%)</a:t>
            </a:r>
          </a:p>
        </p:txBody>
      </p:sp>
      <p:cxnSp>
        <p:nvCxnSpPr>
          <p:cNvPr id="33" name="Connecteur droit 32">
            <a:extLst>
              <a:ext uri="{FF2B5EF4-FFF2-40B4-BE49-F238E27FC236}">
                <a16:creationId xmlns="" xmlns:a16="http://schemas.microsoft.com/office/drawing/2014/main" id="{4C993591-3FCC-64C8-13DE-F3B33D3D0DFB}"/>
              </a:ext>
            </a:extLst>
          </p:cNvPr>
          <p:cNvCxnSpPr>
            <a:cxnSpLocks/>
          </p:cNvCxnSpPr>
          <p:nvPr/>
        </p:nvCxnSpPr>
        <p:spPr>
          <a:xfrm>
            <a:off x="3137420" y="4979019"/>
            <a:ext cx="6832892"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Graphique 34">
            <a:extLst>
              <a:ext uri="{FF2B5EF4-FFF2-40B4-BE49-F238E27FC236}">
                <a16:creationId xmlns="" xmlns:a16="http://schemas.microsoft.com/office/drawing/2014/main" id="{A8D2BC33-DBA5-5C16-50BE-25678C9FAF3C}"/>
              </a:ext>
            </a:extLst>
          </p:cNvPr>
          <p:cNvGraphicFramePr/>
          <p:nvPr/>
        </p:nvGraphicFramePr>
        <p:xfrm>
          <a:off x="2266654" y="2059620"/>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 Box 4">
            <a:extLst>
              <a:ext uri="{FF2B5EF4-FFF2-40B4-BE49-F238E27FC236}">
                <a16:creationId xmlns="" xmlns:a16="http://schemas.microsoft.com/office/drawing/2014/main" id="{8073D89C-E7B6-A36E-A0B8-0483645EB5DC}"/>
              </a:ext>
            </a:extLst>
          </p:cNvPr>
          <p:cNvSpPr txBox="1">
            <a:spLocks noChangeArrowheads="1"/>
          </p:cNvSpPr>
          <p:nvPr/>
        </p:nvSpPr>
        <p:spPr bwMode="auto">
          <a:xfrm rot="16200000">
            <a:off x="1976047" y="2926619"/>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SG (%)</a:t>
            </a:r>
          </a:p>
        </p:txBody>
      </p:sp>
      <p:sp>
        <p:nvSpPr>
          <p:cNvPr id="37" name="Text Box 4">
            <a:extLst>
              <a:ext uri="{FF2B5EF4-FFF2-40B4-BE49-F238E27FC236}">
                <a16:creationId xmlns="" xmlns:a16="http://schemas.microsoft.com/office/drawing/2014/main" id="{E28495DA-D292-8D6E-D4F5-3FFB55087E69}"/>
              </a:ext>
            </a:extLst>
          </p:cNvPr>
          <p:cNvSpPr txBox="1">
            <a:spLocks noChangeArrowheads="1"/>
          </p:cNvSpPr>
          <p:nvPr/>
        </p:nvSpPr>
        <p:spPr bwMode="auto">
          <a:xfrm>
            <a:off x="4147647" y="4574297"/>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40" name="Tableau 39">
            <a:extLst>
              <a:ext uri="{FF2B5EF4-FFF2-40B4-BE49-F238E27FC236}">
                <a16:creationId xmlns="" xmlns:a16="http://schemas.microsoft.com/office/drawing/2014/main" id="{5276F43D-ED42-92F9-AE5A-CD754FA4D784}"/>
              </a:ext>
            </a:extLst>
          </p:cNvPr>
          <p:cNvGraphicFramePr>
            <a:graphicFrameLocks noGrp="1"/>
          </p:cNvGraphicFramePr>
          <p:nvPr/>
        </p:nvGraphicFramePr>
        <p:xfrm>
          <a:off x="6292699" y="1911496"/>
          <a:ext cx="4392000" cy="886560"/>
        </p:xfrm>
        <a:graphic>
          <a:graphicData uri="http://schemas.openxmlformats.org/drawingml/2006/table">
            <a:tbl>
              <a:tblPr firstRow="1" bandRow="1">
                <a:tableStyleId>{5C22544A-7EE6-4342-B048-85BDC9FD1C3A}</a:tableStyleId>
              </a:tblPr>
              <a:tblGrid>
                <a:gridCol w="1368000">
                  <a:extLst>
                    <a:ext uri="{9D8B030D-6E8A-4147-A177-3AD203B41FA5}">
                      <a16:colId xmlns="" xmlns:a16="http://schemas.microsoft.com/office/drawing/2014/main" val="20000"/>
                    </a:ext>
                  </a:extLst>
                </a:gridCol>
                <a:gridCol w="756000">
                  <a:extLst>
                    <a:ext uri="{9D8B030D-6E8A-4147-A177-3AD203B41FA5}">
                      <a16:colId xmlns="" xmlns:a16="http://schemas.microsoft.com/office/drawing/2014/main" val="20002"/>
                    </a:ext>
                  </a:extLst>
                </a:gridCol>
                <a:gridCol w="756000">
                  <a:extLst>
                    <a:ext uri="{9D8B030D-6E8A-4147-A177-3AD203B41FA5}">
                      <a16:colId xmlns="" xmlns:a16="http://schemas.microsoft.com/office/drawing/2014/main" val="3377877790"/>
                    </a:ext>
                  </a:extLst>
                </a:gridCol>
                <a:gridCol w="756000">
                  <a:extLst>
                    <a:ext uri="{9D8B030D-6E8A-4147-A177-3AD203B41FA5}">
                      <a16:colId xmlns="" xmlns:a16="http://schemas.microsoft.com/office/drawing/2014/main" val="20003"/>
                    </a:ext>
                  </a:extLst>
                </a:gridCol>
                <a:gridCol w="756000">
                  <a:extLst>
                    <a:ext uri="{9D8B030D-6E8A-4147-A177-3AD203B41FA5}">
                      <a16:colId xmlns="" xmlns:a16="http://schemas.microsoft.com/office/drawing/2014/main" val="20001"/>
                    </a:ext>
                  </a:extLst>
                </a:gridCol>
              </a:tblGrid>
              <a:tr h="0">
                <a:tc>
                  <a:txBody>
                    <a:bodyPr/>
                    <a:lstStyle/>
                    <a:p>
                      <a:pPr algn="ctr">
                        <a:lnSpc>
                          <a:spcPts val="1300"/>
                        </a:lnSpc>
                      </a:pPr>
                      <a:endParaRPr lang="fr-FR" sz="8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00000"/>
                        </a:lnSpc>
                      </a:pPr>
                      <a:r>
                        <a:rPr lang="fr-FR" sz="600" b="0" dirty="0">
                          <a:solidFill>
                            <a:schemeClr val="tx1"/>
                          </a:solidFill>
                          <a:latin typeface="+mj-lt"/>
                          <a:cs typeface="Arial" panose="020B0604020202020204" pitchFamily="34" charset="0"/>
                        </a:rPr>
                        <a:t>Survie </a:t>
                      </a:r>
                      <a:r>
                        <a:rPr lang="fr-FR" sz="600" b="0" dirty="0" err="1">
                          <a:solidFill>
                            <a:schemeClr val="tx1"/>
                          </a:solidFill>
                          <a:latin typeface="+mj-lt"/>
                          <a:cs typeface="Arial" panose="020B0604020202020204" pitchFamily="34" charset="0"/>
                        </a:rPr>
                        <a:t>glabale</a:t>
                      </a:r>
                      <a:r>
                        <a:rPr lang="fr-FR" sz="600" b="0" dirty="0">
                          <a:solidFill>
                            <a:schemeClr val="tx1"/>
                          </a:solidFill>
                          <a:latin typeface="+mj-lt"/>
                          <a:cs typeface="Arial" panose="020B0604020202020204" pitchFamily="34" charset="0"/>
                        </a:rPr>
                        <a:t> médiane (mois)</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fr-FR" sz="600" b="0" dirty="0">
                          <a:solidFill>
                            <a:schemeClr val="tx1"/>
                          </a:solidFill>
                          <a:latin typeface="+mj-lt"/>
                          <a:cs typeface="Arial" panose="020B0604020202020204" pitchFamily="34" charset="0"/>
                        </a:rPr>
                        <a:t>IC 95%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600" b="0" dirty="0">
                          <a:solidFill>
                            <a:schemeClr val="tx1"/>
                          </a:solidFill>
                          <a:latin typeface="+mj-lt"/>
                          <a:cs typeface="Arial" panose="020B0604020202020204" pitchFamily="34" charset="0"/>
                        </a:rPr>
                        <a:t>HR </a:t>
                      </a:r>
                      <a:br>
                        <a:rPr lang="fr-FR" sz="600" b="0" dirty="0">
                          <a:solidFill>
                            <a:schemeClr val="tx1"/>
                          </a:solidFill>
                          <a:latin typeface="+mj-lt"/>
                          <a:cs typeface="Arial" panose="020B0604020202020204" pitchFamily="34" charset="0"/>
                        </a:rPr>
                      </a:br>
                      <a:r>
                        <a:rPr lang="fr-FR" sz="600" b="0" dirty="0">
                          <a:solidFill>
                            <a:schemeClr val="tx1"/>
                          </a:solidFill>
                          <a:latin typeface="+mj-lt"/>
                          <a:cs typeface="Arial" panose="020B0604020202020204" pitchFamily="34" charset="0"/>
                        </a:rPr>
                        <a:t>(IC 95%)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fr-FR" sz="600" b="0" i="1" dirty="0">
                          <a:solidFill>
                            <a:schemeClr val="tx1"/>
                          </a:solidFill>
                          <a:latin typeface="+mj-lt"/>
                          <a:cs typeface="Arial" panose="020B0604020202020204" pitchFamily="34" charset="0"/>
                        </a:rPr>
                        <a:t>valeur-p</a:t>
                      </a:r>
                    </a:p>
                    <a:p>
                      <a:pPr algn="ctr">
                        <a:lnSpc>
                          <a:spcPct val="100000"/>
                        </a:lnSpc>
                      </a:pPr>
                      <a:r>
                        <a:rPr lang="fr-FR" sz="600" b="0" i="1" dirty="0">
                          <a:solidFill>
                            <a:schemeClr val="tx1"/>
                          </a:solidFill>
                          <a:latin typeface="+mj-lt"/>
                          <a:cs typeface="Arial" panose="020B0604020202020204" pitchFamily="34" charset="0"/>
                        </a:rPr>
                        <a:t>(bilatéral)</a:t>
                      </a:r>
                      <a:endParaRPr lang="fr-FR" sz="600" b="0" dirty="0">
                        <a:solidFill>
                          <a:schemeClr val="tx1"/>
                        </a:solidFill>
                        <a:latin typeface="+mj-lt"/>
                        <a:cs typeface="Arial" panose="020B0604020202020204" pitchFamily="34" charset="0"/>
                      </a:endParaRP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dirty="0" err="1">
                          <a:solidFill>
                            <a:schemeClr val="bg1"/>
                          </a:solidFill>
                          <a:latin typeface="+mj-lt"/>
                          <a:cs typeface="Arial" panose="020B0604020202020204" pitchFamily="34" charset="0"/>
                        </a:rPr>
                        <a:t>Sitravatinib</a:t>
                      </a:r>
                      <a:r>
                        <a:rPr lang="fr-FR" sz="800" b="1" dirty="0">
                          <a:solidFill>
                            <a:schemeClr val="bg1"/>
                          </a:solidFill>
                          <a:latin typeface="+mj-lt"/>
                          <a:cs typeface="Arial" panose="020B0604020202020204" pitchFamily="34" charset="0"/>
                        </a:rPr>
                        <a:t> + </a:t>
                      </a:r>
                      <a:r>
                        <a:rPr lang="fr-FR" sz="800" b="1" dirty="0" err="1">
                          <a:solidFill>
                            <a:schemeClr val="bg1"/>
                          </a:solidFill>
                          <a:latin typeface="+mj-lt"/>
                          <a:cs typeface="Arial" panose="020B0604020202020204" pitchFamily="34" charset="0"/>
                        </a:rPr>
                        <a:t>Nivolumab</a:t>
                      </a:r>
                      <a:endParaRPr lang="fr-FR" sz="800" b="1" dirty="0">
                        <a:solidFill>
                          <a:schemeClr val="bg1"/>
                        </a:solidFill>
                        <a:latin typeface="+mj-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bg1"/>
                          </a:solidFill>
                          <a:latin typeface="+mj-lt"/>
                          <a:cs typeface="Arial" panose="020B0604020202020204" pitchFamily="34" charset="0"/>
                        </a:rPr>
                        <a:t>N=284</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a:lnSpc>
                          <a:spcPct val="100000"/>
                        </a:lnSpc>
                      </a:pPr>
                      <a:r>
                        <a:rPr lang="fr-FR" sz="800" b="1" dirty="0">
                          <a:solidFill>
                            <a:schemeClr val="tx1"/>
                          </a:solidFill>
                          <a:latin typeface="+mj-lt"/>
                          <a:cs typeface="Arial" panose="020B0604020202020204" pitchFamily="34" charset="0"/>
                        </a:rPr>
                        <a:t>12,2</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10.4-13,9</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800" b="1" dirty="0">
                          <a:solidFill>
                            <a:schemeClr val="tx1"/>
                          </a:solidFill>
                          <a:latin typeface="+mj-lt"/>
                          <a:cs typeface="Arial" panose="020B0604020202020204" pitchFamily="34" charset="0"/>
                        </a:rPr>
                        <a:t>0,86</a:t>
                      </a:r>
                      <a:br>
                        <a:rPr lang="fr-FR" sz="800" b="1" dirty="0">
                          <a:solidFill>
                            <a:schemeClr val="tx1"/>
                          </a:solidFill>
                          <a:latin typeface="+mj-lt"/>
                          <a:cs typeface="Arial" panose="020B0604020202020204" pitchFamily="34" charset="0"/>
                        </a:rPr>
                      </a:br>
                      <a:r>
                        <a:rPr lang="fr-FR" sz="800" b="1" dirty="0">
                          <a:solidFill>
                            <a:schemeClr val="tx1"/>
                          </a:solidFill>
                          <a:latin typeface="+mj-lt"/>
                          <a:cs typeface="Arial" panose="020B0604020202020204" pitchFamily="34" charset="0"/>
                        </a:rPr>
                        <a:t>(0,70-1,05)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tx1"/>
                          </a:solidFill>
                          <a:latin typeface="+mj-lt"/>
                          <a:cs typeface="Arial" panose="020B0604020202020204" pitchFamily="34" charset="0"/>
                        </a:rPr>
                        <a:t>0,144</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dirty="0" err="1">
                          <a:solidFill>
                            <a:schemeClr val="bg1"/>
                          </a:solidFill>
                          <a:latin typeface="+mj-lt"/>
                          <a:cs typeface="Arial" panose="020B0604020202020204" pitchFamily="34" charset="0"/>
                        </a:rPr>
                        <a:t>Docetaxel</a:t>
                      </a:r>
                      <a:endParaRPr lang="fr-FR" sz="800" b="1" dirty="0">
                        <a:solidFill>
                          <a:schemeClr val="bg1"/>
                        </a:solidFill>
                        <a:latin typeface="+mj-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bg1"/>
                          </a:solidFill>
                          <a:latin typeface="+mj-lt"/>
                          <a:cs typeface="Arial" panose="020B0604020202020204" pitchFamily="34" charset="0"/>
                        </a:rPr>
                        <a:t>N=293</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1">
                        <a:lumMod val="50000"/>
                        <a:lumOff val="50000"/>
                      </a:schemeClr>
                    </a:solidFill>
                  </a:tcPr>
                </a:tc>
                <a:tc>
                  <a:txBody>
                    <a:bodyPr/>
                    <a:lstStyle/>
                    <a:p>
                      <a:pPr algn="ctr">
                        <a:lnSpc>
                          <a:spcPct val="100000"/>
                        </a:lnSpc>
                      </a:pPr>
                      <a:r>
                        <a:rPr lang="fr-FR" sz="800" b="1" dirty="0">
                          <a:solidFill>
                            <a:schemeClr val="tx1"/>
                          </a:solidFill>
                          <a:latin typeface="+mj-lt"/>
                          <a:cs typeface="Arial" panose="020B0604020202020204" pitchFamily="34" charset="0"/>
                        </a:rPr>
                        <a:t>10,6</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9,4-12,3</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43" name="Freeform 5">
            <a:extLst>
              <a:ext uri="{FF2B5EF4-FFF2-40B4-BE49-F238E27FC236}">
                <a16:creationId xmlns="" xmlns:a16="http://schemas.microsoft.com/office/drawing/2014/main" id="{A312669F-0DE3-0687-CA0E-C455191F2EE9}"/>
              </a:ext>
            </a:extLst>
          </p:cNvPr>
          <p:cNvSpPr/>
          <p:nvPr/>
        </p:nvSpPr>
        <p:spPr>
          <a:xfrm>
            <a:off x="1313730"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800" dirty="0" err="1">
                <a:solidFill>
                  <a:schemeClr val="tx2"/>
                </a:solidFill>
                <a:cs typeface="Arial" panose="020B0604020202020204" pitchFamily="34" charset="0"/>
              </a:rPr>
              <a:t>Données</a:t>
            </a:r>
            <a:r>
              <a:rPr lang="da-DK" sz="800" dirty="0">
                <a:solidFill>
                  <a:schemeClr val="tx2"/>
                </a:solidFill>
                <a:cs typeface="Arial" panose="020B0604020202020204" pitchFamily="34" charset="0"/>
              </a:rPr>
              <a:t> au 20 </a:t>
            </a:r>
            <a:r>
              <a:rPr lang="da-DK" sz="800" dirty="0" err="1">
                <a:solidFill>
                  <a:schemeClr val="tx2"/>
                </a:solidFill>
                <a:cs typeface="Arial" panose="020B0604020202020204" pitchFamily="34" charset="0"/>
              </a:rPr>
              <a:t>mars</a:t>
            </a:r>
            <a:r>
              <a:rPr lang="da-DK" sz="800" dirty="0">
                <a:solidFill>
                  <a:schemeClr val="tx2"/>
                </a:solidFill>
                <a:cs typeface="Arial" panose="020B0604020202020204" pitchFamily="34" charset="0"/>
              </a:rPr>
              <a:t> 2023</a:t>
            </a:r>
            <a:endParaRPr lang="en-US" sz="800" dirty="0">
              <a:solidFill>
                <a:schemeClr val="tx2"/>
              </a:solidFill>
              <a:cs typeface="Arial" panose="020B0604020202020204" pitchFamily="34" charset="0"/>
            </a:endParaRPr>
          </a:p>
        </p:txBody>
      </p:sp>
      <p:graphicFrame>
        <p:nvGraphicFramePr>
          <p:cNvPr id="44" name="Tableau 43">
            <a:extLst>
              <a:ext uri="{FF2B5EF4-FFF2-40B4-BE49-F238E27FC236}">
                <a16:creationId xmlns="" xmlns:a16="http://schemas.microsoft.com/office/drawing/2014/main" id="{971E0AA4-F843-0FEC-B979-B02F3085D839}"/>
              </a:ext>
            </a:extLst>
          </p:cNvPr>
          <p:cNvGraphicFramePr>
            <a:graphicFrameLocks noGrp="1"/>
          </p:cNvGraphicFramePr>
          <p:nvPr/>
        </p:nvGraphicFramePr>
        <p:xfrm>
          <a:off x="2806798" y="5115638"/>
          <a:ext cx="7992000" cy="432000"/>
        </p:xfrm>
        <a:graphic>
          <a:graphicData uri="http://schemas.openxmlformats.org/drawingml/2006/table">
            <a:tbl>
              <a:tblPr firstRow="1" bandRow="1">
                <a:tableStyleId>{5C22544A-7EE6-4342-B048-85BDC9FD1C3A}</a:tableStyleId>
              </a:tblPr>
              <a:tblGrid>
                <a:gridCol w="532800">
                  <a:extLst>
                    <a:ext uri="{9D8B030D-6E8A-4147-A177-3AD203B41FA5}">
                      <a16:colId xmlns="" xmlns:a16="http://schemas.microsoft.com/office/drawing/2014/main" val="20001"/>
                    </a:ext>
                  </a:extLst>
                </a:gridCol>
                <a:gridCol w="532800">
                  <a:extLst>
                    <a:ext uri="{9D8B030D-6E8A-4147-A177-3AD203B41FA5}">
                      <a16:colId xmlns="" xmlns:a16="http://schemas.microsoft.com/office/drawing/2014/main" val="20006"/>
                    </a:ext>
                  </a:extLst>
                </a:gridCol>
                <a:gridCol w="532800">
                  <a:extLst>
                    <a:ext uri="{9D8B030D-6E8A-4147-A177-3AD203B41FA5}">
                      <a16:colId xmlns="" xmlns:a16="http://schemas.microsoft.com/office/drawing/2014/main" val="20002"/>
                    </a:ext>
                  </a:extLst>
                </a:gridCol>
                <a:gridCol w="532800">
                  <a:extLst>
                    <a:ext uri="{9D8B030D-6E8A-4147-A177-3AD203B41FA5}">
                      <a16:colId xmlns="" xmlns:a16="http://schemas.microsoft.com/office/drawing/2014/main" val="20007"/>
                    </a:ext>
                  </a:extLst>
                </a:gridCol>
                <a:gridCol w="532800">
                  <a:extLst>
                    <a:ext uri="{9D8B030D-6E8A-4147-A177-3AD203B41FA5}">
                      <a16:colId xmlns="" xmlns:a16="http://schemas.microsoft.com/office/drawing/2014/main" val="20003"/>
                    </a:ext>
                  </a:extLst>
                </a:gridCol>
                <a:gridCol w="532800">
                  <a:extLst>
                    <a:ext uri="{9D8B030D-6E8A-4147-A177-3AD203B41FA5}">
                      <a16:colId xmlns="" xmlns:a16="http://schemas.microsoft.com/office/drawing/2014/main" val="20008"/>
                    </a:ext>
                  </a:extLst>
                </a:gridCol>
                <a:gridCol w="532800">
                  <a:extLst>
                    <a:ext uri="{9D8B030D-6E8A-4147-A177-3AD203B41FA5}">
                      <a16:colId xmlns="" xmlns:a16="http://schemas.microsoft.com/office/drawing/2014/main" val="20004"/>
                    </a:ext>
                  </a:extLst>
                </a:gridCol>
                <a:gridCol w="532800">
                  <a:extLst>
                    <a:ext uri="{9D8B030D-6E8A-4147-A177-3AD203B41FA5}">
                      <a16:colId xmlns="" xmlns:a16="http://schemas.microsoft.com/office/drawing/2014/main" val="20009"/>
                    </a:ext>
                  </a:extLst>
                </a:gridCol>
                <a:gridCol w="532800">
                  <a:extLst>
                    <a:ext uri="{9D8B030D-6E8A-4147-A177-3AD203B41FA5}">
                      <a16:colId xmlns="" xmlns:a16="http://schemas.microsoft.com/office/drawing/2014/main" val="20005"/>
                    </a:ext>
                  </a:extLst>
                </a:gridCol>
                <a:gridCol w="532800">
                  <a:extLst>
                    <a:ext uri="{9D8B030D-6E8A-4147-A177-3AD203B41FA5}">
                      <a16:colId xmlns="" xmlns:a16="http://schemas.microsoft.com/office/drawing/2014/main" val="20010"/>
                    </a:ext>
                  </a:extLst>
                </a:gridCol>
                <a:gridCol w="532800">
                  <a:extLst>
                    <a:ext uri="{9D8B030D-6E8A-4147-A177-3AD203B41FA5}">
                      <a16:colId xmlns="" xmlns:a16="http://schemas.microsoft.com/office/drawing/2014/main" val="20011"/>
                    </a:ext>
                  </a:extLst>
                </a:gridCol>
                <a:gridCol w="532800">
                  <a:extLst>
                    <a:ext uri="{9D8B030D-6E8A-4147-A177-3AD203B41FA5}">
                      <a16:colId xmlns="" xmlns:a16="http://schemas.microsoft.com/office/drawing/2014/main" val="20012"/>
                    </a:ext>
                  </a:extLst>
                </a:gridCol>
                <a:gridCol w="532800">
                  <a:extLst>
                    <a:ext uri="{9D8B030D-6E8A-4147-A177-3AD203B41FA5}">
                      <a16:colId xmlns="" xmlns:a16="http://schemas.microsoft.com/office/drawing/2014/main" val="20013"/>
                    </a:ext>
                  </a:extLst>
                </a:gridCol>
                <a:gridCol w="532800">
                  <a:extLst>
                    <a:ext uri="{9D8B030D-6E8A-4147-A177-3AD203B41FA5}">
                      <a16:colId xmlns="" xmlns:a16="http://schemas.microsoft.com/office/drawing/2014/main" val="311180712"/>
                    </a:ext>
                  </a:extLst>
                </a:gridCol>
                <a:gridCol w="532800">
                  <a:extLst>
                    <a:ext uri="{9D8B030D-6E8A-4147-A177-3AD203B41FA5}">
                      <a16:colId xmlns="" xmlns:a16="http://schemas.microsoft.com/office/drawing/2014/main" val="820721994"/>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284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168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9</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293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199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98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56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45" name="Text Box 4">
            <a:extLst>
              <a:ext uri="{FF2B5EF4-FFF2-40B4-BE49-F238E27FC236}">
                <a16:creationId xmlns="" xmlns:a16="http://schemas.microsoft.com/office/drawing/2014/main" id="{F22D5C6C-1E02-481D-3C50-26A4CCEC99DB}"/>
              </a:ext>
            </a:extLst>
          </p:cNvPr>
          <p:cNvSpPr txBox="1">
            <a:spLocks noChangeArrowheads="1"/>
          </p:cNvSpPr>
          <p:nvPr/>
        </p:nvSpPr>
        <p:spPr bwMode="auto">
          <a:xfrm>
            <a:off x="2174384" y="4807923"/>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49" name="Forme libre : forme 48">
            <a:extLst>
              <a:ext uri="{FF2B5EF4-FFF2-40B4-BE49-F238E27FC236}">
                <a16:creationId xmlns="" xmlns:a16="http://schemas.microsoft.com/office/drawing/2014/main" id="{BB1E76D3-48C9-A878-FCC2-19D6D8337475}"/>
              </a:ext>
            </a:extLst>
          </p:cNvPr>
          <p:cNvSpPr/>
          <p:nvPr/>
        </p:nvSpPr>
        <p:spPr>
          <a:xfrm>
            <a:off x="3121739" y="2136235"/>
            <a:ext cx="6343959" cy="1964030"/>
          </a:xfrm>
          <a:custGeom>
            <a:avLst/>
            <a:gdLst>
              <a:gd name="connsiteX0" fmla="*/ 0 w 2916555"/>
              <a:gd name="connsiteY0" fmla="*/ 0 h 1383315"/>
              <a:gd name="connsiteX1" fmla="*/ 36005 w 2916555"/>
              <a:gd name="connsiteY1" fmla="*/ 0 h 1383315"/>
              <a:gd name="connsiteX2" fmla="*/ 36005 w 2916555"/>
              <a:gd name="connsiteY2" fmla="*/ 8763 h 1383315"/>
              <a:gd name="connsiteX3" fmla="*/ 79915 w 2916555"/>
              <a:gd name="connsiteY3" fmla="*/ 24384 h 1383315"/>
              <a:gd name="connsiteX4" fmla="*/ 79915 w 2916555"/>
              <a:gd name="connsiteY4" fmla="*/ 37052 h 1383315"/>
              <a:gd name="connsiteX5" fmla="*/ 122777 w 2916555"/>
              <a:gd name="connsiteY5" fmla="*/ 37052 h 1383315"/>
              <a:gd name="connsiteX6" fmla="*/ 147066 w 2916555"/>
              <a:gd name="connsiteY6" fmla="*/ 77915 h 1383315"/>
              <a:gd name="connsiteX7" fmla="*/ 184118 w 2916555"/>
              <a:gd name="connsiteY7" fmla="*/ 116872 h 1383315"/>
              <a:gd name="connsiteX8" fmla="*/ 191929 w 2916555"/>
              <a:gd name="connsiteY8" fmla="*/ 136398 h 1383315"/>
              <a:gd name="connsiteX9" fmla="*/ 212312 w 2916555"/>
              <a:gd name="connsiteY9" fmla="*/ 136398 h 1383315"/>
              <a:gd name="connsiteX10" fmla="*/ 212312 w 2916555"/>
              <a:gd name="connsiteY10" fmla="*/ 155829 h 1383315"/>
              <a:gd name="connsiteX11" fmla="*/ 244507 w 2916555"/>
              <a:gd name="connsiteY11" fmla="*/ 155829 h 1383315"/>
              <a:gd name="connsiteX12" fmla="*/ 244507 w 2916555"/>
              <a:gd name="connsiteY12" fmla="*/ 172403 h 1383315"/>
              <a:gd name="connsiteX13" fmla="*/ 262985 w 2916555"/>
              <a:gd name="connsiteY13" fmla="*/ 172403 h 1383315"/>
              <a:gd name="connsiteX14" fmla="*/ 262985 w 2916555"/>
              <a:gd name="connsiteY14" fmla="*/ 190976 h 1383315"/>
              <a:gd name="connsiteX15" fmla="*/ 305848 w 2916555"/>
              <a:gd name="connsiteY15" fmla="*/ 213360 h 1383315"/>
              <a:gd name="connsiteX16" fmla="*/ 305848 w 2916555"/>
              <a:gd name="connsiteY16" fmla="*/ 226028 h 1383315"/>
              <a:gd name="connsiteX17" fmla="*/ 331184 w 2916555"/>
              <a:gd name="connsiteY17" fmla="*/ 226028 h 1383315"/>
              <a:gd name="connsiteX18" fmla="*/ 331184 w 2916555"/>
              <a:gd name="connsiteY18" fmla="*/ 270796 h 1383315"/>
              <a:gd name="connsiteX19" fmla="*/ 358521 w 2916555"/>
              <a:gd name="connsiteY19" fmla="*/ 270796 h 1383315"/>
              <a:gd name="connsiteX20" fmla="*/ 358521 w 2916555"/>
              <a:gd name="connsiteY20" fmla="*/ 282512 h 1383315"/>
              <a:gd name="connsiteX21" fmla="*/ 372142 w 2916555"/>
              <a:gd name="connsiteY21" fmla="*/ 282512 h 1383315"/>
              <a:gd name="connsiteX22" fmla="*/ 372142 w 2916555"/>
              <a:gd name="connsiteY22" fmla="*/ 291275 h 1383315"/>
              <a:gd name="connsiteX23" fmla="*/ 391573 w 2916555"/>
              <a:gd name="connsiteY23" fmla="*/ 291275 h 1383315"/>
              <a:gd name="connsiteX24" fmla="*/ 391573 w 2916555"/>
              <a:gd name="connsiteY24" fmla="*/ 305848 h 1383315"/>
              <a:gd name="connsiteX25" fmla="*/ 405194 w 2916555"/>
              <a:gd name="connsiteY25" fmla="*/ 305848 h 1383315"/>
              <a:gd name="connsiteX26" fmla="*/ 405194 w 2916555"/>
              <a:gd name="connsiteY26" fmla="*/ 320516 h 1383315"/>
              <a:gd name="connsiteX27" fmla="*/ 420814 w 2916555"/>
              <a:gd name="connsiteY27" fmla="*/ 320516 h 1383315"/>
              <a:gd name="connsiteX28" fmla="*/ 420814 w 2916555"/>
              <a:gd name="connsiteY28" fmla="*/ 336042 h 1383315"/>
              <a:gd name="connsiteX29" fmla="*/ 429578 w 2916555"/>
              <a:gd name="connsiteY29" fmla="*/ 336042 h 1383315"/>
              <a:gd name="connsiteX30" fmla="*/ 429578 w 2916555"/>
              <a:gd name="connsiteY30" fmla="*/ 349758 h 1383315"/>
              <a:gd name="connsiteX31" fmla="*/ 447104 w 2916555"/>
              <a:gd name="connsiteY31" fmla="*/ 349758 h 1383315"/>
              <a:gd name="connsiteX32" fmla="*/ 459772 w 2916555"/>
              <a:gd name="connsiteY32" fmla="*/ 394526 h 1383315"/>
              <a:gd name="connsiteX33" fmla="*/ 505587 w 2916555"/>
              <a:gd name="connsiteY33" fmla="*/ 411099 h 1383315"/>
              <a:gd name="connsiteX34" fmla="*/ 566928 w 2916555"/>
              <a:gd name="connsiteY34" fmla="*/ 465677 h 1383315"/>
              <a:gd name="connsiteX35" fmla="*/ 585407 w 2916555"/>
              <a:gd name="connsiteY35" fmla="*/ 481203 h 1383315"/>
              <a:gd name="connsiteX36" fmla="*/ 613696 w 2916555"/>
              <a:gd name="connsiteY36" fmla="*/ 504635 h 1383315"/>
              <a:gd name="connsiteX37" fmla="*/ 646843 w 2916555"/>
              <a:gd name="connsiteY37" fmla="*/ 527018 h 1383315"/>
              <a:gd name="connsiteX38" fmla="*/ 680942 w 2916555"/>
              <a:gd name="connsiteY38" fmla="*/ 565023 h 1383315"/>
              <a:gd name="connsiteX39" fmla="*/ 680942 w 2916555"/>
              <a:gd name="connsiteY39" fmla="*/ 584454 h 1383315"/>
              <a:gd name="connsiteX40" fmla="*/ 708184 w 2916555"/>
              <a:gd name="connsiteY40" fmla="*/ 584454 h 1383315"/>
              <a:gd name="connsiteX41" fmla="*/ 708184 w 2916555"/>
              <a:gd name="connsiteY41" fmla="*/ 593217 h 1383315"/>
              <a:gd name="connsiteX42" fmla="*/ 719900 w 2916555"/>
              <a:gd name="connsiteY42" fmla="*/ 593217 h 1383315"/>
              <a:gd name="connsiteX43" fmla="*/ 719900 w 2916555"/>
              <a:gd name="connsiteY43" fmla="*/ 605885 h 1383315"/>
              <a:gd name="connsiteX44" fmla="*/ 744284 w 2916555"/>
              <a:gd name="connsiteY44" fmla="*/ 625412 h 1383315"/>
              <a:gd name="connsiteX45" fmla="*/ 744284 w 2916555"/>
              <a:gd name="connsiteY45" fmla="*/ 647795 h 1383315"/>
              <a:gd name="connsiteX46" fmla="*/ 765620 w 2916555"/>
              <a:gd name="connsiteY46" fmla="*/ 647795 h 1383315"/>
              <a:gd name="connsiteX47" fmla="*/ 765620 w 2916555"/>
              <a:gd name="connsiteY47" fmla="*/ 658559 h 1383315"/>
              <a:gd name="connsiteX48" fmla="*/ 797814 w 2916555"/>
              <a:gd name="connsiteY48" fmla="*/ 658559 h 1383315"/>
              <a:gd name="connsiteX49" fmla="*/ 797814 w 2916555"/>
              <a:gd name="connsiteY49" fmla="*/ 676085 h 1383315"/>
              <a:gd name="connsiteX50" fmla="*/ 811435 w 2916555"/>
              <a:gd name="connsiteY50" fmla="*/ 676085 h 1383315"/>
              <a:gd name="connsiteX51" fmla="*/ 811435 w 2916555"/>
              <a:gd name="connsiteY51" fmla="*/ 684848 h 1383315"/>
              <a:gd name="connsiteX52" fmla="*/ 848487 w 2916555"/>
              <a:gd name="connsiteY52" fmla="*/ 684848 h 1383315"/>
              <a:gd name="connsiteX53" fmla="*/ 848487 w 2916555"/>
              <a:gd name="connsiteY53" fmla="*/ 701421 h 1383315"/>
              <a:gd name="connsiteX54" fmla="*/ 876681 w 2916555"/>
              <a:gd name="connsiteY54" fmla="*/ 701421 h 1383315"/>
              <a:gd name="connsiteX55" fmla="*/ 876681 w 2916555"/>
              <a:gd name="connsiteY55" fmla="*/ 724757 h 1383315"/>
              <a:gd name="connsiteX56" fmla="*/ 898112 w 2916555"/>
              <a:gd name="connsiteY56" fmla="*/ 724757 h 1383315"/>
              <a:gd name="connsiteX57" fmla="*/ 898112 w 2916555"/>
              <a:gd name="connsiteY57" fmla="*/ 742283 h 1383315"/>
              <a:gd name="connsiteX58" fmla="*/ 920591 w 2916555"/>
              <a:gd name="connsiteY58" fmla="*/ 753047 h 1383315"/>
              <a:gd name="connsiteX59" fmla="*/ 936117 w 2916555"/>
              <a:gd name="connsiteY59" fmla="*/ 753047 h 1383315"/>
              <a:gd name="connsiteX60" fmla="*/ 936117 w 2916555"/>
              <a:gd name="connsiteY60" fmla="*/ 772477 h 1383315"/>
              <a:gd name="connsiteX61" fmla="*/ 953643 w 2916555"/>
              <a:gd name="connsiteY61" fmla="*/ 772477 h 1383315"/>
              <a:gd name="connsiteX62" fmla="*/ 978979 w 2916555"/>
              <a:gd name="connsiteY62" fmla="*/ 802672 h 1383315"/>
              <a:gd name="connsiteX63" fmla="*/ 992600 w 2916555"/>
              <a:gd name="connsiteY63" fmla="*/ 802672 h 1383315"/>
              <a:gd name="connsiteX64" fmla="*/ 1002411 w 2916555"/>
              <a:gd name="connsiteY64" fmla="*/ 831914 h 1383315"/>
              <a:gd name="connsiteX65" fmla="*/ 1055942 w 2916555"/>
              <a:gd name="connsiteY65" fmla="*/ 831914 h 1383315"/>
              <a:gd name="connsiteX66" fmla="*/ 1084231 w 2916555"/>
              <a:gd name="connsiteY66" fmla="*/ 861155 h 1383315"/>
              <a:gd name="connsiteX67" fmla="*/ 1084231 w 2916555"/>
              <a:gd name="connsiteY67" fmla="*/ 889445 h 1383315"/>
              <a:gd name="connsiteX68" fmla="*/ 1124141 w 2916555"/>
              <a:gd name="connsiteY68" fmla="*/ 889445 h 1383315"/>
              <a:gd name="connsiteX69" fmla="*/ 1124141 w 2916555"/>
              <a:gd name="connsiteY69" fmla="*/ 911828 h 1383315"/>
              <a:gd name="connsiteX70" fmla="*/ 1147572 w 2916555"/>
              <a:gd name="connsiteY70" fmla="*/ 911828 h 1383315"/>
              <a:gd name="connsiteX71" fmla="*/ 1157288 w 2916555"/>
              <a:gd name="connsiteY71" fmla="*/ 942023 h 1383315"/>
              <a:gd name="connsiteX72" fmla="*/ 1208913 w 2916555"/>
              <a:gd name="connsiteY72" fmla="*/ 942023 h 1383315"/>
              <a:gd name="connsiteX73" fmla="*/ 1224534 w 2916555"/>
              <a:gd name="connsiteY73" fmla="*/ 968312 h 1383315"/>
              <a:gd name="connsiteX74" fmla="*/ 1248823 w 2916555"/>
              <a:gd name="connsiteY74" fmla="*/ 968312 h 1383315"/>
              <a:gd name="connsiteX75" fmla="*/ 1254728 w 2916555"/>
              <a:gd name="connsiteY75" fmla="*/ 997553 h 1383315"/>
              <a:gd name="connsiteX76" fmla="*/ 1306354 w 2916555"/>
              <a:gd name="connsiteY76" fmla="*/ 997553 h 1383315"/>
              <a:gd name="connsiteX77" fmla="*/ 1335500 w 2916555"/>
              <a:gd name="connsiteY77" fmla="*/ 1031367 h 1383315"/>
              <a:gd name="connsiteX78" fmla="*/ 1390078 w 2916555"/>
              <a:gd name="connsiteY78" fmla="*/ 1031367 h 1383315"/>
              <a:gd name="connsiteX79" fmla="*/ 1390078 w 2916555"/>
              <a:gd name="connsiteY79" fmla="*/ 1049179 h 1383315"/>
              <a:gd name="connsiteX80" fmla="*/ 1414463 w 2916555"/>
              <a:gd name="connsiteY80" fmla="*/ 1049179 h 1383315"/>
              <a:gd name="connsiteX81" fmla="*/ 1414463 w 2916555"/>
              <a:gd name="connsiteY81" fmla="*/ 1059847 h 1383315"/>
              <a:gd name="connsiteX82" fmla="*/ 1432941 w 2916555"/>
              <a:gd name="connsiteY82" fmla="*/ 1059847 h 1383315"/>
              <a:gd name="connsiteX83" fmla="*/ 1432941 w 2916555"/>
              <a:gd name="connsiteY83" fmla="*/ 1093946 h 1383315"/>
              <a:gd name="connsiteX84" fmla="*/ 1453420 w 2916555"/>
              <a:gd name="connsiteY84" fmla="*/ 1093946 h 1383315"/>
              <a:gd name="connsiteX85" fmla="*/ 1453420 w 2916555"/>
              <a:gd name="connsiteY85" fmla="*/ 1105662 h 1383315"/>
              <a:gd name="connsiteX86" fmla="*/ 1634585 w 2916555"/>
              <a:gd name="connsiteY86" fmla="*/ 1105662 h 1383315"/>
              <a:gd name="connsiteX87" fmla="*/ 1634585 w 2916555"/>
              <a:gd name="connsiteY87" fmla="*/ 1124141 h 1383315"/>
              <a:gd name="connsiteX88" fmla="*/ 1655064 w 2916555"/>
              <a:gd name="connsiteY88" fmla="*/ 1124141 h 1383315"/>
              <a:gd name="connsiteX89" fmla="*/ 1655064 w 2916555"/>
              <a:gd name="connsiteY89" fmla="*/ 1137761 h 1383315"/>
              <a:gd name="connsiteX90" fmla="*/ 1715453 w 2916555"/>
              <a:gd name="connsiteY90" fmla="*/ 1137761 h 1383315"/>
              <a:gd name="connsiteX91" fmla="*/ 1715453 w 2916555"/>
              <a:gd name="connsiteY91" fmla="*/ 1160240 h 1383315"/>
              <a:gd name="connsiteX92" fmla="*/ 1918049 w 2916555"/>
              <a:gd name="connsiteY92" fmla="*/ 1160240 h 1383315"/>
              <a:gd name="connsiteX93" fmla="*/ 1918049 w 2916555"/>
              <a:gd name="connsiteY93" fmla="*/ 1184529 h 1383315"/>
              <a:gd name="connsiteX94" fmla="*/ 2195703 w 2916555"/>
              <a:gd name="connsiteY94" fmla="*/ 1184529 h 1383315"/>
              <a:gd name="connsiteX95" fmla="*/ 2195703 w 2916555"/>
              <a:gd name="connsiteY95" fmla="*/ 1216724 h 1383315"/>
              <a:gd name="connsiteX96" fmla="*/ 2402205 w 2916555"/>
              <a:gd name="connsiteY96" fmla="*/ 1216724 h 1383315"/>
              <a:gd name="connsiteX97" fmla="*/ 2402205 w 2916555"/>
              <a:gd name="connsiteY97" fmla="*/ 1253776 h 1383315"/>
              <a:gd name="connsiteX98" fmla="*/ 2469452 w 2916555"/>
              <a:gd name="connsiteY98" fmla="*/ 1253776 h 1383315"/>
              <a:gd name="connsiteX99" fmla="*/ 2469452 w 2916555"/>
              <a:gd name="connsiteY99" fmla="*/ 1295591 h 1383315"/>
              <a:gd name="connsiteX100" fmla="*/ 2516219 w 2916555"/>
              <a:gd name="connsiteY100" fmla="*/ 1295591 h 1383315"/>
              <a:gd name="connsiteX101" fmla="*/ 2516219 w 2916555"/>
              <a:gd name="connsiteY101" fmla="*/ 1341406 h 1383315"/>
              <a:gd name="connsiteX102" fmla="*/ 2533745 w 2916555"/>
              <a:gd name="connsiteY102" fmla="*/ 1341406 h 1383315"/>
              <a:gd name="connsiteX103" fmla="*/ 2533745 w 2916555"/>
              <a:gd name="connsiteY103" fmla="*/ 1383316 h 1383315"/>
              <a:gd name="connsiteX104" fmla="*/ 2916555 w 2916555"/>
              <a:gd name="connsiteY104" fmla="*/ 1383316 h 138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916555" h="1383315">
                <a:moveTo>
                  <a:pt x="0" y="0"/>
                </a:moveTo>
                <a:lnTo>
                  <a:pt x="36005" y="0"/>
                </a:lnTo>
                <a:lnTo>
                  <a:pt x="36005" y="8763"/>
                </a:lnTo>
                <a:lnTo>
                  <a:pt x="79915" y="24384"/>
                </a:lnTo>
                <a:lnTo>
                  <a:pt x="79915" y="37052"/>
                </a:lnTo>
                <a:lnTo>
                  <a:pt x="122777" y="37052"/>
                </a:lnTo>
                <a:lnTo>
                  <a:pt x="147066" y="77915"/>
                </a:lnTo>
                <a:lnTo>
                  <a:pt x="184118" y="116872"/>
                </a:lnTo>
                <a:lnTo>
                  <a:pt x="191929" y="136398"/>
                </a:lnTo>
                <a:lnTo>
                  <a:pt x="212312" y="136398"/>
                </a:lnTo>
                <a:lnTo>
                  <a:pt x="212312" y="155829"/>
                </a:lnTo>
                <a:lnTo>
                  <a:pt x="244507" y="155829"/>
                </a:lnTo>
                <a:lnTo>
                  <a:pt x="244507" y="172403"/>
                </a:lnTo>
                <a:lnTo>
                  <a:pt x="262985" y="172403"/>
                </a:lnTo>
                <a:lnTo>
                  <a:pt x="262985" y="190976"/>
                </a:lnTo>
                <a:lnTo>
                  <a:pt x="305848" y="213360"/>
                </a:lnTo>
                <a:lnTo>
                  <a:pt x="305848" y="226028"/>
                </a:lnTo>
                <a:lnTo>
                  <a:pt x="331184" y="226028"/>
                </a:lnTo>
                <a:lnTo>
                  <a:pt x="331184" y="270796"/>
                </a:lnTo>
                <a:lnTo>
                  <a:pt x="358521" y="270796"/>
                </a:lnTo>
                <a:lnTo>
                  <a:pt x="358521" y="282512"/>
                </a:lnTo>
                <a:lnTo>
                  <a:pt x="372142" y="282512"/>
                </a:lnTo>
                <a:lnTo>
                  <a:pt x="372142" y="291275"/>
                </a:lnTo>
                <a:lnTo>
                  <a:pt x="391573" y="291275"/>
                </a:lnTo>
                <a:lnTo>
                  <a:pt x="391573" y="305848"/>
                </a:lnTo>
                <a:lnTo>
                  <a:pt x="405194" y="305848"/>
                </a:lnTo>
                <a:lnTo>
                  <a:pt x="405194" y="320516"/>
                </a:lnTo>
                <a:lnTo>
                  <a:pt x="420814" y="320516"/>
                </a:lnTo>
                <a:lnTo>
                  <a:pt x="420814" y="336042"/>
                </a:lnTo>
                <a:lnTo>
                  <a:pt x="429578" y="336042"/>
                </a:lnTo>
                <a:lnTo>
                  <a:pt x="429578" y="349758"/>
                </a:lnTo>
                <a:lnTo>
                  <a:pt x="447104" y="349758"/>
                </a:lnTo>
                <a:lnTo>
                  <a:pt x="459772" y="394526"/>
                </a:lnTo>
                <a:lnTo>
                  <a:pt x="505587" y="411099"/>
                </a:lnTo>
                <a:lnTo>
                  <a:pt x="566928" y="465677"/>
                </a:lnTo>
                <a:lnTo>
                  <a:pt x="585407" y="481203"/>
                </a:lnTo>
                <a:lnTo>
                  <a:pt x="613696" y="504635"/>
                </a:lnTo>
                <a:lnTo>
                  <a:pt x="646843" y="527018"/>
                </a:lnTo>
                <a:lnTo>
                  <a:pt x="680942" y="565023"/>
                </a:lnTo>
                <a:lnTo>
                  <a:pt x="680942" y="584454"/>
                </a:lnTo>
                <a:lnTo>
                  <a:pt x="708184" y="584454"/>
                </a:lnTo>
                <a:lnTo>
                  <a:pt x="708184" y="593217"/>
                </a:lnTo>
                <a:lnTo>
                  <a:pt x="719900" y="593217"/>
                </a:lnTo>
                <a:lnTo>
                  <a:pt x="719900" y="605885"/>
                </a:lnTo>
                <a:lnTo>
                  <a:pt x="744284" y="625412"/>
                </a:lnTo>
                <a:lnTo>
                  <a:pt x="744284" y="647795"/>
                </a:lnTo>
                <a:lnTo>
                  <a:pt x="765620" y="647795"/>
                </a:lnTo>
                <a:lnTo>
                  <a:pt x="765620" y="658559"/>
                </a:lnTo>
                <a:lnTo>
                  <a:pt x="797814" y="658559"/>
                </a:lnTo>
                <a:lnTo>
                  <a:pt x="797814" y="676085"/>
                </a:lnTo>
                <a:lnTo>
                  <a:pt x="811435" y="676085"/>
                </a:lnTo>
                <a:lnTo>
                  <a:pt x="811435" y="684848"/>
                </a:lnTo>
                <a:lnTo>
                  <a:pt x="848487" y="684848"/>
                </a:lnTo>
                <a:lnTo>
                  <a:pt x="848487" y="701421"/>
                </a:lnTo>
                <a:lnTo>
                  <a:pt x="876681" y="701421"/>
                </a:lnTo>
                <a:lnTo>
                  <a:pt x="876681" y="724757"/>
                </a:lnTo>
                <a:lnTo>
                  <a:pt x="898112" y="724757"/>
                </a:lnTo>
                <a:lnTo>
                  <a:pt x="898112" y="742283"/>
                </a:lnTo>
                <a:lnTo>
                  <a:pt x="920591" y="753047"/>
                </a:lnTo>
                <a:lnTo>
                  <a:pt x="936117" y="753047"/>
                </a:lnTo>
                <a:lnTo>
                  <a:pt x="936117" y="772477"/>
                </a:lnTo>
                <a:lnTo>
                  <a:pt x="953643" y="772477"/>
                </a:lnTo>
                <a:lnTo>
                  <a:pt x="978979" y="802672"/>
                </a:lnTo>
                <a:lnTo>
                  <a:pt x="992600" y="802672"/>
                </a:lnTo>
                <a:lnTo>
                  <a:pt x="1002411" y="831914"/>
                </a:lnTo>
                <a:lnTo>
                  <a:pt x="1055942" y="831914"/>
                </a:lnTo>
                <a:lnTo>
                  <a:pt x="1084231" y="861155"/>
                </a:lnTo>
                <a:lnTo>
                  <a:pt x="1084231" y="889445"/>
                </a:lnTo>
                <a:lnTo>
                  <a:pt x="1124141" y="889445"/>
                </a:lnTo>
                <a:lnTo>
                  <a:pt x="1124141" y="911828"/>
                </a:lnTo>
                <a:lnTo>
                  <a:pt x="1147572" y="911828"/>
                </a:lnTo>
                <a:lnTo>
                  <a:pt x="1157288" y="942023"/>
                </a:lnTo>
                <a:lnTo>
                  <a:pt x="1208913" y="942023"/>
                </a:lnTo>
                <a:lnTo>
                  <a:pt x="1224534" y="968312"/>
                </a:lnTo>
                <a:lnTo>
                  <a:pt x="1248823" y="968312"/>
                </a:lnTo>
                <a:lnTo>
                  <a:pt x="1254728" y="997553"/>
                </a:lnTo>
                <a:lnTo>
                  <a:pt x="1306354" y="997553"/>
                </a:lnTo>
                <a:lnTo>
                  <a:pt x="1335500" y="1031367"/>
                </a:lnTo>
                <a:lnTo>
                  <a:pt x="1390078" y="1031367"/>
                </a:lnTo>
                <a:lnTo>
                  <a:pt x="1390078" y="1049179"/>
                </a:lnTo>
                <a:lnTo>
                  <a:pt x="1414463" y="1049179"/>
                </a:lnTo>
                <a:lnTo>
                  <a:pt x="1414463" y="1059847"/>
                </a:lnTo>
                <a:lnTo>
                  <a:pt x="1432941" y="1059847"/>
                </a:lnTo>
                <a:lnTo>
                  <a:pt x="1432941" y="1093946"/>
                </a:lnTo>
                <a:lnTo>
                  <a:pt x="1453420" y="1093946"/>
                </a:lnTo>
                <a:lnTo>
                  <a:pt x="1453420" y="1105662"/>
                </a:lnTo>
                <a:lnTo>
                  <a:pt x="1634585" y="1105662"/>
                </a:lnTo>
                <a:lnTo>
                  <a:pt x="1634585" y="1124141"/>
                </a:lnTo>
                <a:lnTo>
                  <a:pt x="1655064" y="1124141"/>
                </a:lnTo>
                <a:lnTo>
                  <a:pt x="1655064" y="1137761"/>
                </a:lnTo>
                <a:lnTo>
                  <a:pt x="1715453" y="1137761"/>
                </a:lnTo>
                <a:lnTo>
                  <a:pt x="1715453" y="1160240"/>
                </a:lnTo>
                <a:lnTo>
                  <a:pt x="1918049" y="1160240"/>
                </a:lnTo>
                <a:lnTo>
                  <a:pt x="1918049" y="1184529"/>
                </a:lnTo>
                <a:lnTo>
                  <a:pt x="2195703" y="1184529"/>
                </a:lnTo>
                <a:lnTo>
                  <a:pt x="2195703" y="1216724"/>
                </a:lnTo>
                <a:lnTo>
                  <a:pt x="2402205" y="1216724"/>
                </a:lnTo>
                <a:lnTo>
                  <a:pt x="2402205" y="1253776"/>
                </a:lnTo>
                <a:lnTo>
                  <a:pt x="2469452" y="1253776"/>
                </a:lnTo>
                <a:lnTo>
                  <a:pt x="2469452" y="1295591"/>
                </a:lnTo>
                <a:lnTo>
                  <a:pt x="2516219" y="1295591"/>
                </a:lnTo>
                <a:lnTo>
                  <a:pt x="2516219" y="1341406"/>
                </a:lnTo>
                <a:lnTo>
                  <a:pt x="2533745" y="1341406"/>
                </a:lnTo>
                <a:lnTo>
                  <a:pt x="2533745" y="1383316"/>
                </a:lnTo>
                <a:lnTo>
                  <a:pt x="2916555" y="1383316"/>
                </a:lnTo>
              </a:path>
            </a:pathLst>
          </a:custGeom>
          <a:noFill/>
          <a:ln w="38100" cap="rnd">
            <a:solidFill>
              <a:srgbClr val="FF7F4D"/>
            </a:solidFill>
            <a:prstDash val="solid"/>
            <a:miter/>
          </a:ln>
        </p:spPr>
        <p:txBody>
          <a:bodyPr rtlCol="0" anchor="ctr"/>
          <a:lstStyle/>
          <a:p>
            <a:endParaRPr lang="fr-FR"/>
          </a:p>
        </p:txBody>
      </p:sp>
      <p:sp>
        <p:nvSpPr>
          <p:cNvPr id="50" name="Forme libre : forme 49">
            <a:extLst>
              <a:ext uri="{FF2B5EF4-FFF2-40B4-BE49-F238E27FC236}">
                <a16:creationId xmlns="" xmlns:a16="http://schemas.microsoft.com/office/drawing/2014/main" id="{9EFFA521-36EB-95A3-2C90-7A1E523AD88F}"/>
              </a:ext>
            </a:extLst>
          </p:cNvPr>
          <p:cNvSpPr/>
          <p:nvPr/>
        </p:nvSpPr>
        <p:spPr>
          <a:xfrm>
            <a:off x="3132306" y="2136641"/>
            <a:ext cx="7064542" cy="2054367"/>
          </a:xfrm>
          <a:custGeom>
            <a:avLst/>
            <a:gdLst>
              <a:gd name="connsiteX0" fmla="*/ 0 w 3247834"/>
              <a:gd name="connsiteY0" fmla="*/ 0 h 1446942"/>
              <a:gd name="connsiteX1" fmla="*/ 48673 w 3247834"/>
              <a:gd name="connsiteY1" fmla="*/ 0 h 1446942"/>
              <a:gd name="connsiteX2" fmla="*/ 62389 w 3247834"/>
              <a:gd name="connsiteY2" fmla="*/ 16955 h 1446942"/>
              <a:gd name="connsiteX3" fmla="*/ 66199 w 3247834"/>
              <a:gd name="connsiteY3" fmla="*/ 35147 h 1446942"/>
              <a:gd name="connsiteX4" fmla="*/ 77248 w 3247834"/>
              <a:gd name="connsiteY4" fmla="*/ 48768 h 1446942"/>
              <a:gd name="connsiteX5" fmla="*/ 96774 w 3247834"/>
              <a:gd name="connsiteY5" fmla="*/ 55245 h 1446942"/>
              <a:gd name="connsiteX6" fmla="*/ 96774 w 3247834"/>
              <a:gd name="connsiteY6" fmla="*/ 63722 h 1446942"/>
              <a:gd name="connsiteX7" fmla="*/ 122111 w 3247834"/>
              <a:gd name="connsiteY7" fmla="*/ 63722 h 1446942"/>
              <a:gd name="connsiteX8" fmla="*/ 138303 w 3247834"/>
              <a:gd name="connsiteY8" fmla="*/ 88392 h 1446942"/>
              <a:gd name="connsiteX9" fmla="*/ 155829 w 3247834"/>
              <a:gd name="connsiteY9" fmla="*/ 88392 h 1446942"/>
              <a:gd name="connsiteX10" fmla="*/ 155829 w 3247834"/>
              <a:gd name="connsiteY10" fmla="*/ 103918 h 1446942"/>
              <a:gd name="connsiteX11" fmla="*/ 184404 w 3247834"/>
              <a:gd name="connsiteY11" fmla="*/ 103918 h 1446942"/>
              <a:gd name="connsiteX12" fmla="*/ 184404 w 3247834"/>
              <a:gd name="connsiteY12" fmla="*/ 140303 h 1446942"/>
              <a:gd name="connsiteX13" fmla="*/ 212408 w 3247834"/>
              <a:gd name="connsiteY13" fmla="*/ 140303 h 1446942"/>
              <a:gd name="connsiteX14" fmla="*/ 227933 w 3247834"/>
              <a:gd name="connsiteY14" fmla="*/ 192881 h 1446942"/>
              <a:gd name="connsiteX15" fmla="*/ 246793 w 3247834"/>
              <a:gd name="connsiteY15" fmla="*/ 192881 h 1446942"/>
              <a:gd name="connsiteX16" fmla="*/ 287084 w 3247834"/>
              <a:gd name="connsiteY16" fmla="*/ 232505 h 1446942"/>
              <a:gd name="connsiteX17" fmla="*/ 298704 w 3247834"/>
              <a:gd name="connsiteY17" fmla="*/ 232505 h 1446942"/>
              <a:gd name="connsiteX18" fmla="*/ 298704 w 3247834"/>
              <a:gd name="connsiteY18" fmla="*/ 246793 h 1446942"/>
              <a:gd name="connsiteX19" fmla="*/ 331851 w 3247834"/>
              <a:gd name="connsiteY19" fmla="*/ 246793 h 1446942"/>
              <a:gd name="connsiteX20" fmla="*/ 331851 w 3247834"/>
              <a:gd name="connsiteY20" fmla="*/ 279273 h 1446942"/>
              <a:gd name="connsiteX21" fmla="*/ 357188 w 3247834"/>
              <a:gd name="connsiteY21" fmla="*/ 316325 h 1446942"/>
              <a:gd name="connsiteX22" fmla="*/ 381857 w 3247834"/>
              <a:gd name="connsiteY22" fmla="*/ 316325 h 1446942"/>
              <a:gd name="connsiteX23" fmla="*/ 381857 w 3247834"/>
              <a:gd name="connsiteY23" fmla="*/ 334518 h 1446942"/>
              <a:gd name="connsiteX24" fmla="*/ 392240 w 3247834"/>
              <a:gd name="connsiteY24" fmla="*/ 334518 h 1446942"/>
              <a:gd name="connsiteX25" fmla="*/ 392240 w 3247834"/>
              <a:gd name="connsiteY25" fmla="*/ 354616 h 1446942"/>
              <a:gd name="connsiteX26" fmla="*/ 407861 w 3247834"/>
              <a:gd name="connsiteY26" fmla="*/ 354616 h 1446942"/>
              <a:gd name="connsiteX27" fmla="*/ 425387 w 3247834"/>
              <a:gd name="connsiteY27" fmla="*/ 376714 h 1446942"/>
              <a:gd name="connsiteX28" fmla="*/ 425387 w 3247834"/>
              <a:gd name="connsiteY28" fmla="*/ 388430 h 1446942"/>
              <a:gd name="connsiteX29" fmla="*/ 455295 w 3247834"/>
              <a:gd name="connsiteY29" fmla="*/ 388430 h 1446942"/>
              <a:gd name="connsiteX30" fmla="*/ 455295 w 3247834"/>
              <a:gd name="connsiteY30" fmla="*/ 395573 h 1446942"/>
              <a:gd name="connsiteX31" fmla="*/ 481870 w 3247834"/>
              <a:gd name="connsiteY31" fmla="*/ 395573 h 1446942"/>
              <a:gd name="connsiteX32" fmla="*/ 481870 w 3247834"/>
              <a:gd name="connsiteY32" fmla="*/ 403384 h 1446942"/>
              <a:gd name="connsiteX33" fmla="*/ 506540 w 3247834"/>
              <a:gd name="connsiteY33" fmla="*/ 403384 h 1446942"/>
              <a:gd name="connsiteX34" fmla="*/ 518255 w 3247834"/>
              <a:gd name="connsiteY34" fmla="*/ 433197 h 1446942"/>
              <a:gd name="connsiteX35" fmla="*/ 524066 w 3247834"/>
              <a:gd name="connsiteY35" fmla="*/ 452723 h 1446942"/>
              <a:gd name="connsiteX36" fmla="*/ 543592 w 3247834"/>
              <a:gd name="connsiteY36" fmla="*/ 463772 h 1446942"/>
              <a:gd name="connsiteX37" fmla="*/ 568928 w 3247834"/>
              <a:gd name="connsiteY37" fmla="*/ 517684 h 1446942"/>
              <a:gd name="connsiteX38" fmla="*/ 578644 w 3247834"/>
              <a:gd name="connsiteY38" fmla="*/ 523494 h 1446942"/>
              <a:gd name="connsiteX39" fmla="*/ 578644 w 3247834"/>
              <a:gd name="connsiteY39" fmla="*/ 537782 h 1446942"/>
              <a:gd name="connsiteX40" fmla="*/ 594265 w 3247834"/>
              <a:gd name="connsiteY40" fmla="*/ 537782 h 1446942"/>
              <a:gd name="connsiteX41" fmla="*/ 620840 w 3247834"/>
              <a:gd name="connsiteY41" fmla="*/ 567690 h 1446942"/>
              <a:gd name="connsiteX42" fmla="*/ 620840 w 3247834"/>
              <a:gd name="connsiteY42" fmla="*/ 577406 h 1446942"/>
              <a:gd name="connsiteX43" fmla="*/ 640366 w 3247834"/>
              <a:gd name="connsiteY43" fmla="*/ 577406 h 1446942"/>
              <a:gd name="connsiteX44" fmla="*/ 651986 w 3247834"/>
              <a:gd name="connsiteY44" fmla="*/ 602742 h 1446942"/>
              <a:gd name="connsiteX45" fmla="*/ 651986 w 3247834"/>
              <a:gd name="connsiteY45" fmla="*/ 620268 h 1446942"/>
              <a:gd name="connsiteX46" fmla="*/ 660463 w 3247834"/>
              <a:gd name="connsiteY46" fmla="*/ 620268 h 1446942"/>
              <a:gd name="connsiteX47" fmla="*/ 660463 w 3247834"/>
              <a:gd name="connsiteY47" fmla="*/ 628079 h 1446942"/>
              <a:gd name="connsiteX48" fmla="*/ 680561 w 3247834"/>
              <a:gd name="connsiteY48" fmla="*/ 628079 h 1446942"/>
              <a:gd name="connsiteX49" fmla="*/ 694277 w 3247834"/>
              <a:gd name="connsiteY49" fmla="*/ 646271 h 1446942"/>
              <a:gd name="connsiteX50" fmla="*/ 694277 w 3247834"/>
              <a:gd name="connsiteY50" fmla="*/ 658558 h 1446942"/>
              <a:gd name="connsiteX51" fmla="*/ 716280 w 3247834"/>
              <a:gd name="connsiteY51" fmla="*/ 658558 h 1446942"/>
              <a:gd name="connsiteX52" fmla="*/ 716280 w 3247834"/>
              <a:gd name="connsiteY52" fmla="*/ 670941 h 1446942"/>
              <a:gd name="connsiteX53" fmla="*/ 734473 w 3247834"/>
              <a:gd name="connsiteY53" fmla="*/ 670941 h 1446942"/>
              <a:gd name="connsiteX54" fmla="*/ 734473 w 3247834"/>
              <a:gd name="connsiteY54" fmla="*/ 679323 h 1446942"/>
              <a:gd name="connsiteX55" fmla="*/ 748760 w 3247834"/>
              <a:gd name="connsiteY55" fmla="*/ 679323 h 1446942"/>
              <a:gd name="connsiteX56" fmla="*/ 748760 w 3247834"/>
              <a:gd name="connsiteY56" fmla="*/ 696278 h 1446942"/>
              <a:gd name="connsiteX57" fmla="*/ 768953 w 3247834"/>
              <a:gd name="connsiteY57" fmla="*/ 707898 h 1446942"/>
              <a:gd name="connsiteX58" fmla="*/ 768953 w 3247834"/>
              <a:gd name="connsiteY58" fmla="*/ 717042 h 1446942"/>
              <a:gd name="connsiteX59" fmla="*/ 780002 w 3247834"/>
              <a:gd name="connsiteY59" fmla="*/ 717042 h 1446942"/>
              <a:gd name="connsiteX60" fmla="*/ 780002 w 3247834"/>
              <a:gd name="connsiteY60" fmla="*/ 731996 h 1446942"/>
              <a:gd name="connsiteX61" fmla="*/ 789718 w 3247834"/>
              <a:gd name="connsiteY61" fmla="*/ 731996 h 1446942"/>
              <a:gd name="connsiteX62" fmla="*/ 789718 w 3247834"/>
              <a:gd name="connsiteY62" fmla="*/ 754666 h 1446942"/>
              <a:gd name="connsiteX63" fmla="*/ 830580 w 3247834"/>
              <a:gd name="connsiteY63" fmla="*/ 768953 h 1446942"/>
              <a:gd name="connsiteX64" fmla="*/ 830580 w 3247834"/>
              <a:gd name="connsiteY64" fmla="*/ 782574 h 1446942"/>
              <a:gd name="connsiteX65" fmla="*/ 873443 w 3247834"/>
              <a:gd name="connsiteY65" fmla="*/ 806006 h 1446942"/>
              <a:gd name="connsiteX66" fmla="*/ 891635 w 3247834"/>
              <a:gd name="connsiteY66" fmla="*/ 806006 h 1446942"/>
              <a:gd name="connsiteX67" fmla="*/ 891635 w 3247834"/>
              <a:gd name="connsiteY67" fmla="*/ 825437 h 1446942"/>
              <a:gd name="connsiteX68" fmla="*/ 913067 w 3247834"/>
              <a:gd name="connsiteY68" fmla="*/ 825437 h 1446942"/>
              <a:gd name="connsiteX69" fmla="*/ 940403 w 3247834"/>
              <a:gd name="connsiteY69" fmla="*/ 865060 h 1446942"/>
              <a:gd name="connsiteX70" fmla="*/ 981932 w 3247834"/>
              <a:gd name="connsiteY70" fmla="*/ 865060 h 1446942"/>
              <a:gd name="connsiteX71" fmla="*/ 981932 w 3247834"/>
              <a:gd name="connsiteY71" fmla="*/ 881348 h 1446942"/>
              <a:gd name="connsiteX72" fmla="*/ 993648 w 3247834"/>
              <a:gd name="connsiteY72" fmla="*/ 881348 h 1446942"/>
              <a:gd name="connsiteX73" fmla="*/ 993648 w 3247834"/>
              <a:gd name="connsiteY73" fmla="*/ 892397 h 1446942"/>
              <a:gd name="connsiteX74" fmla="*/ 1005935 w 3247834"/>
              <a:gd name="connsiteY74" fmla="*/ 892397 h 1446942"/>
              <a:gd name="connsiteX75" fmla="*/ 1005935 w 3247834"/>
              <a:gd name="connsiteY75" fmla="*/ 917067 h 1446942"/>
              <a:gd name="connsiteX76" fmla="*/ 1025462 w 3247834"/>
              <a:gd name="connsiteY76" fmla="*/ 917067 h 1446942"/>
              <a:gd name="connsiteX77" fmla="*/ 1025462 w 3247834"/>
              <a:gd name="connsiteY77" fmla="*/ 926116 h 1446942"/>
              <a:gd name="connsiteX78" fmla="*/ 1055942 w 3247834"/>
              <a:gd name="connsiteY78" fmla="*/ 926116 h 1446942"/>
              <a:gd name="connsiteX79" fmla="*/ 1055942 w 3247834"/>
              <a:gd name="connsiteY79" fmla="*/ 937165 h 1446942"/>
              <a:gd name="connsiteX80" fmla="*/ 1068991 w 3247834"/>
              <a:gd name="connsiteY80" fmla="*/ 937165 h 1446942"/>
              <a:gd name="connsiteX81" fmla="*/ 1068991 w 3247834"/>
              <a:gd name="connsiteY81" fmla="*/ 949547 h 1446942"/>
              <a:gd name="connsiteX82" fmla="*/ 1096232 w 3247834"/>
              <a:gd name="connsiteY82" fmla="*/ 949547 h 1446942"/>
              <a:gd name="connsiteX83" fmla="*/ 1096232 w 3247834"/>
              <a:gd name="connsiteY83" fmla="*/ 978122 h 1446942"/>
              <a:gd name="connsiteX84" fmla="*/ 1127379 w 3247834"/>
              <a:gd name="connsiteY84" fmla="*/ 978122 h 1446942"/>
              <a:gd name="connsiteX85" fmla="*/ 1146905 w 3247834"/>
              <a:gd name="connsiteY85" fmla="*/ 995648 h 1446942"/>
              <a:gd name="connsiteX86" fmla="*/ 1146905 w 3247834"/>
              <a:gd name="connsiteY86" fmla="*/ 1009269 h 1446942"/>
              <a:gd name="connsiteX87" fmla="*/ 1181957 w 3247834"/>
              <a:gd name="connsiteY87" fmla="*/ 1009269 h 1446942"/>
              <a:gd name="connsiteX88" fmla="*/ 1181957 w 3247834"/>
              <a:gd name="connsiteY88" fmla="*/ 1026605 h 1446942"/>
              <a:gd name="connsiteX89" fmla="*/ 1193006 w 3247834"/>
              <a:gd name="connsiteY89" fmla="*/ 1026605 h 1446942"/>
              <a:gd name="connsiteX90" fmla="*/ 1193006 w 3247834"/>
              <a:gd name="connsiteY90" fmla="*/ 1054703 h 1446942"/>
              <a:gd name="connsiteX91" fmla="*/ 1204722 w 3247834"/>
              <a:gd name="connsiteY91" fmla="*/ 1054703 h 1446942"/>
              <a:gd name="connsiteX92" fmla="*/ 1204722 w 3247834"/>
              <a:gd name="connsiteY92" fmla="*/ 1066419 h 1446942"/>
              <a:gd name="connsiteX93" fmla="*/ 1215771 w 3247834"/>
              <a:gd name="connsiteY93" fmla="*/ 1066419 h 1446942"/>
              <a:gd name="connsiteX94" fmla="*/ 1215771 w 3247834"/>
              <a:gd name="connsiteY94" fmla="*/ 1074896 h 1446942"/>
              <a:gd name="connsiteX95" fmla="*/ 1243679 w 3247834"/>
              <a:gd name="connsiteY95" fmla="*/ 1074896 h 1446942"/>
              <a:gd name="connsiteX96" fmla="*/ 1243679 w 3247834"/>
              <a:gd name="connsiteY96" fmla="*/ 1083945 h 1446942"/>
              <a:gd name="connsiteX97" fmla="*/ 1348264 w 3247834"/>
              <a:gd name="connsiteY97" fmla="*/ 1083945 h 1446942"/>
              <a:gd name="connsiteX98" fmla="*/ 1348264 w 3247834"/>
              <a:gd name="connsiteY98" fmla="*/ 1097566 h 1446942"/>
              <a:gd name="connsiteX99" fmla="*/ 1369695 w 3247834"/>
              <a:gd name="connsiteY99" fmla="*/ 1097566 h 1446942"/>
              <a:gd name="connsiteX100" fmla="*/ 1369695 w 3247834"/>
              <a:gd name="connsiteY100" fmla="*/ 1108615 h 1446942"/>
              <a:gd name="connsiteX101" fmla="*/ 1400175 w 3247834"/>
              <a:gd name="connsiteY101" fmla="*/ 1108615 h 1446942"/>
              <a:gd name="connsiteX102" fmla="*/ 1400175 w 3247834"/>
              <a:gd name="connsiteY102" fmla="*/ 1136523 h 1446942"/>
              <a:gd name="connsiteX103" fmla="*/ 1449514 w 3247834"/>
              <a:gd name="connsiteY103" fmla="*/ 1136523 h 1446942"/>
              <a:gd name="connsiteX104" fmla="*/ 1449514 w 3247834"/>
              <a:gd name="connsiteY104" fmla="*/ 1146905 h 1446942"/>
              <a:gd name="connsiteX105" fmla="*/ 1459897 w 3247834"/>
              <a:gd name="connsiteY105" fmla="*/ 1146905 h 1446942"/>
              <a:gd name="connsiteX106" fmla="*/ 1459897 w 3247834"/>
              <a:gd name="connsiteY106" fmla="*/ 1160621 h 1446942"/>
              <a:gd name="connsiteX107" fmla="*/ 1508665 w 3247834"/>
              <a:gd name="connsiteY107" fmla="*/ 1160621 h 1446942"/>
              <a:gd name="connsiteX108" fmla="*/ 1508665 w 3247834"/>
              <a:gd name="connsiteY108" fmla="*/ 1178147 h 1446942"/>
              <a:gd name="connsiteX109" fmla="*/ 1604105 w 3247834"/>
              <a:gd name="connsiteY109" fmla="*/ 1178147 h 1446942"/>
              <a:gd name="connsiteX110" fmla="*/ 1604105 w 3247834"/>
              <a:gd name="connsiteY110" fmla="*/ 1202150 h 1446942"/>
              <a:gd name="connsiteX111" fmla="*/ 1627442 w 3247834"/>
              <a:gd name="connsiteY111" fmla="*/ 1202150 h 1446942"/>
              <a:gd name="connsiteX112" fmla="*/ 1627442 w 3247834"/>
              <a:gd name="connsiteY112" fmla="*/ 1224248 h 1446942"/>
              <a:gd name="connsiteX113" fmla="*/ 1668399 w 3247834"/>
              <a:gd name="connsiteY113" fmla="*/ 1224248 h 1446942"/>
              <a:gd name="connsiteX114" fmla="*/ 1668399 w 3247834"/>
              <a:gd name="connsiteY114" fmla="*/ 1254062 h 1446942"/>
              <a:gd name="connsiteX115" fmla="*/ 1826228 w 3247834"/>
              <a:gd name="connsiteY115" fmla="*/ 1254062 h 1446942"/>
              <a:gd name="connsiteX116" fmla="*/ 1826228 w 3247834"/>
              <a:gd name="connsiteY116" fmla="*/ 1295686 h 1446942"/>
              <a:gd name="connsiteX117" fmla="*/ 2027492 w 3247834"/>
              <a:gd name="connsiteY117" fmla="*/ 1295686 h 1446942"/>
              <a:gd name="connsiteX118" fmla="*/ 2027492 w 3247834"/>
              <a:gd name="connsiteY118" fmla="*/ 1338548 h 1446942"/>
              <a:gd name="connsiteX119" fmla="*/ 2147030 w 3247834"/>
              <a:gd name="connsiteY119" fmla="*/ 1338548 h 1446942"/>
              <a:gd name="connsiteX120" fmla="*/ 2147030 w 3247834"/>
              <a:gd name="connsiteY120" fmla="*/ 1381411 h 1446942"/>
              <a:gd name="connsiteX121" fmla="*/ 2773680 w 3247834"/>
              <a:gd name="connsiteY121" fmla="*/ 1381411 h 1446942"/>
              <a:gd name="connsiteX122" fmla="*/ 2773680 w 3247834"/>
              <a:gd name="connsiteY122" fmla="*/ 1446943 h 1446942"/>
              <a:gd name="connsiteX123" fmla="*/ 3247835 w 3247834"/>
              <a:gd name="connsiteY123" fmla="*/ 1446943 h 14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247834" h="1446942">
                <a:moveTo>
                  <a:pt x="0" y="0"/>
                </a:moveTo>
                <a:lnTo>
                  <a:pt x="48673" y="0"/>
                </a:lnTo>
                <a:lnTo>
                  <a:pt x="62389" y="16955"/>
                </a:lnTo>
                <a:lnTo>
                  <a:pt x="66199" y="35147"/>
                </a:lnTo>
                <a:lnTo>
                  <a:pt x="77248" y="48768"/>
                </a:lnTo>
                <a:lnTo>
                  <a:pt x="96774" y="55245"/>
                </a:lnTo>
                <a:lnTo>
                  <a:pt x="96774" y="63722"/>
                </a:lnTo>
                <a:lnTo>
                  <a:pt x="122111" y="63722"/>
                </a:lnTo>
                <a:lnTo>
                  <a:pt x="138303" y="88392"/>
                </a:lnTo>
                <a:lnTo>
                  <a:pt x="155829" y="88392"/>
                </a:lnTo>
                <a:lnTo>
                  <a:pt x="155829" y="103918"/>
                </a:lnTo>
                <a:lnTo>
                  <a:pt x="184404" y="103918"/>
                </a:lnTo>
                <a:lnTo>
                  <a:pt x="184404" y="140303"/>
                </a:lnTo>
                <a:lnTo>
                  <a:pt x="212408" y="140303"/>
                </a:lnTo>
                <a:lnTo>
                  <a:pt x="227933" y="192881"/>
                </a:lnTo>
                <a:lnTo>
                  <a:pt x="246793" y="192881"/>
                </a:lnTo>
                <a:lnTo>
                  <a:pt x="287084" y="232505"/>
                </a:lnTo>
                <a:lnTo>
                  <a:pt x="298704" y="232505"/>
                </a:lnTo>
                <a:lnTo>
                  <a:pt x="298704" y="246793"/>
                </a:lnTo>
                <a:lnTo>
                  <a:pt x="331851" y="246793"/>
                </a:lnTo>
                <a:lnTo>
                  <a:pt x="331851" y="279273"/>
                </a:lnTo>
                <a:lnTo>
                  <a:pt x="357188" y="316325"/>
                </a:lnTo>
                <a:lnTo>
                  <a:pt x="381857" y="316325"/>
                </a:lnTo>
                <a:lnTo>
                  <a:pt x="381857" y="334518"/>
                </a:lnTo>
                <a:lnTo>
                  <a:pt x="392240" y="334518"/>
                </a:lnTo>
                <a:lnTo>
                  <a:pt x="392240" y="354616"/>
                </a:lnTo>
                <a:lnTo>
                  <a:pt x="407861" y="354616"/>
                </a:lnTo>
                <a:lnTo>
                  <a:pt x="425387" y="376714"/>
                </a:lnTo>
                <a:lnTo>
                  <a:pt x="425387" y="388430"/>
                </a:lnTo>
                <a:lnTo>
                  <a:pt x="455295" y="388430"/>
                </a:lnTo>
                <a:lnTo>
                  <a:pt x="455295" y="395573"/>
                </a:lnTo>
                <a:lnTo>
                  <a:pt x="481870" y="395573"/>
                </a:lnTo>
                <a:lnTo>
                  <a:pt x="481870" y="403384"/>
                </a:lnTo>
                <a:lnTo>
                  <a:pt x="506540" y="403384"/>
                </a:lnTo>
                <a:lnTo>
                  <a:pt x="518255" y="433197"/>
                </a:lnTo>
                <a:lnTo>
                  <a:pt x="524066" y="452723"/>
                </a:lnTo>
                <a:lnTo>
                  <a:pt x="543592" y="463772"/>
                </a:lnTo>
                <a:lnTo>
                  <a:pt x="568928" y="517684"/>
                </a:lnTo>
                <a:lnTo>
                  <a:pt x="578644" y="523494"/>
                </a:lnTo>
                <a:lnTo>
                  <a:pt x="578644" y="537782"/>
                </a:lnTo>
                <a:lnTo>
                  <a:pt x="594265" y="537782"/>
                </a:lnTo>
                <a:lnTo>
                  <a:pt x="620840" y="567690"/>
                </a:lnTo>
                <a:lnTo>
                  <a:pt x="620840" y="577406"/>
                </a:lnTo>
                <a:lnTo>
                  <a:pt x="640366" y="577406"/>
                </a:lnTo>
                <a:lnTo>
                  <a:pt x="651986" y="602742"/>
                </a:lnTo>
                <a:lnTo>
                  <a:pt x="651986" y="620268"/>
                </a:lnTo>
                <a:lnTo>
                  <a:pt x="660463" y="620268"/>
                </a:lnTo>
                <a:lnTo>
                  <a:pt x="660463" y="628079"/>
                </a:lnTo>
                <a:lnTo>
                  <a:pt x="680561" y="628079"/>
                </a:lnTo>
                <a:lnTo>
                  <a:pt x="694277" y="646271"/>
                </a:lnTo>
                <a:lnTo>
                  <a:pt x="694277" y="658558"/>
                </a:lnTo>
                <a:lnTo>
                  <a:pt x="716280" y="658558"/>
                </a:lnTo>
                <a:lnTo>
                  <a:pt x="716280" y="670941"/>
                </a:lnTo>
                <a:lnTo>
                  <a:pt x="734473" y="670941"/>
                </a:lnTo>
                <a:lnTo>
                  <a:pt x="734473" y="679323"/>
                </a:lnTo>
                <a:lnTo>
                  <a:pt x="748760" y="679323"/>
                </a:lnTo>
                <a:lnTo>
                  <a:pt x="748760" y="696278"/>
                </a:lnTo>
                <a:lnTo>
                  <a:pt x="768953" y="707898"/>
                </a:lnTo>
                <a:lnTo>
                  <a:pt x="768953" y="717042"/>
                </a:lnTo>
                <a:lnTo>
                  <a:pt x="780002" y="717042"/>
                </a:lnTo>
                <a:lnTo>
                  <a:pt x="780002" y="731996"/>
                </a:lnTo>
                <a:lnTo>
                  <a:pt x="789718" y="731996"/>
                </a:lnTo>
                <a:lnTo>
                  <a:pt x="789718" y="754666"/>
                </a:lnTo>
                <a:lnTo>
                  <a:pt x="830580" y="768953"/>
                </a:lnTo>
                <a:lnTo>
                  <a:pt x="830580" y="782574"/>
                </a:lnTo>
                <a:lnTo>
                  <a:pt x="873443" y="806006"/>
                </a:lnTo>
                <a:lnTo>
                  <a:pt x="891635" y="806006"/>
                </a:lnTo>
                <a:lnTo>
                  <a:pt x="891635" y="825437"/>
                </a:lnTo>
                <a:lnTo>
                  <a:pt x="913067" y="825437"/>
                </a:lnTo>
                <a:lnTo>
                  <a:pt x="940403" y="865060"/>
                </a:lnTo>
                <a:lnTo>
                  <a:pt x="981932" y="865060"/>
                </a:lnTo>
                <a:lnTo>
                  <a:pt x="981932" y="881348"/>
                </a:lnTo>
                <a:lnTo>
                  <a:pt x="993648" y="881348"/>
                </a:lnTo>
                <a:lnTo>
                  <a:pt x="993648" y="892397"/>
                </a:lnTo>
                <a:lnTo>
                  <a:pt x="1005935" y="892397"/>
                </a:lnTo>
                <a:lnTo>
                  <a:pt x="1005935" y="917067"/>
                </a:lnTo>
                <a:lnTo>
                  <a:pt x="1025462" y="917067"/>
                </a:lnTo>
                <a:lnTo>
                  <a:pt x="1025462" y="926116"/>
                </a:lnTo>
                <a:lnTo>
                  <a:pt x="1055942" y="926116"/>
                </a:lnTo>
                <a:lnTo>
                  <a:pt x="1055942" y="937165"/>
                </a:lnTo>
                <a:lnTo>
                  <a:pt x="1068991" y="937165"/>
                </a:lnTo>
                <a:lnTo>
                  <a:pt x="1068991" y="949547"/>
                </a:lnTo>
                <a:lnTo>
                  <a:pt x="1096232" y="949547"/>
                </a:lnTo>
                <a:lnTo>
                  <a:pt x="1096232" y="978122"/>
                </a:lnTo>
                <a:lnTo>
                  <a:pt x="1127379" y="978122"/>
                </a:lnTo>
                <a:lnTo>
                  <a:pt x="1146905" y="995648"/>
                </a:lnTo>
                <a:lnTo>
                  <a:pt x="1146905" y="1009269"/>
                </a:lnTo>
                <a:lnTo>
                  <a:pt x="1181957" y="1009269"/>
                </a:lnTo>
                <a:lnTo>
                  <a:pt x="1181957" y="1026605"/>
                </a:lnTo>
                <a:lnTo>
                  <a:pt x="1193006" y="1026605"/>
                </a:lnTo>
                <a:lnTo>
                  <a:pt x="1193006" y="1054703"/>
                </a:lnTo>
                <a:lnTo>
                  <a:pt x="1204722" y="1054703"/>
                </a:lnTo>
                <a:lnTo>
                  <a:pt x="1204722" y="1066419"/>
                </a:lnTo>
                <a:lnTo>
                  <a:pt x="1215771" y="1066419"/>
                </a:lnTo>
                <a:lnTo>
                  <a:pt x="1215771" y="1074896"/>
                </a:lnTo>
                <a:lnTo>
                  <a:pt x="1243679" y="1074896"/>
                </a:lnTo>
                <a:lnTo>
                  <a:pt x="1243679" y="1083945"/>
                </a:lnTo>
                <a:lnTo>
                  <a:pt x="1348264" y="1083945"/>
                </a:lnTo>
                <a:lnTo>
                  <a:pt x="1348264" y="1097566"/>
                </a:lnTo>
                <a:lnTo>
                  <a:pt x="1369695" y="1097566"/>
                </a:lnTo>
                <a:lnTo>
                  <a:pt x="1369695" y="1108615"/>
                </a:lnTo>
                <a:lnTo>
                  <a:pt x="1400175" y="1108615"/>
                </a:lnTo>
                <a:lnTo>
                  <a:pt x="1400175" y="1136523"/>
                </a:lnTo>
                <a:lnTo>
                  <a:pt x="1449514" y="1136523"/>
                </a:lnTo>
                <a:lnTo>
                  <a:pt x="1449514" y="1146905"/>
                </a:lnTo>
                <a:lnTo>
                  <a:pt x="1459897" y="1146905"/>
                </a:lnTo>
                <a:lnTo>
                  <a:pt x="1459897" y="1160621"/>
                </a:lnTo>
                <a:lnTo>
                  <a:pt x="1508665" y="1160621"/>
                </a:lnTo>
                <a:lnTo>
                  <a:pt x="1508665" y="1178147"/>
                </a:lnTo>
                <a:lnTo>
                  <a:pt x="1604105" y="1178147"/>
                </a:lnTo>
                <a:lnTo>
                  <a:pt x="1604105" y="1202150"/>
                </a:lnTo>
                <a:lnTo>
                  <a:pt x="1627442" y="1202150"/>
                </a:lnTo>
                <a:lnTo>
                  <a:pt x="1627442" y="1224248"/>
                </a:lnTo>
                <a:lnTo>
                  <a:pt x="1668399" y="1224248"/>
                </a:lnTo>
                <a:lnTo>
                  <a:pt x="1668399" y="1254062"/>
                </a:lnTo>
                <a:lnTo>
                  <a:pt x="1826228" y="1254062"/>
                </a:lnTo>
                <a:lnTo>
                  <a:pt x="1826228" y="1295686"/>
                </a:lnTo>
                <a:lnTo>
                  <a:pt x="2027492" y="1295686"/>
                </a:lnTo>
                <a:lnTo>
                  <a:pt x="2027492" y="1338548"/>
                </a:lnTo>
                <a:lnTo>
                  <a:pt x="2147030" y="1338548"/>
                </a:lnTo>
                <a:lnTo>
                  <a:pt x="2147030" y="1381411"/>
                </a:lnTo>
                <a:lnTo>
                  <a:pt x="2773680" y="1381411"/>
                </a:lnTo>
                <a:lnTo>
                  <a:pt x="2773680" y="1446943"/>
                </a:lnTo>
                <a:lnTo>
                  <a:pt x="3247835" y="1446943"/>
                </a:lnTo>
              </a:path>
            </a:pathLst>
          </a:custGeom>
          <a:noFill/>
          <a:ln w="38100" cap="rnd">
            <a:solidFill>
              <a:schemeClr val="tx1">
                <a:lumMod val="50000"/>
                <a:lumOff val="50000"/>
              </a:schemeClr>
            </a:solidFill>
            <a:prstDash val="solid"/>
            <a:miter/>
          </a:ln>
        </p:spPr>
        <p:txBody>
          <a:bodyPr rtlCol="0" anchor="ctr"/>
          <a:lstStyle/>
          <a:p>
            <a:endParaRPr lang="fr-FR"/>
          </a:p>
        </p:txBody>
      </p:sp>
      <p:sp>
        <p:nvSpPr>
          <p:cNvPr id="53" name="ZoneTexte 52">
            <a:extLst>
              <a:ext uri="{FF2B5EF4-FFF2-40B4-BE49-F238E27FC236}">
                <a16:creationId xmlns="" xmlns:a16="http://schemas.microsoft.com/office/drawing/2014/main" id="{C7B2A7F5-9CDF-A033-6020-64F5441E9548}"/>
              </a:ext>
            </a:extLst>
          </p:cNvPr>
          <p:cNvSpPr txBox="1"/>
          <p:nvPr/>
        </p:nvSpPr>
        <p:spPr>
          <a:xfrm>
            <a:off x="7321169" y="1607249"/>
            <a:ext cx="3363530" cy="215444"/>
          </a:xfrm>
          <a:prstGeom prst="rect">
            <a:avLst/>
          </a:prstGeom>
          <a:noFill/>
          <a:ln>
            <a:noFill/>
          </a:ln>
        </p:spPr>
        <p:txBody>
          <a:bodyPr wrap="square" rtlCol="0" anchor="ctr">
            <a:spAutoFit/>
          </a:bodyPr>
          <a:lstStyle/>
          <a:p>
            <a:pPr algn="r">
              <a:spcAft>
                <a:spcPts val="400"/>
              </a:spcAft>
              <a:defRPr/>
            </a:pPr>
            <a:r>
              <a:rPr lang="fr-FR" sz="800" b="1" dirty="0">
                <a:latin typeface="+mj-lt"/>
                <a:cs typeface="Arial Narrow" panose="020B0604020202020204" pitchFamily="34" charset="0"/>
              </a:rPr>
              <a:t>Suivi médian: 17,1 mois</a:t>
            </a:r>
          </a:p>
        </p:txBody>
      </p:sp>
      <p:cxnSp>
        <p:nvCxnSpPr>
          <p:cNvPr id="55" name="Connecteur droit 54">
            <a:extLst>
              <a:ext uri="{FF2B5EF4-FFF2-40B4-BE49-F238E27FC236}">
                <a16:creationId xmlns="" xmlns:a16="http://schemas.microsoft.com/office/drawing/2014/main" id="{71EE405A-ECF5-2136-84DF-59E2548AE78C}"/>
              </a:ext>
            </a:extLst>
          </p:cNvPr>
          <p:cNvCxnSpPr/>
          <p:nvPr/>
        </p:nvCxnSpPr>
        <p:spPr>
          <a:xfrm>
            <a:off x="5104263" y="3116725"/>
            <a:ext cx="0" cy="1152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 xmlns:a16="http://schemas.microsoft.com/office/drawing/2014/main" id="{18654634-B793-084C-F897-9EF7F10D68C0}"/>
              </a:ext>
            </a:extLst>
          </p:cNvPr>
          <p:cNvSpPr txBox="1"/>
          <p:nvPr/>
        </p:nvSpPr>
        <p:spPr>
          <a:xfrm>
            <a:off x="4875225" y="2721840"/>
            <a:ext cx="884598" cy="369332"/>
          </a:xfrm>
          <a:prstGeom prst="rect">
            <a:avLst/>
          </a:prstGeom>
          <a:noFill/>
          <a:ln>
            <a:noFill/>
          </a:ln>
        </p:spPr>
        <p:txBody>
          <a:bodyPr wrap="square" rtlCol="0" anchor="ctr">
            <a:spAutoFit/>
          </a:bodyPr>
          <a:lstStyle/>
          <a:p>
            <a:pPr algn="r">
              <a:spcAft>
                <a:spcPts val="400"/>
              </a:spcAft>
              <a:defRPr/>
            </a:pPr>
            <a:r>
              <a:rPr lang="fr-FR" b="1" dirty="0">
                <a:solidFill>
                  <a:schemeClr val="bg2"/>
                </a:solidFill>
                <a:latin typeface="+mj-lt"/>
                <a:cs typeface="Arial Narrow" panose="020B0604020202020204" pitchFamily="34" charset="0"/>
              </a:rPr>
              <a:t>50,2%</a:t>
            </a:r>
          </a:p>
        </p:txBody>
      </p:sp>
      <p:sp>
        <p:nvSpPr>
          <p:cNvPr id="57" name="ZoneTexte 56">
            <a:extLst>
              <a:ext uri="{FF2B5EF4-FFF2-40B4-BE49-F238E27FC236}">
                <a16:creationId xmlns="" xmlns:a16="http://schemas.microsoft.com/office/drawing/2014/main" id="{13BCADBB-33F7-597E-0609-AF6899336197}"/>
              </a:ext>
            </a:extLst>
          </p:cNvPr>
          <p:cNvSpPr txBox="1"/>
          <p:nvPr/>
        </p:nvSpPr>
        <p:spPr>
          <a:xfrm>
            <a:off x="4227737" y="3363867"/>
            <a:ext cx="884598" cy="369332"/>
          </a:xfrm>
          <a:prstGeom prst="rect">
            <a:avLst/>
          </a:prstGeom>
          <a:noFill/>
          <a:ln>
            <a:noFill/>
          </a:ln>
        </p:spPr>
        <p:txBody>
          <a:bodyPr wrap="square" rtlCol="0" anchor="ctr">
            <a:spAutoFit/>
          </a:bodyPr>
          <a:lstStyle/>
          <a:p>
            <a:pPr algn="r">
              <a:spcAft>
                <a:spcPts val="400"/>
              </a:spcAft>
              <a:defRPr/>
            </a:pPr>
            <a:r>
              <a:rPr lang="fr-FR" b="1" dirty="0">
                <a:solidFill>
                  <a:schemeClr val="tx1">
                    <a:lumMod val="50000"/>
                    <a:lumOff val="50000"/>
                  </a:schemeClr>
                </a:solidFill>
                <a:latin typeface="+mj-lt"/>
                <a:cs typeface="Arial Narrow" panose="020B0604020202020204" pitchFamily="34" charset="0"/>
              </a:rPr>
              <a:t>44,1%</a:t>
            </a:r>
          </a:p>
        </p:txBody>
      </p:sp>
    </p:spTree>
    <p:extLst>
      <p:ext uri="{BB962C8B-B14F-4D97-AF65-F5344CB8AC3E}">
        <p14:creationId xmlns:p14="http://schemas.microsoft.com/office/powerpoint/2010/main" val="30660021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SAPPHIRE</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9127" y="1469988"/>
            <a:ext cx="10409866" cy="3077766"/>
          </a:xfrm>
        </p:spPr>
        <p:txBody>
          <a:bodyPr>
            <a:spAutoFit/>
          </a:bodyPr>
          <a:lstStyle/>
          <a:p>
            <a:pPr>
              <a:spcBef>
                <a:spcPts val="2400"/>
              </a:spcBef>
            </a:pPr>
            <a:r>
              <a:rPr lang="fr-FR" dirty="0"/>
              <a:t>L’association </a:t>
            </a:r>
            <a:r>
              <a:rPr lang="fr-FR" dirty="0" err="1"/>
              <a:t>sitravatinib</a:t>
            </a:r>
            <a:r>
              <a:rPr lang="fr-FR" dirty="0"/>
              <a:t> + </a:t>
            </a:r>
            <a:r>
              <a:rPr lang="fr-FR" dirty="0" err="1"/>
              <a:t>nivolumab</a:t>
            </a:r>
            <a:r>
              <a:rPr lang="fr-FR" dirty="0"/>
              <a:t> n’augmente pas significativement la survie globale comparativement au </a:t>
            </a:r>
            <a:r>
              <a:rPr lang="fr-FR" dirty="0" err="1"/>
              <a:t>docétaxel</a:t>
            </a:r>
            <a:endParaRPr lang="fr-FR" dirty="0"/>
          </a:p>
          <a:p>
            <a:pPr>
              <a:spcBef>
                <a:spcPts val="2400"/>
              </a:spcBef>
            </a:pPr>
            <a:r>
              <a:rPr lang="fr-FR" dirty="0"/>
              <a:t>Le profil de tolérance des différents traitements de cette étude est en ligne avec les toxicités connues des molécules</a:t>
            </a:r>
          </a:p>
          <a:p>
            <a:pPr>
              <a:spcBef>
                <a:spcPts val="2400"/>
              </a:spcBef>
            </a:pPr>
            <a:r>
              <a:rPr lang="fr-FR" dirty="0"/>
              <a:t>Une approche « personnalisée » serait peut-être plus pertinente en cas de résistance acquise aux inhibiteurs des points de contrôle de l’immunité</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H. </a:t>
            </a:r>
            <a:r>
              <a:rPr lang="fr-FR" dirty="0" err="1"/>
              <a:t>Borghaei</a:t>
            </a:r>
            <a:r>
              <a:rPr lang="fr-FR" dirty="0"/>
              <a:t>  et al., ESMO</a:t>
            </a:r>
            <a:r>
              <a:rPr lang="fr-FR" baseline="30000" dirty="0"/>
              <a:t>®</a:t>
            </a:r>
            <a:r>
              <a:rPr lang="fr-FR" dirty="0"/>
              <a:t> 2023, Abs. #LBA63</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6760437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14820" y="1811707"/>
            <a:ext cx="10572379" cy="1014044"/>
          </a:xfrm>
        </p:spPr>
        <p:txBody>
          <a:bodyPr/>
          <a:lstStyle/>
          <a:p>
            <a:r>
              <a:rPr lang="fr-FR" dirty="0"/>
              <a:t>Association </a:t>
            </a:r>
            <a:r>
              <a:rPr lang="fr-FR" dirty="0" err="1"/>
              <a:t>dostarlimab</a:t>
            </a:r>
            <a:r>
              <a:rPr lang="fr-FR" dirty="0"/>
              <a:t> + chimiothérapie </a:t>
            </a:r>
            <a:r>
              <a:rPr lang="fr-FR" i="1" dirty="0"/>
              <a:t>vs</a:t>
            </a:r>
            <a:r>
              <a:rPr lang="fr-FR" dirty="0"/>
              <a:t> pembrolizumab + chimiothérapie dans le CBNPC métastatique non épidermoïde</a:t>
            </a:r>
          </a:p>
          <a:p>
            <a:endParaRPr lang="fr-FR" sz="3200" dirty="0"/>
          </a:p>
        </p:txBody>
      </p:sp>
      <p:sp>
        <p:nvSpPr>
          <p:cNvPr id="4" name="Espace réservé du texte 3"/>
          <p:cNvSpPr>
            <a:spLocks noGrp="1"/>
          </p:cNvSpPr>
          <p:nvPr>
            <p:ph type="body" sz="quarter" idx="18"/>
          </p:nvPr>
        </p:nvSpPr>
        <p:spPr>
          <a:xfrm>
            <a:off x="1331297" y="3885648"/>
            <a:ext cx="10370160" cy="1690915"/>
          </a:xfrm>
        </p:spPr>
        <p:txBody>
          <a:bodyPr/>
          <a:lstStyle/>
          <a:p>
            <a:r>
              <a:rPr lang="fr-FR" sz="3600" dirty="0"/>
              <a:t>Étude de phase II randomisée PERLA</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S. Peters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#LBA64</a:t>
            </a:r>
            <a:endParaRPr lang="fr-FR" sz="1400" dirty="0"/>
          </a:p>
        </p:txBody>
      </p:sp>
    </p:spTree>
    <p:extLst>
      <p:ext uri="{BB962C8B-B14F-4D97-AF65-F5344CB8AC3E}">
        <p14:creationId xmlns:p14="http://schemas.microsoft.com/office/powerpoint/2010/main" val="12798477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enthèse ouvrante 8">
            <a:extLst>
              <a:ext uri="{FF2B5EF4-FFF2-40B4-BE49-F238E27FC236}">
                <a16:creationId xmlns="" xmlns:a16="http://schemas.microsoft.com/office/drawing/2014/main" id="{7464746D-C0B8-4FBC-AE3D-0A4DCE941F3E}"/>
              </a:ext>
            </a:extLst>
          </p:cNvPr>
          <p:cNvSpPr/>
          <p:nvPr/>
        </p:nvSpPr>
        <p:spPr>
          <a:xfrm flipH="1">
            <a:off x="6670306" y="2623930"/>
            <a:ext cx="906724" cy="1373472"/>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da-DK" dirty="0" err="1"/>
              <a:t>Étude</a:t>
            </a:r>
            <a:r>
              <a:rPr lang="da-DK" dirty="0"/>
              <a:t> de </a:t>
            </a:r>
            <a:r>
              <a:rPr lang="da-DK" dirty="0" err="1"/>
              <a:t>phase</a:t>
            </a:r>
            <a:r>
              <a:rPr lang="da-DK" dirty="0"/>
              <a:t>  II </a:t>
            </a:r>
            <a:r>
              <a:rPr lang="da-DK" dirty="0" err="1"/>
              <a:t>randomisée</a:t>
            </a:r>
            <a:r>
              <a:rPr lang="da-DK" dirty="0"/>
              <a:t>, en double aveugle et </a:t>
            </a:r>
            <a:r>
              <a:rPr lang="da-DK" dirty="0" err="1"/>
              <a:t>multicentrique</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Étude </a:t>
            </a:r>
            <a:r>
              <a:rPr lang="en-US" dirty="0"/>
              <a:t>PERLA</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S. Peters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sz="1200" i="1" dirty="0" smtClean="0">
                <a:solidFill>
                  <a:schemeClr val="bg1"/>
                </a:solidFill>
                <a:latin typeface="Century Gothic" panose="020B0502020202020204" pitchFamily="34" charset="0"/>
              </a:rPr>
              <a:t>Abs. </a:t>
            </a:r>
            <a:r>
              <a:rPr lang="fr-FR" sz="1200" i="1" dirty="0">
                <a:solidFill>
                  <a:schemeClr val="bg1"/>
                </a:solidFill>
                <a:latin typeface="Century Gothic" panose="020B0502020202020204" pitchFamily="34" charset="0"/>
              </a:rPr>
              <a:t>#LBA64</a:t>
            </a:r>
            <a:endParaRPr lang="fr-FR" sz="1400" dirty="0"/>
          </a:p>
        </p:txBody>
      </p:sp>
      <p:sp>
        <p:nvSpPr>
          <p:cNvPr id="25" name="Freeform 5">
            <a:extLst>
              <a:ext uri="{FF2B5EF4-FFF2-40B4-BE49-F238E27FC236}">
                <a16:creationId xmlns="" xmlns:a16="http://schemas.microsoft.com/office/drawing/2014/main" id="{0991301F-84B2-A194-5243-6885D9AC1737}"/>
              </a:ext>
            </a:extLst>
          </p:cNvPr>
          <p:cNvSpPr/>
          <p:nvPr/>
        </p:nvSpPr>
        <p:spPr>
          <a:xfrm>
            <a:off x="1180241" y="4601842"/>
            <a:ext cx="10620000" cy="1203848"/>
          </a:xfrm>
          <a:prstGeom prst="rect">
            <a:avLst/>
          </a:prstGeom>
          <a:solidFill>
            <a:srgbClr val="005087"/>
          </a:solidFill>
        </p:spPr>
        <p:txBody>
          <a:bodyPr anchor="ctr"/>
          <a:lstStyle/>
          <a:p>
            <a:pPr algn="ctr"/>
            <a:r>
              <a:rPr lang="fr-FR" sz="1400" b="1" dirty="0">
                <a:solidFill>
                  <a:schemeClr val="bg1"/>
                </a:solidFill>
                <a:effectLst/>
                <a:latin typeface="+mj-lt"/>
              </a:rPr>
              <a:t>Hypothèse : le taux de réponse objective de l’association </a:t>
            </a:r>
            <a:r>
              <a:rPr lang="fr-FR" sz="1400" b="1" dirty="0" err="1">
                <a:solidFill>
                  <a:schemeClr val="bg1"/>
                </a:solidFill>
                <a:effectLst/>
                <a:latin typeface="+mj-lt"/>
              </a:rPr>
              <a:t>dostarlimab</a:t>
            </a:r>
            <a:r>
              <a:rPr lang="fr-FR" sz="1400" b="1" dirty="0">
                <a:solidFill>
                  <a:schemeClr val="bg1"/>
                </a:solidFill>
                <a:effectLst/>
                <a:latin typeface="+mj-lt"/>
              </a:rPr>
              <a:t> + </a:t>
            </a:r>
            <a:r>
              <a:rPr lang="fr-FR" sz="1400" b="1" dirty="0">
                <a:solidFill>
                  <a:schemeClr val="bg1"/>
                </a:solidFill>
                <a:latin typeface="+mj-lt"/>
              </a:rPr>
              <a:t>chimiothérapie </a:t>
            </a:r>
            <a:r>
              <a:rPr lang="fr-FR" sz="1400" b="1" dirty="0">
                <a:solidFill>
                  <a:schemeClr val="bg1"/>
                </a:solidFill>
                <a:effectLst/>
                <a:latin typeface="+mj-lt"/>
              </a:rPr>
              <a:t>est similaire à </a:t>
            </a:r>
            <a:r>
              <a:rPr lang="fr-FR" sz="1400" b="1" dirty="0">
                <a:solidFill>
                  <a:schemeClr val="bg1"/>
                </a:solidFill>
                <a:latin typeface="+mj-lt"/>
              </a:rPr>
              <a:t>celui de l’association </a:t>
            </a:r>
            <a:r>
              <a:rPr lang="fr-FR" sz="1400" b="1" dirty="0">
                <a:solidFill>
                  <a:schemeClr val="bg1"/>
                </a:solidFill>
                <a:effectLst/>
                <a:latin typeface="+mj-lt"/>
              </a:rPr>
              <a:t>pembrolizumab + chimiothérapie chez les patients  traités en 1ère ligne pour un CBNPC non-épidermoïde métastatique</a:t>
            </a:r>
          </a:p>
          <a:p>
            <a:pPr algn="ctr"/>
            <a:r>
              <a:rPr lang="fr-FR" sz="1200" dirty="0">
                <a:solidFill>
                  <a:schemeClr val="bg1"/>
                </a:solidFill>
                <a:effectLst/>
                <a:latin typeface="+mj-lt"/>
              </a:rPr>
              <a:t>Avec 240 patients (120 patients par bras), l’étude a une puissance de 85% pour détecter une différence de 15% dans le taux de réponse objective entre les 2 bras, avec un risque alpha unilatéral de 10% (le taux de réponse attendu est de 45% dans les 2 bras)</a:t>
            </a:r>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4731560" y="230651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N=121</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731560" y="407894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N=122</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566424" y="2623930"/>
            <a:ext cx="906724" cy="1373472"/>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264304" y="1375719"/>
            <a:ext cx="3017638" cy="2583455"/>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defRPr/>
            </a:pPr>
            <a:r>
              <a:rPr lang="da-DK" sz="1200" b="1" dirty="0" err="1">
                <a:solidFill>
                  <a:schemeClr val="accent2"/>
                </a:solidFill>
                <a:cs typeface="Arial" panose="020B0604020202020204" pitchFamily="34" charset="0"/>
              </a:rPr>
              <a:t>Principaux</a:t>
            </a:r>
            <a:r>
              <a:rPr lang="da-DK" sz="1200" b="1" dirty="0">
                <a:solidFill>
                  <a:schemeClr val="accent2"/>
                </a:solidFill>
                <a:cs typeface="Arial" panose="020B0604020202020204" pitchFamily="34" charset="0"/>
              </a:rPr>
              <a:t> </a:t>
            </a:r>
            <a:r>
              <a:rPr lang="da-DK" sz="1200" b="1" dirty="0" err="1">
                <a:solidFill>
                  <a:schemeClr val="accent2"/>
                </a:solidFill>
                <a:cs typeface="Arial" panose="020B0604020202020204" pitchFamily="34" charset="0"/>
              </a:rPr>
              <a:t>critères</a:t>
            </a:r>
            <a:r>
              <a:rPr lang="da-DK" sz="1200" b="1" dirty="0">
                <a:solidFill>
                  <a:schemeClr val="accent2"/>
                </a:solidFill>
                <a:cs typeface="Arial" panose="020B0604020202020204" pitchFamily="34" charset="0"/>
              </a:rPr>
              <a:t> </a:t>
            </a:r>
            <a:r>
              <a:rPr lang="da-DK" sz="1200" b="1" dirty="0" err="1">
                <a:solidFill>
                  <a:schemeClr val="accent2"/>
                </a:solidFill>
                <a:cs typeface="Arial" panose="020B0604020202020204" pitchFamily="34" charset="0"/>
              </a:rPr>
              <a:t>d’éligibilité</a:t>
            </a:r>
            <a:endParaRPr lang="da-DK" sz="1200" b="1" dirty="0">
              <a:solidFill>
                <a:schemeClr val="accent2"/>
              </a:solidFill>
              <a:cs typeface="Arial" panose="020B0604020202020204" pitchFamily="34" charset="0"/>
            </a:endParaRPr>
          </a:p>
          <a:p>
            <a:pPr marL="93663" indent="-93663" defTabSz="450056">
              <a:spcBef>
                <a:spcPts val="300"/>
              </a:spcBef>
              <a:buClr>
                <a:schemeClr val="bg2"/>
              </a:buClr>
              <a:buSzPct val="70000"/>
              <a:buFont typeface="Wingdings" panose="05000000000000000000" pitchFamily="2" charset="2"/>
              <a:buChar char="n"/>
              <a:defRPr/>
            </a:pPr>
            <a:r>
              <a:rPr lang="en-US" sz="1000" dirty="0">
                <a:solidFill>
                  <a:schemeClr val="tx2"/>
                </a:solidFill>
                <a:cs typeface="Arial" panose="020B0604020202020204" pitchFamily="34" charset="0"/>
              </a:rPr>
              <a:t>CBNPC non-</a:t>
            </a:r>
            <a:r>
              <a:rPr lang="en-US" sz="1000" dirty="0" err="1">
                <a:solidFill>
                  <a:schemeClr val="tx2"/>
                </a:solidFill>
                <a:cs typeface="Arial" panose="020B0604020202020204" pitchFamily="34" charset="0"/>
              </a:rPr>
              <a:t>épidermoïde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métastatique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confirmé</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histologiquement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ou</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cytologiquement</a:t>
            </a:r>
            <a:r>
              <a:rPr lang="en-US" sz="1000" dirty="0">
                <a:solidFill>
                  <a:schemeClr val="tx2"/>
                </a:solidFill>
                <a:cs typeface="Arial" panose="020B0604020202020204" pitchFamily="34" charset="0"/>
              </a:rPr>
              <a:t> (pas de mutation avec </a:t>
            </a:r>
            <a:r>
              <a:rPr lang="en-US" sz="1000" dirty="0" err="1">
                <a:solidFill>
                  <a:schemeClr val="tx2"/>
                </a:solidFill>
                <a:cs typeface="Arial" panose="020B0604020202020204" pitchFamily="34" charset="0"/>
              </a:rPr>
              <a:t>thérapie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ciblée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approuvée</a:t>
            </a:r>
            <a:r>
              <a:rPr lang="en-US" sz="1000" dirty="0">
                <a:solidFill>
                  <a:schemeClr val="tx2"/>
                </a:solidFill>
                <a:cs typeface="Arial" panose="020B0604020202020204" pitchFamily="34" charset="0"/>
              </a:rPr>
              <a:t>)</a:t>
            </a:r>
          </a:p>
          <a:p>
            <a:pPr marL="93663" indent="-93663" defTabSz="450056">
              <a:spcBef>
                <a:spcPts val="300"/>
              </a:spcBef>
              <a:buClr>
                <a:schemeClr val="bg2"/>
              </a:buClr>
              <a:buSzPct val="70000"/>
              <a:buFont typeface="Wingdings" panose="05000000000000000000" pitchFamily="2" charset="2"/>
              <a:buChar char="n"/>
              <a:defRPr/>
            </a:pPr>
            <a:r>
              <a:rPr lang="en-US" sz="1000" dirty="0" err="1">
                <a:solidFill>
                  <a:schemeClr val="tx2"/>
                </a:solidFill>
                <a:cs typeface="Arial" panose="020B0604020202020204" pitchFamily="34" charset="0"/>
              </a:rPr>
              <a:t>Statut</a:t>
            </a:r>
            <a:r>
              <a:rPr lang="en-US" sz="1000" dirty="0">
                <a:solidFill>
                  <a:schemeClr val="tx2"/>
                </a:solidFill>
                <a:cs typeface="Arial" panose="020B0604020202020204" pitchFamily="34" charset="0"/>
              </a:rPr>
              <a:t> PD-L1 </a:t>
            </a:r>
            <a:r>
              <a:rPr lang="en-US" sz="1000" dirty="0" err="1">
                <a:solidFill>
                  <a:schemeClr val="tx2"/>
                </a:solidFill>
                <a:cs typeface="Arial" panose="020B0604020202020204" pitchFamily="34" charset="0"/>
              </a:rPr>
              <a:t>documenté</a:t>
            </a:r>
            <a:r>
              <a:rPr lang="en-US" sz="1000" dirty="0">
                <a:solidFill>
                  <a:schemeClr val="tx2"/>
                </a:solidFill>
                <a:cs typeface="Arial" panose="020B0604020202020204" pitchFamily="34" charset="0"/>
              </a:rPr>
              <a:t> (test 22C3 </a:t>
            </a:r>
            <a:r>
              <a:rPr lang="en-US" sz="1000" dirty="0" err="1">
                <a:solidFill>
                  <a:schemeClr val="tx2"/>
                </a:solidFill>
                <a:cs typeface="Arial" panose="020B0604020202020204" pitchFamily="34" charset="0"/>
              </a:rPr>
              <a:t>pharmDx</a:t>
            </a:r>
            <a:r>
              <a:rPr lang="en-US" sz="1000" dirty="0">
                <a:solidFill>
                  <a:schemeClr val="tx2"/>
                </a:solidFill>
                <a:cs typeface="Arial" panose="020B0604020202020204" pitchFamily="34" charset="0"/>
              </a:rPr>
              <a:t>)</a:t>
            </a:r>
          </a:p>
          <a:p>
            <a:pPr marL="93663" indent="-93663" defTabSz="450056">
              <a:spcBef>
                <a:spcPts val="300"/>
              </a:spcBef>
              <a:buClr>
                <a:schemeClr val="bg2"/>
              </a:buClr>
              <a:buSzPct val="70000"/>
              <a:buFont typeface="Wingdings" panose="05000000000000000000" pitchFamily="2" charset="2"/>
              <a:buChar char="n"/>
              <a:defRPr/>
            </a:pPr>
            <a:r>
              <a:rPr lang="en-US" sz="1000" dirty="0">
                <a:solidFill>
                  <a:schemeClr val="tx2"/>
                </a:solidFill>
                <a:cs typeface="Arial" panose="020B0604020202020204" pitchFamily="34" charset="0"/>
              </a:rPr>
              <a:t>ECOG PS 0-1, </a:t>
            </a:r>
            <a:r>
              <a:rPr lang="en-US" sz="1000" dirty="0" err="1">
                <a:solidFill>
                  <a:schemeClr val="tx2"/>
                </a:solidFill>
                <a:cs typeface="Arial" panose="020B0604020202020204" pitchFamily="34" charset="0"/>
              </a:rPr>
              <a:t>fonctions</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d’organe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normales</a:t>
            </a:r>
            <a:endParaRPr lang="en-US" sz="1000" dirty="0">
              <a:solidFill>
                <a:schemeClr val="tx2"/>
              </a:solidFill>
              <a:cs typeface="Arial" panose="020B0604020202020204" pitchFamily="34" charset="0"/>
            </a:endParaRPr>
          </a:p>
          <a:p>
            <a:pPr marL="93663" indent="-93663" defTabSz="450056">
              <a:spcBef>
                <a:spcPts val="300"/>
              </a:spcBef>
              <a:spcAft>
                <a:spcPts val="1200"/>
              </a:spcAft>
              <a:buClr>
                <a:schemeClr val="bg2"/>
              </a:buClr>
              <a:buSzPct val="70000"/>
              <a:buFont typeface="Wingdings" panose="05000000000000000000" pitchFamily="2" charset="2"/>
              <a:buChar char="n"/>
              <a:defRPr/>
            </a:pPr>
            <a:r>
              <a:rPr lang="en-US" sz="1000" dirty="0">
                <a:solidFill>
                  <a:schemeClr val="tx2"/>
                </a:solidFill>
                <a:cs typeface="Arial" panose="020B0604020202020204" pitchFamily="34" charset="0"/>
              </a:rPr>
              <a:t>Pas de </a:t>
            </a:r>
            <a:r>
              <a:rPr lang="en-US" sz="1000" dirty="0" err="1">
                <a:solidFill>
                  <a:schemeClr val="tx2"/>
                </a:solidFill>
                <a:cs typeface="Arial" panose="020B0604020202020204" pitchFamily="34" charset="0"/>
              </a:rPr>
              <a:t>traitement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systémique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antérieur</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en</a:t>
            </a:r>
            <a:r>
              <a:rPr lang="en-US" sz="1000" dirty="0">
                <a:solidFill>
                  <a:schemeClr val="tx2"/>
                </a:solidFill>
                <a:cs typeface="Arial" panose="020B0604020202020204" pitchFamily="34" charset="0"/>
              </a:rPr>
              <a:t> situation </a:t>
            </a:r>
            <a:r>
              <a:rPr lang="en-US" sz="1000" dirty="0" err="1">
                <a:solidFill>
                  <a:schemeClr val="tx2"/>
                </a:solidFill>
                <a:cs typeface="Arial" panose="020B0604020202020204" pitchFamily="34" charset="0"/>
              </a:rPr>
              <a:t>métastatique</a:t>
            </a:r>
            <a:r>
              <a:rPr lang="en-US" sz="1000" dirty="0">
                <a:solidFill>
                  <a:schemeClr val="tx2"/>
                </a:solidFill>
                <a:cs typeface="Arial" panose="020B0604020202020204" pitchFamily="34" charset="0"/>
              </a:rPr>
              <a:t> </a:t>
            </a:r>
          </a:p>
          <a:p>
            <a:pPr defTabSz="450056">
              <a:spcBef>
                <a:spcPts val="300"/>
              </a:spcBef>
              <a:buClr>
                <a:schemeClr val="bg2"/>
              </a:buClr>
              <a:buSzPct val="70000"/>
              <a:defRPr/>
            </a:pPr>
            <a:r>
              <a:rPr lang="en-US" sz="1200" b="1" dirty="0" err="1">
                <a:solidFill>
                  <a:schemeClr val="tx2"/>
                </a:solidFill>
                <a:cs typeface="Arial" panose="020B0604020202020204" pitchFamily="34" charset="0"/>
              </a:rPr>
              <a:t>Facteurs</a:t>
            </a:r>
            <a:r>
              <a:rPr lang="en-US" sz="1200" b="1" dirty="0">
                <a:solidFill>
                  <a:schemeClr val="tx2"/>
                </a:solidFill>
                <a:cs typeface="Arial" panose="020B0604020202020204" pitchFamily="34" charset="0"/>
              </a:rPr>
              <a:t> de stratification</a:t>
            </a:r>
          </a:p>
          <a:p>
            <a:pPr marL="93663" indent="-93663" defTabSz="450056">
              <a:spcBef>
                <a:spcPts val="300"/>
              </a:spcBef>
              <a:buClr>
                <a:schemeClr val="bg2"/>
              </a:buClr>
              <a:buSzPct val="70000"/>
              <a:buFont typeface="Wingdings" panose="05000000000000000000" pitchFamily="2" charset="2"/>
              <a:buChar char="n"/>
              <a:defRPr/>
            </a:pPr>
            <a:r>
              <a:rPr lang="en-US" sz="1000" dirty="0">
                <a:solidFill>
                  <a:schemeClr val="tx2"/>
                </a:solidFill>
                <a:cs typeface="Arial" panose="020B0604020202020204" pitchFamily="34" charset="0"/>
              </a:rPr>
              <a:t>PD-L1 (TPS &lt;1% vs 1-49% vs ≥50%)</a:t>
            </a:r>
          </a:p>
          <a:p>
            <a:pPr marL="93663" indent="-93663" defTabSz="450056">
              <a:spcBef>
                <a:spcPts val="300"/>
              </a:spcBef>
              <a:buClr>
                <a:schemeClr val="bg2"/>
              </a:buClr>
              <a:buSzPct val="70000"/>
              <a:buFont typeface="Wingdings" panose="05000000000000000000" pitchFamily="2" charset="2"/>
              <a:buChar char="n"/>
              <a:defRPr/>
            </a:pP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Statut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tabagique</a:t>
            </a:r>
            <a:r>
              <a:rPr lang="en-US" sz="1000" dirty="0">
                <a:solidFill>
                  <a:schemeClr val="tx2"/>
                </a:solidFill>
                <a:cs typeface="Arial" panose="020B0604020202020204" pitchFamily="34" charset="0"/>
              </a:rPr>
              <a:t> (non </a:t>
            </a:r>
            <a:r>
              <a:rPr lang="en-US" sz="1000" dirty="0" err="1">
                <a:solidFill>
                  <a:schemeClr val="tx2"/>
                </a:solidFill>
                <a:cs typeface="Arial" panose="020B0604020202020204" pitchFamily="34" charset="0"/>
              </a:rPr>
              <a:t>fumeur</a:t>
            </a:r>
            <a:r>
              <a:rPr lang="en-US" sz="1000" dirty="0">
                <a:solidFill>
                  <a:schemeClr val="tx2"/>
                </a:solidFill>
                <a:cs typeface="Arial" panose="020B0604020202020204" pitchFamily="34" charset="0"/>
              </a:rPr>
              <a:t> vs </a:t>
            </a:r>
            <a:r>
              <a:rPr lang="en-US" sz="1000" dirty="0" err="1">
                <a:solidFill>
                  <a:schemeClr val="tx2"/>
                </a:solidFill>
                <a:cs typeface="Arial" panose="020B0604020202020204" pitchFamily="34" charset="0"/>
              </a:rPr>
              <a:t>ancien</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fumeur</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ou</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fumeur</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actif</a:t>
            </a:r>
            <a:r>
              <a:rPr lang="en-US" sz="1000" dirty="0">
                <a:solidFill>
                  <a:schemeClr val="tx2"/>
                </a:solidFill>
                <a:cs typeface="Arial" panose="020B0604020202020204" pitchFamily="34" charset="0"/>
              </a:rPr>
              <a:t>)</a:t>
            </a:r>
          </a:p>
        </p:txBody>
      </p:sp>
      <p:sp>
        <p:nvSpPr>
          <p:cNvPr id="30" name="Freeform 41">
            <a:extLst>
              <a:ext uri="{FF2B5EF4-FFF2-40B4-BE49-F238E27FC236}">
                <a16:creationId xmlns="" xmlns:a16="http://schemas.microsoft.com/office/drawing/2014/main" id="{95F85855-8D02-3505-FB4D-5B9AEF81C26B}"/>
              </a:ext>
            </a:extLst>
          </p:cNvPr>
          <p:cNvSpPr/>
          <p:nvPr/>
        </p:nvSpPr>
        <p:spPr>
          <a:xfrm>
            <a:off x="5472443" y="3491773"/>
            <a:ext cx="2010022" cy="96089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Pembrolizumab</a:t>
            </a:r>
          </a:p>
          <a:p>
            <a:pPr algn="ctr" defTabSz="514350">
              <a:lnSpc>
                <a:spcPts val="1500"/>
              </a:lnSpc>
              <a:defRPr/>
            </a:pPr>
            <a:r>
              <a:rPr lang="en-US" sz="1400" b="1" dirty="0">
                <a:solidFill>
                  <a:prstClr val="white"/>
                </a:solidFill>
                <a:cs typeface="Arial" panose="020B0604020202020204" pitchFamily="34" charset="0"/>
              </a:rPr>
              <a:t>200 mg IV</a:t>
            </a:r>
          </a:p>
          <a:p>
            <a:pPr algn="ctr" defTabSz="514350">
              <a:lnSpc>
                <a:spcPts val="1500"/>
              </a:lnSpc>
              <a:defRPr/>
            </a:pP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Chimio</a:t>
            </a:r>
            <a:r>
              <a:rPr lang="en-US" sz="1400" b="1" dirty="0">
                <a:solidFill>
                  <a:prstClr val="white"/>
                </a:solidFill>
                <a:cs typeface="Arial" panose="020B0604020202020204" pitchFamily="34" charset="0"/>
              </a:rPr>
              <a:t> *</a:t>
            </a:r>
          </a:p>
          <a:p>
            <a:pPr algn="ctr" defTabSz="514350">
              <a:lnSpc>
                <a:spcPts val="1500"/>
              </a:lnSpc>
              <a:defRPr/>
            </a:pPr>
            <a:r>
              <a:rPr lang="en-US" sz="1400" b="1" dirty="0" err="1">
                <a:solidFill>
                  <a:prstClr val="white"/>
                </a:solidFill>
                <a:cs typeface="Arial" panose="020B0604020202020204" pitchFamily="34" charset="0"/>
              </a:rPr>
              <a:t>Toutes</a:t>
            </a:r>
            <a:r>
              <a:rPr lang="en-US" sz="1400" b="1" dirty="0">
                <a:solidFill>
                  <a:prstClr val="white"/>
                </a:solidFill>
                <a:cs typeface="Arial" panose="020B0604020202020204" pitchFamily="34" charset="0"/>
              </a:rPr>
              <a:t> les  3 </a:t>
            </a:r>
            <a:r>
              <a:rPr lang="en-US" sz="1400" b="1" dirty="0" err="1">
                <a:solidFill>
                  <a:prstClr val="white"/>
                </a:solidFill>
                <a:cs typeface="Arial" panose="020B0604020202020204" pitchFamily="34" charset="0"/>
              </a:rPr>
              <a:t>semaines</a:t>
            </a:r>
            <a:endParaRPr lang="en-US" sz="1400" b="1" dirty="0">
              <a:solidFill>
                <a:prstClr val="white"/>
              </a:solidFill>
              <a:cs typeface="Arial" panose="020B0604020202020204" pitchFamily="34" charset="0"/>
            </a:endParaRPr>
          </a:p>
        </p:txBody>
      </p:sp>
      <p:sp>
        <p:nvSpPr>
          <p:cNvPr id="31" name="Ellipse 30">
            <a:extLst>
              <a:ext uri="{FF2B5EF4-FFF2-40B4-BE49-F238E27FC236}">
                <a16:creationId xmlns="" xmlns:a16="http://schemas.microsoft.com/office/drawing/2014/main" id="{111B0E5F-943B-A4AC-E37D-CBC483C1F84B}"/>
              </a:ext>
            </a:extLst>
          </p:cNvPr>
          <p:cNvSpPr/>
          <p:nvPr/>
        </p:nvSpPr>
        <p:spPr>
          <a:xfrm>
            <a:off x="4300396" y="2943127"/>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32" name="Freeform 9">
            <a:extLst>
              <a:ext uri="{FF2B5EF4-FFF2-40B4-BE49-F238E27FC236}">
                <a16:creationId xmlns="" xmlns:a16="http://schemas.microsoft.com/office/drawing/2014/main" id="{A8E0FE17-5278-651E-CFC0-E587E61499C8}"/>
              </a:ext>
            </a:extLst>
          </p:cNvPr>
          <p:cNvSpPr/>
          <p:nvPr/>
        </p:nvSpPr>
        <p:spPr>
          <a:xfrm>
            <a:off x="9356034" y="1822822"/>
            <a:ext cx="2367879" cy="263556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600"/>
              </a:spcBef>
              <a:buClr>
                <a:schemeClr val="bg2"/>
              </a:buClr>
              <a:buSzPct val="70000"/>
              <a:tabLst>
                <a:tab pos="120650" algn="l"/>
              </a:tabLst>
              <a:defRPr/>
            </a:pPr>
            <a:r>
              <a:rPr lang="en-US" sz="1200" b="1" dirty="0">
                <a:solidFill>
                  <a:schemeClr val="accent2"/>
                </a:solidFill>
                <a:cs typeface="Arial" panose="020B0604020202020204" pitchFamily="34" charset="0"/>
              </a:rPr>
              <a:t>Objectif </a:t>
            </a:r>
            <a:r>
              <a:rPr lang="en-US" sz="1200" b="1" dirty="0" err="1">
                <a:solidFill>
                  <a:schemeClr val="accent2"/>
                </a:solidFill>
                <a:cs typeface="Arial" panose="020B0604020202020204" pitchFamily="34" charset="0"/>
              </a:rPr>
              <a:t>primaire</a:t>
            </a:r>
            <a:r>
              <a:rPr lang="en-US" sz="1200" b="1" dirty="0">
                <a:solidFill>
                  <a:schemeClr val="accent2"/>
                </a:solidFill>
                <a:cs typeface="Arial" panose="020B0604020202020204" pitchFamily="34" charset="0"/>
              </a:rPr>
              <a:t> :</a:t>
            </a:r>
          </a:p>
          <a:p>
            <a:pPr marL="93663" indent="-93663" defTabSz="450056">
              <a:spcBef>
                <a:spcPts val="3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Taux</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réponse</a:t>
            </a:r>
            <a:r>
              <a:rPr lang="en-US" sz="1000" dirty="0">
                <a:solidFill>
                  <a:schemeClr val="tx2"/>
                </a:solidFill>
                <a:cs typeface="Arial" panose="020B0604020202020204" pitchFamily="34" charset="0"/>
              </a:rPr>
              <a:t> objective </a:t>
            </a:r>
            <a:r>
              <a:rPr lang="en-US" sz="1000" dirty="0" err="1">
                <a:solidFill>
                  <a:schemeClr val="tx2"/>
                </a:solidFill>
                <a:cs typeface="Arial" panose="020B0604020202020204" pitchFamily="34" charset="0"/>
              </a:rPr>
              <a:t>confirmée</a:t>
            </a:r>
            <a:r>
              <a:rPr lang="en-US" sz="1000" dirty="0">
                <a:solidFill>
                  <a:schemeClr val="tx2"/>
                </a:solidFill>
                <a:cs typeface="Arial" panose="020B0604020202020204" pitchFamily="34" charset="0"/>
              </a:rPr>
              <a:t> (RECIST v1.1) par revue </a:t>
            </a:r>
            <a:r>
              <a:rPr lang="en-US" sz="1000" dirty="0" err="1">
                <a:solidFill>
                  <a:schemeClr val="tx2"/>
                </a:solidFill>
                <a:cs typeface="Arial" panose="020B0604020202020204" pitchFamily="34" charset="0"/>
              </a:rPr>
              <a:t>indépendante</a:t>
            </a:r>
            <a:r>
              <a:rPr lang="en-US" sz="1000" dirty="0">
                <a:solidFill>
                  <a:schemeClr val="tx2"/>
                </a:solidFill>
                <a:cs typeface="Arial" panose="020B0604020202020204" pitchFamily="34" charset="0"/>
              </a:rPr>
              <a:t> et </a:t>
            </a:r>
            <a:r>
              <a:rPr lang="en-US" sz="1000" dirty="0" err="1">
                <a:solidFill>
                  <a:schemeClr val="tx2"/>
                </a:solidFill>
                <a:cs typeface="Arial" panose="020B0604020202020204" pitchFamily="34" charset="0"/>
              </a:rPr>
              <a:t>en</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aveugle</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l’imagerie</a:t>
            </a:r>
            <a:endParaRPr lang="en-US" sz="1000" dirty="0">
              <a:solidFill>
                <a:schemeClr val="tx2"/>
              </a:solidFill>
              <a:cs typeface="Arial" panose="020B0604020202020204" pitchFamily="34" charset="0"/>
            </a:endParaRPr>
          </a:p>
          <a:p>
            <a:pPr defTabSz="450056">
              <a:spcBef>
                <a:spcPts val="600"/>
              </a:spcBef>
              <a:buClr>
                <a:schemeClr val="bg2"/>
              </a:buClr>
              <a:buSzPct val="70000"/>
              <a:tabLst>
                <a:tab pos="120650" algn="l"/>
              </a:tabLst>
              <a:defRPr/>
            </a:pPr>
            <a:r>
              <a:rPr lang="en-US" sz="1200" b="1" dirty="0" err="1">
                <a:solidFill>
                  <a:schemeClr val="accent2"/>
                </a:solidFill>
                <a:cs typeface="Arial" panose="020B0604020202020204" pitchFamily="34" charset="0"/>
              </a:rPr>
              <a:t>Objectifs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secondaires</a:t>
            </a:r>
            <a:r>
              <a:rPr lang="en-US" sz="1200" b="1" dirty="0">
                <a:solidFill>
                  <a:schemeClr val="accent2"/>
                </a:solidFill>
                <a:cs typeface="Arial" panose="020B0604020202020204" pitchFamily="34" charset="0"/>
              </a:rPr>
              <a:t> :</a:t>
            </a:r>
          </a:p>
          <a:p>
            <a:pPr marL="93663" indent="-93663"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incluant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survie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globale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survie</a:t>
            </a:r>
            <a:r>
              <a:rPr lang="en-US" sz="1000" dirty="0">
                <a:solidFill>
                  <a:schemeClr val="tx2"/>
                </a:solidFill>
                <a:cs typeface="Arial" panose="020B0604020202020204" pitchFamily="34" charset="0"/>
              </a:rPr>
              <a:t> sans progression </a:t>
            </a:r>
            <a:r>
              <a:rPr lang="en-US" sz="1000" dirty="0" err="1">
                <a:solidFill>
                  <a:schemeClr val="tx2"/>
                </a:solidFill>
                <a:cs typeface="Arial" panose="020B0604020202020204" pitchFamily="34" charset="0"/>
              </a:rPr>
              <a:t>selon</a:t>
            </a:r>
            <a:r>
              <a:rPr lang="en-US" sz="1000" dirty="0">
                <a:solidFill>
                  <a:schemeClr val="tx2"/>
                </a:solidFill>
                <a:cs typeface="Arial" panose="020B0604020202020204" pitchFamily="34" charset="0"/>
              </a:rPr>
              <a:t> les </a:t>
            </a:r>
            <a:r>
              <a:rPr lang="en-US" sz="1000" dirty="0" err="1">
                <a:solidFill>
                  <a:schemeClr val="tx2"/>
                </a:solidFill>
                <a:cs typeface="Arial" panose="020B0604020202020204" pitchFamily="34" charset="0"/>
              </a:rPr>
              <a:t>investigateurs</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toxicité</a:t>
            </a:r>
            <a:endParaRPr lang="en-US" sz="1000" dirty="0">
              <a:solidFill>
                <a:schemeClr val="tx2"/>
              </a:solidFill>
              <a:cs typeface="Arial" panose="020B0604020202020204" pitchFamily="34" charset="0"/>
            </a:endParaRPr>
          </a:p>
          <a:p>
            <a:pPr defTabSz="450056">
              <a:spcBef>
                <a:spcPts val="300"/>
              </a:spcBef>
              <a:buClr>
                <a:schemeClr val="bg2"/>
              </a:buClr>
              <a:buSzPct val="70000"/>
              <a:tabLst>
                <a:tab pos="120650" algn="l"/>
              </a:tabLst>
              <a:defRPr/>
            </a:pPr>
            <a:r>
              <a:rPr lang="en-US" sz="1200" b="1" dirty="0" err="1">
                <a:solidFill>
                  <a:schemeClr val="accent2"/>
                </a:solidFill>
                <a:cs typeface="Arial" panose="020B0604020202020204" pitchFamily="34" charset="0"/>
              </a:rPr>
              <a:t>Objectifs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exploratoires</a:t>
            </a:r>
            <a:r>
              <a:rPr lang="en-US" sz="1200" b="1" dirty="0">
                <a:solidFill>
                  <a:schemeClr val="accent2"/>
                </a:solidFill>
                <a:cs typeface="Arial" panose="020B0604020202020204" pitchFamily="34" charset="0"/>
              </a:rPr>
              <a:t>:</a:t>
            </a:r>
          </a:p>
          <a:p>
            <a:pPr marL="93663" indent="-93663"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incluant</a:t>
            </a:r>
            <a:r>
              <a:rPr lang="en-US" sz="1000" dirty="0">
                <a:solidFill>
                  <a:schemeClr val="tx2"/>
                </a:solidFill>
                <a:cs typeface="Arial" panose="020B0604020202020204" pitchFamily="34" charset="0"/>
              </a:rPr>
              <a:t> durée de </a:t>
            </a:r>
            <a:r>
              <a:rPr lang="en-US" sz="1000" dirty="0" err="1">
                <a:solidFill>
                  <a:schemeClr val="tx2"/>
                </a:solidFill>
                <a:cs typeface="Arial" panose="020B0604020202020204" pitchFamily="34" charset="0"/>
              </a:rPr>
              <a:t>réponse</a:t>
            </a:r>
            <a:r>
              <a:rPr lang="en-US" sz="1000" dirty="0">
                <a:solidFill>
                  <a:schemeClr val="tx2"/>
                </a:solidFill>
                <a:cs typeface="Arial" panose="020B0604020202020204" pitchFamily="34" charset="0"/>
              </a:rPr>
              <a:t> (RECIST v1.1) par revue </a:t>
            </a:r>
            <a:r>
              <a:rPr lang="en-US" sz="1000" dirty="0" err="1">
                <a:solidFill>
                  <a:schemeClr val="tx2"/>
                </a:solidFill>
                <a:cs typeface="Arial" panose="020B0604020202020204" pitchFamily="34" charset="0"/>
              </a:rPr>
              <a:t>indépendante</a:t>
            </a:r>
            <a:r>
              <a:rPr lang="en-US" sz="1000" dirty="0">
                <a:solidFill>
                  <a:schemeClr val="tx2"/>
                </a:solidFill>
                <a:cs typeface="Arial" panose="020B0604020202020204" pitchFamily="34" charset="0"/>
              </a:rPr>
              <a:t> et </a:t>
            </a:r>
            <a:r>
              <a:rPr lang="en-US" sz="1000" dirty="0" err="1">
                <a:solidFill>
                  <a:schemeClr val="tx2"/>
                </a:solidFill>
                <a:cs typeface="Arial" panose="020B0604020202020204" pitchFamily="34" charset="0"/>
              </a:rPr>
              <a:t>en</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aveugle</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l’imagerie</a:t>
            </a:r>
            <a:endParaRPr lang="en-US" sz="1000" dirty="0">
              <a:solidFill>
                <a:schemeClr val="tx2"/>
              </a:solidFill>
              <a:cs typeface="Arial" panose="020B0604020202020204" pitchFamily="34" charset="0"/>
            </a:endParaRP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4200544" y="3472336"/>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N=243</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22576" y="1103795"/>
            <a:ext cx="10620000" cy="341877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35" name="Groupe 34">
            <a:extLst>
              <a:ext uri="{FF2B5EF4-FFF2-40B4-BE49-F238E27FC236}">
                <a16:creationId xmlns="" xmlns:a16="http://schemas.microsoft.com/office/drawing/2014/main" id="{9790AD22-692A-78B3-A218-36317634A903}"/>
              </a:ext>
            </a:extLst>
          </p:cNvPr>
          <p:cNvGrpSpPr/>
          <p:nvPr/>
        </p:nvGrpSpPr>
        <p:grpSpPr>
          <a:xfrm>
            <a:off x="9280836" y="1729618"/>
            <a:ext cx="117884" cy="2716240"/>
            <a:chOff x="9203915" y="2219156"/>
            <a:chExt cx="117884" cy="2716240"/>
          </a:xfrm>
        </p:grpSpPr>
        <p:cxnSp>
          <p:nvCxnSpPr>
            <p:cNvPr id="36" name="Connecteur droit 35">
              <a:extLst>
                <a:ext uri="{FF2B5EF4-FFF2-40B4-BE49-F238E27FC236}">
                  <a16:creationId xmlns="" xmlns:a16="http://schemas.microsoft.com/office/drawing/2014/main" id="{7909C06E-4F5C-D2EC-E720-6E1185C0B6F7}"/>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Freeform 55">
              <a:extLst>
                <a:ext uri="{FF2B5EF4-FFF2-40B4-BE49-F238E27FC236}">
                  <a16:creationId xmlns="" xmlns:a16="http://schemas.microsoft.com/office/drawing/2014/main" id="{C0786E12-FC44-E614-DFEE-FD2FDAFC5F46}"/>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38" name="Freeform 41">
            <a:extLst>
              <a:ext uri="{FF2B5EF4-FFF2-40B4-BE49-F238E27FC236}">
                <a16:creationId xmlns="" xmlns:a16="http://schemas.microsoft.com/office/drawing/2014/main" id="{3D5C626A-C9F5-3543-D919-E0C79D660BB1}"/>
              </a:ext>
            </a:extLst>
          </p:cNvPr>
          <p:cNvSpPr/>
          <p:nvPr/>
        </p:nvSpPr>
        <p:spPr>
          <a:xfrm>
            <a:off x="5464205" y="2118198"/>
            <a:ext cx="2010022" cy="1081919"/>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Dostarlimab</a:t>
            </a:r>
            <a:r>
              <a:rPr lang="en-US" sz="1400" b="1" dirty="0">
                <a:solidFill>
                  <a:prstClr val="white"/>
                </a:solidFill>
                <a:cs typeface="Arial" panose="020B0604020202020204" pitchFamily="34" charset="0"/>
              </a:rPr>
              <a:t> </a:t>
            </a:r>
          </a:p>
          <a:p>
            <a:pPr algn="ctr" defTabSz="514350">
              <a:lnSpc>
                <a:spcPts val="1500"/>
              </a:lnSpc>
              <a:defRPr/>
            </a:pPr>
            <a:r>
              <a:rPr lang="en-US" sz="1400" b="1" dirty="0">
                <a:solidFill>
                  <a:prstClr val="white"/>
                </a:solidFill>
                <a:cs typeface="Arial" panose="020B0604020202020204" pitchFamily="34" charset="0"/>
              </a:rPr>
              <a:t>500 mg IV</a:t>
            </a:r>
          </a:p>
          <a:p>
            <a:pPr algn="ctr" defTabSz="514350">
              <a:lnSpc>
                <a:spcPts val="1500"/>
              </a:lnSpc>
              <a:defRPr/>
            </a:pP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Chimio</a:t>
            </a:r>
            <a:r>
              <a:rPr lang="en-US" sz="1400" b="1" dirty="0">
                <a:solidFill>
                  <a:prstClr val="white"/>
                </a:solidFill>
                <a:cs typeface="Arial" panose="020B0604020202020204" pitchFamily="34" charset="0"/>
              </a:rPr>
              <a:t> *</a:t>
            </a:r>
          </a:p>
          <a:p>
            <a:pPr algn="ctr" defTabSz="514350">
              <a:lnSpc>
                <a:spcPts val="1500"/>
              </a:lnSpc>
              <a:defRPr/>
            </a:pPr>
            <a:r>
              <a:rPr lang="en-US" sz="1400" b="1" dirty="0" err="1">
                <a:solidFill>
                  <a:prstClr val="white"/>
                </a:solidFill>
                <a:cs typeface="Arial" panose="020B0604020202020204" pitchFamily="34" charset="0"/>
              </a:rPr>
              <a:t>Toutes</a:t>
            </a:r>
            <a:r>
              <a:rPr lang="en-US" sz="1400" b="1" dirty="0">
                <a:solidFill>
                  <a:prstClr val="white"/>
                </a:solidFill>
                <a:cs typeface="Arial" panose="020B0604020202020204" pitchFamily="34" charset="0"/>
              </a:rPr>
              <a:t>  les 3 </a:t>
            </a:r>
            <a:r>
              <a:rPr lang="en-US" sz="1400" b="1" dirty="0" err="1">
                <a:solidFill>
                  <a:prstClr val="white"/>
                </a:solidFill>
                <a:cs typeface="Arial" panose="020B0604020202020204" pitchFamily="34" charset="0"/>
              </a:rPr>
              <a:t>semaines</a:t>
            </a:r>
            <a:endParaRPr lang="en-US" sz="1400" b="1" dirty="0">
              <a:solidFill>
                <a:prstClr val="white"/>
              </a:solidFill>
              <a:cs typeface="Arial" panose="020B0604020202020204" pitchFamily="34" charset="0"/>
            </a:endParaRPr>
          </a:p>
        </p:txBody>
      </p:sp>
      <p:sp>
        <p:nvSpPr>
          <p:cNvPr id="6" name="Freeform 9">
            <a:extLst>
              <a:ext uri="{FF2B5EF4-FFF2-40B4-BE49-F238E27FC236}">
                <a16:creationId xmlns="" xmlns:a16="http://schemas.microsoft.com/office/drawing/2014/main" id="{54312171-41D7-30B8-7F99-FA4422C18A69}"/>
              </a:ext>
            </a:extLst>
          </p:cNvPr>
          <p:cNvSpPr/>
          <p:nvPr/>
        </p:nvSpPr>
        <p:spPr>
          <a:xfrm>
            <a:off x="4750060" y="1168162"/>
            <a:ext cx="3650166" cy="877229"/>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spcBef>
                <a:spcPts val="1200"/>
              </a:spcBef>
              <a:buClr>
                <a:schemeClr val="bg2"/>
              </a:buClr>
              <a:buSzPct val="70000"/>
              <a:tabLst>
                <a:tab pos="120650" algn="l"/>
              </a:tabLst>
              <a:defRPr/>
            </a:pPr>
            <a:r>
              <a:rPr lang="en-US" sz="1100" b="1" dirty="0">
                <a:solidFill>
                  <a:schemeClr val="accent2"/>
                </a:solidFill>
                <a:cs typeface="Arial" panose="020B0604020202020204" pitchFamily="34" charset="0"/>
              </a:rPr>
              <a:t>Evaluations </a:t>
            </a:r>
            <a:r>
              <a:rPr lang="en-US" sz="1100" b="1" dirty="0" err="1">
                <a:solidFill>
                  <a:schemeClr val="accent2"/>
                </a:solidFill>
                <a:cs typeface="Arial" panose="020B0604020202020204" pitchFamily="34" charset="0"/>
              </a:rPr>
              <a:t>tumorales</a:t>
            </a:r>
            <a:r>
              <a:rPr lang="en-US" sz="1100" b="1" dirty="0">
                <a:solidFill>
                  <a:schemeClr val="accent2"/>
                </a:solidFill>
                <a:cs typeface="Arial" panose="020B0604020202020204" pitchFamily="34" charset="0"/>
              </a:rPr>
              <a:t> :</a:t>
            </a:r>
            <a:br>
              <a:rPr lang="en-US" sz="1100" b="1" dirty="0">
                <a:solidFill>
                  <a:schemeClr val="accent2"/>
                </a:solidFill>
                <a:cs typeface="Arial" panose="020B0604020202020204" pitchFamily="34" charset="0"/>
              </a:rPr>
            </a:br>
            <a:r>
              <a:rPr lang="en-US" sz="1100" dirty="0" err="1">
                <a:solidFill>
                  <a:schemeClr val="accent2"/>
                </a:solidFill>
                <a:cs typeface="Arial" panose="020B0604020202020204" pitchFamily="34" charset="0"/>
              </a:rPr>
              <a:t>clinique</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toutes</a:t>
            </a:r>
            <a:r>
              <a:rPr lang="en-US" sz="1100" dirty="0">
                <a:solidFill>
                  <a:schemeClr val="accent2"/>
                </a:solidFill>
                <a:cs typeface="Arial" panose="020B0604020202020204" pitchFamily="34" charset="0"/>
              </a:rPr>
              <a:t> les 3 </a:t>
            </a:r>
            <a:r>
              <a:rPr lang="en-US" sz="1100" dirty="0" err="1">
                <a:solidFill>
                  <a:schemeClr val="accent2"/>
                </a:solidFill>
                <a:cs typeface="Arial" panose="020B0604020202020204" pitchFamily="34" charset="0"/>
              </a:rPr>
              <a:t>semaines</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imagerie</a:t>
            </a:r>
            <a:r>
              <a:rPr lang="en-US" sz="1100" dirty="0">
                <a:solidFill>
                  <a:schemeClr val="accent2"/>
                </a:solidFill>
                <a:cs typeface="Arial" panose="020B0604020202020204" pitchFamily="34" charset="0"/>
              </a:rPr>
              <a:t> aux </a:t>
            </a:r>
            <a:r>
              <a:rPr lang="en-US" sz="1100" dirty="0" err="1">
                <a:solidFill>
                  <a:schemeClr val="accent2"/>
                </a:solidFill>
                <a:cs typeface="Arial" panose="020B0604020202020204" pitchFamily="34" charset="0"/>
              </a:rPr>
              <a:t>semaines</a:t>
            </a:r>
            <a:r>
              <a:rPr lang="en-US" sz="1100" dirty="0">
                <a:solidFill>
                  <a:schemeClr val="accent2"/>
                </a:solidFill>
                <a:cs typeface="Arial" panose="020B0604020202020204" pitchFamily="34" charset="0"/>
              </a:rPr>
              <a:t> 6 et 12, </a:t>
            </a:r>
            <a:r>
              <a:rPr lang="en-US" sz="1100" dirty="0" err="1">
                <a:solidFill>
                  <a:schemeClr val="accent2"/>
                </a:solidFill>
                <a:cs typeface="Arial" panose="020B0604020202020204" pitchFamily="34" charset="0"/>
              </a:rPr>
              <a:t>puis</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toutes</a:t>
            </a:r>
            <a:r>
              <a:rPr lang="en-US" sz="1100" dirty="0">
                <a:solidFill>
                  <a:schemeClr val="accent2"/>
                </a:solidFill>
                <a:cs typeface="Arial" panose="020B0604020202020204" pitchFamily="34" charset="0"/>
              </a:rPr>
              <a:t> les 9 </a:t>
            </a:r>
            <a:r>
              <a:rPr lang="en-US" sz="1100" dirty="0" err="1">
                <a:solidFill>
                  <a:schemeClr val="accent2"/>
                </a:solidFill>
                <a:cs typeface="Arial" panose="020B0604020202020204" pitchFamily="34" charset="0"/>
              </a:rPr>
              <a:t>semaines</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jusqu’à</a:t>
            </a:r>
            <a:r>
              <a:rPr lang="en-US" sz="1100" dirty="0">
                <a:solidFill>
                  <a:schemeClr val="accent2"/>
                </a:solidFill>
                <a:cs typeface="Arial" panose="020B0604020202020204" pitchFamily="34" charset="0"/>
              </a:rPr>
              <a:t> la </a:t>
            </a:r>
            <a:r>
              <a:rPr lang="en-US" sz="1100" dirty="0" err="1">
                <a:solidFill>
                  <a:schemeClr val="accent2"/>
                </a:solidFill>
                <a:cs typeface="Arial" panose="020B0604020202020204" pitchFamily="34" charset="0"/>
              </a:rPr>
              <a:t>semaine</a:t>
            </a:r>
            <a:r>
              <a:rPr lang="en-US" sz="1100" dirty="0">
                <a:solidFill>
                  <a:schemeClr val="accent2"/>
                </a:solidFill>
                <a:cs typeface="Arial" panose="020B0604020202020204" pitchFamily="34" charset="0"/>
              </a:rPr>
              <a:t> 48, </a:t>
            </a:r>
            <a:r>
              <a:rPr lang="en-US" sz="1100" dirty="0" err="1">
                <a:solidFill>
                  <a:schemeClr val="accent2"/>
                </a:solidFill>
                <a:cs typeface="Arial" panose="020B0604020202020204" pitchFamily="34" charset="0"/>
              </a:rPr>
              <a:t>puis</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toutes</a:t>
            </a:r>
            <a:r>
              <a:rPr lang="en-US" sz="1100" dirty="0">
                <a:solidFill>
                  <a:schemeClr val="accent2"/>
                </a:solidFill>
                <a:cs typeface="Arial" panose="020B0604020202020204" pitchFamily="34" charset="0"/>
              </a:rPr>
              <a:t> les 12 </a:t>
            </a:r>
            <a:r>
              <a:rPr lang="en-US" sz="1100" dirty="0" err="1">
                <a:solidFill>
                  <a:schemeClr val="accent2"/>
                </a:solidFill>
                <a:cs typeface="Arial" panose="020B0604020202020204" pitchFamily="34" charset="0"/>
              </a:rPr>
              <a:t>semaines</a:t>
            </a:r>
            <a:endParaRPr lang="en-US" sz="1100" dirty="0">
              <a:solidFill>
                <a:schemeClr val="accent2"/>
              </a:solidFill>
              <a:cs typeface="Arial" panose="020B0604020202020204" pitchFamily="34" charset="0"/>
            </a:endParaRPr>
          </a:p>
        </p:txBody>
      </p:sp>
      <p:sp>
        <p:nvSpPr>
          <p:cNvPr id="7" name="Freeform 9">
            <a:extLst>
              <a:ext uri="{FF2B5EF4-FFF2-40B4-BE49-F238E27FC236}">
                <a16:creationId xmlns="" xmlns:a16="http://schemas.microsoft.com/office/drawing/2014/main" id="{4665EB43-9F70-4E64-6289-525B60FD5F8B}"/>
              </a:ext>
            </a:extLst>
          </p:cNvPr>
          <p:cNvSpPr/>
          <p:nvPr/>
        </p:nvSpPr>
        <p:spPr>
          <a:xfrm>
            <a:off x="7823776" y="2630394"/>
            <a:ext cx="1369678" cy="1374367"/>
          </a:xfrm>
          <a:prstGeom prst="rect">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1200"/>
              </a:spcBef>
              <a:buClr>
                <a:schemeClr val="bg2"/>
              </a:buClr>
              <a:buSzPct val="70000"/>
              <a:tabLst>
                <a:tab pos="120650" algn="l"/>
              </a:tabLst>
              <a:defRPr/>
            </a:pPr>
            <a:r>
              <a:rPr lang="en-US" sz="1100" dirty="0" err="1">
                <a:solidFill>
                  <a:schemeClr val="accent2"/>
                </a:solidFill>
                <a:cs typeface="Arial" panose="020B0604020202020204" pitchFamily="34" charset="0"/>
              </a:rPr>
              <a:t>Traitement</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jusqu’à</a:t>
            </a:r>
            <a:r>
              <a:rPr lang="en-US" sz="1100" dirty="0">
                <a:solidFill>
                  <a:schemeClr val="accent2"/>
                </a:solidFill>
                <a:cs typeface="Arial" panose="020B0604020202020204" pitchFamily="34" charset="0"/>
              </a:rPr>
              <a:t> progression de la </a:t>
            </a:r>
            <a:r>
              <a:rPr lang="en-US" sz="1100" dirty="0" err="1">
                <a:solidFill>
                  <a:schemeClr val="accent2"/>
                </a:solidFill>
                <a:cs typeface="Arial" panose="020B0604020202020204" pitchFamily="34" charset="0"/>
              </a:rPr>
              <a:t>maladie</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toxicité</a:t>
            </a:r>
            <a:r>
              <a:rPr lang="en-US" sz="1100" dirty="0">
                <a:solidFill>
                  <a:schemeClr val="accent2"/>
                </a:solidFill>
                <a:cs typeface="Arial" panose="020B0604020202020204" pitchFamily="34" charset="0"/>
              </a:rPr>
              <a:t> inacceptable </a:t>
            </a:r>
            <a:r>
              <a:rPr lang="en-US" sz="1100" dirty="0" err="1">
                <a:solidFill>
                  <a:schemeClr val="accent2"/>
                </a:solidFill>
                <a:cs typeface="Arial" panose="020B0604020202020204" pitchFamily="34" charset="0"/>
              </a:rPr>
              <a:t>ou</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décès</a:t>
            </a:r>
            <a:r>
              <a:rPr lang="en-US" sz="1100" dirty="0">
                <a:solidFill>
                  <a:schemeClr val="accent2"/>
                </a:solidFill>
                <a:cs typeface="Arial" panose="020B0604020202020204" pitchFamily="34" charset="0"/>
              </a:rPr>
              <a:t> (</a:t>
            </a:r>
            <a:r>
              <a:rPr lang="en-US" sz="1100" dirty="0" err="1">
                <a:solidFill>
                  <a:schemeClr val="accent2"/>
                </a:solidFill>
                <a:cs typeface="Arial" panose="020B0604020202020204" pitchFamily="34" charset="0"/>
              </a:rPr>
              <a:t>jusqu’à</a:t>
            </a:r>
            <a:r>
              <a:rPr lang="en-US" sz="1100" dirty="0">
                <a:solidFill>
                  <a:schemeClr val="accent2"/>
                </a:solidFill>
                <a:cs typeface="Arial" panose="020B0604020202020204" pitchFamily="34" charset="0"/>
              </a:rPr>
              <a:t> 35 cycles)</a:t>
            </a:r>
          </a:p>
        </p:txBody>
      </p:sp>
      <p:cxnSp>
        <p:nvCxnSpPr>
          <p:cNvPr id="11" name="Connecteur droit avec flèche 10">
            <a:extLst>
              <a:ext uri="{FF2B5EF4-FFF2-40B4-BE49-F238E27FC236}">
                <a16:creationId xmlns="" xmlns:a16="http://schemas.microsoft.com/office/drawing/2014/main" id="{445A35FE-887A-E299-11A9-FC5BF623A082}"/>
              </a:ext>
            </a:extLst>
          </p:cNvPr>
          <p:cNvCxnSpPr>
            <a:cxnSpLocks/>
          </p:cNvCxnSpPr>
          <p:nvPr/>
        </p:nvCxnSpPr>
        <p:spPr>
          <a:xfrm>
            <a:off x="7566992" y="3273287"/>
            <a:ext cx="3048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 xmlns:a16="http://schemas.microsoft.com/office/drawing/2014/main" id="{63C615BD-AA80-36B6-9A97-0A1D747B6403}"/>
              </a:ext>
            </a:extLst>
          </p:cNvPr>
          <p:cNvSpPr txBox="1"/>
          <p:nvPr/>
        </p:nvSpPr>
        <p:spPr>
          <a:xfrm>
            <a:off x="1313731" y="5896305"/>
            <a:ext cx="10749025" cy="215444"/>
          </a:xfrm>
          <a:prstGeom prst="rect">
            <a:avLst/>
          </a:prstGeom>
          <a:noFill/>
        </p:spPr>
        <p:txBody>
          <a:bodyPr wrap="square" rtlCol="0">
            <a:spAutoFit/>
          </a:bodyPr>
          <a:lstStyle/>
          <a:p>
            <a:r>
              <a:rPr lang="fr-FR" sz="800" dirty="0"/>
              <a:t>* </a:t>
            </a:r>
            <a:r>
              <a:rPr lang="fr-FR" sz="800" dirty="0" err="1"/>
              <a:t>Pemetrexed</a:t>
            </a:r>
            <a:r>
              <a:rPr lang="fr-FR" sz="800" dirty="0"/>
              <a:t> 500 mg/m</a:t>
            </a:r>
            <a:r>
              <a:rPr lang="fr-FR" sz="800" baseline="30000" dirty="0"/>
              <a:t>2  </a:t>
            </a:r>
            <a:r>
              <a:rPr lang="fr-FR" sz="800" dirty="0"/>
              <a:t>IV toutes les 3 semaines jusqu’à 35 cycles + </a:t>
            </a:r>
            <a:r>
              <a:rPr lang="fr-FR" sz="800" dirty="0" err="1"/>
              <a:t>carboplatine</a:t>
            </a:r>
            <a:r>
              <a:rPr lang="fr-FR" sz="800" dirty="0"/>
              <a:t> (AUC5 IV) ou cisplatine (75 mg/m</a:t>
            </a:r>
            <a:r>
              <a:rPr lang="fr-FR" sz="800" baseline="30000" dirty="0"/>
              <a:t>2 </a:t>
            </a:r>
            <a:r>
              <a:rPr lang="fr-FR" sz="800" dirty="0"/>
              <a:t>IV) toutes les 3 semaines jusqu’à 4 cycles</a:t>
            </a:r>
          </a:p>
        </p:txBody>
      </p:sp>
    </p:spTree>
    <p:extLst>
      <p:ext uri="{BB962C8B-B14F-4D97-AF65-F5344CB8AC3E}">
        <p14:creationId xmlns:p14="http://schemas.microsoft.com/office/powerpoint/2010/main" val="23957931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Étude </a:t>
            </a:r>
            <a:r>
              <a:rPr lang="en-US" dirty="0"/>
              <a:t>PERLA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t>Résultats sur le critère de jugement principal</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S. Peters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sz="1200" i="1" dirty="0" smtClean="0">
                <a:solidFill>
                  <a:schemeClr val="bg1"/>
                </a:solidFill>
                <a:latin typeface="Century Gothic" panose="020B0502020202020204" pitchFamily="34" charset="0"/>
              </a:rPr>
              <a:t>Abs. </a:t>
            </a:r>
            <a:r>
              <a:rPr lang="fr-FR" sz="1200" i="1" dirty="0">
                <a:solidFill>
                  <a:schemeClr val="bg1"/>
                </a:solidFill>
                <a:latin typeface="Century Gothic" panose="020B0502020202020204" pitchFamily="34" charset="0"/>
              </a:rPr>
              <a:t>#LBA64</a:t>
            </a:r>
            <a:endParaRPr lang="fr-FR" sz="1400" dirty="0"/>
          </a:p>
        </p:txBody>
      </p:sp>
      <p:graphicFrame>
        <p:nvGraphicFramePr>
          <p:cNvPr id="17" name="Graphique 16">
            <a:extLst>
              <a:ext uri="{FF2B5EF4-FFF2-40B4-BE49-F238E27FC236}">
                <a16:creationId xmlns="" xmlns:a16="http://schemas.microsoft.com/office/drawing/2014/main" id="{5CCE922F-A69D-DCBF-F3AF-5A40D3635346}"/>
              </a:ext>
            </a:extLst>
          </p:cNvPr>
          <p:cNvGraphicFramePr/>
          <p:nvPr/>
        </p:nvGraphicFramePr>
        <p:xfrm>
          <a:off x="1725050" y="2433530"/>
          <a:ext cx="457265" cy="3040436"/>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 xmlns:a16="http://schemas.microsoft.com/office/drawing/2014/main" id="{2020D92A-9B4D-2F67-48AF-6A72A14D4BA2}"/>
              </a:ext>
            </a:extLst>
          </p:cNvPr>
          <p:cNvSpPr/>
          <p:nvPr/>
        </p:nvSpPr>
        <p:spPr>
          <a:xfrm>
            <a:off x="2219525" y="3198167"/>
            <a:ext cx="648000" cy="187166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 xmlns:a16="http://schemas.microsoft.com/office/drawing/2014/main" id="{B18A38AA-20AA-6700-7FC0-08D25D83584F}"/>
              </a:ext>
            </a:extLst>
          </p:cNvPr>
          <p:cNvSpPr/>
          <p:nvPr/>
        </p:nvSpPr>
        <p:spPr>
          <a:xfrm>
            <a:off x="3643110" y="3414066"/>
            <a:ext cx="648000" cy="1655763"/>
          </a:xfrm>
          <a:prstGeom prst="rect">
            <a:avLst/>
          </a:prstGeom>
          <a:solidFill>
            <a:srgbClr val="006B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4" name="Groupe 23">
            <a:extLst>
              <a:ext uri="{FF2B5EF4-FFF2-40B4-BE49-F238E27FC236}">
                <a16:creationId xmlns="" xmlns:a16="http://schemas.microsoft.com/office/drawing/2014/main" id="{BB9DB13E-6485-EA63-C090-16574EA684E5}"/>
              </a:ext>
            </a:extLst>
          </p:cNvPr>
          <p:cNvGrpSpPr/>
          <p:nvPr/>
        </p:nvGrpSpPr>
        <p:grpSpPr>
          <a:xfrm>
            <a:off x="2414194" y="2766367"/>
            <a:ext cx="246927" cy="792163"/>
            <a:chOff x="151768" y="3236096"/>
            <a:chExt cx="177570" cy="840783"/>
          </a:xfrm>
        </p:grpSpPr>
        <p:cxnSp>
          <p:nvCxnSpPr>
            <p:cNvPr id="25" name="Connecteur droit 24">
              <a:extLst>
                <a:ext uri="{FF2B5EF4-FFF2-40B4-BE49-F238E27FC236}">
                  <a16:creationId xmlns="" xmlns:a16="http://schemas.microsoft.com/office/drawing/2014/main" id="{EE7DFDF0-B102-0672-BC96-15988ABE7809}"/>
                </a:ext>
              </a:extLst>
            </p:cNvPr>
            <p:cNvCxnSpPr/>
            <p:nvPr/>
          </p:nvCxnSpPr>
          <p:spPr>
            <a:xfrm>
              <a:off x="240553" y="3239311"/>
              <a:ext cx="0" cy="836578"/>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Connecteur droit 25">
              <a:extLst>
                <a:ext uri="{FF2B5EF4-FFF2-40B4-BE49-F238E27FC236}">
                  <a16:creationId xmlns="" xmlns:a16="http://schemas.microsoft.com/office/drawing/2014/main" id="{257B2F29-BE7C-67E7-8EB7-E531CB724DF5}"/>
                </a:ext>
              </a:extLst>
            </p:cNvPr>
            <p:cNvCxnSpPr>
              <a:cxnSpLocks/>
            </p:cNvCxnSpPr>
            <p:nvPr/>
          </p:nvCxnSpPr>
          <p:spPr>
            <a:xfrm>
              <a:off x="151768" y="3236096"/>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 xmlns:a16="http://schemas.microsoft.com/office/drawing/2014/main" id="{7517C0EF-56AD-9B68-96B1-EA618862D96E}"/>
                </a:ext>
              </a:extLst>
            </p:cNvPr>
            <p:cNvCxnSpPr>
              <a:cxnSpLocks/>
            </p:cNvCxnSpPr>
            <p:nvPr/>
          </p:nvCxnSpPr>
          <p:spPr>
            <a:xfrm>
              <a:off x="151768" y="4076879"/>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e 27">
            <a:extLst>
              <a:ext uri="{FF2B5EF4-FFF2-40B4-BE49-F238E27FC236}">
                <a16:creationId xmlns="" xmlns:a16="http://schemas.microsoft.com/office/drawing/2014/main" id="{7FCACEBD-588E-8370-293B-1ED82FA457C4}"/>
              </a:ext>
            </a:extLst>
          </p:cNvPr>
          <p:cNvGrpSpPr/>
          <p:nvPr/>
        </p:nvGrpSpPr>
        <p:grpSpPr>
          <a:xfrm>
            <a:off x="3841621" y="3017192"/>
            <a:ext cx="256414" cy="792163"/>
            <a:chOff x="151768" y="3236096"/>
            <a:chExt cx="177570" cy="840783"/>
          </a:xfrm>
        </p:grpSpPr>
        <p:cxnSp>
          <p:nvCxnSpPr>
            <p:cNvPr id="29" name="Connecteur droit 28">
              <a:extLst>
                <a:ext uri="{FF2B5EF4-FFF2-40B4-BE49-F238E27FC236}">
                  <a16:creationId xmlns="" xmlns:a16="http://schemas.microsoft.com/office/drawing/2014/main" id="{48D19232-3036-DB51-CCD4-3FB41B7F4B16}"/>
                </a:ext>
              </a:extLst>
            </p:cNvPr>
            <p:cNvCxnSpPr/>
            <p:nvPr/>
          </p:nvCxnSpPr>
          <p:spPr>
            <a:xfrm>
              <a:off x="240553" y="3239311"/>
              <a:ext cx="0" cy="836578"/>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 xmlns:a16="http://schemas.microsoft.com/office/drawing/2014/main" id="{7787F40C-0C51-AC69-5D0D-3C76C10071F7}"/>
                </a:ext>
              </a:extLst>
            </p:cNvPr>
            <p:cNvCxnSpPr>
              <a:cxnSpLocks/>
            </p:cNvCxnSpPr>
            <p:nvPr/>
          </p:nvCxnSpPr>
          <p:spPr>
            <a:xfrm>
              <a:off x="151768" y="3236096"/>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 xmlns:a16="http://schemas.microsoft.com/office/drawing/2014/main" id="{0BF0A9F1-74DE-0C4C-6CBD-CCF6D1CABAF4}"/>
                </a:ext>
              </a:extLst>
            </p:cNvPr>
            <p:cNvCxnSpPr>
              <a:cxnSpLocks/>
            </p:cNvCxnSpPr>
            <p:nvPr/>
          </p:nvCxnSpPr>
          <p:spPr>
            <a:xfrm>
              <a:off x="151768" y="4076879"/>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8" name="ZoneTexte 47">
            <a:extLst>
              <a:ext uri="{FF2B5EF4-FFF2-40B4-BE49-F238E27FC236}">
                <a16:creationId xmlns="" xmlns:a16="http://schemas.microsoft.com/office/drawing/2014/main" id="{5719D20D-9E12-353D-C576-D7574654368A}"/>
              </a:ext>
            </a:extLst>
          </p:cNvPr>
          <p:cNvSpPr txBox="1"/>
          <p:nvPr/>
        </p:nvSpPr>
        <p:spPr>
          <a:xfrm>
            <a:off x="2275096" y="2427813"/>
            <a:ext cx="591830" cy="338554"/>
          </a:xfrm>
          <a:prstGeom prst="rect">
            <a:avLst/>
          </a:prstGeom>
          <a:noFill/>
        </p:spPr>
        <p:txBody>
          <a:bodyPr wrap="none" rtlCol="0">
            <a:spAutoFit/>
          </a:bodyPr>
          <a:lstStyle/>
          <a:p>
            <a:pPr algn="ctr"/>
            <a:r>
              <a:rPr lang="fr-FR" sz="1600" b="1" dirty="0">
                <a:solidFill>
                  <a:schemeClr val="tx1">
                    <a:lumMod val="75000"/>
                    <a:lumOff val="25000"/>
                  </a:schemeClr>
                </a:solidFill>
              </a:rPr>
              <a:t>45%</a:t>
            </a:r>
          </a:p>
        </p:txBody>
      </p:sp>
      <p:sp>
        <p:nvSpPr>
          <p:cNvPr id="49" name="ZoneTexte 48">
            <a:extLst>
              <a:ext uri="{FF2B5EF4-FFF2-40B4-BE49-F238E27FC236}">
                <a16:creationId xmlns="" xmlns:a16="http://schemas.microsoft.com/office/drawing/2014/main" id="{6790C304-0746-1B19-E6AB-4A4F3E3D1576}"/>
              </a:ext>
            </a:extLst>
          </p:cNvPr>
          <p:cNvSpPr txBox="1"/>
          <p:nvPr/>
        </p:nvSpPr>
        <p:spPr>
          <a:xfrm>
            <a:off x="3696809" y="2678638"/>
            <a:ext cx="591830" cy="338554"/>
          </a:xfrm>
          <a:prstGeom prst="rect">
            <a:avLst/>
          </a:prstGeom>
          <a:noFill/>
        </p:spPr>
        <p:txBody>
          <a:bodyPr wrap="none" rtlCol="0">
            <a:spAutoFit/>
          </a:bodyPr>
          <a:lstStyle/>
          <a:p>
            <a:pPr algn="ctr"/>
            <a:r>
              <a:rPr lang="fr-FR" sz="1600" b="1" dirty="0">
                <a:solidFill>
                  <a:schemeClr val="tx1">
                    <a:lumMod val="75000"/>
                    <a:lumOff val="25000"/>
                  </a:schemeClr>
                </a:solidFill>
              </a:rPr>
              <a:t>39%</a:t>
            </a:r>
          </a:p>
        </p:txBody>
      </p:sp>
      <p:sp>
        <p:nvSpPr>
          <p:cNvPr id="55" name="Rectangle 54">
            <a:extLst>
              <a:ext uri="{FF2B5EF4-FFF2-40B4-BE49-F238E27FC236}">
                <a16:creationId xmlns="" xmlns:a16="http://schemas.microsoft.com/office/drawing/2014/main" id="{B4AF037F-AAE9-ABB2-CF26-2050810336E3}"/>
              </a:ext>
            </a:extLst>
          </p:cNvPr>
          <p:cNvSpPr/>
          <p:nvPr/>
        </p:nvSpPr>
        <p:spPr>
          <a:xfrm>
            <a:off x="3158283" y="5171425"/>
            <a:ext cx="1539204" cy="523220"/>
          </a:xfrm>
          <a:prstGeom prst="rect">
            <a:avLst/>
          </a:prstGeom>
        </p:spPr>
        <p:txBody>
          <a:bodyPr wrap="none">
            <a:spAutoFit/>
          </a:bodyPr>
          <a:lstStyle/>
          <a:p>
            <a:pPr algn="ctr"/>
            <a:r>
              <a:rPr lang="fr-FR" sz="1400" dirty="0">
                <a:solidFill>
                  <a:schemeClr val="tx1">
                    <a:lumMod val="50000"/>
                    <a:lumOff val="50000"/>
                  </a:schemeClr>
                </a:solidFill>
                <a:cs typeface="Arial" panose="020B0604020202020204" pitchFamily="34" charset="0"/>
              </a:rPr>
              <a:t>Pembrolizumab</a:t>
            </a:r>
            <a:br>
              <a:rPr lang="fr-FR" sz="1400" dirty="0">
                <a:solidFill>
                  <a:schemeClr val="tx1">
                    <a:lumMod val="50000"/>
                    <a:lumOff val="50000"/>
                  </a:schemeClr>
                </a:solidFill>
                <a:cs typeface="Arial" panose="020B0604020202020204" pitchFamily="34" charset="0"/>
              </a:rPr>
            </a:br>
            <a:r>
              <a:rPr lang="fr-FR" sz="1400" dirty="0">
                <a:solidFill>
                  <a:schemeClr val="tx1">
                    <a:lumMod val="50000"/>
                    <a:lumOff val="50000"/>
                  </a:schemeClr>
                </a:solidFill>
                <a:cs typeface="Arial" panose="020B0604020202020204" pitchFamily="34" charset="0"/>
              </a:rPr>
              <a:t>+ CT </a:t>
            </a:r>
          </a:p>
        </p:txBody>
      </p:sp>
      <p:grpSp>
        <p:nvGrpSpPr>
          <p:cNvPr id="57" name="Groupe 56">
            <a:extLst>
              <a:ext uri="{FF2B5EF4-FFF2-40B4-BE49-F238E27FC236}">
                <a16:creationId xmlns="" xmlns:a16="http://schemas.microsoft.com/office/drawing/2014/main" id="{999191BE-A1D3-D722-8D34-A78567C0E616}"/>
              </a:ext>
            </a:extLst>
          </p:cNvPr>
          <p:cNvGrpSpPr/>
          <p:nvPr/>
        </p:nvGrpSpPr>
        <p:grpSpPr>
          <a:xfrm>
            <a:off x="1417148" y="1844823"/>
            <a:ext cx="1662220" cy="467617"/>
            <a:chOff x="5557039" y="1219919"/>
            <a:chExt cx="1930701" cy="543147"/>
          </a:xfrm>
        </p:grpSpPr>
        <p:sp>
          <p:nvSpPr>
            <p:cNvPr id="58" name="Rectangle 57">
              <a:extLst>
                <a:ext uri="{FF2B5EF4-FFF2-40B4-BE49-F238E27FC236}">
                  <a16:creationId xmlns="" xmlns:a16="http://schemas.microsoft.com/office/drawing/2014/main" id="{33ED09E2-7E01-A39F-3C38-5C9E0ED5E949}"/>
                </a:ext>
              </a:extLst>
            </p:cNvPr>
            <p:cNvSpPr/>
            <p:nvPr/>
          </p:nvSpPr>
          <p:spPr>
            <a:xfrm>
              <a:off x="5557039" y="1533520"/>
              <a:ext cx="356170" cy="154167"/>
            </a:xfrm>
            <a:prstGeom prst="rect">
              <a:avLst/>
            </a:prstGeom>
            <a:solidFill>
              <a:schemeClr val="accent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59" name="Rectangle 58">
              <a:extLst>
                <a:ext uri="{FF2B5EF4-FFF2-40B4-BE49-F238E27FC236}">
                  <a16:creationId xmlns="" xmlns:a16="http://schemas.microsoft.com/office/drawing/2014/main" id="{A37AD2DD-7C75-9169-9FA8-BC3F8326A900}"/>
                </a:ext>
              </a:extLst>
            </p:cNvPr>
            <p:cNvSpPr/>
            <p:nvPr/>
          </p:nvSpPr>
          <p:spPr>
            <a:xfrm>
              <a:off x="5874945" y="1441326"/>
              <a:ext cx="1612795" cy="321740"/>
            </a:xfrm>
            <a:prstGeom prst="rect">
              <a:avLst/>
            </a:prstGeom>
          </p:spPr>
          <p:txBody>
            <a:bodyPr wrap="none">
              <a:spAutoFit/>
            </a:bodyPr>
            <a:lstStyle/>
            <a:p>
              <a:r>
                <a:rPr lang="fr-FR" sz="1200" b="1" dirty="0">
                  <a:solidFill>
                    <a:srgbClr val="0070C0"/>
                  </a:solidFill>
                  <a:cs typeface="Arial" panose="020B0604020202020204" pitchFamily="34" charset="0"/>
                </a:rPr>
                <a:t>Pembrolizumab </a:t>
              </a:r>
            </a:p>
          </p:txBody>
        </p:sp>
        <p:sp>
          <p:nvSpPr>
            <p:cNvPr id="75" name="Rectangle 74">
              <a:extLst>
                <a:ext uri="{FF2B5EF4-FFF2-40B4-BE49-F238E27FC236}">
                  <a16:creationId xmlns="" xmlns:a16="http://schemas.microsoft.com/office/drawing/2014/main" id="{E40A4229-6D4C-00BF-5AD7-96C25F6578FB}"/>
                </a:ext>
              </a:extLst>
            </p:cNvPr>
            <p:cNvSpPr/>
            <p:nvPr/>
          </p:nvSpPr>
          <p:spPr>
            <a:xfrm>
              <a:off x="5557039" y="1219919"/>
              <a:ext cx="356170" cy="15416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grpSp>
      <p:sp>
        <p:nvSpPr>
          <p:cNvPr id="60" name="Text Box 4">
            <a:extLst>
              <a:ext uri="{FF2B5EF4-FFF2-40B4-BE49-F238E27FC236}">
                <a16:creationId xmlns="" xmlns:a16="http://schemas.microsoft.com/office/drawing/2014/main" id="{A7A7DA91-1118-E6D5-C547-BE990A84CD09}"/>
              </a:ext>
            </a:extLst>
          </p:cNvPr>
          <p:cNvSpPr txBox="1">
            <a:spLocks noChangeArrowheads="1"/>
          </p:cNvSpPr>
          <p:nvPr/>
        </p:nvSpPr>
        <p:spPr bwMode="auto">
          <a:xfrm rot="16200000">
            <a:off x="216108" y="3643952"/>
            <a:ext cx="2612000" cy="3077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400" dirty="0">
                <a:solidFill>
                  <a:schemeClr val="tx1">
                    <a:lumMod val="50000"/>
                    <a:lumOff val="50000"/>
                  </a:schemeClr>
                </a:solidFill>
                <a:latin typeface="+mn-lt"/>
                <a:ea typeface="+mn-ea"/>
                <a:cs typeface="Arial"/>
              </a:rPr>
              <a:t>Patients (%)</a:t>
            </a:r>
          </a:p>
        </p:txBody>
      </p:sp>
      <p:sp>
        <p:nvSpPr>
          <p:cNvPr id="63" name="Rectangle 62">
            <a:extLst>
              <a:ext uri="{FF2B5EF4-FFF2-40B4-BE49-F238E27FC236}">
                <a16:creationId xmlns="" xmlns:a16="http://schemas.microsoft.com/office/drawing/2014/main" id="{CC32E075-67B6-0114-9D9F-8549CC8220D3}"/>
              </a:ext>
            </a:extLst>
          </p:cNvPr>
          <p:cNvSpPr/>
          <p:nvPr/>
        </p:nvSpPr>
        <p:spPr>
          <a:xfrm>
            <a:off x="1690847" y="1774002"/>
            <a:ext cx="1074332" cy="276999"/>
          </a:xfrm>
          <a:prstGeom prst="rect">
            <a:avLst/>
          </a:prstGeom>
          <a:noFill/>
        </p:spPr>
        <p:txBody>
          <a:bodyPr wrap="none">
            <a:spAutoFit/>
          </a:bodyPr>
          <a:lstStyle/>
          <a:p>
            <a:r>
              <a:rPr lang="en-US" sz="1200" b="1" dirty="0" err="1">
                <a:solidFill>
                  <a:srgbClr val="FF7F4D"/>
                </a:solidFill>
                <a:cs typeface="Arial" panose="020B0604020202020204" pitchFamily="34" charset="0"/>
              </a:rPr>
              <a:t>Dostarlimab</a:t>
            </a:r>
            <a:endParaRPr lang="fr-FR" sz="1200" b="1" dirty="0">
              <a:solidFill>
                <a:srgbClr val="FF7F4D"/>
              </a:solidFill>
              <a:cs typeface="Arial" panose="020B0604020202020204" pitchFamily="34" charset="0"/>
            </a:endParaRPr>
          </a:p>
        </p:txBody>
      </p:sp>
      <p:sp>
        <p:nvSpPr>
          <p:cNvPr id="65" name="Rectangle à coins arrondis 83">
            <a:extLst>
              <a:ext uri="{FF2B5EF4-FFF2-40B4-BE49-F238E27FC236}">
                <a16:creationId xmlns="" xmlns:a16="http://schemas.microsoft.com/office/drawing/2014/main" id="{EB4321BA-0A32-2FDC-910F-8B4226E64388}"/>
              </a:ext>
            </a:extLst>
          </p:cNvPr>
          <p:cNvSpPr/>
          <p:nvPr/>
        </p:nvSpPr>
        <p:spPr>
          <a:xfrm>
            <a:off x="1180242" y="1610617"/>
            <a:ext cx="4965064" cy="415894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66" name="ZoneTexte 65">
            <a:extLst>
              <a:ext uri="{FF2B5EF4-FFF2-40B4-BE49-F238E27FC236}">
                <a16:creationId xmlns="" xmlns:a16="http://schemas.microsoft.com/office/drawing/2014/main" id="{BB14FF4B-3FE3-9B99-1AE2-C30B29300F64}"/>
              </a:ext>
            </a:extLst>
          </p:cNvPr>
          <p:cNvSpPr txBox="1"/>
          <p:nvPr/>
        </p:nvSpPr>
        <p:spPr>
          <a:xfrm>
            <a:off x="1438665" y="1281407"/>
            <a:ext cx="3095622" cy="338554"/>
          </a:xfrm>
          <a:prstGeom prst="rect">
            <a:avLst/>
          </a:prstGeom>
          <a:solidFill>
            <a:schemeClr val="bg1"/>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600" b="1" dirty="0" err="1">
                <a:solidFill>
                  <a:srgbClr val="737078"/>
                </a:solidFill>
                <a:latin typeface="+mj-lt"/>
                <a:cs typeface="Arial Narrow" panose="020B0604020202020204" pitchFamily="34" charset="0"/>
              </a:rPr>
              <a:t>Taux</a:t>
            </a:r>
            <a:r>
              <a:rPr lang="da-DK" sz="1600" b="1" dirty="0">
                <a:solidFill>
                  <a:srgbClr val="737078"/>
                </a:solidFill>
                <a:latin typeface="+mj-lt"/>
                <a:cs typeface="Arial Narrow" panose="020B0604020202020204" pitchFamily="34" charset="0"/>
              </a:rPr>
              <a:t> de </a:t>
            </a:r>
            <a:r>
              <a:rPr lang="da-DK" sz="1600" b="1" dirty="0" err="1">
                <a:solidFill>
                  <a:srgbClr val="737078"/>
                </a:solidFill>
                <a:latin typeface="+mj-lt"/>
                <a:cs typeface="Arial Narrow" panose="020B0604020202020204" pitchFamily="34" charset="0"/>
              </a:rPr>
              <a:t>réponse</a:t>
            </a:r>
            <a:r>
              <a:rPr lang="da-DK" sz="1600" b="1" dirty="0">
                <a:solidFill>
                  <a:srgbClr val="737078"/>
                </a:solidFill>
                <a:latin typeface="+mj-lt"/>
                <a:cs typeface="Arial Narrow" panose="020B0604020202020204" pitchFamily="34" charset="0"/>
              </a:rPr>
              <a:t> </a:t>
            </a:r>
            <a:r>
              <a:rPr lang="da-DK" sz="1600" b="1" dirty="0" err="1">
                <a:solidFill>
                  <a:srgbClr val="737078"/>
                </a:solidFill>
                <a:latin typeface="+mj-lt"/>
                <a:cs typeface="Arial Narrow" panose="020B0604020202020204" pitchFamily="34" charset="0"/>
              </a:rPr>
              <a:t>objective</a:t>
            </a:r>
            <a:endParaRPr lang="fr-FR" sz="1600" b="1" dirty="0">
              <a:solidFill>
                <a:srgbClr val="737078"/>
              </a:solidFill>
              <a:latin typeface="+mj-lt"/>
              <a:cs typeface="Arial Narrow" panose="020B0604020202020204" pitchFamily="34" charset="0"/>
            </a:endParaRPr>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6" name="Tableau 5">
            <a:extLst>
              <a:ext uri="{FF2B5EF4-FFF2-40B4-BE49-F238E27FC236}">
                <a16:creationId xmlns="" xmlns:a16="http://schemas.microsoft.com/office/drawing/2014/main" id="{49090042-5F2C-A4D4-DF98-CA926521C785}"/>
              </a:ext>
            </a:extLst>
          </p:cNvPr>
          <p:cNvGraphicFramePr>
            <a:graphicFrameLocks noGrp="1"/>
          </p:cNvGraphicFramePr>
          <p:nvPr/>
        </p:nvGraphicFramePr>
        <p:xfrm>
          <a:off x="6284404" y="1639614"/>
          <a:ext cx="5530877" cy="4129950"/>
        </p:xfrm>
        <a:graphic>
          <a:graphicData uri="http://schemas.openxmlformats.org/drawingml/2006/table">
            <a:tbl>
              <a:tblPr firstRow="1" bandRow="1"/>
              <a:tblGrid>
                <a:gridCol w="2792096">
                  <a:extLst>
                    <a:ext uri="{9D8B030D-6E8A-4147-A177-3AD203B41FA5}">
                      <a16:colId xmlns="" xmlns:a16="http://schemas.microsoft.com/office/drawing/2014/main" val="20000"/>
                    </a:ext>
                  </a:extLst>
                </a:gridCol>
                <a:gridCol w="1285286">
                  <a:extLst>
                    <a:ext uri="{9D8B030D-6E8A-4147-A177-3AD203B41FA5}">
                      <a16:colId xmlns="" xmlns:a16="http://schemas.microsoft.com/office/drawing/2014/main" val="20001"/>
                    </a:ext>
                  </a:extLst>
                </a:gridCol>
                <a:gridCol w="1453495">
                  <a:extLst>
                    <a:ext uri="{9D8B030D-6E8A-4147-A177-3AD203B41FA5}">
                      <a16:colId xmlns="" xmlns:a16="http://schemas.microsoft.com/office/drawing/2014/main" val="20002"/>
                    </a:ext>
                  </a:extLst>
                </a:gridCol>
              </a:tblGrid>
              <a:tr h="50041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r>
                        <a:rPr lang="fr-FR" sz="1200" b="1" i="0" kern="1200" dirty="0">
                          <a:solidFill>
                            <a:schemeClr val="tx2"/>
                          </a:solidFill>
                          <a:latin typeface="Century Gothic" panose="020B0502020202020204" pitchFamily="34" charset="0"/>
                          <a:ea typeface="+mn-ea"/>
                          <a:cs typeface="Arial" panose="020B0604020202020204" pitchFamily="34" charset="0"/>
                        </a:rPr>
                        <a:t>Variable</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lt1"/>
                          </a:solidFill>
                          <a:latin typeface="Century Gothic" panose="020B0502020202020204" pitchFamily="34" charset="0"/>
                          <a:ea typeface="+mn-ea"/>
                          <a:cs typeface="Arial" panose="020B0604020202020204" pitchFamily="34" charset="0"/>
                        </a:rPr>
                        <a:t>Dostarlimab</a:t>
                      </a:r>
                      <a:r>
                        <a:rPr lang="en-US" sz="1200" b="0" i="0" kern="1200" dirty="0">
                          <a:solidFill>
                            <a:schemeClr val="lt1"/>
                          </a:solidFill>
                          <a:latin typeface="Century Gothic" panose="020B0502020202020204" pitchFamily="34" charset="0"/>
                          <a:ea typeface="+mn-ea"/>
                          <a:cs typeface="Arial" panose="020B0604020202020204" pitchFamily="34" charset="0"/>
                        </a:rPr>
                        <a:t/>
                      </a:r>
                      <a:br>
                        <a:rPr lang="en-US" sz="1200" b="0" i="0" kern="1200" dirty="0">
                          <a:solidFill>
                            <a:schemeClr val="lt1"/>
                          </a:solidFill>
                          <a:latin typeface="Century Gothic" panose="020B0502020202020204" pitchFamily="34" charset="0"/>
                          <a:ea typeface="+mn-ea"/>
                          <a:cs typeface="Arial" panose="020B0604020202020204" pitchFamily="34" charset="0"/>
                        </a:rPr>
                      </a:br>
                      <a:r>
                        <a:rPr lang="en-US" sz="1200" b="0" i="0" kern="1200" dirty="0">
                          <a:solidFill>
                            <a:schemeClr val="lt1"/>
                          </a:solidFill>
                          <a:latin typeface="Century Gothic" panose="020B0502020202020204" pitchFamily="34" charset="0"/>
                          <a:ea typeface="+mn-ea"/>
                          <a:cs typeface="Arial" panose="020B0604020202020204" pitchFamily="34" charset="0"/>
                        </a:rPr>
                        <a:t>+ CT (N = 121)</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Pembrolizumab</a:t>
                      </a:r>
                      <a:r>
                        <a:rPr lang="da-DK" sz="1200" b="0" i="0" kern="1200" dirty="0">
                          <a:solidFill>
                            <a:schemeClr val="lt1"/>
                          </a:solidFill>
                          <a:latin typeface="Century Gothic" panose="020B0502020202020204" pitchFamily="34" charset="0"/>
                          <a:ea typeface="+mn-ea"/>
                          <a:cs typeface="Arial" panose="020B0604020202020204" pitchFamily="34" charset="0"/>
                        </a:rPr>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 CT  (N = 122)</a:t>
                      </a: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6BB9"/>
                    </a:solidFill>
                  </a:tcPr>
                </a:tc>
                <a:extLst>
                  <a:ext uri="{0D108BD9-81ED-4DB2-BD59-A6C34878D82A}">
                    <a16:rowId xmlns="" xmlns:a16="http://schemas.microsoft.com/office/drawing/2014/main" val="10000"/>
                  </a:ext>
                </a:extLst>
              </a:tr>
              <a:tr h="16155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Meilleure réponse, n (%)</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Réponse complète</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Réponse partielle</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Maladie stable</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Progression</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Non évaluable</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Non réalisée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chemeClr val="bg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4 (3)</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51 (42)</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49 (40)</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12 (10)</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0</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 (4)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rgbClr val="006BB9"/>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6 (5)</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42 (34)</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48 (39)</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12 (10)</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1 (&lt; 1)</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13 (11)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750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Taux de réponse objective, n (%)</a:t>
                      </a:r>
                    </a:p>
                    <a:p>
                      <a:pPr marL="187325" indent="0" algn="l">
                        <a:lnSpc>
                          <a:spcPts val="1540"/>
                        </a:lnSpc>
                        <a:spcBef>
                          <a:spcPts val="0"/>
                        </a:spcBef>
                        <a:tabLst/>
                      </a:pPr>
                      <a:r>
                        <a:rPr lang="fr-FR" sz="1200" b="1" i="0" dirty="0">
                          <a:solidFill>
                            <a:schemeClr val="tx2"/>
                          </a:solidFill>
                          <a:latin typeface="Century Gothic" panose="020B0502020202020204" pitchFamily="34" charset="0"/>
                          <a:cs typeface="Arial" panose="020B0604020202020204" pitchFamily="34" charset="0"/>
                        </a:rPr>
                        <a:t>Réponses complètes + partielles</a:t>
                      </a:r>
                    </a:p>
                    <a:p>
                      <a:pPr marL="187325" indent="0" algn="l">
                        <a:lnSpc>
                          <a:spcPts val="154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IC 95 %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chemeClr val="bg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55 (45)</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36,4-54,8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rgbClr val="006BB9"/>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48 (39)</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30,6-48,§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r h="6155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err="1">
                          <a:solidFill>
                            <a:schemeClr val="tx2"/>
                          </a:solidFill>
                          <a:latin typeface="Century Gothic" panose="020B0502020202020204" pitchFamily="34" charset="0"/>
                        </a:rPr>
                        <a:t>Nombre</a:t>
                      </a:r>
                      <a:r>
                        <a:rPr lang="da-DK" sz="1200" b="1" i="0" dirty="0">
                          <a:solidFill>
                            <a:schemeClr val="tx2"/>
                          </a:solidFill>
                          <a:latin typeface="Century Gothic" panose="020B0502020202020204" pitchFamily="34" charset="0"/>
                        </a:rPr>
                        <a:t> </a:t>
                      </a:r>
                      <a:r>
                        <a:rPr lang="da-DK" sz="1200" b="1" i="0" dirty="0" err="1">
                          <a:solidFill>
                            <a:schemeClr val="tx2"/>
                          </a:solidFill>
                          <a:latin typeface="Century Gothic" panose="020B0502020202020204" pitchFamily="34" charset="0"/>
                        </a:rPr>
                        <a:t>médian</a:t>
                      </a:r>
                      <a:r>
                        <a:rPr lang="da-DK" sz="1200" b="1" i="0" dirty="0">
                          <a:solidFill>
                            <a:schemeClr val="tx2"/>
                          </a:solidFill>
                          <a:latin typeface="Century Gothic" panose="020B0502020202020204" pitchFamily="34" charset="0"/>
                        </a:rPr>
                        <a:t> de </a:t>
                      </a:r>
                      <a:r>
                        <a:rPr lang="da-DK" sz="1200" b="1" i="0" dirty="0" err="1">
                          <a:solidFill>
                            <a:schemeClr val="tx2"/>
                          </a:solidFill>
                          <a:latin typeface="Century Gothic" panose="020B0502020202020204" pitchFamily="34" charset="0"/>
                        </a:rPr>
                        <a:t>cycles</a:t>
                      </a:r>
                      <a:r>
                        <a:rPr lang="da-DK" sz="1200" b="1" i="0" dirty="0">
                          <a:solidFill>
                            <a:schemeClr val="tx2"/>
                          </a:solidFill>
                          <a:latin typeface="Century Gothic" panose="020B0502020202020204" pitchFamily="34" charset="0"/>
                        </a:rPr>
                        <a:t>,</a:t>
                      </a:r>
                      <a:br>
                        <a:rPr lang="da-DK" sz="1200" b="1" i="0" dirty="0">
                          <a:solidFill>
                            <a:schemeClr val="tx2"/>
                          </a:solidFill>
                          <a:latin typeface="Century Gothic" panose="020B0502020202020204" pitchFamily="34" charset="0"/>
                        </a:rPr>
                      </a:br>
                      <a:r>
                        <a:rPr lang="da-DK" sz="1200" b="1" i="0" dirty="0">
                          <a:solidFill>
                            <a:schemeClr val="tx2"/>
                          </a:solidFill>
                          <a:latin typeface="Century Gothic" panose="020B0502020202020204" pitchFamily="34" charset="0"/>
                        </a:rPr>
                        <a:t> n (min- max)</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13 (1-35)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7,5 (1-35)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64843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err="1">
                          <a:solidFill>
                            <a:schemeClr val="tx2"/>
                          </a:solidFill>
                          <a:latin typeface="Century Gothic" panose="020B0502020202020204" pitchFamily="34" charset="0"/>
                        </a:rPr>
                        <a:t>Durée</a:t>
                      </a:r>
                      <a:r>
                        <a:rPr lang="da-DK" sz="1200" b="1" i="0" dirty="0">
                          <a:solidFill>
                            <a:schemeClr val="tx2"/>
                          </a:solidFill>
                          <a:latin typeface="Century Gothic" panose="020B0502020202020204" pitchFamily="34" charset="0"/>
                        </a:rPr>
                        <a:t> </a:t>
                      </a:r>
                      <a:r>
                        <a:rPr lang="da-DK" sz="1200" b="1" i="0" dirty="0" err="1">
                          <a:solidFill>
                            <a:schemeClr val="tx2"/>
                          </a:solidFill>
                          <a:latin typeface="Century Gothic" panose="020B0502020202020204" pitchFamily="34" charset="0"/>
                        </a:rPr>
                        <a:t>médiane</a:t>
                      </a:r>
                      <a:r>
                        <a:rPr lang="da-DK" sz="1200" b="1" i="0" dirty="0">
                          <a:solidFill>
                            <a:schemeClr val="tx2"/>
                          </a:solidFill>
                          <a:latin typeface="Century Gothic" panose="020B0502020202020204" pitchFamily="34" charset="0"/>
                        </a:rPr>
                        <a:t> </a:t>
                      </a:r>
                      <a:r>
                        <a:rPr lang="da-DK" sz="1200" b="1" i="0" dirty="0" err="1">
                          <a:solidFill>
                            <a:schemeClr val="tx2"/>
                          </a:solidFill>
                          <a:latin typeface="Century Gothic" panose="020B0502020202020204" pitchFamily="34" charset="0"/>
                        </a:rPr>
                        <a:t>d’exposition</a:t>
                      </a:r>
                      <a:r>
                        <a:rPr lang="da-DK" sz="1200" b="1" i="0" dirty="0">
                          <a:solidFill>
                            <a:schemeClr val="tx2"/>
                          </a:solidFill>
                          <a:latin typeface="Century Gothic" panose="020B0502020202020204" pitchFamily="34" charset="0"/>
                        </a:rPr>
                        <a:t>, </a:t>
                      </a:r>
                      <a:r>
                        <a:rPr lang="da-DK" sz="1200" b="1" i="0" dirty="0" err="1">
                          <a:solidFill>
                            <a:schemeClr val="tx2"/>
                          </a:solidFill>
                          <a:latin typeface="Century Gothic" panose="020B0502020202020204" pitchFamily="34" charset="0"/>
                        </a:rPr>
                        <a:t>mois</a:t>
                      </a:r>
                      <a:r>
                        <a:rPr lang="da-DK" sz="1200" b="1" i="0" dirty="0">
                          <a:solidFill>
                            <a:schemeClr val="tx2"/>
                          </a:solidFill>
                          <a:latin typeface="Century Gothic" panose="020B0502020202020204" pitchFamily="34" charset="0"/>
                        </a:rPr>
                        <a:t/>
                      </a:r>
                      <a:br>
                        <a:rPr lang="da-DK" sz="1200" b="1" i="0" dirty="0">
                          <a:solidFill>
                            <a:schemeClr val="tx2"/>
                          </a:solidFill>
                          <a:latin typeface="Century Gothic" panose="020B0502020202020204" pitchFamily="34" charset="0"/>
                        </a:rPr>
                      </a:br>
                      <a:r>
                        <a:rPr lang="da-DK" sz="1200" b="1" i="0" dirty="0">
                          <a:solidFill>
                            <a:schemeClr val="tx2"/>
                          </a:solidFill>
                          <a:latin typeface="Century Gothic" panose="020B0502020202020204" pitchFamily="34" charset="0"/>
                        </a:rPr>
                        <a:t>(min- max)</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9 (0,3-26,8)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6BB9"/>
                          </a:solidFill>
                          <a:latin typeface="Century Gothic" panose="020B0502020202020204" pitchFamily="34" charset="0"/>
                          <a:ea typeface="+mn-ea"/>
                          <a:cs typeface="Arial" panose="020B0604020202020204" pitchFamily="34" charset="0"/>
                        </a:rPr>
                        <a:t>6 (0,2-25,3)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964066121"/>
                  </a:ext>
                </a:extLst>
              </a:tr>
            </a:tbl>
          </a:graphicData>
        </a:graphic>
      </p:graphicFrame>
      <p:sp>
        <p:nvSpPr>
          <p:cNvPr id="68" name="Rectangle 67">
            <a:extLst>
              <a:ext uri="{FF2B5EF4-FFF2-40B4-BE49-F238E27FC236}">
                <a16:creationId xmlns="" xmlns:a16="http://schemas.microsoft.com/office/drawing/2014/main" id="{8A1FE4E5-2E91-5E40-CCE6-8AE520DF4388}"/>
              </a:ext>
            </a:extLst>
          </p:cNvPr>
          <p:cNvSpPr/>
          <p:nvPr/>
        </p:nvSpPr>
        <p:spPr>
          <a:xfrm>
            <a:off x="1945847" y="5171425"/>
            <a:ext cx="1226618" cy="523220"/>
          </a:xfrm>
          <a:prstGeom prst="rect">
            <a:avLst/>
          </a:prstGeom>
        </p:spPr>
        <p:txBody>
          <a:bodyPr wrap="none">
            <a:spAutoFit/>
          </a:bodyPr>
          <a:lstStyle/>
          <a:p>
            <a:pPr algn="ctr"/>
            <a:r>
              <a:rPr lang="en-US" sz="1400" dirty="0" err="1">
                <a:solidFill>
                  <a:schemeClr val="tx1">
                    <a:lumMod val="50000"/>
                    <a:lumOff val="50000"/>
                  </a:schemeClr>
                </a:solidFill>
                <a:cs typeface="Arial" panose="020B0604020202020204" pitchFamily="34" charset="0"/>
              </a:rPr>
              <a:t>Dostarlimab</a:t>
            </a:r>
            <a:r>
              <a:rPr lang="en-US" sz="1400" dirty="0">
                <a:solidFill>
                  <a:schemeClr val="tx1">
                    <a:lumMod val="50000"/>
                    <a:lumOff val="50000"/>
                  </a:schemeClr>
                </a:solidFill>
                <a:cs typeface="Arial" panose="020B0604020202020204" pitchFamily="34" charset="0"/>
              </a:rPr>
              <a:t/>
            </a:r>
            <a:br>
              <a:rPr lang="en-US" sz="1400" dirty="0">
                <a:solidFill>
                  <a:schemeClr val="tx1">
                    <a:lumMod val="50000"/>
                    <a:lumOff val="50000"/>
                  </a:schemeClr>
                </a:solidFill>
                <a:cs typeface="Arial" panose="020B0604020202020204" pitchFamily="34" charset="0"/>
              </a:rPr>
            </a:br>
            <a:r>
              <a:rPr lang="en-US" sz="1400" dirty="0">
                <a:solidFill>
                  <a:schemeClr val="tx1">
                    <a:lumMod val="50000"/>
                    <a:lumOff val="50000"/>
                  </a:schemeClr>
                </a:solidFill>
                <a:cs typeface="Arial" panose="020B0604020202020204" pitchFamily="34" charset="0"/>
              </a:rPr>
              <a:t>+ CT</a:t>
            </a:r>
            <a:endParaRPr lang="fr-FR" sz="1400" dirty="0">
              <a:solidFill>
                <a:schemeClr val="tx1">
                  <a:lumMod val="50000"/>
                  <a:lumOff val="50000"/>
                </a:schemeClr>
              </a:solidFill>
              <a:cs typeface="Arial" panose="020B0604020202020204" pitchFamily="34" charset="0"/>
            </a:endParaRPr>
          </a:p>
        </p:txBody>
      </p:sp>
      <p:sp>
        <p:nvSpPr>
          <p:cNvPr id="73" name="Rectangle 72">
            <a:extLst>
              <a:ext uri="{FF2B5EF4-FFF2-40B4-BE49-F238E27FC236}">
                <a16:creationId xmlns="" xmlns:a16="http://schemas.microsoft.com/office/drawing/2014/main" id="{53276AE0-4C16-E8E5-0B8C-75B3B0FB4D84}"/>
              </a:ext>
            </a:extLst>
          </p:cNvPr>
          <p:cNvSpPr/>
          <p:nvPr/>
        </p:nvSpPr>
        <p:spPr>
          <a:xfrm>
            <a:off x="3646831" y="1712782"/>
            <a:ext cx="2416046" cy="738664"/>
          </a:xfrm>
          <a:prstGeom prst="rect">
            <a:avLst/>
          </a:prstGeom>
          <a:noFill/>
        </p:spPr>
        <p:txBody>
          <a:bodyPr wrap="none">
            <a:spAutoFit/>
          </a:bodyPr>
          <a:lstStyle/>
          <a:p>
            <a:r>
              <a:rPr lang="en-US" sz="1400" b="1" dirty="0" err="1">
                <a:solidFill>
                  <a:schemeClr val="tx1">
                    <a:lumMod val="75000"/>
                    <a:lumOff val="25000"/>
                  </a:schemeClr>
                </a:solidFill>
                <a:cs typeface="Arial" panose="020B0604020202020204" pitchFamily="34" charset="0"/>
              </a:rPr>
              <a:t>Différence</a:t>
            </a:r>
            <a:r>
              <a:rPr lang="en-US" sz="1400" b="1" dirty="0">
                <a:solidFill>
                  <a:schemeClr val="tx1">
                    <a:lumMod val="75000"/>
                    <a:lumOff val="25000"/>
                  </a:schemeClr>
                </a:solidFill>
                <a:cs typeface="Arial" panose="020B0604020202020204" pitchFamily="34" charset="0"/>
              </a:rPr>
              <a:t> = 6,04 %</a:t>
            </a:r>
          </a:p>
          <a:p>
            <a:r>
              <a:rPr lang="en-US" sz="1400" b="1" dirty="0">
                <a:solidFill>
                  <a:schemeClr val="tx1">
                    <a:lumMod val="75000"/>
                    <a:lumOff val="25000"/>
                  </a:schemeClr>
                </a:solidFill>
                <a:cs typeface="Arial" panose="020B0604020202020204" pitchFamily="34" charset="0"/>
              </a:rPr>
              <a:t>IC 80 % : -1,95 % ; 14,02 %</a:t>
            </a:r>
          </a:p>
          <a:p>
            <a:r>
              <a:rPr lang="en-US" sz="1400" b="1" dirty="0">
                <a:solidFill>
                  <a:schemeClr val="tx1">
                    <a:lumMod val="75000"/>
                    <a:lumOff val="25000"/>
                  </a:schemeClr>
                </a:solidFill>
                <a:cs typeface="Arial" panose="020B0604020202020204" pitchFamily="34" charset="0"/>
              </a:rPr>
              <a:t>IC 95 % : -6,17 % ; 18,24 %</a:t>
            </a:r>
            <a:endParaRPr lang="fr-FR" sz="1400" b="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38368898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Étude </a:t>
            </a:r>
            <a:r>
              <a:rPr lang="en-US" dirty="0"/>
              <a:t>PERLA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t>Résultats sur la survie globale </a:t>
            </a:r>
            <a:r>
              <a:rPr lang="fr-FR" sz="2000" b="0" dirty="0"/>
              <a:t>(critère de jugement secondaire)</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S. Peters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#LBA64</a:t>
            </a:r>
            <a:endParaRPr lang="fr-FR" sz="1400" dirty="0"/>
          </a:p>
        </p:txBody>
      </p:sp>
      <p:sp>
        <p:nvSpPr>
          <p:cNvPr id="65" name="Rectangle à coins arrondis 83">
            <a:extLst>
              <a:ext uri="{FF2B5EF4-FFF2-40B4-BE49-F238E27FC236}">
                <a16:creationId xmlns="" xmlns:a16="http://schemas.microsoft.com/office/drawing/2014/main" id="{EB4321BA-0A32-2FDC-910F-8B4226E64388}"/>
              </a:ext>
            </a:extLst>
          </p:cNvPr>
          <p:cNvSpPr/>
          <p:nvPr/>
        </p:nvSpPr>
        <p:spPr>
          <a:xfrm>
            <a:off x="1180241" y="1610617"/>
            <a:ext cx="10665395" cy="415894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66" name="ZoneTexte 65">
            <a:extLst>
              <a:ext uri="{FF2B5EF4-FFF2-40B4-BE49-F238E27FC236}">
                <a16:creationId xmlns="" xmlns:a16="http://schemas.microsoft.com/office/drawing/2014/main" id="{BB14FF4B-3FE3-9B99-1AE2-C30B29300F64}"/>
              </a:ext>
            </a:extLst>
          </p:cNvPr>
          <p:cNvSpPr txBox="1"/>
          <p:nvPr/>
        </p:nvSpPr>
        <p:spPr>
          <a:xfrm>
            <a:off x="1438665" y="1446162"/>
            <a:ext cx="1935156" cy="338554"/>
          </a:xfrm>
          <a:prstGeom prst="rect">
            <a:avLst/>
          </a:prstGeom>
          <a:solidFill>
            <a:schemeClr val="bg1"/>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600" b="1" dirty="0" err="1">
                <a:solidFill>
                  <a:srgbClr val="737078"/>
                </a:solidFill>
                <a:latin typeface="+mj-lt"/>
                <a:cs typeface="Arial Narrow" panose="020B0604020202020204" pitchFamily="34" charset="0"/>
              </a:rPr>
              <a:t>Survie</a:t>
            </a:r>
            <a:r>
              <a:rPr lang="da-DK" sz="1600" b="1" dirty="0">
                <a:solidFill>
                  <a:srgbClr val="737078"/>
                </a:solidFill>
                <a:latin typeface="+mj-lt"/>
                <a:cs typeface="Arial Narrow" panose="020B0604020202020204" pitchFamily="34" charset="0"/>
              </a:rPr>
              <a:t> globale</a:t>
            </a:r>
            <a:endParaRPr lang="fr-FR" sz="1600" b="1" dirty="0">
              <a:solidFill>
                <a:srgbClr val="737078"/>
              </a:solidFill>
              <a:latin typeface="+mj-lt"/>
              <a:cs typeface="Arial Narrow" panose="020B0604020202020204" pitchFamily="34" charset="0"/>
            </a:endParaRPr>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5" name="Tableau 4">
            <a:extLst>
              <a:ext uri="{FF2B5EF4-FFF2-40B4-BE49-F238E27FC236}">
                <a16:creationId xmlns="" xmlns:a16="http://schemas.microsoft.com/office/drawing/2014/main" id="{F2582C11-1320-5C31-AF8A-1658916B00B6}"/>
              </a:ext>
            </a:extLst>
          </p:cNvPr>
          <p:cNvGraphicFramePr>
            <a:graphicFrameLocks noGrp="1"/>
          </p:cNvGraphicFramePr>
          <p:nvPr/>
        </p:nvGraphicFramePr>
        <p:xfrm>
          <a:off x="2733675" y="4915299"/>
          <a:ext cx="9010656" cy="717351"/>
        </p:xfrm>
        <a:graphic>
          <a:graphicData uri="http://schemas.openxmlformats.org/drawingml/2006/table">
            <a:tbl>
              <a:tblPr firstRow="1" bandRow="1">
                <a:tableStyleId>{5C22544A-7EE6-4342-B048-85BDC9FD1C3A}</a:tableStyleId>
              </a:tblPr>
              <a:tblGrid>
                <a:gridCol w="281583">
                  <a:extLst>
                    <a:ext uri="{9D8B030D-6E8A-4147-A177-3AD203B41FA5}">
                      <a16:colId xmlns="" xmlns:a16="http://schemas.microsoft.com/office/drawing/2014/main" val="20001"/>
                    </a:ext>
                  </a:extLst>
                </a:gridCol>
                <a:gridCol w="281583">
                  <a:extLst>
                    <a:ext uri="{9D8B030D-6E8A-4147-A177-3AD203B41FA5}">
                      <a16:colId xmlns="" xmlns:a16="http://schemas.microsoft.com/office/drawing/2014/main" val="20006"/>
                    </a:ext>
                  </a:extLst>
                </a:gridCol>
                <a:gridCol w="281583">
                  <a:extLst>
                    <a:ext uri="{9D8B030D-6E8A-4147-A177-3AD203B41FA5}">
                      <a16:colId xmlns="" xmlns:a16="http://schemas.microsoft.com/office/drawing/2014/main" val="4268234825"/>
                    </a:ext>
                  </a:extLst>
                </a:gridCol>
                <a:gridCol w="281583">
                  <a:extLst>
                    <a:ext uri="{9D8B030D-6E8A-4147-A177-3AD203B41FA5}">
                      <a16:colId xmlns="" xmlns:a16="http://schemas.microsoft.com/office/drawing/2014/main" val="2156110848"/>
                    </a:ext>
                  </a:extLst>
                </a:gridCol>
                <a:gridCol w="281583">
                  <a:extLst>
                    <a:ext uri="{9D8B030D-6E8A-4147-A177-3AD203B41FA5}">
                      <a16:colId xmlns="" xmlns:a16="http://schemas.microsoft.com/office/drawing/2014/main" val="60065156"/>
                    </a:ext>
                  </a:extLst>
                </a:gridCol>
                <a:gridCol w="281583">
                  <a:extLst>
                    <a:ext uri="{9D8B030D-6E8A-4147-A177-3AD203B41FA5}">
                      <a16:colId xmlns="" xmlns:a16="http://schemas.microsoft.com/office/drawing/2014/main" val="988522254"/>
                    </a:ext>
                  </a:extLst>
                </a:gridCol>
                <a:gridCol w="281583">
                  <a:extLst>
                    <a:ext uri="{9D8B030D-6E8A-4147-A177-3AD203B41FA5}">
                      <a16:colId xmlns="" xmlns:a16="http://schemas.microsoft.com/office/drawing/2014/main" val="2948247973"/>
                    </a:ext>
                  </a:extLst>
                </a:gridCol>
                <a:gridCol w="281583">
                  <a:extLst>
                    <a:ext uri="{9D8B030D-6E8A-4147-A177-3AD203B41FA5}">
                      <a16:colId xmlns="" xmlns:a16="http://schemas.microsoft.com/office/drawing/2014/main" val="1442602201"/>
                    </a:ext>
                  </a:extLst>
                </a:gridCol>
                <a:gridCol w="281583">
                  <a:extLst>
                    <a:ext uri="{9D8B030D-6E8A-4147-A177-3AD203B41FA5}">
                      <a16:colId xmlns="" xmlns:a16="http://schemas.microsoft.com/office/drawing/2014/main" val="2385025936"/>
                    </a:ext>
                  </a:extLst>
                </a:gridCol>
                <a:gridCol w="281583">
                  <a:extLst>
                    <a:ext uri="{9D8B030D-6E8A-4147-A177-3AD203B41FA5}">
                      <a16:colId xmlns="" xmlns:a16="http://schemas.microsoft.com/office/drawing/2014/main" val="225024506"/>
                    </a:ext>
                  </a:extLst>
                </a:gridCol>
                <a:gridCol w="281583">
                  <a:extLst>
                    <a:ext uri="{9D8B030D-6E8A-4147-A177-3AD203B41FA5}">
                      <a16:colId xmlns="" xmlns:a16="http://schemas.microsoft.com/office/drawing/2014/main" val="1457541569"/>
                    </a:ext>
                  </a:extLst>
                </a:gridCol>
                <a:gridCol w="281583">
                  <a:extLst>
                    <a:ext uri="{9D8B030D-6E8A-4147-A177-3AD203B41FA5}">
                      <a16:colId xmlns="" xmlns:a16="http://schemas.microsoft.com/office/drawing/2014/main" val="2566928057"/>
                    </a:ext>
                  </a:extLst>
                </a:gridCol>
                <a:gridCol w="281583">
                  <a:extLst>
                    <a:ext uri="{9D8B030D-6E8A-4147-A177-3AD203B41FA5}">
                      <a16:colId xmlns="" xmlns:a16="http://schemas.microsoft.com/office/drawing/2014/main" val="3340737398"/>
                    </a:ext>
                  </a:extLst>
                </a:gridCol>
                <a:gridCol w="281583">
                  <a:extLst>
                    <a:ext uri="{9D8B030D-6E8A-4147-A177-3AD203B41FA5}">
                      <a16:colId xmlns="" xmlns:a16="http://schemas.microsoft.com/office/drawing/2014/main" val="3801036737"/>
                    </a:ext>
                  </a:extLst>
                </a:gridCol>
                <a:gridCol w="281583">
                  <a:extLst>
                    <a:ext uri="{9D8B030D-6E8A-4147-A177-3AD203B41FA5}">
                      <a16:colId xmlns="" xmlns:a16="http://schemas.microsoft.com/office/drawing/2014/main" val="29700024"/>
                    </a:ext>
                  </a:extLst>
                </a:gridCol>
                <a:gridCol w="281583">
                  <a:extLst>
                    <a:ext uri="{9D8B030D-6E8A-4147-A177-3AD203B41FA5}">
                      <a16:colId xmlns="" xmlns:a16="http://schemas.microsoft.com/office/drawing/2014/main" val="781331383"/>
                    </a:ext>
                  </a:extLst>
                </a:gridCol>
                <a:gridCol w="281583">
                  <a:extLst>
                    <a:ext uri="{9D8B030D-6E8A-4147-A177-3AD203B41FA5}">
                      <a16:colId xmlns="" xmlns:a16="http://schemas.microsoft.com/office/drawing/2014/main" val="1079365842"/>
                    </a:ext>
                  </a:extLst>
                </a:gridCol>
                <a:gridCol w="281583">
                  <a:extLst>
                    <a:ext uri="{9D8B030D-6E8A-4147-A177-3AD203B41FA5}">
                      <a16:colId xmlns="" xmlns:a16="http://schemas.microsoft.com/office/drawing/2014/main" val="1938563824"/>
                    </a:ext>
                  </a:extLst>
                </a:gridCol>
                <a:gridCol w="281583">
                  <a:extLst>
                    <a:ext uri="{9D8B030D-6E8A-4147-A177-3AD203B41FA5}">
                      <a16:colId xmlns="" xmlns:a16="http://schemas.microsoft.com/office/drawing/2014/main" val="1718294194"/>
                    </a:ext>
                  </a:extLst>
                </a:gridCol>
                <a:gridCol w="281583">
                  <a:extLst>
                    <a:ext uri="{9D8B030D-6E8A-4147-A177-3AD203B41FA5}">
                      <a16:colId xmlns="" xmlns:a16="http://schemas.microsoft.com/office/drawing/2014/main" val="62710064"/>
                    </a:ext>
                  </a:extLst>
                </a:gridCol>
                <a:gridCol w="281583">
                  <a:extLst>
                    <a:ext uri="{9D8B030D-6E8A-4147-A177-3AD203B41FA5}">
                      <a16:colId xmlns="" xmlns:a16="http://schemas.microsoft.com/office/drawing/2014/main" val="161908778"/>
                    </a:ext>
                  </a:extLst>
                </a:gridCol>
                <a:gridCol w="281583">
                  <a:extLst>
                    <a:ext uri="{9D8B030D-6E8A-4147-A177-3AD203B41FA5}">
                      <a16:colId xmlns="" xmlns:a16="http://schemas.microsoft.com/office/drawing/2014/main" val="20002"/>
                    </a:ext>
                  </a:extLst>
                </a:gridCol>
                <a:gridCol w="281583">
                  <a:extLst>
                    <a:ext uri="{9D8B030D-6E8A-4147-A177-3AD203B41FA5}">
                      <a16:colId xmlns="" xmlns:a16="http://schemas.microsoft.com/office/drawing/2014/main" val="20007"/>
                    </a:ext>
                  </a:extLst>
                </a:gridCol>
                <a:gridCol w="281583">
                  <a:extLst>
                    <a:ext uri="{9D8B030D-6E8A-4147-A177-3AD203B41FA5}">
                      <a16:colId xmlns="" xmlns:a16="http://schemas.microsoft.com/office/drawing/2014/main" val="20003"/>
                    </a:ext>
                  </a:extLst>
                </a:gridCol>
                <a:gridCol w="281583">
                  <a:extLst>
                    <a:ext uri="{9D8B030D-6E8A-4147-A177-3AD203B41FA5}">
                      <a16:colId xmlns="" xmlns:a16="http://schemas.microsoft.com/office/drawing/2014/main" val="20008"/>
                    </a:ext>
                  </a:extLst>
                </a:gridCol>
                <a:gridCol w="281583">
                  <a:extLst>
                    <a:ext uri="{9D8B030D-6E8A-4147-A177-3AD203B41FA5}">
                      <a16:colId xmlns="" xmlns:a16="http://schemas.microsoft.com/office/drawing/2014/main" val="20004"/>
                    </a:ext>
                  </a:extLst>
                </a:gridCol>
                <a:gridCol w="281583">
                  <a:extLst>
                    <a:ext uri="{9D8B030D-6E8A-4147-A177-3AD203B41FA5}">
                      <a16:colId xmlns="" xmlns:a16="http://schemas.microsoft.com/office/drawing/2014/main" val="20009"/>
                    </a:ext>
                  </a:extLst>
                </a:gridCol>
                <a:gridCol w="281583">
                  <a:extLst>
                    <a:ext uri="{9D8B030D-6E8A-4147-A177-3AD203B41FA5}">
                      <a16:colId xmlns="" xmlns:a16="http://schemas.microsoft.com/office/drawing/2014/main" val="20005"/>
                    </a:ext>
                  </a:extLst>
                </a:gridCol>
                <a:gridCol w="281583">
                  <a:extLst>
                    <a:ext uri="{9D8B030D-6E8A-4147-A177-3AD203B41FA5}">
                      <a16:colId xmlns="" xmlns:a16="http://schemas.microsoft.com/office/drawing/2014/main" val="20010"/>
                    </a:ext>
                  </a:extLst>
                </a:gridCol>
                <a:gridCol w="281583">
                  <a:extLst>
                    <a:ext uri="{9D8B030D-6E8A-4147-A177-3AD203B41FA5}">
                      <a16:colId xmlns="" xmlns:a16="http://schemas.microsoft.com/office/drawing/2014/main" val="20011"/>
                    </a:ext>
                  </a:extLst>
                </a:gridCol>
                <a:gridCol w="281583">
                  <a:extLst>
                    <a:ext uri="{9D8B030D-6E8A-4147-A177-3AD203B41FA5}">
                      <a16:colId xmlns="" xmlns:a16="http://schemas.microsoft.com/office/drawing/2014/main" val="20012"/>
                    </a:ext>
                  </a:extLst>
                </a:gridCol>
                <a:gridCol w="281583">
                  <a:extLst>
                    <a:ext uri="{9D8B030D-6E8A-4147-A177-3AD203B41FA5}">
                      <a16:colId xmlns="" xmlns:a16="http://schemas.microsoft.com/office/drawing/2014/main" val="20013"/>
                    </a:ext>
                  </a:extLst>
                </a:gridCol>
              </a:tblGrid>
              <a:tr h="314611">
                <a:tc gridSpan="30">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106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98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91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109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99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92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84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81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76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64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62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7" name="Connecteur droit 6">
            <a:extLst>
              <a:ext uri="{FF2B5EF4-FFF2-40B4-BE49-F238E27FC236}">
                <a16:creationId xmlns="" xmlns:a16="http://schemas.microsoft.com/office/drawing/2014/main" id="{D1420E8D-88F2-3180-971D-F7255CE02DCD}"/>
              </a:ext>
            </a:extLst>
          </p:cNvPr>
          <p:cNvCxnSpPr>
            <a:cxnSpLocks/>
          </p:cNvCxnSpPr>
          <p:nvPr/>
        </p:nvCxnSpPr>
        <p:spPr>
          <a:xfrm>
            <a:off x="2819400" y="5095938"/>
            <a:ext cx="882015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e 7">
            <a:extLst>
              <a:ext uri="{FF2B5EF4-FFF2-40B4-BE49-F238E27FC236}">
                <a16:creationId xmlns="" xmlns:a16="http://schemas.microsoft.com/office/drawing/2014/main" id="{0C2F61AB-E757-3F73-0862-F35D68B3A62D}"/>
              </a:ext>
            </a:extLst>
          </p:cNvPr>
          <p:cNvGrpSpPr/>
          <p:nvPr/>
        </p:nvGrpSpPr>
        <p:grpSpPr>
          <a:xfrm>
            <a:off x="1858163" y="2138113"/>
            <a:ext cx="9995267" cy="2791676"/>
            <a:chOff x="529157" y="2485881"/>
            <a:chExt cx="5305459" cy="3258809"/>
          </a:xfrm>
        </p:grpSpPr>
        <p:graphicFrame>
          <p:nvGraphicFramePr>
            <p:cNvPr id="9" name="Graphique 8">
              <a:extLst>
                <a:ext uri="{FF2B5EF4-FFF2-40B4-BE49-F238E27FC236}">
                  <a16:creationId xmlns="" xmlns:a16="http://schemas.microsoft.com/office/drawing/2014/main" id="{BE090845-483B-AE23-DF66-7891BFB64E86}"/>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4">
              <a:extLst>
                <a:ext uri="{FF2B5EF4-FFF2-40B4-BE49-F238E27FC236}">
                  <a16:creationId xmlns="" xmlns:a16="http://schemas.microsoft.com/office/drawing/2014/main" id="{49E0DD64-AA49-318A-465A-2781BB1C7475}"/>
                </a:ext>
              </a:extLst>
            </p:cNvPr>
            <p:cNvSpPr txBox="1">
              <a:spLocks noChangeArrowheads="1"/>
            </p:cNvSpPr>
            <p:nvPr/>
          </p:nvSpPr>
          <p:spPr bwMode="auto">
            <a:xfrm rot="16200000">
              <a:off x="-204022" y="3859066"/>
              <a:ext cx="1739683" cy="14703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Survie</a:t>
              </a:r>
              <a:r>
                <a:rPr lang="da-DK" sz="1200" dirty="0">
                  <a:solidFill>
                    <a:schemeClr val="tx1">
                      <a:lumMod val="50000"/>
                      <a:lumOff val="50000"/>
                    </a:schemeClr>
                  </a:solidFill>
                  <a:latin typeface="+mn-lt"/>
                  <a:ea typeface="+mn-ea"/>
                  <a:cs typeface="Arial"/>
                </a:rPr>
                <a:t> globale</a:t>
              </a:r>
            </a:p>
          </p:txBody>
        </p:sp>
        <p:sp>
          <p:nvSpPr>
            <p:cNvPr id="11" name="Text Box 4">
              <a:extLst>
                <a:ext uri="{FF2B5EF4-FFF2-40B4-BE49-F238E27FC236}">
                  <a16:creationId xmlns="" xmlns:a16="http://schemas.microsoft.com/office/drawing/2014/main" id="{88025C0B-4FA7-FF12-E884-DEA3816712B3}"/>
                </a:ext>
              </a:extLst>
            </p:cNvPr>
            <p:cNvSpPr txBox="1">
              <a:spLocks noChangeArrowheads="1"/>
            </p:cNvSpPr>
            <p:nvPr/>
          </p:nvSpPr>
          <p:spPr bwMode="auto">
            <a:xfrm>
              <a:off x="1693806" y="5421341"/>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 </a:t>
              </a:r>
              <a:r>
                <a:rPr lang="da-DK" sz="1200" dirty="0" err="1">
                  <a:solidFill>
                    <a:schemeClr val="tx1">
                      <a:lumMod val="50000"/>
                      <a:lumOff val="50000"/>
                    </a:schemeClr>
                  </a:solidFill>
                  <a:latin typeface="+mn-lt"/>
                  <a:ea typeface="+mn-ea"/>
                  <a:cs typeface="Arial"/>
                </a:rPr>
                <a:t>après</a:t>
              </a:r>
              <a:r>
                <a:rPr lang="da-DK" sz="1200" dirty="0">
                  <a:solidFill>
                    <a:schemeClr val="tx1">
                      <a:lumMod val="50000"/>
                      <a:lumOff val="50000"/>
                    </a:schemeClr>
                  </a:solidFill>
                  <a:latin typeface="+mn-lt"/>
                  <a:ea typeface="+mn-ea"/>
                  <a:cs typeface="Arial"/>
                </a:rPr>
                <a:t> la </a:t>
              </a:r>
              <a:r>
                <a:rPr lang="da-DK" sz="1200" dirty="0" err="1">
                  <a:solidFill>
                    <a:schemeClr val="tx1">
                      <a:lumMod val="50000"/>
                      <a:lumOff val="50000"/>
                    </a:schemeClr>
                  </a:solidFill>
                  <a:latin typeface="+mn-lt"/>
                  <a:ea typeface="+mn-ea"/>
                  <a:cs typeface="Arial"/>
                </a:rPr>
                <a:t>randomisation</a:t>
              </a:r>
              <a:endParaRPr lang="da-DK" sz="1200" dirty="0">
                <a:solidFill>
                  <a:schemeClr val="tx1">
                    <a:lumMod val="50000"/>
                    <a:lumOff val="50000"/>
                  </a:schemeClr>
                </a:solidFill>
                <a:latin typeface="+mn-lt"/>
                <a:ea typeface="+mn-ea"/>
                <a:cs typeface="Arial"/>
              </a:endParaRPr>
            </a:p>
          </p:txBody>
        </p:sp>
      </p:grpSp>
      <p:graphicFrame>
        <p:nvGraphicFramePr>
          <p:cNvPr id="15" name="Tableau 14">
            <a:extLst>
              <a:ext uri="{FF2B5EF4-FFF2-40B4-BE49-F238E27FC236}">
                <a16:creationId xmlns="" xmlns:a16="http://schemas.microsoft.com/office/drawing/2014/main" id="{92ECCB06-0EBF-F6E8-CD01-F65677E6D648}"/>
              </a:ext>
            </a:extLst>
          </p:cNvPr>
          <p:cNvGraphicFramePr>
            <a:graphicFrameLocks noGrp="1"/>
          </p:cNvGraphicFramePr>
          <p:nvPr>
            <p:extLst>
              <p:ext uri="{D42A27DB-BD31-4B8C-83A1-F6EECF244321}">
                <p14:modId xmlns:p14="http://schemas.microsoft.com/office/powerpoint/2010/main" val="3059093508"/>
              </p:ext>
            </p:extLst>
          </p:nvPr>
        </p:nvGraphicFramePr>
        <p:xfrm>
          <a:off x="5448728" y="1202397"/>
          <a:ext cx="6477107" cy="1427480"/>
        </p:xfrm>
        <a:graphic>
          <a:graphicData uri="http://schemas.openxmlformats.org/drawingml/2006/table">
            <a:tbl>
              <a:tblPr firstRow="1" bandRow="1">
                <a:tableStyleId>{5C22544A-7EE6-4342-B048-85BDC9FD1C3A}</a:tableStyleId>
              </a:tblPr>
              <a:tblGrid>
                <a:gridCol w="1676507">
                  <a:extLst>
                    <a:ext uri="{9D8B030D-6E8A-4147-A177-3AD203B41FA5}">
                      <a16:colId xmlns="" xmlns:a16="http://schemas.microsoft.com/office/drawing/2014/main" val="20000"/>
                    </a:ext>
                  </a:extLst>
                </a:gridCol>
                <a:gridCol w="1856232">
                  <a:extLst>
                    <a:ext uri="{9D8B030D-6E8A-4147-A177-3AD203B41FA5}">
                      <a16:colId xmlns="" xmlns:a16="http://schemas.microsoft.com/office/drawing/2014/main" val="20002"/>
                    </a:ext>
                  </a:extLst>
                </a:gridCol>
                <a:gridCol w="1572768">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1"/>
                    </a:ext>
                  </a:extLst>
                </a:gridCol>
              </a:tblGrid>
              <a:tr h="251452">
                <a:tc>
                  <a:txBody>
                    <a:bodyPr/>
                    <a:lstStyle/>
                    <a:p>
                      <a:pPr algn="ctr">
                        <a:lnSpc>
                          <a:spcPts val="1300"/>
                        </a:lnSpc>
                      </a:pPr>
                      <a:endParaRPr lang="fr-FR" sz="105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1050" b="0" dirty="0">
                          <a:solidFill>
                            <a:schemeClr val="tx1"/>
                          </a:solidFill>
                          <a:latin typeface="+mj-lt"/>
                          <a:cs typeface="Arial" panose="020B0604020202020204" pitchFamily="34" charset="0"/>
                        </a:rPr>
                        <a:t>Survie médiane(95 % CI)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1050" b="0" dirty="0">
                          <a:solidFill>
                            <a:schemeClr val="tx1"/>
                          </a:solidFill>
                          <a:latin typeface="+mj-lt"/>
                          <a:cs typeface="Arial" panose="020B0604020202020204" pitchFamily="34" charset="0"/>
                        </a:rPr>
                        <a:t>HR </a:t>
                      </a:r>
                      <a:r>
                        <a:rPr lang="fr-FR" sz="1050" b="0" kern="1200" dirty="0">
                          <a:solidFill>
                            <a:schemeClr val="tx1"/>
                          </a:solidFill>
                          <a:latin typeface="+mn-lt"/>
                          <a:ea typeface="+mn-ea"/>
                          <a:cs typeface="Arial" panose="020B0604020202020204" pitchFamily="34" charset="0"/>
                        </a:rPr>
                        <a:t>(IC 95 %)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1050" b="0" i="1" dirty="0">
                          <a:solidFill>
                            <a:schemeClr val="tx1"/>
                          </a:solidFill>
                          <a:latin typeface="+mj-lt"/>
                          <a:cs typeface="Arial" panose="020B0604020202020204" pitchFamily="34" charset="0"/>
                        </a:rPr>
                        <a:t>Maturité des données</a:t>
                      </a:r>
                      <a:endParaRPr lang="fr-FR" sz="1050" b="0"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784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1" dirty="0" err="1">
                          <a:solidFill>
                            <a:schemeClr val="bg2"/>
                          </a:solidFill>
                          <a:latin typeface="+mj-lt"/>
                          <a:cs typeface="Arial" panose="020B0604020202020204" pitchFamily="34" charset="0"/>
                        </a:rPr>
                        <a:t>Dostarlimab</a:t>
                      </a:r>
                      <a:r>
                        <a:rPr lang="fr-FR" sz="1200" b="1" dirty="0">
                          <a:solidFill>
                            <a:schemeClr val="bg2"/>
                          </a:solidFill>
                          <a:latin typeface="+mj-lt"/>
                          <a:cs typeface="Arial" panose="020B0604020202020204" pitchFamily="34" charset="0"/>
                        </a:rPr>
                        <a:t> + Chimio</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200" b="1" dirty="0">
                          <a:solidFill>
                            <a:schemeClr val="tx1"/>
                          </a:solidFill>
                          <a:latin typeface="+mj-lt"/>
                          <a:cs typeface="Arial" panose="020B0604020202020204" pitchFamily="34" charset="0"/>
                        </a:rPr>
                        <a:t>19,4 mois (14,5-NR)</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200" b="1" dirty="0">
                          <a:solidFill>
                            <a:schemeClr val="tx1"/>
                          </a:solidFill>
                          <a:latin typeface="+mj-lt"/>
                          <a:cs typeface="Arial" panose="020B0604020202020204" pitchFamily="34" charset="0"/>
                        </a:rPr>
                        <a:t>0,75 </a:t>
                      </a:r>
                      <a:br>
                        <a:rPr lang="fr-FR" sz="1200" b="1" dirty="0">
                          <a:solidFill>
                            <a:schemeClr val="tx1"/>
                          </a:solidFill>
                          <a:latin typeface="+mj-lt"/>
                          <a:cs typeface="Arial" panose="020B0604020202020204" pitchFamily="34" charset="0"/>
                        </a:rPr>
                      </a:br>
                      <a:r>
                        <a:rPr lang="fr-FR" sz="1200" b="1" dirty="0">
                          <a:solidFill>
                            <a:schemeClr val="tx1"/>
                          </a:solidFill>
                          <a:latin typeface="+mj-lt"/>
                          <a:cs typeface="Arial" panose="020B0604020202020204" pitchFamily="34" charset="0"/>
                        </a:rPr>
                        <a:t>(IC 95 % : 0,53-1,05)</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j-lt"/>
                          <a:cs typeface="Arial" panose="020B0604020202020204" pitchFamily="34" charset="0"/>
                        </a:rPr>
                        <a:t>55,1 % (134/243)</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84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1" dirty="0">
                          <a:solidFill>
                            <a:srgbClr val="006BB9"/>
                          </a:solidFill>
                          <a:latin typeface="+mj-lt"/>
                          <a:cs typeface="Arial" panose="020B0604020202020204" pitchFamily="34" charset="0"/>
                        </a:rPr>
                        <a:t>Pembrolizumab + Chimio</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Arial" panose="020B0604020202020204" pitchFamily="34" charset="0"/>
                        </a:rPr>
                        <a:t>15,9 mois (11,6-19,3)</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pSp>
        <p:nvGrpSpPr>
          <p:cNvPr id="61" name="Groupe 60">
            <a:extLst>
              <a:ext uri="{FF2B5EF4-FFF2-40B4-BE49-F238E27FC236}">
                <a16:creationId xmlns="" xmlns:a16="http://schemas.microsoft.com/office/drawing/2014/main" id="{E6FB3C06-A04B-77D0-344A-9D29D5243869}"/>
              </a:ext>
            </a:extLst>
          </p:cNvPr>
          <p:cNvGrpSpPr/>
          <p:nvPr/>
        </p:nvGrpSpPr>
        <p:grpSpPr>
          <a:xfrm>
            <a:off x="6539211" y="3677318"/>
            <a:ext cx="2056558" cy="276999"/>
            <a:chOff x="5557039" y="1441326"/>
            <a:chExt cx="2388732" cy="321740"/>
          </a:xfrm>
          <a:solidFill>
            <a:srgbClr val="5B9BD5"/>
          </a:solidFill>
        </p:grpSpPr>
        <p:sp>
          <p:nvSpPr>
            <p:cNvPr id="62" name="Rectangle 61">
              <a:extLst>
                <a:ext uri="{FF2B5EF4-FFF2-40B4-BE49-F238E27FC236}">
                  <a16:creationId xmlns="" xmlns:a16="http://schemas.microsoft.com/office/drawing/2014/main" id="{12DB62EB-B5D9-4D1F-9F57-8A3887C5C0D3}"/>
                </a:ext>
              </a:extLst>
            </p:cNvPr>
            <p:cNvSpPr/>
            <p:nvPr/>
          </p:nvSpPr>
          <p:spPr>
            <a:xfrm>
              <a:off x="5557039" y="1533520"/>
              <a:ext cx="356170" cy="154167"/>
            </a:xfrm>
            <a:prstGeom prst="rect">
              <a:avLst/>
            </a:prstGeom>
            <a:solidFill>
              <a:srgbClr val="FF7F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63" name="Rectangle 62">
              <a:extLst>
                <a:ext uri="{FF2B5EF4-FFF2-40B4-BE49-F238E27FC236}">
                  <a16:creationId xmlns="" xmlns:a16="http://schemas.microsoft.com/office/drawing/2014/main" id="{CC32E075-67B6-0114-9D9F-8549CC8220D3}"/>
                </a:ext>
              </a:extLst>
            </p:cNvPr>
            <p:cNvSpPr/>
            <p:nvPr/>
          </p:nvSpPr>
          <p:spPr>
            <a:xfrm>
              <a:off x="5874945" y="1441326"/>
              <a:ext cx="2070826" cy="321740"/>
            </a:xfrm>
            <a:prstGeom prst="rect">
              <a:avLst/>
            </a:prstGeom>
            <a:noFill/>
          </p:spPr>
          <p:txBody>
            <a:bodyPr wrap="none">
              <a:spAutoFit/>
            </a:bodyPr>
            <a:lstStyle/>
            <a:p>
              <a:r>
                <a:rPr lang="en-US" sz="1200" b="1" dirty="0" err="1">
                  <a:solidFill>
                    <a:srgbClr val="FF7F4D"/>
                  </a:solidFill>
                  <a:cs typeface="Arial" panose="020B0604020202020204" pitchFamily="34" charset="0"/>
                </a:rPr>
                <a:t>Dostarlimab</a:t>
              </a:r>
              <a:r>
                <a:rPr lang="en-US" sz="1200" b="1" dirty="0">
                  <a:solidFill>
                    <a:srgbClr val="FF7F4D"/>
                  </a:solidFill>
                  <a:cs typeface="Arial" panose="020B0604020202020204" pitchFamily="34" charset="0"/>
                </a:rPr>
                <a:t> + </a:t>
              </a:r>
              <a:r>
                <a:rPr lang="en-US" sz="1200" b="1" dirty="0" err="1">
                  <a:solidFill>
                    <a:srgbClr val="FF7F4D"/>
                  </a:solidFill>
                  <a:cs typeface="Arial" panose="020B0604020202020204" pitchFamily="34" charset="0"/>
                </a:rPr>
                <a:t>Chimio</a:t>
              </a:r>
              <a:endParaRPr lang="fr-FR" sz="1200" b="1" dirty="0">
                <a:solidFill>
                  <a:srgbClr val="FF7F4D"/>
                </a:solidFill>
                <a:cs typeface="Arial" panose="020B0604020202020204" pitchFamily="34" charset="0"/>
              </a:endParaRPr>
            </a:p>
          </p:txBody>
        </p:sp>
      </p:grpSp>
      <p:grpSp>
        <p:nvGrpSpPr>
          <p:cNvPr id="16" name="Groupe 15">
            <a:extLst>
              <a:ext uri="{FF2B5EF4-FFF2-40B4-BE49-F238E27FC236}">
                <a16:creationId xmlns="" xmlns:a16="http://schemas.microsoft.com/office/drawing/2014/main" id="{BBF97362-8A5E-B706-EA3D-41D295E787D8}"/>
              </a:ext>
            </a:extLst>
          </p:cNvPr>
          <p:cNvGrpSpPr/>
          <p:nvPr/>
        </p:nvGrpSpPr>
        <p:grpSpPr>
          <a:xfrm>
            <a:off x="6539209" y="3966008"/>
            <a:ext cx="2381597" cy="276999"/>
            <a:chOff x="5557039" y="1441326"/>
            <a:chExt cx="2766273" cy="321740"/>
          </a:xfrm>
          <a:solidFill>
            <a:srgbClr val="5B9BD5"/>
          </a:solidFill>
        </p:grpSpPr>
        <p:sp>
          <p:nvSpPr>
            <p:cNvPr id="20" name="Rectangle 19">
              <a:extLst>
                <a:ext uri="{FF2B5EF4-FFF2-40B4-BE49-F238E27FC236}">
                  <a16:creationId xmlns="" xmlns:a16="http://schemas.microsoft.com/office/drawing/2014/main" id="{E4542012-1224-6114-406F-C3F074388C60}"/>
                </a:ext>
              </a:extLst>
            </p:cNvPr>
            <p:cNvSpPr/>
            <p:nvPr/>
          </p:nvSpPr>
          <p:spPr>
            <a:xfrm>
              <a:off x="5557039" y="1533520"/>
              <a:ext cx="356170" cy="154167"/>
            </a:xfrm>
            <a:prstGeom prst="rect">
              <a:avLst/>
            </a:prstGeom>
            <a:solidFill>
              <a:srgbClr val="006B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21" name="Rectangle 20">
              <a:extLst>
                <a:ext uri="{FF2B5EF4-FFF2-40B4-BE49-F238E27FC236}">
                  <a16:creationId xmlns="" xmlns:a16="http://schemas.microsoft.com/office/drawing/2014/main" id="{6447CC4C-4CEC-F4C4-A372-EA9AB76E2120}"/>
                </a:ext>
              </a:extLst>
            </p:cNvPr>
            <p:cNvSpPr/>
            <p:nvPr/>
          </p:nvSpPr>
          <p:spPr>
            <a:xfrm>
              <a:off x="5874944" y="1441326"/>
              <a:ext cx="2448368" cy="321740"/>
            </a:xfrm>
            <a:prstGeom prst="rect">
              <a:avLst/>
            </a:prstGeom>
            <a:noFill/>
          </p:spPr>
          <p:txBody>
            <a:bodyPr wrap="square">
              <a:spAutoFit/>
            </a:bodyPr>
            <a:lstStyle/>
            <a:p>
              <a:r>
                <a:rPr lang="fr-FR" sz="1200" b="1" dirty="0">
                  <a:solidFill>
                    <a:srgbClr val="0070C0"/>
                  </a:solidFill>
                  <a:cs typeface="Arial" panose="020B0604020202020204" pitchFamily="34" charset="0"/>
                </a:rPr>
                <a:t>Pembrolizumab </a:t>
              </a:r>
              <a:r>
                <a:rPr lang="en-US" sz="1200" b="1" dirty="0">
                  <a:solidFill>
                    <a:srgbClr val="0070C0"/>
                  </a:solidFill>
                  <a:cs typeface="Arial" panose="020B0604020202020204" pitchFamily="34" charset="0"/>
                </a:rPr>
                <a:t>+ </a:t>
              </a:r>
              <a:r>
                <a:rPr lang="en-US" sz="1200" b="1" dirty="0" err="1">
                  <a:solidFill>
                    <a:srgbClr val="0070C0"/>
                  </a:solidFill>
                  <a:cs typeface="Arial" panose="020B0604020202020204" pitchFamily="34" charset="0"/>
                </a:rPr>
                <a:t>Chimio</a:t>
              </a:r>
              <a:endParaRPr lang="fr-FR" sz="1200" b="1" dirty="0">
                <a:solidFill>
                  <a:srgbClr val="0070C0"/>
                </a:solidFill>
                <a:cs typeface="Arial" panose="020B0604020202020204" pitchFamily="34" charset="0"/>
              </a:endParaRPr>
            </a:p>
          </p:txBody>
        </p:sp>
      </p:grpSp>
      <p:graphicFrame>
        <p:nvGraphicFramePr>
          <p:cNvPr id="23" name="Tableau 22">
            <a:extLst>
              <a:ext uri="{FF2B5EF4-FFF2-40B4-BE49-F238E27FC236}">
                <a16:creationId xmlns="" xmlns:a16="http://schemas.microsoft.com/office/drawing/2014/main" id="{4DFB2024-C905-3E96-E870-A4B798A68988}"/>
              </a:ext>
            </a:extLst>
          </p:cNvPr>
          <p:cNvGraphicFramePr>
            <a:graphicFrameLocks noGrp="1"/>
          </p:cNvGraphicFramePr>
          <p:nvPr/>
        </p:nvGraphicFramePr>
        <p:xfrm>
          <a:off x="1227680" y="5214938"/>
          <a:ext cx="1363119" cy="402740"/>
        </p:xfrm>
        <a:graphic>
          <a:graphicData uri="http://schemas.openxmlformats.org/drawingml/2006/table">
            <a:tbl>
              <a:tblPr firstRow="1" bandRow="1">
                <a:tableStyleId>{5C22544A-7EE6-4342-B048-85BDC9FD1C3A}</a:tableStyleId>
              </a:tblPr>
              <a:tblGrid>
                <a:gridCol w="1363119">
                  <a:extLst>
                    <a:ext uri="{9D8B030D-6E8A-4147-A177-3AD203B41FA5}">
                      <a16:colId xmlns="" xmlns:a16="http://schemas.microsoft.com/office/drawing/2014/main" val="20000"/>
                    </a:ext>
                  </a:extLst>
                </a:gridCol>
              </a:tblGrid>
              <a:tr h="21439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b="1" dirty="0" err="1">
                          <a:solidFill>
                            <a:schemeClr val="bg2"/>
                          </a:solidFill>
                          <a:cs typeface="Arial" panose="020B0604020202020204" pitchFamily="34" charset="0"/>
                        </a:rPr>
                        <a:t>Dostarlimab</a:t>
                      </a:r>
                      <a:r>
                        <a:rPr lang="en-US" sz="1000" b="1" dirty="0">
                          <a:solidFill>
                            <a:schemeClr val="bg2"/>
                          </a:solidFill>
                          <a:cs typeface="Arial" panose="020B0604020202020204" pitchFamily="34" charset="0"/>
                        </a:rPr>
                        <a:t> + CT</a:t>
                      </a:r>
                      <a:endParaRPr lang="fr-FR" sz="1000" b="1" dirty="0">
                        <a:solidFill>
                          <a:schemeClr val="bg2"/>
                        </a:solidFill>
                        <a:cs typeface="Arial" panose="020B06040202020202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solidFill>
                            <a:srgbClr val="006BB9"/>
                          </a:solidFill>
                          <a:cs typeface="Arial" panose="020B0604020202020204" pitchFamily="34" charset="0"/>
                        </a:rPr>
                        <a:t>Pembrolizumab </a:t>
                      </a:r>
                      <a:r>
                        <a:rPr lang="en-US" sz="1000" b="1" dirty="0">
                          <a:solidFill>
                            <a:srgbClr val="006BB9"/>
                          </a:solidFill>
                          <a:cs typeface="Arial" panose="020B0604020202020204" pitchFamily="34" charset="0"/>
                        </a:rPr>
                        <a:t>+ CT</a:t>
                      </a:r>
                      <a:endParaRPr lang="fr-FR" sz="1000" b="1" dirty="0">
                        <a:solidFill>
                          <a:srgbClr val="006BB9"/>
                        </a:solidFill>
                        <a:cs typeface="Arial" panose="020B06040202020202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33" name="Forme libre 32">
            <a:extLst>
              <a:ext uri="{FF2B5EF4-FFF2-40B4-BE49-F238E27FC236}">
                <a16:creationId xmlns="" xmlns:a16="http://schemas.microsoft.com/office/drawing/2014/main" id="{727EC789-C312-DA0B-0B1A-BFD16450A242}"/>
              </a:ext>
            </a:extLst>
          </p:cNvPr>
          <p:cNvSpPr/>
          <p:nvPr/>
        </p:nvSpPr>
        <p:spPr>
          <a:xfrm>
            <a:off x="2862072" y="2203704"/>
            <a:ext cx="7571232" cy="1563624"/>
          </a:xfrm>
          <a:custGeom>
            <a:avLst/>
            <a:gdLst>
              <a:gd name="connsiteX0" fmla="*/ 0 w 7571232"/>
              <a:gd name="connsiteY0" fmla="*/ 0 h 1563624"/>
              <a:gd name="connsiteX1" fmla="*/ 91440 w 7571232"/>
              <a:gd name="connsiteY1" fmla="*/ 82296 h 1563624"/>
              <a:gd name="connsiteX2" fmla="*/ 201168 w 7571232"/>
              <a:gd name="connsiteY2" fmla="*/ 82296 h 1563624"/>
              <a:gd name="connsiteX3" fmla="*/ 429768 w 7571232"/>
              <a:gd name="connsiteY3" fmla="*/ 210312 h 1563624"/>
              <a:gd name="connsiteX4" fmla="*/ 1042416 w 7571232"/>
              <a:gd name="connsiteY4" fmla="*/ 210312 h 1563624"/>
              <a:gd name="connsiteX5" fmla="*/ 1042416 w 7571232"/>
              <a:gd name="connsiteY5" fmla="*/ 301752 h 1563624"/>
              <a:gd name="connsiteX6" fmla="*/ 1298448 w 7571232"/>
              <a:gd name="connsiteY6" fmla="*/ 301752 h 1563624"/>
              <a:gd name="connsiteX7" fmla="*/ 1298448 w 7571232"/>
              <a:gd name="connsiteY7" fmla="*/ 420624 h 1563624"/>
              <a:gd name="connsiteX8" fmla="*/ 1499616 w 7571232"/>
              <a:gd name="connsiteY8" fmla="*/ 420624 h 1563624"/>
              <a:gd name="connsiteX9" fmla="*/ 1499616 w 7571232"/>
              <a:gd name="connsiteY9" fmla="*/ 420624 h 1563624"/>
              <a:gd name="connsiteX10" fmla="*/ 1627632 w 7571232"/>
              <a:gd name="connsiteY10" fmla="*/ 420624 h 1563624"/>
              <a:gd name="connsiteX11" fmla="*/ 1627632 w 7571232"/>
              <a:gd name="connsiteY11" fmla="*/ 539496 h 1563624"/>
              <a:gd name="connsiteX12" fmla="*/ 1828800 w 7571232"/>
              <a:gd name="connsiteY12" fmla="*/ 539496 h 1563624"/>
              <a:gd name="connsiteX13" fmla="*/ 1828800 w 7571232"/>
              <a:gd name="connsiteY13" fmla="*/ 539496 h 1563624"/>
              <a:gd name="connsiteX14" fmla="*/ 1929384 w 7571232"/>
              <a:gd name="connsiteY14" fmla="*/ 640080 h 1563624"/>
              <a:gd name="connsiteX15" fmla="*/ 2130552 w 7571232"/>
              <a:gd name="connsiteY15" fmla="*/ 640080 h 1563624"/>
              <a:gd name="connsiteX16" fmla="*/ 2404872 w 7571232"/>
              <a:gd name="connsiteY16" fmla="*/ 758952 h 1563624"/>
              <a:gd name="connsiteX17" fmla="*/ 2606040 w 7571232"/>
              <a:gd name="connsiteY17" fmla="*/ 758952 h 1563624"/>
              <a:gd name="connsiteX18" fmla="*/ 2788920 w 7571232"/>
              <a:gd name="connsiteY18" fmla="*/ 822960 h 1563624"/>
              <a:gd name="connsiteX19" fmla="*/ 3008376 w 7571232"/>
              <a:gd name="connsiteY19" fmla="*/ 822960 h 1563624"/>
              <a:gd name="connsiteX20" fmla="*/ 3236976 w 7571232"/>
              <a:gd name="connsiteY20" fmla="*/ 859536 h 1563624"/>
              <a:gd name="connsiteX21" fmla="*/ 3291840 w 7571232"/>
              <a:gd name="connsiteY21" fmla="*/ 914400 h 1563624"/>
              <a:gd name="connsiteX22" fmla="*/ 3429000 w 7571232"/>
              <a:gd name="connsiteY22" fmla="*/ 914400 h 1563624"/>
              <a:gd name="connsiteX23" fmla="*/ 3429000 w 7571232"/>
              <a:gd name="connsiteY23" fmla="*/ 996696 h 1563624"/>
              <a:gd name="connsiteX24" fmla="*/ 4069080 w 7571232"/>
              <a:gd name="connsiteY24" fmla="*/ 996696 h 1563624"/>
              <a:gd name="connsiteX25" fmla="*/ 4361688 w 7571232"/>
              <a:gd name="connsiteY25" fmla="*/ 1088136 h 1563624"/>
              <a:gd name="connsiteX26" fmla="*/ 4626864 w 7571232"/>
              <a:gd name="connsiteY26" fmla="*/ 1133856 h 1563624"/>
              <a:gd name="connsiteX27" fmla="*/ 4800600 w 7571232"/>
              <a:gd name="connsiteY27" fmla="*/ 1207008 h 1563624"/>
              <a:gd name="connsiteX28" fmla="*/ 5303520 w 7571232"/>
              <a:gd name="connsiteY28" fmla="*/ 1207008 h 1563624"/>
              <a:gd name="connsiteX29" fmla="*/ 5303520 w 7571232"/>
              <a:gd name="connsiteY29" fmla="*/ 1307592 h 1563624"/>
              <a:gd name="connsiteX30" fmla="*/ 5971032 w 7571232"/>
              <a:gd name="connsiteY30" fmla="*/ 1307592 h 1563624"/>
              <a:gd name="connsiteX31" fmla="*/ 5971032 w 7571232"/>
              <a:gd name="connsiteY31" fmla="*/ 1389888 h 1563624"/>
              <a:gd name="connsiteX32" fmla="*/ 6300216 w 7571232"/>
              <a:gd name="connsiteY32" fmla="*/ 1389888 h 1563624"/>
              <a:gd name="connsiteX33" fmla="*/ 6300216 w 7571232"/>
              <a:gd name="connsiteY33" fmla="*/ 1481328 h 1563624"/>
              <a:gd name="connsiteX34" fmla="*/ 6949440 w 7571232"/>
              <a:gd name="connsiteY34" fmla="*/ 1481328 h 1563624"/>
              <a:gd name="connsiteX35" fmla="*/ 6949440 w 7571232"/>
              <a:gd name="connsiteY35" fmla="*/ 1563624 h 1563624"/>
              <a:gd name="connsiteX36" fmla="*/ 7571232 w 7571232"/>
              <a:gd name="connsiteY36" fmla="*/ 1563624 h 156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71232" h="1563624">
                <a:moveTo>
                  <a:pt x="0" y="0"/>
                </a:moveTo>
                <a:lnTo>
                  <a:pt x="91440" y="82296"/>
                </a:lnTo>
                <a:lnTo>
                  <a:pt x="201168" y="82296"/>
                </a:lnTo>
                <a:lnTo>
                  <a:pt x="429768" y="210312"/>
                </a:lnTo>
                <a:lnTo>
                  <a:pt x="1042416" y="210312"/>
                </a:lnTo>
                <a:lnTo>
                  <a:pt x="1042416" y="301752"/>
                </a:lnTo>
                <a:lnTo>
                  <a:pt x="1298448" y="301752"/>
                </a:lnTo>
                <a:lnTo>
                  <a:pt x="1298448" y="420624"/>
                </a:lnTo>
                <a:lnTo>
                  <a:pt x="1499616" y="420624"/>
                </a:lnTo>
                <a:lnTo>
                  <a:pt x="1499616" y="420624"/>
                </a:lnTo>
                <a:lnTo>
                  <a:pt x="1627632" y="420624"/>
                </a:lnTo>
                <a:lnTo>
                  <a:pt x="1627632" y="539496"/>
                </a:lnTo>
                <a:lnTo>
                  <a:pt x="1828800" y="539496"/>
                </a:lnTo>
                <a:lnTo>
                  <a:pt x="1828800" y="539496"/>
                </a:lnTo>
                <a:lnTo>
                  <a:pt x="1929384" y="640080"/>
                </a:lnTo>
                <a:lnTo>
                  <a:pt x="2130552" y="640080"/>
                </a:lnTo>
                <a:lnTo>
                  <a:pt x="2404872" y="758952"/>
                </a:lnTo>
                <a:lnTo>
                  <a:pt x="2606040" y="758952"/>
                </a:lnTo>
                <a:lnTo>
                  <a:pt x="2788920" y="822960"/>
                </a:lnTo>
                <a:lnTo>
                  <a:pt x="3008376" y="822960"/>
                </a:lnTo>
                <a:lnTo>
                  <a:pt x="3236976" y="859536"/>
                </a:lnTo>
                <a:lnTo>
                  <a:pt x="3291840" y="914400"/>
                </a:lnTo>
                <a:lnTo>
                  <a:pt x="3429000" y="914400"/>
                </a:lnTo>
                <a:lnTo>
                  <a:pt x="3429000" y="996696"/>
                </a:lnTo>
                <a:lnTo>
                  <a:pt x="4069080" y="996696"/>
                </a:lnTo>
                <a:lnTo>
                  <a:pt x="4361688" y="1088136"/>
                </a:lnTo>
                <a:lnTo>
                  <a:pt x="4626864" y="1133856"/>
                </a:lnTo>
                <a:lnTo>
                  <a:pt x="4800600" y="1207008"/>
                </a:lnTo>
                <a:lnTo>
                  <a:pt x="5303520" y="1207008"/>
                </a:lnTo>
                <a:lnTo>
                  <a:pt x="5303520" y="1307592"/>
                </a:lnTo>
                <a:lnTo>
                  <a:pt x="5971032" y="1307592"/>
                </a:lnTo>
                <a:lnTo>
                  <a:pt x="5971032" y="1389888"/>
                </a:lnTo>
                <a:lnTo>
                  <a:pt x="6300216" y="1389888"/>
                </a:lnTo>
                <a:lnTo>
                  <a:pt x="6300216" y="1481328"/>
                </a:lnTo>
                <a:lnTo>
                  <a:pt x="6949440" y="1481328"/>
                </a:lnTo>
                <a:lnTo>
                  <a:pt x="6949440" y="1563624"/>
                </a:lnTo>
                <a:lnTo>
                  <a:pt x="7571232" y="1563624"/>
                </a:lnTo>
              </a:path>
            </a:pathLst>
          </a:custGeom>
          <a:noFill/>
          <a:ln w="38100">
            <a:solidFill>
              <a:srgbClr val="006B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a:extLst>
              <a:ext uri="{FF2B5EF4-FFF2-40B4-BE49-F238E27FC236}">
                <a16:creationId xmlns="" xmlns:a16="http://schemas.microsoft.com/office/drawing/2014/main" id="{D290DEF2-F8BE-4533-EA8E-A751F0EA303D}"/>
              </a:ext>
            </a:extLst>
          </p:cNvPr>
          <p:cNvSpPr/>
          <p:nvPr/>
        </p:nvSpPr>
        <p:spPr>
          <a:xfrm>
            <a:off x="2843784" y="2212848"/>
            <a:ext cx="8613648" cy="1152144"/>
          </a:xfrm>
          <a:custGeom>
            <a:avLst/>
            <a:gdLst>
              <a:gd name="connsiteX0" fmla="*/ 0 w 8613648"/>
              <a:gd name="connsiteY0" fmla="*/ 0 h 1152144"/>
              <a:gd name="connsiteX1" fmla="*/ 146304 w 8613648"/>
              <a:gd name="connsiteY1" fmla="*/ 0 h 1152144"/>
              <a:gd name="connsiteX2" fmla="*/ 219456 w 8613648"/>
              <a:gd name="connsiteY2" fmla="*/ 73152 h 1152144"/>
              <a:gd name="connsiteX3" fmla="*/ 512064 w 8613648"/>
              <a:gd name="connsiteY3" fmla="*/ 73152 h 1152144"/>
              <a:gd name="connsiteX4" fmla="*/ 612648 w 8613648"/>
              <a:gd name="connsiteY4" fmla="*/ 173736 h 1152144"/>
              <a:gd name="connsiteX5" fmla="*/ 960120 w 8613648"/>
              <a:gd name="connsiteY5" fmla="*/ 173736 h 1152144"/>
              <a:gd name="connsiteX6" fmla="*/ 1207008 w 8613648"/>
              <a:gd name="connsiteY6" fmla="*/ 283464 h 1152144"/>
              <a:gd name="connsiteX7" fmla="*/ 1289304 w 8613648"/>
              <a:gd name="connsiteY7" fmla="*/ 374904 h 1152144"/>
              <a:gd name="connsiteX8" fmla="*/ 1517904 w 8613648"/>
              <a:gd name="connsiteY8" fmla="*/ 438912 h 1152144"/>
              <a:gd name="connsiteX9" fmla="*/ 1636776 w 8613648"/>
              <a:gd name="connsiteY9" fmla="*/ 502920 h 1152144"/>
              <a:gd name="connsiteX10" fmla="*/ 1938528 w 8613648"/>
              <a:gd name="connsiteY10" fmla="*/ 548640 h 1152144"/>
              <a:gd name="connsiteX11" fmla="*/ 2039112 w 8613648"/>
              <a:gd name="connsiteY11" fmla="*/ 594360 h 1152144"/>
              <a:gd name="connsiteX12" fmla="*/ 2478024 w 8613648"/>
              <a:gd name="connsiteY12" fmla="*/ 594360 h 1152144"/>
              <a:gd name="connsiteX13" fmla="*/ 2560320 w 8613648"/>
              <a:gd name="connsiteY13" fmla="*/ 676656 h 1152144"/>
              <a:gd name="connsiteX14" fmla="*/ 2935224 w 8613648"/>
              <a:gd name="connsiteY14" fmla="*/ 676656 h 1152144"/>
              <a:gd name="connsiteX15" fmla="*/ 3008376 w 8613648"/>
              <a:gd name="connsiteY15" fmla="*/ 749808 h 1152144"/>
              <a:gd name="connsiteX16" fmla="*/ 3657600 w 8613648"/>
              <a:gd name="connsiteY16" fmla="*/ 749808 h 1152144"/>
              <a:gd name="connsiteX17" fmla="*/ 3657600 w 8613648"/>
              <a:gd name="connsiteY17" fmla="*/ 868680 h 1152144"/>
              <a:gd name="connsiteX18" fmla="*/ 4416552 w 8613648"/>
              <a:gd name="connsiteY18" fmla="*/ 868680 h 1152144"/>
              <a:gd name="connsiteX19" fmla="*/ 4416552 w 8613648"/>
              <a:gd name="connsiteY19" fmla="*/ 868680 h 1152144"/>
              <a:gd name="connsiteX20" fmla="*/ 5093208 w 8613648"/>
              <a:gd name="connsiteY20" fmla="*/ 1069848 h 1152144"/>
              <a:gd name="connsiteX21" fmla="*/ 5861304 w 8613648"/>
              <a:gd name="connsiteY21" fmla="*/ 1069848 h 1152144"/>
              <a:gd name="connsiteX22" fmla="*/ 5861304 w 8613648"/>
              <a:gd name="connsiteY22" fmla="*/ 1152144 h 1152144"/>
              <a:gd name="connsiteX23" fmla="*/ 8613648 w 8613648"/>
              <a:gd name="connsiteY23" fmla="*/ 1152144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3648" h="1152144">
                <a:moveTo>
                  <a:pt x="0" y="0"/>
                </a:moveTo>
                <a:lnTo>
                  <a:pt x="146304" y="0"/>
                </a:lnTo>
                <a:lnTo>
                  <a:pt x="219456" y="73152"/>
                </a:lnTo>
                <a:lnTo>
                  <a:pt x="512064" y="73152"/>
                </a:lnTo>
                <a:lnTo>
                  <a:pt x="612648" y="173736"/>
                </a:lnTo>
                <a:lnTo>
                  <a:pt x="960120" y="173736"/>
                </a:lnTo>
                <a:lnTo>
                  <a:pt x="1207008" y="283464"/>
                </a:lnTo>
                <a:lnTo>
                  <a:pt x="1289304" y="374904"/>
                </a:lnTo>
                <a:lnTo>
                  <a:pt x="1517904" y="438912"/>
                </a:lnTo>
                <a:lnTo>
                  <a:pt x="1636776" y="502920"/>
                </a:lnTo>
                <a:lnTo>
                  <a:pt x="1938528" y="548640"/>
                </a:lnTo>
                <a:lnTo>
                  <a:pt x="2039112" y="594360"/>
                </a:lnTo>
                <a:lnTo>
                  <a:pt x="2478024" y="594360"/>
                </a:lnTo>
                <a:lnTo>
                  <a:pt x="2560320" y="676656"/>
                </a:lnTo>
                <a:lnTo>
                  <a:pt x="2935224" y="676656"/>
                </a:lnTo>
                <a:lnTo>
                  <a:pt x="3008376" y="749808"/>
                </a:lnTo>
                <a:lnTo>
                  <a:pt x="3657600" y="749808"/>
                </a:lnTo>
                <a:lnTo>
                  <a:pt x="3657600" y="868680"/>
                </a:lnTo>
                <a:lnTo>
                  <a:pt x="4416552" y="868680"/>
                </a:lnTo>
                <a:lnTo>
                  <a:pt x="4416552" y="868680"/>
                </a:lnTo>
                <a:lnTo>
                  <a:pt x="5093208" y="1069848"/>
                </a:lnTo>
                <a:lnTo>
                  <a:pt x="5861304" y="1069848"/>
                </a:lnTo>
                <a:lnTo>
                  <a:pt x="5861304" y="1152144"/>
                </a:lnTo>
                <a:lnTo>
                  <a:pt x="8613648" y="1152144"/>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85157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Étude </a:t>
            </a:r>
            <a:r>
              <a:rPr lang="en-US" dirty="0"/>
              <a:t>PERLA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S. Peters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#LBA64</a:t>
            </a:r>
            <a:endParaRPr lang="fr-FR" sz="1400" dirty="0"/>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4" name="Espace réservé du contenu 8">
            <a:extLst>
              <a:ext uri="{FF2B5EF4-FFF2-40B4-BE49-F238E27FC236}">
                <a16:creationId xmlns="" xmlns:a16="http://schemas.microsoft.com/office/drawing/2014/main" id="{55B1EC36-5A54-898D-D4C8-8CE99F75050D}"/>
              </a:ext>
            </a:extLst>
          </p:cNvPr>
          <p:cNvSpPr>
            <a:spLocks noGrp="1"/>
          </p:cNvSpPr>
          <p:nvPr>
            <p:ph sz="quarter" idx="10"/>
          </p:nvPr>
        </p:nvSpPr>
        <p:spPr>
          <a:xfrm>
            <a:off x="1325030" y="1448008"/>
            <a:ext cx="10409866" cy="3804277"/>
          </a:xfrm>
        </p:spPr>
        <p:txBody>
          <a:bodyPr>
            <a:noAutofit/>
          </a:bodyPr>
          <a:lstStyle/>
          <a:p>
            <a:r>
              <a:rPr lang="fr-FR" dirty="0"/>
              <a:t>L’association </a:t>
            </a:r>
            <a:r>
              <a:rPr lang="fr-FR" dirty="0" err="1"/>
              <a:t>dostarlimab</a:t>
            </a:r>
            <a:r>
              <a:rPr lang="fr-FR" dirty="0"/>
              <a:t> + chimiothérapie semble au moins aussi efficace que la combinaison pembrolizumab + chimiothérapie.</a:t>
            </a:r>
          </a:p>
          <a:p>
            <a:endParaRPr lang="fr-FR" dirty="0"/>
          </a:p>
          <a:p>
            <a:r>
              <a:rPr lang="fr-FR" dirty="0"/>
              <a:t>Les données de tolérance semblent équivalentes entre les 2 bras.</a:t>
            </a:r>
          </a:p>
          <a:p>
            <a:endParaRPr lang="fr-FR" dirty="0"/>
          </a:p>
          <a:p>
            <a:r>
              <a:rPr lang="fr-FR" dirty="0"/>
              <a:t>D’autres études seront nécessaires pour démontrer que le </a:t>
            </a:r>
            <a:r>
              <a:rPr lang="fr-FR" dirty="0" err="1"/>
              <a:t>dostarlimab</a:t>
            </a:r>
            <a:r>
              <a:rPr lang="fr-FR" dirty="0"/>
              <a:t> puisse être supérieur aux anti- PD(L)1 historiques.</a:t>
            </a:r>
          </a:p>
        </p:txBody>
      </p:sp>
    </p:spTree>
    <p:extLst>
      <p:ext uri="{BB962C8B-B14F-4D97-AF65-F5344CB8AC3E}">
        <p14:creationId xmlns:p14="http://schemas.microsoft.com/office/powerpoint/2010/main" val="394251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CEE2CE6A-8F92-7E3F-30B8-7DA88E8C5F6B}"/>
              </a:ext>
            </a:extLst>
          </p:cNvPr>
          <p:cNvSpPr>
            <a:spLocks noGrp="1"/>
          </p:cNvSpPr>
          <p:nvPr>
            <p:ph type="body" sz="quarter" idx="15"/>
          </p:nvPr>
        </p:nvSpPr>
        <p:spPr/>
        <p:txBody>
          <a:bodyPr>
            <a:normAutofit lnSpcReduction="10000"/>
          </a:bodyPr>
          <a:lstStyle/>
          <a:p>
            <a:endParaRPr lang="fr-FR"/>
          </a:p>
        </p:txBody>
      </p:sp>
      <p:sp>
        <p:nvSpPr>
          <p:cNvPr id="6" name="Espace réservé du texte 5">
            <a:extLst>
              <a:ext uri="{FF2B5EF4-FFF2-40B4-BE49-F238E27FC236}">
                <a16:creationId xmlns="" xmlns:a16="http://schemas.microsoft.com/office/drawing/2014/main" id="{D72EDE18-C7BB-5C28-92D8-EC1742248988}"/>
              </a:ext>
            </a:extLst>
          </p:cNvPr>
          <p:cNvSpPr>
            <a:spLocks noGrp="1"/>
          </p:cNvSpPr>
          <p:nvPr>
            <p:ph type="body" sz="quarter" idx="18"/>
          </p:nvPr>
        </p:nvSpPr>
        <p:spPr/>
        <p:txBody>
          <a:bodyPr/>
          <a:lstStyle/>
          <a:p>
            <a:r>
              <a:rPr lang="fr-FR" dirty="0"/>
              <a:t>Analyse en sous groupe , DFS ( population en ITT)</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dirty="0"/>
              <a:t>Abs. #LBA2</a:t>
            </a:r>
            <a:endParaRPr lang="fr-FR" sz="1400" dirty="0"/>
          </a:p>
        </p:txBody>
      </p:sp>
      <p:graphicFrame>
        <p:nvGraphicFramePr>
          <p:cNvPr id="18" name="Tableau 17">
            <a:extLst>
              <a:ext uri="{FF2B5EF4-FFF2-40B4-BE49-F238E27FC236}">
                <a16:creationId xmlns="" xmlns:a16="http://schemas.microsoft.com/office/drawing/2014/main" id="{6371B6C1-78EE-C3C6-CA6D-818AF6D3C07E}"/>
              </a:ext>
            </a:extLst>
          </p:cNvPr>
          <p:cNvGraphicFramePr>
            <a:graphicFrameLocks noGrp="1"/>
          </p:cNvGraphicFramePr>
          <p:nvPr>
            <p:extLst>
              <p:ext uri="{D42A27DB-BD31-4B8C-83A1-F6EECF244321}">
                <p14:modId xmlns:p14="http://schemas.microsoft.com/office/powerpoint/2010/main" val="88725037"/>
              </p:ext>
            </p:extLst>
          </p:nvPr>
        </p:nvGraphicFramePr>
        <p:xfrm>
          <a:off x="1293151" y="1351006"/>
          <a:ext cx="10372165" cy="4166583"/>
        </p:xfrm>
        <a:graphic>
          <a:graphicData uri="http://schemas.openxmlformats.org/drawingml/2006/table">
            <a:tbl>
              <a:tblPr firstRow="1" bandRow="1"/>
              <a:tblGrid>
                <a:gridCol w="1962090">
                  <a:extLst>
                    <a:ext uri="{9D8B030D-6E8A-4147-A177-3AD203B41FA5}">
                      <a16:colId xmlns="" xmlns:a16="http://schemas.microsoft.com/office/drawing/2014/main" val="20000"/>
                    </a:ext>
                  </a:extLst>
                </a:gridCol>
                <a:gridCol w="1442489">
                  <a:extLst>
                    <a:ext uri="{9D8B030D-6E8A-4147-A177-3AD203B41FA5}">
                      <a16:colId xmlns="" xmlns:a16="http://schemas.microsoft.com/office/drawing/2014/main" val="20003"/>
                    </a:ext>
                  </a:extLst>
                </a:gridCol>
                <a:gridCol w="2191048">
                  <a:extLst>
                    <a:ext uri="{9D8B030D-6E8A-4147-A177-3AD203B41FA5}">
                      <a16:colId xmlns="" xmlns:a16="http://schemas.microsoft.com/office/drawing/2014/main" val="20004"/>
                    </a:ext>
                  </a:extLst>
                </a:gridCol>
                <a:gridCol w="2719138">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0182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240"/>
                        </a:lnSpc>
                      </a:pPr>
                      <a:r>
                        <a:rPr lang="fr-FR" sz="1100" b="0" dirty="0">
                          <a:solidFill>
                            <a:schemeClr val="bg1"/>
                          </a:solidFill>
                          <a:latin typeface="+mn-lt"/>
                          <a:cs typeface="Arial" panose="020B0604020202020204" pitchFamily="34" charset="0"/>
                        </a:rPr>
                        <a:t>Sous-groupes</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fr-F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ts val="1240"/>
                        </a:lnSpc>
                        <a:spcBef>
                          <a:spcPts val="0"/>
                        </a:spcBef>
                        <a:spcAft>
                          <a:spcPts val="0"/>
                        </a:spcAft>
                        <a:buClrTx/>
                        <a:buSzTx/>
                        <a:buFontTx/>
                        <a:buNone/>
                        <a:tabLst/>
                        <a:defRPr/>
                      </a:pPr>
                      <a:r>
                        <a:rPr lang="fr-FR" sz="1100" b="0" dirty="0" err="1">
                          <a:solidFill>
                            <a:schemeClr val="bg1"/>
                          </a:solidFill>
                          <a:latin typeface="+mn-lt"/>
                          <a:cs typeface="Arial" panose="020B0604020202020204" pitchFamily="34" charset="0"/>
                        </a:rPr>
                        <a:t>Evénéments</a:t>
                      </a:r>
                      <a:r>
                        <a:rPr lang="fr-FR" sz="1100" b="0" dirty="0">
                          <a:solidFill>
                            <a:schemeClr val="bg1"/>
                          </a:solidFill>
                          <a:latin typeface="+mn-lt"/>
                          <a:cs typeface="Arial" panose="020B0604020202020204" pitchFamily="34" charset="0"/>
                        </a:rPr>
                        <a:t>/Patients</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240"/>
                        </a:lnSpc>
                      </a:pPr>
                      <a:endParaRPr lang="fr-FR" sz="1100" b="0" dirty="0">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240"/>
                        </a:lnSpc>
                      </a:pPr>
                      <a:r>
                        <a:rPr lang="fr-FR" sz="1100" b="0" dirty="0">
                          <a:solidFill>
                            <a:schemeClr val="bg1"/>
                          </a:solidFill>
                          <a:latin typeface="+mn-lt"/>
                          <a:cs typeface="Arial" panose="020B0604020202020204" pitchFamily="34" charset="0"/>
                        </a:rPr>
                        <a:t>DFS HR (IC 95%)</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240972">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ts val="1240"/>
                        </a:lnSpc>
                        <a:spcBef>
                          <a:spcPts val="0"/>
                        </a:spcBef>
                      </a:pPr>
                      <a:r>
                        <a:rPr lang="fr-FR" sz="1200" b="1" kern="1200" dirty="0">
                          <a:solidFill>
                            <a:schemeClr val="tx2"/>
                          </a:solidFill>
                          <a:latin typeface="+mn-lt"/>
                          <a:ea typeface="+mn-ea"/>
                          <a:cs typeface="+mn-cs"/>
                        </a:rPr>
                        <a:t>Total </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92075" indent="-4763" algn="l">
                        <a:lnSpc>
                          <a:spcPct val="100000"/>
                        </a:lnSpc>
                        <a:spcBef>
                          <a:spcPts val="300"/>
                        </a:spcBef>
                        <a:spcAft>
                          <a:spcPts val="0"/>
                        </a:spcAft>
                      </a:pPr>
                      <a:endParaRPr lang="fr-FR" sz="1400" b="0" baseline="0">
                        <a:solidFill>
                          <a:schemeClr val="bg2"/>
                        </a:solidFill>
                        <a:latin typeface="Arial" panose="020B0604020202020204" pitchFamily="34" charset="0"/>
                        <a:cs typeface="Arial" panose="020B0604020202020204" pitchFamily="34" charset="0"/>
                      </a:endParaRPr>
                    </a:p>
                  </a:txBody>
                  <a:tcPr marL="36000" marR="36000" marT="60960" marB="6096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ctr">
                        <a:lnSpc>
                          <a:spcPts val="1240"/>
                        </a:lnSpc>
                        <a:spcBef>
                          <a:spcPts val="300"/>
                        </a:spcBef>
                      </a:pPr>
                      <a:r>
                        <a:rPr lang="fr-FR" sz="1200" b="1" kern="1200" dirty="0">
                          <a:solidFill>
                            <a:schemeClr val="tx2"/>
                          </a:solidFill>
                          <a:latin typeface="+mn-lt"/>
                          <a:ea typeface="+mn-ea"/>
                          <a:cs typeface="+mn-cs"/>
                        </a:rPr>
                        <a:t>65/257</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indent="87313" algn="ctr">
                        <a:spcBef>
                          <a:spcPts val="300"/>
                        </a:spcBef>
                      </a:pPr>
                      <a:endParaRPr lang="fr-FR" sz="1200" b="1">
                        <a:solidFill>
                          <a:schemeClr val="accent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240"/>
                        </a:lnSpc>
                        <a:spcBef>
                          <a:spcPts val="300"/>
                        </a:spcBef>
                      </a:pPr>
                      <a:r>
                        <a:rPr lang="fr-FR" sz="1200" b="1" dirty="0">
                          <a:solidFill>
                            <a:schemeClr val="tx2"/>
                          </a:solidFill>
                          <a:latin typeface="+mn-lt"/>
                          <a:cs typeface="Arial" panose="020B0604020202020204" pitchFamily="34" charset="0"/>
                        </a:rPr>
                        <a:t>0,24 (0,14-0,43)</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4375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ts val="1240"/>
                        </a:lnSpc>
                        <a:spcBef>
                          <a:spcPts val="0"/>
                        </a:spcBef>
                      </a:pPr>
                      <a:r>
                        <a:rPr lang="fr-FR" sz="1200" b="1" kern="1200" dirty="0">
                          <a:solidFill>
                            <a:schemeClr val="tx2"/>
                          </a:solidFill>
                          <a:latin typeface="+mn-lt"/>
                          <a:ea typeface="+mn-ea"/>
                          <a:cs typeface="+mn-cs"/>
                        </a:rPr>
                        <a:t>Âge</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300"/>
                        </a:spcBef>
                        <a:spcAft>
                          <a:spcPts val="0"/>
                        </a:spcAft>
                      </a:pPr>
                      <a:r>
                        <a:rPr lang="da-DK" sz="1200" dirty="0">
                          <a:solidFill>
                            <a:schemeClr val="tx2"/>
                          </a:solidFill>
                          <a:latin typeface="+mn-lt"/>
                        </a:rPr>
                        <a:t>&lt; 65</a:t>
                      </a:r>
                    </a:p>
                    <a:p>
                      <a:pPr marL="92075" indent="-4763" algn="l">
                        <a:lnSpc>
                          <a:spcPts val="1240"/>
                        </a:lnSpc>
                        <a:spcBef>
                          <a:spcPts val="300"/>
                        </a:spcBef>
                        <a:spcAft>
                          <a:spcPts val="0"/>
                        </a:spcAft>
                      </a:pPr>
                      <a:r>
                        <a:rPr lang="da-DK" sz="1200" kern="1200" dirty="0">
                          <a:solidFill>
                            <a:schemeClr val="tx2"/>
                          </a:solidFill>
                          <a:latin typeface="+mn-lt"/>
                          <a:ea typeface="+mn-ea"/>
                          <a:cs typeface="+mn-cs"/>
                        </a:rPr>
                        <a:t>≥ 65</a:t>
                      </a:r>
                      <a:endParaRPr lang="fr-FR" sz="12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43/196</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22/61</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lnSpc>
                          <a:spcPts val="1240"/>
                        </a:lnSpc>
                        <a:spcBef>
                          <a:spcPts val="300"/>
                        </a:spcBef>
                      </a:pPr>
                      <a:endParaRPr lang="fr-FR" sz="1200" b="1" dirty="0">
                        <a:solidFill>
                          <a:schemeClr val="accent1"/>
                        </a:solidFill>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0,26 (0,13-0,52)</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0,24 (0,08-0,71)</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4058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ts val="1240"/>
                        </a:lnSpc>
                        <a:spcBef>
                          <a:spcPts val="300"/>
                        </a:spcBef>
                        <a:spcAft>
                          <a:spcPts val="0"/>
                        </a:spcAft>
                        <a:buClrTx/>
                        <a:buSzTx/>
                        <a:buFontTx/>
                        <a:buNone/>
                        <a:tabLst/>
                        <a:defRPr/>
                      </a:pPr>
                      <a:r>
                        <a:rPr lang="en-US" sz="1200" b="1" kern="1200" dirty="0" err="1">
                          <a:solidFill>
                            <a:schemeClr val="tx2"/>
                          </a:solidFill>
                          <a:latin typeface="+mn-lt"/>
                          <a:ea typeface="+mn-ea"/>
                          <a:cs typeface="+mn-cs"/>
                        </a:rPr>
                        <a:t>Sexe</a:t>
                      </a:r>
                      <a:endParaRPr lang="en-US" sz="12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0"/>
                        </a:spcBef>
                        <a:spcAft>
                          <a:spcPts val="0"/>
                        </a:spcAft>
                      </a:pPr>
                      <a:r>
                        <a:rPr lang="en-US" sz="1200" kern="1200" dirty="0">
                          <a:solidFill>
                            <a:schemeClr val="tx2"/>
                          </a:solidFill>
                          <a:latin typeface="+mn-lt"/>
                          <a:ea typeface="+mn-ea"/>
                          <a:cs typeface="+mn-cs"/>
                        </a:rPr>
                        <a:t>Homme</a:t>
                      </a:r>
                    </a:p>
                    <a:p>
                      <a:pPr marL="92075" indent="-4763" algn="l">
                        <a:lnSpc>
                          <a:spcPts val="1240"/>
                        </a:lnSpc>
                        <a:spcBef>
                          <a:spcPts val="0"/>
                        </a:spcBef>
                        <a:spcAft>
                          <a:spcPts val="0"/>
                        </a:spcAft>
                      </a:pPr>
                      <a:r>
                        <a:rPr lang="en-US" sz="1200" kern="1200" dirty="0">
                          <a:solidFill>
                            <a:schemeClr val="tx2"/>
                          </a:solidFill>
                          <a:latin typeface="+mn-lt"/>
                          <a:ea typeface="+mn-ea"/>
                          <a:cs typeface="+mn-cs"/>
                        </a:rPr>
                        <a:t>Femme</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35/123</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30/134</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ts val="1240"/>
                        </a:lnSpc>
                        <a:spcBef>
                          <a:spcPts val="300"/>
                        </a:spcBef>
                      </a:pPr>
                      <a:endParaRPr lang="fr-FR" sz="1200" b="1" dirty="0">
                        <a:solidFill>
                          <a:schemeClr val="accent1"/>
                        </a:solidFill>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0,26 (0,11-0,60)</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0,22 (0,10-à,50)</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375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0"/>
                        </a:spcBef>
                        <a:spcAft>
                          <a:spcPts val="0"/>
                        </a:spcAft>
                      </a:pPr>
                      <a:r>
                        <a:rPr lang="en-US" sz="1200" b="1" kern="1200" dirty="0" err="1">
                          <a:solidFill>
                            <a:schemeClr val="tx2"/>
                          </a:solidFill>
                          <a:latin typeface="+mn-lt"/>
                          <a:ea typeface="+mn-ea"/>
                          <a:cs typeface="+mn-cs"/>
                        </a:rPr>
                        <a:t>Ethnie</a:t>
                      </a:r>
                      <a:endParaRPr lang="en-US" sz="12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300"/>
                        </a:spcBef>
                        <a:spcAft>
                          <a:spcPts val="0"/>
                        </a:spcAft>
                      </a:pPr>
                      <a:r>
                        <a:rPr lang="en-US" sz="1200" kern="1200" dirty="0" err="1">
                          <a:solidFill>
                            <a:schemeClr val="tx2"/>
                          </a:solidFill>
                          <a:latin typeface="+mn-lt"/>
                          <a:ea typeface="+mn-ea"/>
                          <a:cs typeface="+mn-cs"/>
                        </a:rPr>
                        <a:t>Asiatique</a:t>
                      </a:r>
                      <a:endParaRPr lang="en-US" sz="1200" kern="1200" dirty="0">
                        <a:solidFill>
                          <a:schemeClr val="tx2"/>
                        </a:solidFill>
                        <a:latin typeface="+mn-lt"/>
                        <a:ea typeface="+mn-ea"/>
                        <a:cs typeface="+mn-cs"/>
                      </a:endParaRPr>
                    </a:p>
                    <a:p>
                      <a:pPr marL="92075" indent="-4763" algn="l">
                        <a:lnSpc>
                          <a:spcPts val="1240"/>
                        </a:lnSpc>
                        <a:spcBef>
                          <a:spcPts val="300"/>
                        </a:spcBef>
                        <a:spcAft>
                          <a:spcPts val="0"/>
                        </a:spcAft>
                      </a:pPr>
                      <a:r>
                        <a:rPr lang="en-US" sz="1200" kern="1200" dirty="0">
                          <a:solidFill>
                            <a:schemeClr val="tx2"/>
                          </a:solidFill>
                          <a:latin typeface="+mn-lt"/>
                          <a:ea typeface="+mn-ea"/>
                          <a:cs typeface="+mn-cs"/>
                        </a:rPr>
                        <a:t>Non-</a:t>
                      </a:r>
                      <a:r>
                        <a:rPr lang="en-US" sz="1200" kern="1200" dirty="0" err="1">
                          <a:solidFill>
                            <a:schemeClr val="tx2"/>
                          </a:solidFill>
                          <a:latin typeface="+mn-lt"/>
                          <a:ea typeface="+mn-ea"/>
                          <a:cs typeface="+mn-cs"/>
                        </a:rPr>
                        <a:t>Asiatique</a:t>
                      </a:r>
                      <a:endParaRPr lang="en-US" sz="12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31/143</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34/114</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40"/>
                        </a:lnSpc>
                      </a:pPr>
                      <a:endParaRPr lang="fr-FR" sz="12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0,36 (0,17-0,79)</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0,16 (0,06-0,38)</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4375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0"/>
                        </a:spcBef>
                        <a:spcAft>
                          <a:spcPts val="0"/>
                        </a:spcAft>
                      </a:pPr>
                      <a:r>
                        <a:rPr lang="en-US" sz="1200" b="1" kern="1200" dirty="0">
                          <a:solidFill>
                            <a:schemeClr val="tx2"/>
                          </a:solidFill>
                          <a:latin typeface="+mn-lt"/>
                          <a:ea typeface="+mn-ea"/>
                          <a:cs typeface="+mn-cs"/>
                        </a:rPr>
                        <a:t>ECOG PS</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300"/>
                        </a:spcBef>
                        <a:spcAft>
                          <a:spcPts val="0"/>
                        </a:spcAft>
                      </a:pPr>
                      <a:r>
                        <a:rPr lang="en-US" sz="1200" kern="1200" dirty="0">
                          <a:solidFill>
                            <a:schemeClr val="tx2"/>
                          </a:solidFill>
                          <a:latin typeface="+mn-lt"/>
                          <a:ea typeface="+mn-ea"/>
                          <a:cs typeface="+mn-cs"/>
                        </a:rPr>
                        <a:t>0</a:t>
                      </a:r>
                    </a:p>
                    <a:p>
                      <a:pPr marL="92075" indent="-4763" algn="l">
                        <a:lnSpc>
                          <a:spcPts val="1240"/>
                        </a:lnSpc>
                        <a:spcBef>
                          <a:spcPts val="300"/>
                        </a:spcBef>
                        <a:spcAft>
                          <a:spcPts val="0"/>
                        </a:spcAft>
                      </a:pPr>
                      <a:r>
                        <a:rPr lang="en-US" sz="1200" kern="1200" dirty="0">
                          <a:solidFill>
                            <a:schemeClr val="tx2"/>
                          </a:solidFill>
                          <a:latin typeface="+mn-lt"/>
                          <a:ea typeface="+mn-ea"/>
                          <a:cs typeface="+mn-cs"/>
                        </a:rPr>
                        <a:t>1</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32/137</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33/120</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40"/>
                        </a:lnSpc>
                      </a:pPr>
                      <a:endParaRPr lang="fr-FR" sz="12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0,20 (0,09-0,46)</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0,31 (0,14-0,69)</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634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0"/>
                        </a:spcBef>
                        <a:spcAft>
                          <a:spcPts val="0"/>
                        </a:spcAft>
                      </a:pPr>
                      <a:r>
                        <a:rPr lang="en-US" sz="1200" b="1" kern="1200" dirty="0" err="1">
                          <a:solidFill>
                            <a:schemeClr val="tx2"/>
                          </a:solidFill>
                          <a:latin typeface="+mn-lt"/>
                          <a:ea typeface="+mn-ea"/>
                          <a:cs typeface="+mn-cs"/>
                        </a:rPr>
                        <a:t>Statut</a:t>
                      </a:r>
                      <a:r>
                        <a:rPr lang="en-US" sz="1200" b="1" kern="1200" dirty="0">
                          <a:solidFill>
                            <a:schemeClr val="tx2"/>
                          </a:solidFill>
                          <a:latin typeface="+mn-lt"/>
                          <a:ea typeface="+mn-ea"/>
                          <a:cs typeface="+mn-cs"/>
                        </a:rPr>
                        <a:t> </a:t>
                      </a:r>
                      <a:r>
                        <a:rPr lang="en-US" sz="1200" b="1" kern="1200" dirty="0" err="1">
                          <a:solidFill>
                            <a:schemeClr val="tx2"/>
                          </a:solidFill>
                          <a:latin typeface="+mn-lt"/>
                          <a:ea typeface="+mn-ea"/>
                          <a:cs typeface="+mn-cs"/>
                        </a:rPr>
                        <a:t>Tabac</a:t>
                      </a:r>
                      <a:endParaRPr lang="en-US" sz="12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300"/>
                        </a:spcBef>
                        <a:spcAft>
                          <a:spcPts val="0"/>
                        </a:spcAft>
                      </a:pPr>
                      <a:r>
                        <a:rPr lang="en-US" sz="1200" kern="1200" dirty="0">
                          <a:solidFill>
                            <a:schemeClr val="tx2"/>
                          </a:solidFill>
                          <a:latin typeface="+mn-lt"/>
                          <a:ea typeface="+mn-ea"/>
                          <a:cs typeface="+mn-cs"/>
                        </a:rPr>
                        <a:t>Non </a:t>
                      </a:r>
                      <a:r>
                        <a:rPr lang="en-US" sz="1200" kern="1200" dirty="0" err="1">
                          <a:solidFill>
                            <a:schemeClr val="tx2"/>
                          </a:solidFill>
                          <a:latin typeface="+mn-lt"/>
                          <a:ea typeface="+mn-ea"/>
                          <a:cs typeface="+mn-cs"/>
                        </a:rPr>
                        <a:t>fumeur</a:t>
                      </a:r>
                      <a:endParaRPr lang="en-US" sz="1200" kern="1200" dirty="0">
                        <a:solidFill>
                          <a:schemeClr val="tx2"/>
                        </a:solidFill>
                        <a:latin typeface="+mn-lt"/>
                        <a:ea typeface="+mn-ea"/>
                        <a:cs typeface="+mn-cs"/>
                      </a:endParaRPr>
                    </a:p>
                    <a:p>
                      <a:pPr marL="92075" indent="-4763" algn="l">
                        <a:lnSpc>
                          <a:spcPts val="1240"/>
                        </a:lnSpc>
                        <a:spcBef>
                          <a:spcPts val="300"/>
                        </a:spcBef>
                        <a:spcAft>
                          <a:spcPts val="0"/>
                        </a:spcAft>
                      </a:pPr>
                      <a:r>
                        <a:rPr lang="en-US" sz="1200" kern="1200" dirty="0" err="1">
                          <a:solidFill>
                            <a:schemeClr val="tx2"/>
                          </a:solidFill>
                          <a:latin typeface="+mn-lt"/>
                          <a:ea typeface="+mn-ea"/>
                          <a:cs typeface="+mn-cs"/>
                        </a:rPr>
                        <a:t>Actif</a:t>
                      </a:r>
                      <a:endParaRPr lang="en-US" sz="1200" kern="1200" dirty="0">
                        <a:solidFill>
                          <a:schemeClr val="tx2"/>
                        </a:solidFill>
                        <a:latin typeface="+mn-lt"/>
                        <a:ea typeface="+mn-ea"/>
                        <a:cs typeface="+mn-cs"/>
                      </a:endParaRPr>
                    </a:p>
                    <a:p>
                      <a:pPr marL="92075" indent="-4763" algn="l">
                        <a:lnSpc>
                          <a:spcPts val="1240"/>
                        </a:lnSpc>
                        <a:spcBef>
                          <a:spcPts val="300"/>
                        </a:spcBef>
                        <a:spcAft>
                          <a:spcPts val="0"/>
                        </a:spcAft>
                      </a:pPr>
                      <a:r>
                        <a:rPr lang="en-US" sz="1200" kern="1200" dirty="0" err="1">
                          <a:solidFill>
                            <a:schemeClr val="tx2"/>
                          </a:solidFill>
                          <a:latin typeface="+mn-lt"/>
                          <a:ea typeface="+mn-ea"/>
                          <a:cs typeface="+mn-cs"/>
                        </a:rPr>
                        <a:t>Sevré</a:t>
                      </a:r>
                      <a:endParaRPr lang="en-US" sz="12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37/154</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0/8</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28/95</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40"/>
                        </a:lnSpc>
                      </a:pPr>
                      <a:endParaRPr lang="fr-FR" sz="12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0,27 (0,13-0,55)</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NE</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0,22 (0,08-0,57)</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634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0"/>
                        </a:spcBef>
                        <a:spcAft>
                          <a:spcPts val="0"/>
                        </a:spcAft>
                      </a:pPr>
                      <a:r>
                        <a:rPr lang="en-US" sz="1200" b="1" kern="1200" dirty="0">
                          <a:solidFill>
                            <a:schemeClr val="tx2"/>
                          </a:solidFill>
                          <a:latin typeface="+mn-lt"/>
                          <a:ea typeface="+mn-ea"/>
                          <a:cs typeface="+mn-cs"/>
                        </a:rPr>
                        <a:t>Stade</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240"/>
                        </a:lnSpc>
                        <a:spcBef>
                          <a:spcPts val="300"/>
                        </a:spcBef>
                        <a:spcAft>
                          <a:spcPts val="0"/>
                        </a:spcAft>
                      </a:pPr>
                      <a:r>
                        <a:rPr lang="en-US" sz="1200" kern="1200" dirty="0">
                          <a:solidFill>
                            <a:schemeClr val="tx2"/>
                          </a:solidFill>
                          <a:latin typeface="+mn-lt"/>
                          <a:ea typeface="+mn-ea"/>
                          <a:cs typeface="+mn-cs"/>
                        </a:rPr>
                        <a:t>Stade IB</a:t>
                      </a:r>
                    </a:p>
                    <a:p>
                      <a:pPr marL="92075" indent="-4763" algn="l">
                        <a:lnSpc>
                          <a:spcPts val="1240"/>
                        </a:lnSpc>
                        <a:spcBef>
                          <a:spcPts val="300"/>
                        </a:spcBef>
                        <a:spcAft>
                          <a:spcPts val="0"/>
                        </a:spcAft>
                      </a:pPr>
                      <a:r>
                        <a:rPr lang="en-US" sz="1200" kern="1200" dirty="0">
                          <a:solidFill>
                            <a:schemeClr val="tx2"/>
                          </a:solidFill>
                          <a:latin typeface="+mn-lt"/>
                          <a:ea typeface="+mn-ea"/>
                          <a:cs typeface="+mn-cs"/>
                        </a:rPr>
                        <a:t>Stade II</a:t>
                      </a:r>
                    </a:p>
                    <a:p>
                      <a:pPr marL="92075" indent="-4763" algn="l">
                        <a:lnSpc>
                          <a:spcPts val="1240"/>
                        </a:lnSpc>
                        <a:spcBef>
                          <a:spcPts val="300"/>
                        </a:spcBef>
                        <a:spcAft>
                          <a:spcPts val="0"/>
                        </a:spcAft>
                      </a:pPr>
                      <a:r>
                        <a:rPr lang="en-US" sz="1200" kern="1200" dirty="0">
                          <a:solidFill>
                            <a:schemeClr val="tx2"/>
                          </a:solidFill>
                          <a:latin typeface="+mn-lt"/>
                          <a:ea typeface="+mn-ea"/>
                          <a:cs typeface="+mn-cs"/>
                        </a:rPr>
                        <a:t>Stade IIIA</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6/26</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22/92</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37/139</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240"/>
                        </a:lnSpc>
                      </a:pPr>
                      <a:endParaRPr lang="fr-FR" sz="12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0,21 (0,02-1,84)</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0,24 (0,09-0,65)</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0,25 (0,12-0,53)</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r h="634136">
                <a:tc>
                  <a:txBody>
                    <a:bodyPr/>
                    <a:lstStyle/>
                    <a:p>
                      <a:pPr marL="92075" indent="-4763" algn="l">
                        <a:lnSpc>
                          <a:spcPts val="1240"/>
                        </a:lnSpc>
                        <a:spcBef>
                          <a:spcPts val="0"/>
                        </a:spcBef>
                        <a:spcAft>
                          <a:spcPts val="0"/>
                        </a:spcAft>
                      </a:pPr>
                      <a:r>
                        <a:rPr lang="en-US" sz="1200" b="1" kern="1200" dirty="0" err="1">
                          <a:solidFill>
                            <a:schemeClr val="tx2"/>
                          </a:solidFill>
                          <a:latin typeface="+mn-lt"/>
                          <a:ea typeface="+mn-ea"/>
                          <a:cs typeface="+mn-cs"/>
                        </a:rPr>
                        <a:t>Statut</a:t>
                      </a:r>
                      <a:r>
                        <a:rPr lang="en-US" sz="1200" b="1" kern="1200" dirty="0">
                          <a:solidFill>
                            <a:schemeClr val="tx2"/>
                          </a:solidFill>
                          <a:latin typeface="+mn-lt"/>
                          <a:ea typeface="+mn-ea"/>
                          <a:cs typeface="+mn-cs"/>
                        </a:rPr>
                        <a:t> N</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2075" indent="-4763" algn="l">
                        <a:lnSpc>
                          <a:spcPts val="1240"/>
                        </a:lnSpc>
                        <a:spcBef>
                          <a:spcPts val="300"/>
                        </a:spcBef>
                        <a:spcAft>
                          <a:spcPts val="0"/>
                        </a:spcAft>
                      </a:pPr>
                      <a:r>
                        <a:rPr lang="en-US" sz="1200" kern="1200" dirty="0">
                          <a:solidFill>
                            <a:schemeClr val="tx2"/>
                          </a:solidFill>
                          <a:latin typeface="+mn-lt"/>
                          <a:ea typeface="+mn-ea"/>
                          <a:cs typeface="+mn-cs"/>
                        </a:rPr>
                        <a:t>N0</a:t>
                      </a:r>
                    </a:p>
                    <a:p>
                      <a:pPr marL="92075" indent="-4763" algn="l">
                        <a:lnSpc>
                          <a:spcPts val="1240"/>
                        </a:lnSpc>
                        <a:spcBef>
                          <a:spcPts val="300"/>
                        </a:spcBef>
                        <a:spcAft>
                          <a:spcPts val="0"/>
                        </a:spcAft>
                      </a:pPr>
                      <a:r>
                        <a:rPr lang="en-US" sz="1200" kern="1200" dirty="0">
                          <a:solidFill>
                            <a:schemeClr val="tx2"/>
                          </a:solidFill>
                          <a:latin typeface="+mn-lt"/>
                          <a:ea typeface="+mn-ea"/>
                          <a:cs typeface="+mn-cs"/>
                        </a:rPr>
                        <a:t>N1</a:t>
                      </a:r>
                    </a:p>
                    <a:p>
                      <a:pPr marL="92075" indent="-4763" algn="l">
                        <a:lnSpc>
                          <a:spcPts val="1240"/>
                        </a:lnSpc>
                        <a:spcBef>
                          <a:spcPts val="300"/>
                        </a:spcBef>
                        <a:spcAft>
                          <a:spcPts val="0"/>
                        </a:spcAft>
                      </a:pPr>
                      <a:r>
                        <a:rPr lang="en-US" sz="1200" kern="1200" dirty="0">
                          <a:solidFill>
                            <a:schemeClr val="tx2"/>
                          </a:solidFill>
                          <a:latin typeface="+mn-lt"/>
                          <a:ea typeface="+mn-ea"/>
                          <a:cs typeface="+mn-cs"/>
                        </a:rPr>
                        <a:t>N2</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11/39</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20/88</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kern="1200" dirty="0">
                          <a:solidFill>
                            <a:schemeClr val="tx2"/>
                          </a:solidFill>
                          <a:latin typeface="+mn-lt"/>
                          <a:ea typeface="+mn-ea"/>
                          <a:cs typeface="+mn-cs"/>
                        </a:rPr>
                        <a:t>34/130</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240"/>
                        </a:lnSpc>
                      </a:pPr>
                      <a:endParaRPr lang="fr-FR" sz="12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0,19 (0,04-0,88)</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0,34 (0,13-0,89)</a:t>
                      </a:r>
                    </a:p>
                    <a:p>
                      <a:pPr marL="0" marR="0" lvl="0" indent="0" algn="ctr" defTabSz="914400" rtl="0" eaLnBrk="1" fontAlgn="auto" latinLnBrk="0" hangingPunct="1">
                        <a:lnSpc>
                          <a:spcPts val="1240"/>
                        </a:lnSpc>
                        <a:spcBef>
                          <a:spcPts val="0"/>
                        </a:spcBef>
                        <a:spcAft>
                          <a:spcPts val="0"/>
                        </a:spcAft>
                        <a:buClrTx/>
                        <a:buSzTx/>
                        <a:buFontTx/>
                        <a:buNone/>
                        <a:tabLst/>
                        <a:defRPr/>
                      </a:pPr>
                      <a:r>
                        <a:rPr lang="fr-FR" sz="1200" b="1" dirty="0">
                          <a:solidFill>
                            <a:schemeClr val="tx2"/>
                          </a:solidFill>
                          <a:latin typeface="+mn-lt"/>
                          <a:cs typeface="Arial" panose="020B0604020202020204" pitchFamily="34" charset="0"/>
                        </a:rPr>
                        <a:t>0,21 (0,09-0,47)</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03080439"/>
                  </a:ext>
                </a:extLst>
              </a:tr>
            </a:tbl>
          </a:graphicData>
        </a:graphic>
      </p:graphicFrame>
      <p:sp>
        <p:nvSpPr>
          <p:cNvPr id="43" name="Rectangle 42">
            <a:extLst>
              <a:ext uri="{FF2B5EF4-FFF2-40B4-BE49-F238E27FC236}">
                <a16:creationId xmlns="" xmlns:a16="http://schemas.microsoft.com/office/drawing/2014/main" id="{FFCDA503-3F0F-0F81-D597-0CB0A8B2DF2F}"/>
              </a:ext>
            </a:extLst>
          </p:cNvPr>
          <p:cNvSpPr/>
          <p:nvPr/>
        </p:nvSpPr>
        <p:spPr>
          <a:xfrm>
            <a:off x="6806799" y="5572922"/>
            <a:ext cx="380232"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chemeClr val="tx1">
                    <a:lumMod val="65000"/>
                    <a:lumOff val="35000"/>
                  </a:schemeClr>
                </a:solidFill>
                <a:effectLst/>
                <a:uLnTx/>
                <a:uFillTx/>
                <a:cs typeface="Arial" panose="020B0604020202020204" pitchFamily="34" charset="0"/>
              </a:rPr>
              <a:t>0.1</a:t>
            </a:r>
            <a:endParaRPr kumimoji="0" lang="fr-FR" sz="1100" b="0" i="0" u="none" strike="noStrike" kern="0" cap="none" spc="0" normalizeH="0" baseline="0" noProof="0">
              <a:ln>
                <a:noFill/>
              </a:ln>
              <a:solidFill>
                <a:schemeClr val="tx1">
                  <a:lumMod val="65000"/>
                  <a:lumOff val="35000"/>
                </a:schemeClr>
              </a:solidFill>
              <a:effectLst/>
              <a:uLnTx/>
              <a:uFillTx/>
              <a:latin typeface="Calibri"/>
            </a:endParaRPr>
          </a:p>
        </p:txBody>
      </p:sp>
      <p:sp>
        <p:nvSpPr>
          <p:cNvPr id="45" name="Rectangle 44">
            <a:extLst>
              <a:ext uri="{FF2B5EF4-FFF2-40B4-BE49-F238E27FC236}">
                <a16:creationId xmlns="" xmlns:a16="http://schemas.microsoft.com/office/drawing/2014/main" id="{B8B7FC28-2806-1AC0-59FF-7F3468B339AF}"/>
              </a:ext>
            </a:extLst>
          </p:cNvPr>
          <p:cNvSpPr/>
          <p:nvPr/>
        </p:nvSpPr>
        <p:spPr>
          <a:xfrm>
            <a:off x="9438420" y="5572922"/>
            <a:ext cx="380232"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3,0</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sp>
        <p:nvSpPr>
          <p:cNvPr id="46" name="Rectangle 45">
            <a:extLst>
              <a:ext uri="{FF2B5EF4-FFF2-40B4-BE49-F238E27FC236}">
                <a16:creationId xmlns="" xmlns:a16="http://schemas.microsoft.com/office/drawing/2014/main" id="{89F8638D-6190-97B3-E447-1537A249E2FD}"/>
              </a:ext>
            </a:extLst>
          </p:cNvPr>
          <p:cNvSpPr/>
          <p:nvPr/>
        </p:nvSpPr>
        <p:spPr>
          <a:xfrm>
            <a:off x="8284088" y="5764925"/>
            <a:ext cx="1920719"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006BB9"/>
                </a:solidFill>
                <a:cs typeface="Arial" panose="020B0604020202020204" pitchFamily="34" charset="0"/>
              </a:rPr>
              <a:t>EN f</a:t>
            </a:r>
            <a:r>
              <a:rPr kumimoji="0" lang="fr-FR" sz="1100" b="0" i="0" u="none" strike="noStrike" kern="0" cap="none" spc="0" normalizeH="0" baseline="0" noProof="0" dirty="0" err="1">
                <a:ln>
                  <a:noFill/>
                </a:ln>
                <a:solidFill>
                  <a:srgbClr val="006BB9"/>
                </a:solidFill>
                <a:effectLst/>
                <a:uLnTx/>
                <a:uFillTx/>
                <a:cs typeface="Arial" panose="020B0604020202020204" pitchFamily="34" charset="0"/>
              </a:rPr>
              <a:t>aveur</a:t>
            </a:r>
            <a:r>
              <a:rPr kumimoji="0" lang="fr-FR" sz="1100" b="0" i="0" u="none" strike="noStrike" kern="0" cap="none" spc="0" normalizeH="0" baseline="0" noProof="0" dirty="0">
                <a:ln>
                  <a:noFill/>
                </a:ln>
                <a:solidFill>
                  <a:srgbClr val="006BB9"/>
                </a:solidFill>
                <a:effectLst/>
                <a:uLnTx/>
                <a:uFillTx/>
                <a:cs typeface="Arial" panose="020B0604020202020204" pitchFamily="34" charset="0"/>
              </a:rPr>
              <a:t> chimiothérapie</a:t>
            </a:r>
            <a:endParaRPr kumimoji="0" lang="fr-FR" sz="1100" b="0" i="0" u="none" strike="noStrike" kern="0" cap="none" spc="0" normalizeH="0" baseline="0" noProof="0" dirty="0">
              <a:ln>
                <a:noFill/>
              </a:ln>
              <a:solidFill>
                <a:srgbClr val="006BB9"/>
              </a:solidFill>
              <a:effectLst/>
              <a:uLnTx/>
              <a:uFillTx/>
              <a:latin typeface="Calibri"/>
            </a:endParaRPr>
          </a:p>
        </p:txBody>
      </p:sp>
      <p:sp>
        <p:nvSpPr>
          <p:cNvPr id="47" name="Rectangle 46">
            <a:extLst>
              <a:ext uri="{FF2B5EF4-FFF2-40B4-BE49-F238E27FC236}">
                <a16:creationId xmlns="" xmlns:a16="http://schemas.microsoft.com/office/drawing/2014/main" id="{E2488E25-1CCA-D486-5080-C4759268FF63}"/>
              </a:ext>
            </a:extLst>
          </p:cNvPr>
          <p:cNvSpPr/>
          <p:nvPr/>
        </p:nvSpPr>
        <p:spPr>
          <a:xfrm>
            <a:off x="6641924" y="5764925"/>
            <a:ext cx="1465466"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chemeClr val="bg2"/>
                </a:solidFill>
                <a:cs typeface="Arial" panose="020B0604020202020204" pitchFamily="34" charset="0"/>
              </a:rPr>
              <a:t>En faveur </a:t>
            </a:r>
            <a:r>
              <a:rPr kumimoji="0" lang="fr-FR" sz="1100" b="0" i="0" u="none" strike="noStrike" kern="0" cap="none" spc="0" normalizeH="0" baseline="0" noProof="0" dirty="0">
                <a:ln>
                  <a:noFill/>
                </a:ln>
                <a:solidFill>
                  <a:schemeClr val="bg2"/>
                </a:solidFill>
                <a:effectLst/>
                <a:uLnTx/>
                <a:uFillTx/>
                <a:cs typeface="Arial" panose="020B0604020202020204" pitchFamily="34" charset="0"/>
              </a:rPr>
              <a:t>Alectinib</a:t>
            </a:r>
            <a:endParaRPr kumimoji="0" lang="fr-FR" sz="1100" b="0" i="0" u="none" strike="noStrike" kern="0" cap="none" spc="0" normalizeH="0" baseline="0" noProof="0" dirty="0">
              <a:ln>
                <a:noFill/>
              </a:ln>
              <a:solidFill>
                <a:schemeClr val="bg2"/>
              </a:solidFill>
              <a:effectLst/>
              <a:uLnTx/>
              <a:uFillTx/>
              <a:latin typeface="Calibri"/>
            </a:endParaRPr>
          </a:p>
        </p:txBody>
      </p:sp>
      <p:grpSp>
        <p:nvGrpSpPr>
          <p:cNvPr id="48" name="Groupe 47">
            <a:extLst>
              <a:ext uri="{FF2B5EF4-FFF2-40B4-BE49-F238E27FC236}">
                <a16:creationId xmlns="" xmlns:a16="http://schemas.microsoft.com/office/drawing/2014/main" id="{D60D6344-2B9D-5A30-900F-D5FB535E7563}"/>
              </a:ext>
            </a:extLst>
          </p:cNvPr>
          <p:cNvGrpSpPr/>
          <p:nvPr/>
        </p:nvGrpSpPr>
        <p:grpSpPr>
          <a:xfrm>
            <a:off x="6959600" y="5319615"/>
            <a:ext cx="1196997" cy="81643"/>
            <a:chOff x="6354967" y="5826580"/>
            <a:chExt cx="1196997" cy="81643"/>
          </a:xfrm>
        </p:grpSpPr>
        <p:cxnSp>
          <p:nvCxnSpPr>
            <p:cNvPr id="49" name="Connecteur droit 48">
              <a:extLst>
                <a:ext uri="{FF2B5EF4-FFF2-40B4-BE49-F238E27FC236}">
                  <a16:creationId xmlns="" xmlns:a16="http://schemas.microsoft.com/office/drawing/2014/main" id="{261D64EE-0C95-9F4D-9F23-33E5505155F2}"/>
                </a:ext>
              </a:extLst>
            </p:cNvPr>
            <p:cNvCxnSpPr>
              <a:cxnSpLocks/>
            </p:cNvCxnSpPr>
            <p:nvPr/>
          </p:nvCxnSpPr>
          <p:spPr>
            <a:xfrm>
              <a:off x="6354967" y="5867401"/>
              <a:ext cx="1196997"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50" name="Rectangle 49">
              <a:extLst>
                <a:ext uri="{FF2B5EF4-FFF2-40B4-BE49-F238E27FC236}">
                  <a16:creationId xmlns="" xmlns:a16="http://schemas.microsoft.com/office/drawing/2014/main" id="{9AFA1518-9DA4-6624-1E3C-099511C23D8D}"/>
                </a:ext>
              </a:extLst>
            </p:cNvPr>
            <p:cNvSpPr/>
            <p:nvPr/>
          </p:nvSpPr>
          <p:spPr>
            <a:xfrm>
              <a:off x="6836790"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84" name="Connecteur droit 83">
            <a:extLst>
              <a:ext uri="{FF2B5EF4-FFF2-40B4-BE49-F238E27FC236}">
                <a16:creationId xmlns="" xmlns:a16="http://schemas.microsoft.com/office/drawing/2014/main" id="{DF161EA4-6DD7-D6BB-84F9-EDDA1F608A1D}"/>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4" name="Rectangle 3">
            <a:extLst>
              <a:ext uri="{FF2B5EF4-FFF2-40B4-BE49-F238E27FC236}">
                <a16:creationId xmlns="" xmlns:a16="http://schemas.microsoft.com/office/drawing/2014/main" id="{221B1EF3-3D64-DF1C-DF9F-7CBBB8D48CB8}"/>
              </a:ext>
            </a:extLst>
          </p:cNvPr>
          <p:cNvSpPr/>
          <p:nvPr/>
        </p:nvSpPr>
        <p:spPr>
          <a:xfrm>
            <a:off x="7629795" y="5572922"/>
            <a:ext cx="380232"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0,3</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grpSp>
        <p:nvGrpSpPr>
          <p:cNvPr id="19" name="Groupe 18">
            <a:extLst>
              <a:ext uri="{FF2B5EF4-FFF2-40B4-BE49-F238E27FC236}">
                <a16:creationId xmlns="" xmlns:a16="http://schemas.microsoft.com/office/drawing/2014/main" id="{33A8DC9C-FADC-F95E-D1F3-2EE264C57ACA}"/>
              </a:ext>
            </a:extLst>
          </p:cNvPr>
          <p:cNvGrpSpPr/>
          <p:nvPr/>
        </p:nvGrpSpPr>
        <p:grpSpPr>
          <a:xfrm>
            <a:off x="6963869" y="1464995"/>
            <a:ext cx="2633519" cy="4136271"/>
            <a:chOff x="6359236" y="2017643"/>
            <a:chExt cx="2633519" cy="4136271"/>
          </a:xfrm>
        </p:grpSpPr>
        <p:grpSp>
          <p:nvGrpSpPr>
            <p:cNvPr id="20" name="Groupe 19">
              <a:extLst>
                <a:ext uri="{FF2B5EF4-FFF2-40B4-BE49-F238E27FC236}">
                  <a16:creationId xmlns="" xmlns:a16="http://schemas.microsoft.com/office/drawing/2014/main" id="{A1CCA57F-4836-9E1B-E097-C033BE253A26}"/>
                </a:ext>
              </a:extLst>
            </p:cNvPr>
            <p:cNvGrpSpPr/>
            <p:nvPr/>
          </p:nvGrpSpPr>
          <p:grpSpPr>
            <a:xfrm>
              <a:off x="6359236" y="2017643"/>
              <a:ext cx="2627746" cy="4121028"/>
              <a:chOff x="6359236" y="2017643"/>
              <a:chExt cx="2627746" cy="4121028"/>
            </a:xfrm>
          </p:grpSpPr>
          <p:cxnSp>
            <p:nvCxnSpPr>
              <p:cNvPr id="41" name="Connecteur droit 40">
                <a:extLst>
                  <a:ext uri="{FF2B5EF4-FFF2-40B4-BE49-F238E27FC236}">
                    <a16:creationId xmlns="" xmlns:a16="http://schemas.microsoft.com/office/drawing/2014/main" id="{B585A75D-15C3-6D2D-780B-3FBCEA8BDF64}"/>
                  </a:ext>
                </a:extLst>
              </p:cNvPr>
              <p:cNvCxnSpPr/>
              <p:nvPr/>
            </p:nvCxnSpPr>
            <p:spPr>
              <a:xfrm>
                <a:off x="6359236" y="6068291"/>
                <a:ext cx="2627746" cy="0"/>
              </a:xfrm>
              <a:prstGeom prst="line">
                <a:avLst/>
              </a:prstGeom>
              <a:noFill/>
              <a:ln w="12700" cap="flat" cmpd="sng" algn="ctr">
                <a:solidFill>
                  <a:srgbClr val="595959"/>
                </a:solidFill>
                <a:prstDash val="solid"/>
                <a:miter lim="800000"/>
                <a:headEnd type="none" w="med" len="med"/>
                <a:tailEnd type="none" w="med" len="med"/>
              </a:ln>
              <a:effectLst/>
            </p:spPr>
          </p:cxnSp>
          <p:cxnSp>
            <p:nvCxnSpPr>
              <p:cNvPr id="42" name="Connecteur droit 41">
                <a:extLst>
                  <a:ext uri="{FF2B5EF4-FFF2-40B4-BE49-F238E27FC236}">
                    <a16:creationId xmlns="" xmlns:a16="http://schemas.microsoft.com/office/drawing/2014/main" id="{44FAD149-388E-F823-6875-695E378CCFC4}"/>
                  </a:ext>
                </a:extLst>
              </p:cNvPr>
              <p:cNvCxnSpPr>
                <a:cxnSpLocks/>
              </p:cNvCxnSpPr>
              <p:nvPr/>
            </p:nvCxnSpPr>
            <p:spPr>
              <a:xfrm flipV="1">
                <a:off x="8141650" y="2017643"/>
                <a:ext cx="0" cy="4121028"/>
              </a:xfrm>
              <a:prstGeom prst="line">
                <a:avLst/>
              </a:prstGeom>
              <a:noFill/>
              <a:ln w="12700" cap="flat" cmpd="sng" algn="ctr">
                <a:solidFill>
                  <a:srgbClr val="595959"/>
                </a:solidFill>
                <a:prstDash val="solid"/>
                <a:miter lim="800000"/>
                <a:headEnd type="none" w="med" len="med"/>
                <a:tailEnd type="none" w="med" len="med"/>
              </a:ln>
              <a:effectLst/>
            </p:spPr>
          </p:cxnSp>
        </p:grpSp>
        <p:cxnSp>
          <p:nvCxnSpPr>
            <p:cNvPr id="21" name="Connecteur droit 20">
              <a:extLst>
                <a:ext uri="{FF2B5EF4-FFF2-40B4-BE49-F238E27FC236}">
                  <a16:creationId xmlns="" xmlns:a16="http://schemas.microsoft.com/office/drawing/2014/main" id="{3A17A123-A6FD-97BC-8928-27564B4364E0}"/>
                </a:ext>
              </a:extLst>
            </p:cNvPr>
            <p:cNvCxnSpPr/>
            <p:nvPr/>
          </p:nvCxnSpPr>
          <p:spPr>
            <a:xfrm>
              <a:off x="6363855"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2" name="Connecteur droit 21">
              <a:extLst>
                <a:ext uri="{FF2B5EF4-FFF2-40B4-BE49-F238E27FC236}">
                  <a16:creationId xmlns="" xmlns:a16="http://schemas.microsoft.com/office/drawing/2014/main" id="{F43A29E4-07D9-DC87-27C5-F04335ACF243}"/>
                </a:ext>
              </a:extLst>
            </p:cNvPr>
            <p:cNvCxnSpPr/>
            <p:nvPr/>
          </p:nvCxnSpPr>
          <p:spPr>
            <a:xfrm>
              <a:off x="7749675" y="6063673"/>
              <a:ext cx="0" cy="84034"/>
            </a:xfrm>
            <a:prstGeom prst="line">
              <a:avLst/>
            </a:prstGeom>
            <a:noFill/>
            <a:ln w="12700" cap="flat" cmpd="sng" algn="ctr">
              <a:solidFill>
                <a:srgbClr val="595959"/>
              </a:solidFill>
              <a:prstDash val="solid"/>
              <a:miter lim="800000"/>
              <a:headEnd type="none" w="med" len="med"/>
              <a:tailEnd type="none" w="med" len="med"/>
            </a:ln>
            <a:effectLst/>
          </p:spPr>
        </p:cxnSp>
        <p:grpSp>
          <p:nvGrpSpPr>
            <p:cNvPr id="23" name="Groupe 22">
              <a:extLst>
                <a:ext uri="{FF2B5EF4-FFF2-40B4-BE49-F238E27FC236}">
                  <a16:creationId xmlns="" xmlns:a16="http://schemas.microsoft.com/office/drawing/2014/main" id="{EB64C79A-47C4-9DEF-C89C-AAA00964C6B5}"/>
                </a:ext>
              </a:extLst>
            </p:cNvPr>
            <p:cNvGrpSpPr/>
            <p:nvPr/>
          </p:nvGrpSpPr>
          <p:grpSpPr>
            <a:xfrm>
              <a:off x="6895391" y="6063673"/>
              <a:ext cx="2097364" cy="84034"/>
              <a:chOff x="6895391" y="6063673"/>
              <a:chExt cx="2097364" cy="84034"/>
            </a:xfrm>
          </p:grpSpPr>
          <p:cxnSp>
            <p:nvCxnSpPr>
              <p:cNvPr id="25" name="Connecteur droit 24">
                <a:extLst>
                  <a:ext uri="{FF2B5EF4-FFF2-40B4-BE49-F238E27FC236}">
                    <a16:creationId xmlns="" xmlns:a16="http://schemas.microsoft.com/office/drawing/2014/main" id="{C4C2A387-2168-4947-F654-49FE97B18B8F}"/>
                  </a:ext>
                </a:extLst>
              </p:cNvPr>
              <p:cNvCxnSpPr/>
              <p:nvPr/>
            </p:nvCxnSpPr>
            <p:spPr>
              <a:xfrm>
                <a:off x="6895391"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7" name="Connecteur droit 26">
                <a:extLst>
                  <a:ext uri="{FF2B5EF4-FFF2-40B4-BE49-F238E27FC236}">
                    <a16:creationId xmlns="" xmlns:a16="http://schemas.microsoft.com/office/drawing/2014/main" id="{2B89595F-238D-B063-E760-7C42EFFA4284}"/>
                  </a:ext>
                </a:extLst>
              </p:cNvPr>
              <p:cNvCxnSpPr/>
              <p:nvPr/>
            </p:nvCxnSpPr>
            <p:spPr>
              <a:xfrm>
                <a:off x="7426896"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0" name="Connecteur droit 29">
                <a:extLst>
                  <a:ext uri="{FF2B5EF4-FFF2-40B4-BE49-F238E27FC236}">
                    <a16:creationId xmlns="" xmlns:a16="http://schemas.microsoft.com/office/drawing/2014/main" id="{59DC6529-8C8B-3770-CDD5-5D7F6F9AFD5A}"/>
                  </a:ext>
                </a:extLst>
              </p:cNvPr>
              <p:cNvCxnSpPr/>
              <p:nvPr/>
            </p:nvCxnSpPr>
            <p:spPr>
              <a:xfrm>
                <a:off x="7220671"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1" name="Connecteur droit 30">
                <a:extLst>
                  <a:ext uri="{FF2B5EF4-FFF2-40B4-BE49-F238E27FC236}">
                    <a16:creationId xmlns="" xmlns:a16="http://schemas.microsoft.com/office/drawing/2014/main" id="{892BC82D-B56A-AB29-2C8D-5BF98C56B719}"/>
                  </a:ext>
                </a:extLst>
              </p:cNvPr>
              <p:cNvCxnSpPr/>
              <p:nvPr/>
            </p:nvCxnSpPr>
            <p:spPr>
              <a:xfrm>
                <a:off x="7614875"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2" name="Connecteur droit 31">
                <a:extLst>
                  <a:ext uri="{FF2B5EF4-FFF2-40B4-BE49-F238E27FC236}">
                    <a16:creationId xmlns="" xmlns:a16="http://schemas.microsoft.com/office/drawing/2014/main" id="{E5BF14C6-CE2C-B252-EA11-A6A221D75836}"/>
                  </a:ext>
                </a:extLst>
              </p:cNvPr>
              <p:cNvCxnSpPr/>
              <p:nvPr/>
            </p:nvCxnSpPr>
            <p:spPr>
              <a:xfrm>
                <a:off x="8992755"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6" name="Connecteur droit 35">
                <a:extLst>
                  <a:ext uri="{FF2B5EF4-FFF2-40B4-BE49-F238E27FC236}">
                    <a16:creationId xmlns="" xmlns:a16="http://schemas.microsoft.com/office/drawing/2014/main" id="{7C55DB2F-A645-DE87-CC9E-908E74550082}"/>
                  </a:ext>
                </a:extLst>
              </p:cNvPr>
              <p:cNvCxnSpPr/>
              <p:nvPr/>
            </p:nvCxnSpPr>
            <p:spPr>
              <a:xfrm>
                <a:off x="8677704" y="6063673"/>
                <a:ext cx="0" cy="84034"/>
              </a:xfrm>
              <a:prstGeom prst="line">
                <a:avLst/>
              </a:prstGeom>
              <a:noFill/>
              <a:ln w="12700" cap="flat" cmpd="sng" algn="ctr">
                <a:solidFill>
                  <a:srgbClr val="595959"/>
                </a:solidFill>
                <a:prstDash val="solid"/>
                <a:miter lim="800000"/>
                <a:headEnd type="none" w="med" len="med"/>
                <a:tailEnd type="none" w="med" len="med"/>
              </a:ln>
              <a:effectLst/>
            </p:spPr>
          </p:cxnSp>
        </p:grpSp>
        <p:cxnSp>
          <p:nvCxnSpPr>
            <p:cNvPr id="8" name="Connecteur droit 7">
              <a:extLst>
                <a:ext uri="{FF2B5EF4-FFF2-40B4-BE49-F238E27FC236}">
                  <a16:creationId xmlns="" xmlns:a16="http://schemas.microsoft.com/office/drawing/2014/main" id="{7CB74AB9-15D1-1AAA-12E9-E9D699B270D4}"/>
                </a:ext>
              </a:extLst>
            </p:cNvPr>
            <p:cNvCxnSpPr/>
            <p:nvPr/>
          </p:nvCxnSpPr>
          <p:spPr>
            <a:xfrm>
              <a:off x="7867631"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10" name="Connecteur droit 9">
              <a:extLst>
                <a:ext uri="{FF2B5EF4-FFF2-40B4-BE49-F238E27FC236}">
                  <a16:creationId xmlns="" xmlns:a16="http://schemas.microsoft.com/office/drawing/2014/main" id="{586F2735-2627-638C-9F5A-513CEB9E9056}"/>
                </a:ext>
              </a:extLst>
            </p:cNvPr>
            <p:cNvCxnSpPr/>
            <p:nvPr/>
          </p:nvCxnSpPr>
          <p:spPr>
            <a:xfrm>
              <a:off x="7964545"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11" name="Connecteur droit 10">
              <a:extLst>
                <a:ext uri="{FF2B5EF4-FFF2-40B4-BE49-F238E27FC236}">
                  <a16:creationId xmlns="" xmlns:a16="http://schemas.microsoft.com/office/drawing/2014/main" id="{07CB9600-BB1F-5525-0E8D-2A81E84D5741}"/>
                </a:ext>
              </a:extLst>
            </p:cNvPr>
            <p:cNvCxnSpPr/>
            <p:nvPr/>
          </p:nvCxnSpPr>
          <p:spPr>
            <a:xfrm>
              <a:off x="8065865" y="6069880"/>
              <a:ext cx="0" cy="84034"/>
            </a:xfrm>
            <a:prstGeom prst="line">
              <a:avLst/>
            </a:prstGeom>
            <a:noFill/>
            <a:ln w="12700" cap="flat" cmpd="sng" algn="ctr">
              <a:solidFill>
                <a:srgbClr val="595959"/>
              </a:solidFill>
              <a:prstDash val="solid"/>
              <a:miter lim="800000"/>
              <a:headEnd type="none" w="med" len="med"/>
              <a:tailEnd type="none" w="med" len="med"/>
            </a:ln>
            <a:effectLst/>
          </p:spPr>
        </p:cxnSp>
      </p:grpSp>
      <p:sp>
        <p:nvSpPr>
          <p:cNvPr id="12" name="Rectangle 11">
            <a:extLst>
              <a:ext uri="{FF2B5EF4-FFF2-40B4-BE49-F238E27FC236}">
                <a16:creationId xmlns="" xmlns:a16="http://schemas.microsoft.com/office/drawing/2014/main" id="{6F595C70-2F2C-795D-59B2-4317B2021AC9}"/>
              </a:ext>
            </a:extLst>
          </p:cNvPr>
          <p:cNvSpPr/>
          <p:nvPr/>
        </p:nvSpPr>
        <p:spPr>
          <a:xfrm>
            <a:off x="6744072" y="5572922"/>
            <a:ext cx="380232"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0,1</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sp>
        <p:nvSpPr>
          <p:cNvPr id="13" name="Rectangle 12">
            <a:extLst>
              <a:ext uri="{FF2B5EF4-FFF2-40B4-BE49-F238E27FC236}">
                <a16:creationId xmlns="" xmlns:a16="http://schemas.microsoft.com/office/drawing/2014/main" id="{0FFEF69F-07D0-52AD-D527-C420724CF5C7}"/>
              </a:ext>
            </a:extLst>
          </p:cNvPr>
          <p:cNvSpPr/>
          <p:nvPr/>
        </p:nvSpPr>
        <p:spPr>
          <a:xfrm>
            <a:off x="8544272" y="5572922"/>
            <a:ext cx="380232"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1,0</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grpSp>
        <p:nvGrpSpPr>
          <p:cNvPr id="111" name="Groupe 110">
            <a:extLst>
              <a:ext uri="{FF2B5EF4-FFF2-40B4-BE49-F238E27FC236}">
                <a16:creationId xmlns="" xmlns:a16="http://schemas.microsoft.com/office/drawing/2014/main" id="{2DCFA63D-764E-35FF-D38A-AADAF2D3E1B0}"/>
              </a:ext>
            </a:extLst>
          </p:cNvPr>
          <p:cNvGrpSpPr/>
          <p:nvPr/>
        </p:nvGrpSpPr>
        <p:grpSpPr>
          <a:xfrm>
            <a:off x="7130783" y="5085184"/>
            <a:ext cx="1506071" cy="81643"/>
            <a:chOff x="6526150" y="5826580"/>
            <a:chExt cx="1506071" cy="81643"/>
          </a:xfrm>
        </p:grpSpPr>
        <p:cxnSp>
          <p:nvCxnSpPr>
            <p:cNvPr id="112" name="Connecteur droit 111">
              <a:extLst>
                <a:ext uri="{FF2B5EF4-FFF2-40B4-BE49-F238E27FC236}">
                  <a16:creationId xmlns="" xmlns:a16="http://schemas.microsoft.com/office/drawing/2014/main" id="{98BC4371-E258-04A6-A57F-14D3DB9F65F2}"/>
                </a:ext>
              </a:extLst>
            </p:cNvPr>
            <p:cNvCxnSpPr>
              <a:cxnSpLocks/>
            </p:cNvCxnSpPr>
            <p:nvPr/>
          </p:nvCxnSpPr>
          <p:spPr>
            <a:xfrm>
              <a:off x="6526150" y="5867401"/>
              <a:ext cx="1506071"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3" name="Rectangle 112">
              <a:extLst>
                <a:ext uri="{FF2B5EF4-FFF2-40B4-BE49-F238E27FC236}">
                  <a16:creationId xmlns="" xmlns:a16="http://schemas.microsoft.com/office/drawing/2014/main" id="{32814102-F13F-8A25-93D6-13E16431C1F8}"/>
                </a:ext>
              </a:extLst>
            </p:cNvPr>
            <p:cNvSpPr/>
            <p:nvPr/>
          </p:nvSpPr>
          <p:spPr>
            <a:xfrm>
              <a:off x="723251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115">
            <a:extLst>
              <a:ext uri="{FF2B5EF4-FFF2-40B4-BE49-F238E27FC236}">
                <a16:creationId xmlns="" xmlns:a16="http://schemas.microsoft.com/office/drawing/2014/main" id="{5211EB92-9EAA-CBA1-2768-E77FB1AC7F11}"/>
              </a:ext>
            </a:extLst>
          </p:cNvPr>
          <p:cNvGrpSpPr/>
          <p:nvPr/>
        </p:nvGrpSpPr>
        <p:grpSpPr>
          <a:xfrm>
            <a:off x="6959600" y="4941168"/>
            <a:ext cx="1688780" cy="81643"/>
            <a:chOff x="6354967" y="5826580"/>
            <a:chExt cx="1688780" cy="81643"/>
          </a:xfrm>
        </p:grpSpPr>
        <p:cxnSp>
          <p:nvCxnSpPr>
            <p:cNvPr id="117" name="Connecteur droit 116">
              <a:extLst>
                <a:ext uri="{FF2B5EF4-FFF2-40B4-BE49-F238E27FC236}">
                  <a16:creationId xmlns="" xmlns:a16="http://schemas.microsoft.com/office/drawing/2014/main" id="{91C2AC3B-0044-3C40-CA8C-141F3F7E342C}"/>
                </a:ext>
              </a:extLst>
            </p:cNvPr>
            <p:cNvCxnSpPr>
              <a:cxnSpLocks/>
            </p:cNvCxnSpPr>
            <p:nvPr/>
          </p:nvCxnSpPr>
          <p:spPr>
            <a:xfrm>
              <a:off x="6354967" y="5867401"/>
              <a:ext cx="1688780"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18" name="Rectangle 117">
              <a:extLst>
                <a:ext uri="{FF2B5EF4-FFF2-40B4-BE49-F238E27FC236}">
                  <a16:creationId xmlns="" xmlns:a16="http://schemas.microsoft.com/office/drawing/2014/main" id="{F94F2440-3032-9067-9810-19557F0AFAE6}"/>
                </a:ext>
              </a:extLst>
            </p:cNvPr>
            <p:cNvSpPr/>
            <p:nvPr/>
          </p:nvSpPr>
          <p:spPr>
            <a:xfrm>
              <a:off x="6836790"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0" name="Groupe 119">
            <a:extLst>
              <a:ext uri="{FF2B5EF4-FFF2-40B4-BE49-F238E27FC236}">
                <a16:creationId xmlns="" xmlns:a16="http://schemas.microsoft.com/office/drawing/2014/main" id="{1B5AB655-E2C5-D3F9-F2FB-015B732A25FB}"/>
              </a:ext>
            </a:extLst>
          </p:cNvPr>
          <p:cNvGrpSpPr/>
          <p:nvPr/>
        </p:nvGrpSpPr>
        <p:grpSpPr>
          <a:xfrm>
            <a:off x="6959600" y="4365104"/>
            <a:ext cx="2211294" cy="81643"/>
            <a:chOff x="6354967" y="5826580"/>
            <a:chExt cx="2211294" cy="81643"/>
          </a:xfrm>
        </p:grpSpPr>
        <p:cxnSp>
          <p:nvCxnSpPr>
            <p:cNvPr id="121" name="Connecteur droit 120">
              <a:extLst>
                <a:ext uri="{FF2B5EF4-FFF2-40B4-BE49-F238E27FC236}">
                  <a16:creationId xmlns="" xmlns:a16="http://schemas.microsoft.com/office/drawing/2014/main" id="{81FC82DE-3416-C7F8-4916-06B3FE62456E}"/>
                </a:ext>
              </a:extLst>
            </p:cNvPr>
            <p:cNvCxnSpPr>
              <a:cxnSpLocks/>
            </p:cNvCxnSpPr>
            <p:nvPr/>
          </p:nvCxnSpPr>
          <p:spPr>
            <a:xfrm>
              <a:off x="6354967" y="5867401"/>
              <a:ext cx="2211294"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22" name="Rectangle 121">
              <a:extLst>
                <a:ext uri="{FF2B5EF4-FFF2-40B4-BE49-F238E27FC236}">
                  <a16:creationId xmlns="" xmlns:a16="http://schemas.microsoft.com/office/drawing/2014/main" id="{7E60191B-6182-E71A-D6EF-0A4BBD47E55D}"/>
                </a:ext>
              </a:extLst>
            </p:cNvPr>
            <p:cNvSpPr/>
            <p:nvPr/>
          </p:nvSpPr>
          <p:spPr>
            <a:xfrm>
              <a:off x="687905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4" name="Groupe 123">
            <a:extLst>
              <a:ext uri="{FF2B5EF4-FFF2-40B4-BE49-F238E27FC236}">
                <a16:creationId xmlns="" xmlns:a16="http://schemas.microsoft.com/office/drawing/2014/main" id="{3D85491B-AB73-76D1-FFB8-D669161BF934}"/>
              </a:ext>
            </a:extLst>
          </p:cNvPr>
          <p:cNvGrpSpPr/>
          <p:nvPr/>
        </p:nvGrpSpPr>
        <p:grpSpPr>
          <a:xfrm>
            <a:off x="6959600" y="3302727"/>
            <a:ext cx="1166266" cy="81643"/>
            <a:chOff x="6354967" y="5826580"/>
            <a:chExt cx="1166266" cy="81643"/>
          </a:xfrm>
        </p:grpSpPr>
        <p:cxnSp>
          <p:nvCxnSpPr>
            <p:cNvPr id="125" name="Connecteur droit 124">
              <a:extLst>
                <a:ext uri="{FF2B5EF4-FFF2-40B4-BE49-F238E27FC236}">
                  <a16:creationId xmlns="" xmlns:a16="http://schemas.microsoft.com/office/drawing/2014/main" id="{5FB03F29-79C8-9204-31DF-479B67424480}"/>
                </a:ext>
              </a:extLst>
            </p:cNvPr>
            <p:cNvCxnSpPr>
              <a:cxnSpLocks/>
            </p:cNvCxnSpPr>
            <p:nvPr/>
          </p:nvCxnSpPr>
          <p:spPr>
            <a:xfrm>
              <a:off x="6354967" y="5867401"/>
              <a:ext cx="1166266"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26" name="Rectangle 125">
              <a:extLst>
                <a:ext uri="{FF2B5EF4-FFF2-40B4-BE49-F238E27FC236}">
                  <a16:creationId xmlns="" xmlns:a16="http://schemas.microsoft.com/office/drawing/2014/main" id="{76959C9B-A252-6A18-053E-83A7CFB40890}"/>
                </a:ext>
              </a:extLst>
            </p:cNvPr>
            <p:cNvSpPr/>
            <p:nvPr/>
          </p:nvSpPr>
          <p:spPr>
            <a:xfrm>
              <a:off x="6813738"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8" name="Groupe 127">
            <a:extLst>
              <a:ext uri="{FF2B5EF4-FFF2-40B4-BE49-F238E27FC236}">
                <a16:creationId xmlns="" xmlns:a16="http://schemas.microsoft.com/office/drawing/2014/main" id="{325A0292-91DB-5EAA-C445-4D4435B4A380}"/>
              </a:ext>
            </a:extLst>
          </p:cNvPr>
          <p:cNvGrpSpPr/>
          <p:nvPr/>
        </p:nvGrpSpPr>
        <p:grpSpPr>
          <a:xfrm>
            <a:off x="7368988" y="2868719"/>
            <a:ext cx="1179499" cy="81643"/>
            <a:chOff x="6660621" y="5826580"/>
            <a:chExt cx="1179499" cy="81643"/>
          </a:xfrm>
        </p:grpSpPr>
        <p:cxnSp>
          <p:nvCxnSpPr>
            <p:cNvPr id="129" name="Connecteur droit 128">
              <a:extLst>
                <a:ext uri="{FF2B5EF4-FFF2-40B4-BE49-F238E27FC236}">
                  <a16:creationId xmlns="" xmlns:a16="http://schemas.microsoft.com/office/drawing/2014/main" id="{5A63FF3F-D699-C839-AAB2-CA780AAE7602}"/>
                </a:ext>
              </a:extLst>
            </p:cNvPr>
            <p:cNvCxnSpPr>
              <a:cxnSpLocks/>
            </p:cNvCxnSpPr>
            <p:nvPr/>
          </p:nvCxnSpPr>
          <p:spPr>
            <a:xfrm>
              <a:off x="6660621" y="5867401"/>
              <a:ext cx="1179499"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0" name="Rectangle 129">
              <a:extLst>
                <a:ext uri="{FF2B5EF4-FFF2-40B4-BE49-F238E27FC236}">
                  <a16:creationId xmlns="" xmlns:a16="http://schemas.microsoft.com/office/drawing/2014/main" id="{17252C01-A9F4-3209-2D0A-C5B71F2D07C5}"/>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e 133">
            <a:extLst>
              <a:ext uri="{FF2B5EF4-FFF2-40B4-BE49-F238E27FC236}">
                <a16:creationId xmlns="" xmlns:a16="http://schemas.microsoft.com/office/drawing/2014/main" id="{D1D78806-A06E-6ECE-3369-857DDF4EEAED}"/>
              </a:ext>
            </a:extLst>
          </p:cNvPr>
          <p:cNvGrpSpPr/>
          <p:nvPr/>
        </p:nvGrpSpPr>
        <p:grpSpPr>
          <a:xfrm>
            <a:off x="6959600" y="4502426"/>
            <a:ext cx="1435207" cy="81643"/>
            <a:chOff x="6354967" y="5826580"/>
            <a:chExt cx="1435207" cy="81643"/>
          </a:xfrm>
        </p:grpSpPr>
        <p:cxnSp>
          <p:nvCxnSpPr>
            <p:cNvPr id="135" name="Connecteur droit 134">
              <a:extLst>
                <a:ext uri="{FF2B5EF4-FFF2-40B4-BE49-F238E27FC236}">
                  <a16:creationId xmlns="" xmlns:a16="http://schemas.microsoft.com/office/drawing/2014/main" id="{BB78E355-4BAB-201F-3F8B-B27AC5EFC0F3}"/>
                </a:ext>
              </a:extLst>
            </p:cNvPr>
            <p:cNvCxnSpPr>
              <a:cxnSpLocks/>
            </p:cNvCxnSpPr>
            <p:nvPr/>
          </p:nvCxnSpPr>
          <p:spPr>
            <a:xfrm>
              <a:off x="6354967" y="5867401"/>
              <a:ext cx="1435207"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36" name="Rectangle 135">
              <a:extLst>
                <a:ext uri="{FF2B5EF4-FFF2-40B4-BE49-F238E27FC236}">
                  <a16:creationId xmlns="" xmlns:a16="http://schemas.microsoft.com/office/drawing/2014/main" id="{A4D2D756-1D22-BAB5-F05A-46134E68C6F5}"/>
                </a:ext>
              </a:extLst>
            </p:cNvPr>
            <p:cNvSpPr/>
            <p:nvPr/>
          </p:nvSpPr>
          <p:spPr>
            <a:xfrm>
              <a:off x="6963576"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1" name="Groupe 140">
            <a:extLst>
              <a:ext uri="{FF2B5EF4-FFF2-40B4-BE49-F238E27FC236}">
                <a16:creationId xmlns="" xmlns:a16="http://schemas.microsoft.com/office/drawing/2014/main" id="{D1D1D3D9-E33E-6E81-CA91-F70A479F18F3}"/>
              </a:ext>
            </a:extLst>
          </p:cNvPr>
          <p:cNvGrpSpPr/>
          <p:nvPr/>
        </p:nvGrpSpPr>
        <p:grpSpPr>
          <a:xfrm>
            <a:off x="7169203" y="3743926"/>
            <a:ext cx="1110343" cy="81643"/>
            <a:chOff x="6564570" y="5826580"/>
            <a:chExt cx="1110343" cy="81643"/>
          </a:xfrm>
        </p:grpSpPr>
        <p:cxnSp>
          <p:nvCxnSpPr>
            <p:cNvPr id="142" name="Connecteur droit 141">
              <a:extLst>
                <a:ext uri="{FF2B5EF4-FFF2-40B4-BE49-F238E27FC236}">
                  <a16:creationId xmlns="" xmlns:a16="http://schemas.microsoft.com/office/drawing/2014/main" id="{D0870D77-EB7C-3947-CF2A-FBE76FB915CD}"/>
                </a:ext>
              </a:extLst>
            </p:cNvPr>
            <p:cNvCxnSpPr>
              <a:cxnSpLocks/>
            </p:cNvCxnSpPr>
            <p:nvPr/>
          </p:nvCxnSpPr>
          <p:spPr>
            <a:xfrm>
              <a:off x="6564570" y="5867401"/>
              <a:ext cx="111034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3" name="Rectangle 142">
              <a:extLst>
                <a:ext uri="{FF2B5EF4-FFF2-40B4-BE49-F238E27FC236}">
                  <a16:creationId xmlns="" xmlns:a16="http://schemas.microsoft.com/office/drawing/2014/main" id="{F372B6C8-8CD4-2319-F4D7-AFCCE897E22D}"/>
                </a:ext>
              </a:extLst>
            </p:cNvPr>
            <p:cNvSpPr/>
            <p:nvPr/>
          </p:nvSpPr>
          <p:spPr>
            <a:xfrm>
              <a:off x="7082679"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5" name="Groupe 144">
            <a:extLst>
              <a:ext uri="{FF2B5EF4-FFF2-40B4-BE49-F238E27FC236}">
                <a16:creationId xmlns="" xmlns:a16="http://schemas.microsoft.com/office/drawing/2014/main" id="{2E529ED0-10B6-2561-D8E5-FC376B589128}"/>
              </a:ext>
            </a:extLst>
          </p:cNvPr>
          <p:cNvGrpSpPr/>
          <p:nvPr/>
        </p:nvGrpSpPr>
        <p:grpSpPr>
          <a:xfrm>
            <a:off x="7046259" y="4653136"/>
            <a:ext cx="1198709" cy="81643"/>
            <a:chOff x="6529992" y="5826580"/>
            <a:chExt cx="1198709" cy="81643"/>
          </a:xfrm>
        </p:grpSpPr>
        <p:cxnSp>
          <p:nvCxnSpPr>
            <p:cNvPr id="146" name="Connecteur droit 145">
              <a:extLst>
                <a:ext uri="{FF2B5EF4-FFF2-40B4-BE49-F238E27FC236}">
                  <a16:creationId xmlns="" xmlns:a16="http://schemas.microsoft.com/office/drawing/2014/main" id="{F0AFBB6C-ADFB-8937-DAC9-BD435F878AF3}"/>
                </a:ext>
              </a:extLst>
            </p:cNvPr>
            <p:cNvCxnSpPr>
              <a:cxnSpLocks/>
            </p:cNvCxnSpPr>
            <p:nvPr/>
          </p:nvCxnSpPr>
          <p:spPr>
            <a:xfrm>
              <a:off x="6529992" y="5867401"/>
              <a:ext cx="1198709"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7" name="Rectangle 146">
              <a:extLst>
                <a:ext uri="{FF2B5EF4-FFF2-40B4-BE49-F238E27FC236}">
                  <a16:creationId xmlns="" xmlns:a16="http://schemas.microsoft.com/office/drawing/2014/main" id="{0812F12A-4994-930E-34CB-64603EE87E3E}"/>
                </a:ext>
              </a:extLst>
            </p:cNvPr>
            <p:cNvSpPr/>
            <p:nvPr/>
          </p:nvSpPr>
          <p:spPr>
            <a:xfrm>
              <a:off x="7082679"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1" name="Groupe 150">
            <a:extLst>
              <a:ext uri="{FF2B5EF4-FFF2-40B4-BE49-F238E27FC236}">
                <a16:creationId xmlns="" xmlns:a16="http://schemas.microsoft.com/office/drawing/2014/main" id="{C62BB436-46FB-59C8-4786-DEEA45316E1D}"/>
              </a:ext>
            </a:extLst>
          </p:cNvPr>
          <p:cNvGrpSpPr/>
          <p:nvPr/>
        </p:nvGrpSpPr>
        <p:grpSpPr>
          <a:xfrm>
            <a:off x="6959600" y="3008478"/>
            <a:ext cx="1012585" cy="81643"/>
            <a:chOff x="6354967" y="5826580"/>
            <a:chExt cx="1012585" cy="81643"/>
          </a:xfrm>
        </p:grpSpPr>
        <p:cxnSp>
          <p:nvCxnSpPr>
            <p:cNvPr id="152" name="Connecteur droit 151">
              <a:extLst>
                <a:ext uri="{FF2B5EF4-FFF2-40B4-BE49-F238E27FC236}">
                  <a16:creationId xmlns="" xmlns:a16="http://schemas.microsoft.com/office/drawing/2014/main" id="{57629F67-1C54-01C3-E738-782C36426749}"/>
                </a:ext>
              </a:extLst>
            </p:cNvPr>
            <p:cNvCxnSpPr>
              <a:cxnSpLocks/>
            </p:cNvCxnSpPr>
            <p:nvPr/>
          </p:nvCxnSpPr>
          <p:spPr>
            <a:xfrm>
              <a:off x="6354967" y="5867401"/>
              <a:ext cx="1012585"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53" name="Rectangle 152">
              <a:extLst>
                <a:ext uri="{FF2B5EF4-FFF2-40B4-BE49-F238E27FC236}">
                  <a16:creationId xmlns="" xmlns:a16="http://schemas.microsoft.com/office/drawing/2014/main" id="{38000361-C75C-80EF-5F29-1312599524F5}"/>
                </a:ext>
              </a:extLst>
            </p:cNvPr>
            <p:cNvSpPr/>
            <p:nvPr/>
          </p:nvSpPr>
          <p:spPr>
            <a:xfrm>
              <a:off x="6613953"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6" name="Groupe 155">
            <a:extLst>
              <a:ext uri="{FF2B5EF4-FFF2-40B4-BE49-F238E27FC236}">
                <a16:creationId xmlns="" xmlns:a16="http://schemas.microsoft.com/office/drawing/2014/main" id="{EE6E1858-0577-1280-A568-9B7E9577F0DD}"/>
              </a:ext>
            </a:extLst>
          </p:cNvPr>
          <p:cNvGrpSpPr/>
          <p:nvPr/>
        </p:nvGrpSpPr>
        <p:grpSpPr>
          <a:xfrm>
            <a:off x="7057785" y="2420888"/>
            <a:ext cx="1302444" cy="81643"/>
            <a:chOff x="6614294" y="5826580"/>
            <a:chExt cx="1302444" cy="81643"/>
          </a:xfrm>
        </p:grpSpPr>
        <p:cxnSp>
          <p:nvCxnSpPr>
            <p:cNvPr id="157" name="Connecteur droit 156">
              <a:extLst>
                <a:ext uri="{FF2B5EF4-FFF2-40B4-BE49-F238E27FC236}">
                  <a16:creationId xmlns="" xmlns:a16="http://schemas.microsoft.com/office/drawing/2014/main" id="{3F20A6DF-2473-8BE1-3BF2-718E12764A9D}"/>
                </a:ext>
              </a:extLst>
            </p:cNvPr>
            <p:cNvCxnSpPr>
              <a:cxnSpLocks/>
            </p:cNvCxnSpPr>
            <p:nvPr/>
          </p:nvCxnSpPr>
          <p:spPr>
            <a:xfrm>
              <a:off x="6614294" y="5867401"/>
              <a:ext cx="1302444"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8" name="Rectangle 157">
              <a:extLst>
                <a:ext uri="{FF2B5EF4-FFF2-40B4-BE49-F238E27FC236}">
                  <a16:creationId xmlns="" xmlns:a16="http://schemas.microsoft.com/office/drawing/2014/main" id="{F68A2C27-7408-C944-DB28-1CBE8DE878EE}"/>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62" name="Groupe 161">
            <a:extLst>
              <a:ext uri="{FF2B5EF4-FFF2-40B4-BE49-F238E27FC236}">
                <a16:creationId xmlns="" xmlns:a16="http://schemas.microsoft.com/office/drawing/2014/main" id="{27021D1C-75FF-6B70-A68D-7A5F5FEB835B}"/>
              </a:ext>
            </a:extLst>
          </p:cNvPr>
          <p:cNvGrpSpPr/>
          <p:nvPr/>
        </p:nvGrpSpPr>
        <p:grpSpPr>
          <a:xfrm>
            <a:off x="7184571" y="1693124"/>
            <a:ext cx="937453" cy="81643"/>
            <a:chOff x="6813088" y="5826580"/>
            <a:chExt cx="937453" cy="81643"/>
          </a:xfrm>
        </p:grpSpPr>
        <p:cxnSp>
          <p:nvCxnSpPr>
            <p:cNvPr id="163" name="Connecteur droit 162">
              <a:extLst>
                <a:ext uri="{FF2B5EF4-FFF2-40B4-BE49-F238E27FC236}">
                  <a16:creationId xmlns="" xmlns:a16="http://schemas.microsoft.com/office/drawing/2014/main" id="{7B5D7BD4-C977-7C64-4BED-B56EFA899DD2}"/>
                </a:ext>
              </a:extLst>
            </p:cNvPr>
            <p:cNvCxnSpPr>
              <a:cxnSpLocks/>
            </p:cNvCxnSpPr>
            <p:nvPr/>
          </p:nvCxnSpPr>
          <p:spPr>
            <a:xfrm>
              <a:off x="6813088" y="5867401"/>
              <a:ext cx="93745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4" name="Rectangle 163">
              <a:extLst>
                <a:ext uri="{FF2B5EF4-FFF2-40B4-BE49-F238E27FC236}">
                  <a16:creationId xmlns="" xmlns:a16="http://schemas.microsoft.com/office/drawing/2014/main" id="{C6898239-626D-AC66-B9CA-7BD3B7A8A8ED}"/>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71" name="Groupe 170">
            <a:extLst>
              <a:ext uri="{FF2B5EF4-FFF2-40B4-BE49-F238E27FC236}">
                <a16:creationId xmlns="" xmlns:a16="http://schemas.microsoft.com/office/drawing/2014/main" id="{66389DDF-9A29-CCC1-9BB8-C742D30D81A8}"/>
              </a:ext>
            </a:extLst>
          </p:cNvPr>
          <p:cNvGrpSpPr/>
          <p:nvPr/>
        </p:nvGrpSpPr>
        <p:grpSpPr>
          <a:xfrm>
            <a:off x="7215307" y="3455894"/>
            <a:ext cx="1229446" cy="81643"/>
            <a:chOff x="6614294" y="5826580"/>
            <a:chExt cx="1229446" cy="81643"/>
          </a:xfrm>
        </p:grpSpPr>
        <p:cxnSp>
          <p:nvCxnSpPr>
            <p:cNvPr id="172" name="Connecteur droit 171">
              <a:extLst>
                <a:ext uri="{FF2B5EF4-FFF2-40B4-BE49-F238E27FC236}">
                  <a16:creationId xmlns="" xmlns:a16="http://schemas.microsoft.com/office/drawing/2014/main" id="{B1361881-B1DE-F987-457D-15321CD2B1D4}"/>
                </a:ext>
              </a:extLst>
            </p:cNvPr>
            <p:cNvCxnSpPr>
              <a:cxnSpLocks/>
            </p:cNvCxnSpPr>
            <p:nvPr/>
          </p:nvCxnSpPr>
          <p:spPr>
            <a:xfrm>
              <a:off x="6614294" y="5867401"/>
              <a:ext cx="1229446"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73" name="Rectangle 172">
              <a:extLst>
                <a:ext uri="{FF2B5EF4-FFF2-40B4-BE49-F238E27FC236}">
                  <a16:creationId xmlns="" xmlns:a16="http://schemas.microsoft.com/office/drawing/2014/main" id="{9BFAAA6D-95D6-CD0E-7567-9A20BECB9042}"/>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75" name="Groupe 174">
            <a:extLst>
              <a:ext uri="{FF2B5EF4-FFF2-40B4-BE49-F238E27FC236}">
                <a16:creationId xmlns="" xmlns:a16="http://schemas.microsoft.com/office/drawing/2014/main" id="{4DCB8F67-3468-E97C-65B5-F84BDE29B547}"/>
              </a:ext>
            </a:extLst>
          </p:cNvPr>
          <p:cNvGrpSpPr/>
          <p:nvPr/>
        </p:nvGrpSpPr>
        <p:grpSpPr>
          <a:xfrm>
            <a:off x="7011681" y="4040632"/>
            <a:ext cx="1294759" cy="81643"/>
            <a:chOff x="6725713" y="5826580"/>
            <a:chExt cx="1294759" cy="81643"/>
          </a:xfrm>
        </p:grpSpPr>
        <p:cxnSp>
          <p:nvCxnSpPr>
            <p:cNvPr id="176" name="Connecteur droit 175">
              <a:extLst>
                <a:ext uri="{FF2B5EF4-FFF2-40B4-BE49-F238E27FC236}">
                  <a16:creationId xmlns="" xmlns:a16="http://schemas.microsoft.com/office/drawing/2014/main" id="{862A8F4E-77A4-CF2B-0E0C-ADE19092584E}"/>
                </a:ext>
              </a:extLst>
            </p:cNvPr>
            <p:cNvCxnSpPr>
              <a:cxnSpLocks/>
            </p:cNvCxnSpPr>
            <p:nvPr/>
          </p:nvCxnSpPr>
          <p:spPr>
            <a:xfrm>
              <a:off x="6725713" y="5867401"/>
              <a:ext cx="1294759"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77" name="Rectangle 176">
              <a:extLst>
                <a:ext uri="{FF2B5EF4-FFF2-40B4-BE49-F238E27FC236}">
                  <a16:creationId xmlns="" xmlns:a16="http://schemas.microsoft.com/office/drawing/2014/main" id="{B6A15B1A-9F6E-4E2E-7547-04D7B4F1FA62}"/>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0" name="Groupe 179">
            <a:extLst>
              <a:ext uri="{FF2B5EF4-FFF2-40B4-BE49-F238E27FC236}">
                <a16:creationId xmlns="" xmlns:a16="http://schemas.microsoft.com/office/drawing/2014/main" id="{0B05B7DA-45D7-6A01-263B-D747152869E5}"/>
              </a:ext>
            </a:extLst>
          </p:cNvPr>
          <p:cNvGrpSpPr/>
          <p:nvPr/>
        </p:nvGrpSpPr>
        <p:grpSpPr>
          <a:xfrm>
            <a:off x="6982652" y="2139561"/>
            <a:ext cx="1500521" cy="81643"/>
            <a:chOff x="6088500" y="5826580"/>
            <a:chExt cx="1500521" cy="81643"/>
          </a:xfrm>
        </p:grpSpPr>
        <p:cxnSp>
          <p:nvCxnSpPr>
            <p:cNvPr id="181" name="Connecteur droit 180">
              <a:extLst>
                <a:ext uri="{FF2B5EF4-FFF2-40B4-BE49-F238E27FC236}">
                  <a16:creationId xmlns="" xmlns:a16="http://schemas.microsoft.com/office/drawing/2014/main" id="{B2F27A4A-20BD-3951-F5C5-5D6DFCFC196B}"/>
                </a:ext>
              </a:extLst>
            </p:cNvPr>
            <p:cNvCxnSpPr>
              <a:cxnSpLocks/>
            </p:cNvCxnSpPr>
            <p:nvPr/>
          </p:nvCxnSpPr>
          <p:spPr>
            <a:xfrm>
              <a:off x="6088500" y="5867401"/>
              <a:ext cx="1500521"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82" name="Rectangle 181">
              <a:extLst>
                <a:ext uri="{FF2B5EF4-FFF2-40B4-BE49-F238E27FC236}">
                  <a16:creationId xmlns="" xmlns:a16="http://schemas.microsoft.com/office/drawing/2014/main" id="{80F76A58-DE67-FC58-03A5-09169BBC11F0}"/>
                </a:ext>
              </a:extLst>
            </p:cNvPr>
            <p:cNvSpPr/>
            <p:nvPr/>
          </p:nvSpPr>
          <p:spPr>
            <a:xfrm>
              <a:off x="6613953"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86" name="Groupe 185">
            <a:extLst>
              <a:ext uri="{FF2B5EF4-FFF2-40B4-BE49-F238E27FC236}">
                <a16:creationId xmlns="" xmlns:a16="http://schemas.microsoft.com/office/drawing/2014/main" id="{0AC243DD-56B4-6C37-7A74-91E1B4BF2F3F}"/>
              </a:ext>
            </a:extLst>
          </p:cNvPr>
          <p:cNvGrpSpPr/>
          <p:nvPr/>
        </p:nvGrpSpPr>
        <p:grpSpPr>
          <a:xfrm>
            <a:off x="6982652" y="2564904"/>
            <a:ext cx="1239264" cy="81643"/>
            <a:chOff x="6088500" y="5826580"/>
            <a:chExt cx="1239264" cy="81643"/>
          </a:xfrm>
        </p:grpSpPr>
        <p:cxnSp>
          <p:nvCxnSpPr>
            <p:cNvPr id="187" name="Connecteur droit 186">
              <a:extLst>
                <a:ext uri="{FF2B5EF4-FFF2-40B4-BE49-F238E27FC236}">
                  <a16:creationId xmlns="" xmlns:a16="http://schemas.microsoft.com/office/drawing/2014/main" id="{C07EED13-81AE-474F-BB65-6DA676BEC9CC}"/>
                </a:ext>
              </a:extLst>
            </p:cNvPr>
            <p:cNvCxnSpPr>
              <a:cxnSpLocks/>
            </p:cNvCxnSpPr>
            <p:nvPr/>
          </p:nvCxnSpPr>
          <p:spPr>
            <a:xfrm>
              <a:off x="6088500" y="5867401"/>
              <a:ext cx="1239264" cy="0"/>
            </a:xfrm>
            <a:prstGeom prst="line">
              <a:avLst/>
            </a:prstGeom>
            <a:solidFill>
              <a:srgbClr val="D16923"/>
            </a:solidFill>
            <a:ln w="12700" cap="flat" cmpd="sng" algn="ctr">
              <a:solidFill>
                <a:schemeClr val="bg2"/>
              </a:solidFill>
              <a:prstDash val="solid"/>
              <a:miter lim="800000"/>
              <a:headEnd type="triangle" w="med" len="med"/>
              <a:tailEnd type="none" w="med" len="med"/>
            </a:ln>
            <a:effectLst/>
          </p:spPr>
        </p:cxnSp>
        <p:sp>
          <p:nvSpPr>
            <p:cNvPr id="188" name="Rectangle 187">
              <a:extLst>
                <a:ext uri="{FF2B5EF4-FFF2-40B4-BE49-F238E27FC236}">
                  <a16:creationId xmlns="" xmlns:a16="http://schemas.microsoft.com/office/drawing/2014/main" id="{1F98AF2A-05FF-2513-4095-8806AEAF4518}"/>
                </a:ext>
              </a:extLst>
            </p:cNvPr>
            <p:cNvSpPr/>
            <p:nvPr/>
          </p:nvSpPr>
          <p:spPr>
            <a:xfrm>
              <a:off x="6613953"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90" name="Groupe 189">
            <a:extLst>
              <a:ext uri="{FF2B5EF4-FFF2-40B4-BE49-F238E27FC236}">
                <a16:creationId xmlns="" xmlns:a16="http://schemas.microsoft.com/office/drawing/2014/main" id="{E0314D4C-7FDE-0BFB-CA4C-14DD475F4C12}"/>
              </a:ext>
            </a:extLst>
          </p:cNvPr>
          <p:cNvGrpSpPr/>
          <p:nvPr/>
        </p:nvGrpSpPr>
        <p:grpSpPr>
          <a:xfrm>
            <a:off x="7157677" y="2007310"/>
            <a:ext cx="1079607" cy="81643"/>
            <a:chOff x="6709354" y="5826580"/>
            <a:chExt cx="1079607" cy="81643"/>
          </a:xfrm>
        </p:grpSpPr>
        <p:cxnSp>
          <p:nvCxnSpPr>
            <p:cNvPr id="191" name="Connecteur droit 190">
              <a:extLst>
                <a:ext uri="{FF2B5EF4-FFF2-40B4-BE49-F238E27FC236}">
                  <a16:creationId xmlns="" xmlns:a16="http://schemas.microsoft.com/office/drawing/2014/main" id="{D555E992-8230-CA9A-C274-514ECECE6DC2}"/>
                </a:ext>
              </a:extLst>
            </p:cNvPr>
            <p:cNvCxnSpPr>
              <a:cxnSpLocks/>
            </p:cNvCxnSpPr>
            <p:nvPr/>
          </p:nvCxnSpPr>
          <p:spPr>
            <a:xfrm>
              <a:off x="6709354" y="5867401"/>
              <a:ext cx="1079607"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92" name="Rectangle 191">
              <a:extLst>
                <a:ext uri="{FF2B5EF4-FFF2-40B4-BE49-F238E27FC236}">
                  <a16:creationId xmlns="" xmlns:a16="http://schemas.microsoft.com/office/drawing/2014/main" id="{D736DEA2-B78E-1226-6E82-61F15B8D2EBD}"/>
                </a:ext>
              </a:extLst>
            </p:cNvPr>
            <p:cNvSpPr/>
            <p:nvPr/>
          </p:nvSpPr>
          <p:spPr>
            <a:xfrm>
              <a:off x="7194097"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199" name="Connecteur droit 198">
            <a:extLst>
              <a:ext uri="{FF2B5EF4-FFF2-40B4-BE49-F238E27FC236}">
                <a16:creationId xmlns="" xmlns:a16="http://schemas.microsoft.com/office/drawing/2014/main" id="{97D2FCA7-42A0-FACA-CF16-CA5018E2FC0D}"/>
              </a:ext>
            </a:extLst>
          </p:cNvPr>
          <p:cNvCxnSpPr>
            <a:cxnSpLocks/>
          </p:cNvCxnSpPr>
          <p:nvPr/>
        </p:nvCxnSpPr>
        <p:spPr>
          <a:xfrm>
            <a:off x="8164713" y="5300610"/>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2" name="Connecteur droit 201">
            <a:extLst>
              <a:ext uri="{FF2B5EF4-FFF2-40B4-BE49-F238E27FC236}">
                <a16:creationId xmlns="" xmlns:a16="http://schemas.microsoft.com/office/drawing/2014/main" id="{0FB9C7B8-4244-DFBD-7625-313189472A57}"/>
              </a:ext>
            </a:extLst>
          </p:cNvPr>
          <p:cNvCxnSpPr>
            <a:cxnSpLocks/>
          </p:cNvCxnSpPr>
          <p:nvPr/>
        </p:nvCxnSpPr>
        <p:spPr>
          <a:xfrm>
            <a:off x="7124342" y="506495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3" name="Connecteur droit 202">
            <a:extLst>
              <a:ext uri="{FF2B5EF4-FFF2-40B4-BE49-F238E27FC236}">
                <a16:creationId xmlns="" xmlns:a16="http://schemas.microsoft.com/office/drawing/2014/main" id="{E9DDE050-0B9E-3A1C-80AA-A528578AE412}"/>
              </a:ext>
            </a:extLst>
          </p:cNvPr>
          <p:cNvCxnSpPr>
            <a:cxnSpLocks/>
          </p:cNvCxnSpPr>
          <p:nvPr/>
        </p:nvCxnSpPr>
        <p:spPr>
          <a:xfrm>
            <a:off x="8652694" y="492498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4" name="Connecteur droit 203">
            <a:extLst>
              <a:ext uri="{FF2B5EF4-FFF2-40B4-BE49-F238E27FC236}">
                <a16:creationId xmlns="" xmlns:a16="http://schemas.microsoft.com/office/drawing/2014/main" id="{B316379F-6261-896B-8BEE-3F36CA5A443A}"/>
              </a:ext>
            </a:extLst>
          </p:cNvPr>
          <p:cNvCxnSpPr>
            <a:cxnSpLocks/>
          </p:cNvCxnSpPr>
          <p:nvPr/>
        </p:nvCxnSpPr>
        <p:spPr>
          <a:xfrm>
            <a:off x="7044242" y="4636952"/>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 name="Connecteur droit 204">
            <a:extLst>
              <a:ext uri="{FF2B5EF4-FFF2-40B4-BE49-F238E27FC236}">
                <a16:creationId xmlns="" xmlns:a16="http://schemas.microsoft.com/office/drawing/2014/main" id="{156CDB14-960B-C0E9-CAAE-3090D98FD963}"/>
              </a:ext>
            </a:extLst>
          </p:cNvPr>
          <p:cNvCxnSpPr>
            <a:cxnSpLocks/>
          </p:cNvCxnSpPr>
          <p:nvPr/>
        </p:nvCxnSpPr>
        <p:spPr>
          <a:xfrm>
            <a:off x="8244102" y="4636952"/>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Connecteur droit 205">
            <a:extLst>
              <a:ext uri="{FF2B5EF4-FFF2-40B4-BE49-F238E27FC236}">
                <a16:creationId xmlns="" xmlns:a16="http://schemas.microsoft.com/office/drawing/2014/main" id="{064B743A-C1FC-0693-C807-3A6C7CAE9DB1}"/>
              </a:ext>
            </a:extLst>
          </p:cNvPr>
          <p:cNvCxnSpPr>
            <a:cxnSpLocks/>
          </p:cNvCxnSpPr>
          <p:nvPr/>
        </p:nvCxnSpPr>
        <p:spPr>
          <a:xfrm>
            <a:off x="8400256" y="448484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 name="Connecteur droit 206">
            <a:extLst>
              <a:ext uri="{FF2B5EF4-FFF2-40B4-BE49-F238E27FC236}">
                <a16:creationId xmlns="" xmlns:a16="http://schemas.microsoft.com/office/drawing/2014/main" id="{46E7F8CF-5AEF-91AB-70EC-E00397E2EB0C}"/>
              </a:ext>
            </a:extLst>
          </p:cNvPr>
          <p:cNvCxnSpPr>
            <a:cxnSpLocks/>
          </p:cNvCxnSpPr>
          <p:nvPr/>
        </p:nvCxnSpPr>
        <p:spPr>
          <a:xfrm>
            <a:off x="9176980" y="4339187"/>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8" name="Connecteur droit 207">
            <a:extLst>
              <a:ext uri="{FF2B5EF4-FFF2-40B4-BE49-F238E27FC236}">
                <a16:creationId xmlns="" xmlns:a16="http://schemas.microsoft.com/office/drawing/2014/main" id="{FC255952-FFF4-9711-D661-9AD5B1A07617}"/>
              </a:ext>
            </a:extLst>
          </p:cNvPr>
          <p:cNvCxnSpPr>
            <a:cxnSpLocks/>
          </p:cNvCxnSpPr>
          <p:nvPr/>
        </p:nvCxnSpPr>
        <p:spPr>
          <a:xfrm>
            <a:off x="8308018" y="4017202"/>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9" name="Connecteur droit 208">
            <a:extLst>
              <a:ext uri="{FF2B5EF4-FFF2-40B4-BE49-F238E27FC236}">
                <a16:creationId xmlns="" xmlns:a16="http://schemas.microsoft.com/office/drawing/2014/main" id="{C009261B-FE66-4ECE-93BD-B935F608AA6B}"/>
              </a:ext>
            </a:extLst>
          </p:cNvPr>
          <p:cNvCxnSpPr>
            <a:cxnSpLocks/>
          </p:cNvCxnSpPr>
          <p:nvPr/>
        </p:nvCxnSpPr>
        <p:spPr>
          <a:xfrm>
            <a:off x="7189731" y="1662697"/>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0" name="Connecteur droit 209">
            <a:extLst>
              <a:ext uri="{FF2B5EF4-FFF2-40B4-BE49-F238E27FC236}">
                <a16:creationId xmlns="" xmlns:a16="http://schemas.microsoft.com/office/drawing/2014/main" id="{C95F1B37-B291-C82E-6A55-7B7467B0B6F5}"/>
              </a:ext>
            </a:extLst>
          </p:cNvPr>
          <p:cNvCxnSpPr>
            <a:cxnSpLocks/>
          </p:cNvCxnSpPr>
          <p:nvPr/>
        </p:nvCxnSpPr>
        <p:spPr>
          <a:xfrm>
            <a:off x="8112224" y="1662697"/>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1" name="Connecteur droit 210">
            <a:extLst>
              <a:ext uri="{FF2B5EF4-FFF2-40B4-BE49-F238E27FC236}">
                <a16:creationId xmlns="" xmlns:a16="http://schemas.microsoft.com/office/drawing/2014/main" id="{F2A528F5-3339-E509-3E0D-5784BF2D1BFB}"/>
              </a:ext>
            </a:extLst>
          </p:cNvPr>
          <p:cNvCxnSpPr>
            <a:cxnSpLocks/>
          </p:cNvCxnSpPr>
          <p:nvPr/>
        </p:nvCxnSpPr>
        <p:spPr>
          <a:xfrm>
            <a:off x="7159936" y="198479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2" name="Connecteur droit 211">
            <a:extLst>
              <a:ext uri="{FF2B5EF4-FFF2-40B4-BE49-F238E27FC236}">
                <a16:creationId xmlns="" xmlns:a16="http://schemas.microsoft.com/office/drawing/2014/main" id="{82A1899F-DF07-1B4C-9600-FE9CD7DD7DA9}"/>
              </a:ext>
            </a:extLst>
          </p:cNvPr>
          <p:cNvCxnSpPr>
            <a:cxnSpLocks/>
          </p:cNvCxnSpPr>
          <p:nvPr/>
        </p:nvCxnSpPr>
        <p:spPr>
          <a:xfrm>
            <a:off x="8235245" y="198479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3" name="Connecteur droit 212">
            <a:extLst>
              <a:ext uri="{FF2B5EF4-FFF2-40B4-BE49-F238E27FC236}">
                <a16:creationId xmlns="" xmlns:a16="http://schemas.microsoft.com/office/drawing/2014/main" id="{7A04636D-42B8-DAF8-BED5-693A36A0C6A4}"/>
              </a:ext>
            </a:extLst>
          </p:cNvPr>
          <p:cNvCxnSpPr>
            <a:cxnSpLocks/>
          </p:cNvCxnSpPr>
          <p:nvPr/>
        </p:nvCxnSpPr>
        <p:spPr>
          <a:xfrm>
            <a:off x="8480356" y="2118313"/>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4" name="Connecteur droit 213">
            <a:extLst>
              <a:ext uri="{FF2B5EF4-FFF2-40B4-BE49-F238E27FC236}">
                <a16:creationId xmlns="" xmlns:a16="http://schemas.microsoft.com/office/drawing/2014/main" id="{14A30825-90F6-B43F-E03B-11E925554DCD}"/>
              </a:ext>
            </a:extLst>
          </p:cNvPr>
          <p:cNvCxnSpPr>
            <a:cxnSpLocks/>
          </p:cNvCxnSpPr>
          <p:nvPr/>
        </p:nvCxnSpPr>
        <p:spPr>
          <a:xfrm>
            <a:off x="8368764" y="2389340"/>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5" name="Connecteur droit 214">
            <a:extLst>
              <a:ext uri="{FF2B5EF4-FFF2-40B4-BE49-F238E27FC236}">
                <a16:creationId xmlns="" xmlns:a16="http://schemas.microsoft.com/office/drawing/2014/main" id="{706284D5-C2D0-A892-BAE3-0E214C171091}"/>
              </a:ext>
            </a:extLst>
          </p:cNvPr>
          <p:cNvCxnSpPr>
            <a:cxnSpLocks/>
          </p:cNvCxnSpPr>
          <p:nvPr/>
        </p:nvCxnSpPr>
        <p:spPr>
          <a:xfrm>
            <a:off x="7064417" y="2389340"/>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6" name="Connecteur droit 215">
            <a:extLst>
              <a:ext uri="{FF2B5EF4-FFF2-40B4-BE49-F238E27FC236}">
                <a16:creationId xmlns="" xmlns:a16="http://schemas.microsoft.com/office/drawing/2014/main" id="{64FC5D57-B6D6-8166-CE16-2936971E4AB0}"/>
              </a:ext>
            </a:extLst>
          </p:cNvPr>
          <p:cNvCxnSpPr>
            <a:cxnSpLocks/>
          </p:cNvCxnSpPr>
          <p:nvPr/>
        </p:nvCxnSpPr>
        <p:spPr>
          <a:xfrm>
            <a:off x="8223107" y="2536581"/>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7" name="Connecteur droit 216">
            <a:extLst>
              <a:ext uri="{FF2B5EF4-FFF2-40B4-BE49-F238E27FC236}">
                <a16:creationId xmlns="" xmlns:a16="http://schemas.microsoft.com/office/drawing/2014/main" id="{92FFE956-06A8-A6D3-3863-12490DE03043}"/>
              </a:ext>
            </a:extLst>
          </p:cNvPr>
          <p:cNvCxnSpPr>
            <a:cxnSpLocks/>
          </p:cNvCxnSpPr>
          <p:nvPr/>
        </p:nvCxnSpPr>
        <p:spPr>
          <a:xfrm>
            <a:off x="8542742" y="2841619"/>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8" name="Connecteur droit 217">
            <a:extLst>
              <a:ext uri="{FF2B5EF4-FFF2-40B4-BE49-F238E27FC236}">
                <a16:creationId xmlns="" xmlns:a16="http://schemas.microsoft.com/office/drawing/2014/main" id="{C72810B2-49CD-E7C3-5FAF-404D5EDFA1CE}"/>
              </a:ext>
            </a:extLst>
          </p:cNvPr>
          <p:cNvCxnSpPr>
            <a:cxnSpLocks/>
          </p:cNvCxnSpPr>
          <p:nvPr/>
        </p:nvCxnSpPr>
        <p:spPr>
          <a:xfrm>
            <a:off x="7375960" y="2841619"/>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9" name="Connecteur droit 218">
            <a:extLst>
              <a:ext uri="{FF2B5EF4-FFF2-40B4-BE49-F238E27FC236}">
                <a16:creationId xmlns="" xmlns:a16="http://schemas.microsoft.com/office/drawing/2014/main" id="{9729C89C-E9D4-6B9C-E265-E583F6CC54EB}"/>
              </a:ext>
            </a:extLst>
          </p:cNvPr>
          <p:cNvCxnSpPr>
            <a:cxnSpLocks/>
          </p:cNvCxnSpPr>
          <p:nvPr/>
        </p:nvCxnSpPr>
        <p:spPr>
          <a:xfrm>
            <a:off x="7969029" y="2958953"/>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0" name="Connecteur droit 219">
            <a:extLst>
              <a:ext uri="{FF2B5EF4-FFF2-40B4-BE49-F238E27FC236}">
                <a16:creationId xmlns="" xmlns:a16="http://schemas.microsoft.com/office/drawing/2014/main" id="{05BB22AB-E19D-D1F9-5CE4-4E8F82175043}"/>
              </a:ext>
            </a:extLst>
          </p:cNvPr>
          <p:cNvCxnSpPr>
            <a:cxnSpLocks/>
          </p:cNvCxnSpPr>
          <p:nvPr/>
        </p:nvCxnSpPr>
        <p:spPr>
          <a:xfrm>
            <a:off x="8120316" y="3284984"/>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1" name="Connecteur droit 220">
            <a:extLst>
              <a:ext uri="{FF2B5EF4-FFF2-40B4-BE49-F238E27FC236}">
                <a16:creationId xmlns="" xmlns:a16="http://schemas.microsoft.com/office/drawing/2014/main" id="{E9BD2C99-9BF0-8AFF-D332-BF6AF8463F4F}"/>
              </a:ext>
            </a:extLst>
          </p:cNvPr>
          <p:cNvCxnSpPr>
            <a:cxnSpLocks/>
          </p:cNvCxnSpPr>
          <p:nvPr/>
        </p:nvCxnSpPr>
        <p:spPr>
          <a:xfrm>
            <a:off x="8441537" y="3429000"/>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2" name="Connecteur droit 221">
            <a:extLst>
              <a:ext uri="{FF2B5EF4-FFF2-40B4-BE49-F238E27FC236}">
                <a16:creationId xmlns="" xmlns:a16="http://schemas.microsoft.com/office/drawing/2014/main" id="{2E1F2B9D-571A-538F-CD9C-E7263F54D253}"/>
              </a:ext>
            </a:extLst>
          </p:cNvPr>
          <p:cNvCxnSpPr>
            <a:cxnSpLocks/>
          </p:cNvCxnSpPr>
          <p:nvPr/>
        </p:nvCxnSpPr>
        <p:spPr>
          <a:xfrm>
            <a:off x="7213299" y="3429000"/>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3" name="Connecteur droit 222">
            <a:extLst>
              <a:ext uri="{FF2B5EF4-FFF2-40B4-BE49-F238E27FC236}">
                <a16:creationId xmlns="" xmlns:a16="http://schemas.microsoft.com/office/drawing/2014/main" id="{187A4FE9-4CCF-E1C7-74D2-92B25BBD083D}"/>
              </a:ext>
            </a:extLst>
          </p:cNvPr>
          <p:cNvCxnSpPr>
            <a:cxnSpLocks/>
          </p:cNvCxnSpPr>
          <p:nvPr/>
        </p:nvCxnSpPr>
        <p:spPr>
          <a:xfrm>
            <a:off x="7176120" y="3717032"/>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4" name="Connecteur droit 223">
            <a:extLst>
              <a:ext uri="{FF2B5EF4-FFF2-40B4-BE49-F238E27FC236}">
                <a16:creationId xmlns="" xmlns:a16="http://schemas.microsoft.com/office/drawing/2014/main" id="{42247518-DD96-32A1-2FD6-18FF89E60057}"/>
              </a:ext>
            </a:extLst>
          </p:cNvPr>
          <p:cNvCxnSpPr>
            <a:cxnSpLocks/>
          </p:cNvCxnSpPr>
          <p:nvPr/>
        </p:nvCxnSpPr>
        <p:spPr>
          <a:xfrm>
            <a:off x="8276470" y="3717032"/>
            <a:ext cx="0" cy="12494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8" name="Titre 13">
            <a:extLst>
              <a:ext uri="{FF2B5EF4-FFF2-40B4-BE49-F238E27FC236}">
                <a16:creationId xmlns="" xmlns:a16="http://schemas.microsoft.com/office/drawing/2014/main" id="{E55C3B0E-5F19-AEFC-FB37-82D27D4632B2}"/>
              </a:ext>
            </a:extLst>
          </p:cNvPr>
          <p:cNvSpPr>
            <a:spLocks noGrp="1"/>
          </p:cNvSpPr>
          <p:nvPr>
            <p:ph type="title"/>
          </p:nvPr>
        </p:nvSpPr>
        <p:spPr>
          <a:xfrm>
            <a:off x="926897" y="154110"/>
            <a:ext cx="11124817" cy="505109"/>
          </a:xfrm>
        </p:spPr>
        <p:txBody>
          <a:bodyPr/>
          <a:lstStyle/>
          <a:p>
            <a:r>
              <a:rPr lang="en-US" dirty="0"/>
              <a:t>Etude ALINA</a:t>
            </a:r>
            <a:endParaRPr lang="fr-FR" dirty="0"/>
          </a:p>
        </p:txBody>
      </p:sp>
    </p:spTree>
    <p:extLst>
      <p:ext uri="{BB962C8B-B14F-4D97-AF65-F5344CB8AC3E}">
        <p14:creationId xmlns:p14="http://schemas.microsoft.com/office/powerpoint/2010/main" val="28218530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14821" y="1508308"/>
            <a:ext cx="10370160" cy="1690915"/>
          </a:xfrm>
        </p:spPr>
        <p:txBody>
          <a:bodyPr/>
          <a:lstStyle/>
          <a:p>
            <a:r>
              <a:rPr lang="fr-FR" dirty="0" err="1"/>
              <a:t>Cémiplimab</a:t>
            </a:r>
            <a:r>
              <a:rPr lang="fr-FR" dirty="0"/>
              <a:t> plus chimiothérapie versus chimiothérapie dans les CBNPC avec expression de  PD-L1 ≥ 1%</a:t>
            </a:r>
          </a:p>
        </p:txBody>
      </p:sp>
      <p:sp>
        <p:nvSpPr>
          <p:cNvPr id="6" name="Espace réservé du texte 2">
            <a:extLst>
              <a:ext uri="{FF2B5EF4-FFF2-40B4-BE49-F238E27FC236}">
                <a16:creationId xmlns="" xmlns:a16="http://schemas.microsoft.com/office/drawing/2014/main" id="{2DA1A6F8-99C1-5391-805E-87D045568259}"/>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rPr>
              <a:t>A. </a:t>
            </a:r>
            <a:r>
              <a:rPr lang="fr-FR" sz="1200" i="1" dirty="0" err="1">
                <a:solidFill>
                  <a:schemeClr val="bg1"/>
                </a:solidFill>
              </a:rPr>
              <a:t>Baramidze</a:t>
            </a:r>
            <a:r>
              <a:rPr lang="fr-FR" sz="1200" i="1" dirty="0">
                <a:solidFill>
                  <a:schemeClr val="bg1"/>
                </a:solidFill>
              </a:rPr>
              <a:t> et al. ESMO</a:t>
            </a:r>
            <a:r>
              <a:rPr lang="fr-FR" sz="1200" i="1" baseline="30000" dirty="0">
                <a:solidFill>
                  <a:schemeClr val="bg1"/>
                </a:solidFill>
              </a:rPr>
              <a:t>® </a:t>
            </a:r>
            <a:r>
              <a:rPr lang="fr-FR" sz="1200" i="1" dirty="0" smtClean="0">
                <a:solidFill>
                  <a:schemeClr val="bg1"/>
                </a:solidFill>
              </a:rPr>
              <a:t>2023, </a:t>
            </a:r>
            <a:r>
              <a:rPr lang="fr-FR" sz="1200" i="1" dirty="0">
                <a:solidFill>
                  <a:schemeClr val="bg1"/>
                </a:solidFill>
              </a:rPr>
              <a:t>Abs. #1495P </a:t>
            </a:r>
          </a:p>
        </p:txBody>
      </p:sp>
      <p:sp>
        <p:nvSpPr>
          <p:cNvPr id="5" name="Espace réservé du texte 4">
            <a:extLst>
              <a:ext uri="{FF2B5EF4-FFF2-40B4-BE49-F238E27FC236}">
                <a16:creationId xmlns="" xmlns:a16="http://schemas.microsoft.com/office/drawing/2014/main" id="{820EF4FE-6FC0-ED41-7415-B7F99E0D7439}"/>
              </a:ext>
            </a:extLst>
          </p:cNvPr>
          <p:cNvSpPr>
            <a:spLocks noGrp="1"/>
          </p:cNvSpPr>
          <p:nvPr>
            <p:ph type="body" sz="quarter" idx="18"/>
          </p:nvPr>
        </p:nvSpPr>
        <p:spPr>
          <a:xfrm>
            <a:off x="1372486" y="3652304"/>
            <a:ext cx="10370160" cy="1690915"/>
          </a:xfrm>
        </p:spPr>
        <p:txBody>
          <a:bodyPr/>
          <a:lstStyle/>
          <a:p>
            <a:r>
              <a:rPr lang="fr-FR" sz="3600" dirty="0"/>
              <a:t>Résultat de l’essai EMPOWER-Lung 3 </a:t>
            </a:r>
          </a:p>
        </p:txBody>
      </p:sp>
    </p:spTree>
    <p:extLst>
      <p:ext uri="{BB962C8B-B14F-4D97-AF65-F5344CB8AC3E}">
        <p14:creationId xmlns:p14="http://schemas.microsoft.com/office/powerpoint/2010/main" val="29636128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renthèse ouvrante 34">
            <a:extLst>
              <a:ext uri="{FF2B5EF4-FFF2-40B4-BE49-F238E27FC236}">
                <a16:creationId xmlns="" xmlns:a16="http://schemas.microsoft.com/office/drawing/2014/main" id="{66FFCE49-E498-92BB-73C6-ACD09469D2AA}"/>
              </a:ext>
            </a:extLst>
          </p:cNvPr>
          <p:cNvSpPr/>
          <p:nvPr/>
        </p:nvSpPr>
        <p:spPr>
          <a:xfrm>
            <a:off x="8306582" y="2459427"/>
            <a:ext cx="704993" cy="146439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8" name="Parenthèse ouvrante 27">
            <a:extLst>
              <a:ext uri="{FF2B5EF4-FFF2-40B4-BE49-F238E27FC236}">
                <a16:creationId xmlns="" xmlns:a16="http://schemas.microsoft.com/office/drawing/2014/main" id="{08C16C6C-D27E-D011-092D-674D20A16441}"/>
              </a:ext>
            </a:extLst>
          </p:cNvPr>
          <p:cNvSpPr/>
          <p:nvPr/>
        </p:nvSpPr>
        <p:spPr>
          <a:xfrm>
            <a:off x="6672163" y="2459427"/>
            <a:ext cx="704993" cy="146439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Rectangle 28">
            <a:extLst>
              <a:ext uri="{FF2B5EF4-FFF2-40B4-BE49-F238E27FC236}">
                <a16:creationId xmlns="" xmlns:a16="http://schemas.microsoft.com/office/drawing/2014/main" id="{5480AE31-A4CC-5396-5160-550FADAAE969}"/>
              </a:ext>
            </a:extLst>
          </p:cNvPr>
          <p:cNvSpPr/>
          <p:nvPr/>
        </p:nvSpPr>
        <p:spPr>
          <a:xfrm>
            <a:off x="6485520" y="2558005"/>
            <a:ext cx="2061580" cy="1213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err="1"/>
              <a:t>Étude</a:t>
            </a:r>
            <a:r>
              <a:rPr lang="en-US" dirty="0"/>
              <a:t> </a:t>
            </a:r>
            <a:r>
              <a:rPr lang="fr-FR" b="1" dirty="0">
                <a:solidFill>
                  <a:srgbClr val="FF7F4D"/>
                </a:solidFill>
                <a:latin typeface="Century Gothic" panose="020B0502020202020204" pitchFamily="34" charset="0"/>
              </a:rPr>
              <a:t>EMPOWER-Lung 3 (part 2) </a:t>
            </a:r>
            <a:endParaRPr lang="fr-FR" dirty="0"/>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Design de l’étude (NCT03409614)</a:t>
            </a:r>
            <a:endParaRPr lang="fr-FR" sz="20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13" name="Parenthèse ouvrante 12">
            <a:extLst>
              <a:ext uri="{FF2B5EF4-FFF2-40B4-BE49-F238E27FC236}">
                <a16:creationId xmlns="" xmlns:a16="http://schemas.microsoft.com/office/drawing/2014/main" id="{56E9A61C-5C38-2E10-B7A1-E0543F0E0093}"/>
              </a:ext>
            </a:extLst>
          </p:cNvPr>
          <p:cNvSpPr/>
          <p:nvPr/>
        </p:nvSpPr>
        <p:spPr>
          <a:xfrm>
            <a:off x="3864065" y="2459427"/>
            <a:ext cx="422265" cy="146439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4" name="Freeform 5">
            <a:extLst>
              <a:ext uri="{FF2B5EF4-FFF2-40B4-BE49-F238E27FC236}">
                <a16:creationId xmlns="" xmlns:a16="http://schemas.microsoft.com/office/drawing/2014/main" id="{FA25A507-2796-5B39-D643-7F0F3C4008BB}"/>
              </a:ext>
            </a:extLst>
          </p:cNvPr>
          <p:cNvSpPr/>
          <p:nvPr/>
        </p:nvSpPr>
        <p:spPr>
          <a:xfrm>
            <a:off x="1313731" y="1574157"/>
            <a:ext cx="2369269" cy="4109013"/>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r>
              <a:rPr lang="fr-FR" sz="1500" b="1">
                <a:solidFill>
                  <a:schemeClr val="accent2"/>
                </a:solidFill>
                <a:cs typeface="Arial" panose="020B0604020202020204" pitchFamily="34" charset="0"/>
              </a:rPr>
              <a:t>Critères Eligibilités</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CBNPC avancé naïf de traitement de stade IlIB/C ou IV</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Tous expression de PD-L1</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Pas de altérations de  </a:t>
            </a:r>
            <a:r>
              <a:rPr lang="fr-FR" sz="1300" i="1">
                <a:solidFill>
                  <a:schemeClr val="tx2"/>
                </a:solidFill>
                <a:cs typeface="Arial" panose="020B0604020202020204" pitchFamily="34" charset="0"/>
              </a:rPr>
              <a:t>EGFR</a:t>
            </a:r>
            <a:r>
              <a:rPr lang="fr-FR" sz="1300">
                <a:solidFill>
                  <a:schemeClr val="tx2"/>
                </a:solidFill>
                <a:cs typeface="Arial" panose="020B0604020202020204" pitchFamily="34" charset="0"/>
              </a:rPr>
              <a:t>, </a:t>
            </a:r>
            <a:r>
              <a:rPr lang="fr-FR" sz="1300" i="1">
                <a:solidFill>
                  <a:schemeClr val="tx2"/>
                </a:solidFill>
                <a:cs typeface="Arial" panose="020B0604020202020204" pitchFamily="34" charset="0"/>
              </a:rPr>
              <a:t>ALK</a:t>
            </a:r>
            <a:r>
              <a:rPr lang="fr-FR" sz="1300">
                <a:solidFill>
                  <a:schemeClr val="tx2"/>
                </a:solidFill>
                <a:cs typeface="Arial" panose="020B0604020202020204" pitchFamily="34" charset="0"/>
              </a:rPr>
              <a:t> or </a:t>
            </a:r>
            <a:r>
              <a:rPr lang="fr-FR" sz="1300" i="1">
                <a:solidFill>
                  <a:schemeClr val="tx2"/>
                </a:solidFill>
                <a:cs typeface="Arial" panose="020B0604020202020204" pitchFamily="34" charset="0"/>
              </a:rPr>
              <a:t>ROS1</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ECOG-PS 0/1</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Les métastases cérébrales traitées et cliniquement stables</a:t>
            </a:r>
          </a:p>
          <a:p>
            <a:pPr marL="168275" indent="-168275" defTabSz="450056">
              <a:buClr>
                <a:schemeClr val="bg2"/>
              </a:buClr>
              <a:buSzPct val="70000"/>
              <a:buFont typeface="Wingdings" panose="05000000000000000000" pitchFamily="2" charset="2"/>
              <a:buChar char="n"/>
              <a:tabLst>
                <a:tab pos="120650" algn="l"/>
              </a:tabLst>
              <a:defRPr/>
            </a:pPr>
            <a:endParaRPr lang="fr-FR" sz="1300" b="1">
              <a:solidFill>
                <a:schemeClr val="tx2"/>
              </a:solidFill>
              <a:cs typeface="Arial" panose="020B0604020202020204" pitchFamily="34" charset="0"/>
            </a:endParaRPr>
          </a:p>
          <a:p>
            <a:pPr defTabSz="450056">
              <a:buClr>
                <a:schemeClr val="bg2"/>
              </a:buClr>
              <a:buSzPct val="70000"/>
              <a:tabLst>
                <a:tab pos="120650" algn="l"/>
              </a:tabLst>
              <a:defRPr/>
            </a:pPr>
            <a:r>
              <a:rPr lang="fr-FR" sz="1500" b="1">
                <a:solidFill>
                  <a:schemeClr val="accent2"/>
                </a:solidFill>
                <a:cs typeface="Arial" panose="020B0604020202020204" pitchFamily="34" charset="0"/>
              </a:rPr>
              <a:t>Stratifications</a:t>
            </a:r>
            <a:endParaRPr lang="fr-FR" sz="1300">
              <a:solidFill>
                <a:schemeClr val="tx2"/>
              </a:solidFill>
              <a:cs typeface="Arial" panose="020B0604020202020204" pitchFamily="34" charset="0"/>
            </a:endParaRP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PD-L1 : &lt; 1 % vs 1-49 % vs ≥ 50 %</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Histologie non épidermoïde vs épidermoïde</a:t>
            </a:r>
          </a:p>
        </p:txBody>
      </p:sp>
      <p:sp>
        <p:nvSpPr>
          <p:cNvPr id="15" name="Freeform 41">
            <a:extLst>
              <a:ext uri="{FF2B5EF4-FFF2-40B4-BE49-F238E27FC236}">
                <a16:creationId xmlns="" xmlns:a16="http://schemas.microsoft.com/office/drawing/2014/main" id="{B7A1BE2F-0B81-5D27-06B9-22229485C98C}"/>
              </a:ext>
            </a:extLst>
          </p:cNvPr>
          <p:cNvSpPr/>
          <p:nvPr/>
        </p:nvSpPr>
        <p:spPr>
          <a:xfrm>
            <a:off x="4357600" y="3298785"/>
            <a:ext cx="2845551" cy="1276745"/>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400" b="1">
                <a:solidFill>
                  <a:prstClr val="white"/>
                </a:solidFill>
                <a:cs typeface="Arial" panose="020B0604020202020204" pitchFamily="34" charset="0"/>
              </a:rPr>
              <a:t>Arm B</a:t>
            </a:r>
          </a:p>
          <a:p>
            <a:pPr algn="ctr" defTabSz="514350">
              <a:lnSpc>
                <a:spcPts val="1500"/>
              </a:lnSpc>
              <a:defRPr/>
            </a:pPr>
            <a:r>
              <a:rPr lang="fr-FR" sz="1400">
                <a:solidFill>
                  <a:prstClr val="white"/>
                </a:solidFill>
                <a:cs typeface="Arial" panose="020B0604020202020204" pitchFamily="34" charset="0"/>
              </a:rPr>
              <a:t>Placebo (toutes les 3 semaines) +</a:t>
            </a:r>
          </a:p>
          <a:p>
            <a:pPr algn="ctr" defTabSz="514350">
              <a:lnSpc>
                <a:spcPts val="1500"/>
              </a:lnSpc>
              <a:defRPr/>
            </a:pPr>
            <a:r>
              <a:rPr lang="fr-FR" sz="1400">
                <a:solidFill>
                  <a:prstClr val="white"/>
                </a:solidFill>
                <a:cs typeface="Arial" panose="020B0604020202020204" pitchFamily="34" charset="0"/>
              </a:rPr>
              <a:t>Chimiothérapie à base de sel de platine</a:t>
            </a:r>
            <a:br>
              <a:rPr lang="fr-FR" sz="1400">
                <a:solidFill>
                  <a:prstClr val="white"/>
                </a:solidFill>
                <a:cs typeface="Arial" panose="020B0604020202020204" pitchFamily="34" charset="0"/>
              </a:rPr>
            </a:br>
            <a:r>
              <a:rPr lang="fr-FR" sz="1400">
                <a:solidFill>
                  <a:prstClr val="white"/>
                </a:solidFill>
                <a:cs typeface="Arial" panose="020B0604020202020204" pitchFamily="34" charset="0"/>
              </a:rPr>
              <a:t>4 cycles</a:t>
            </a:r>
          </a:p>
        </p:txBody>
      </p:sp>
      <p:sp>
        <p:nvSpPr>
          <p:cNvPr id="16" name="Ellipse 15">
            <a:extLst>
              <a:ext uri="{FF2B5EF4-FFF2-40B4-BE49-F238E27FC236}">
                <a16:creationId xmlns="" xmlns:a16="http://schemas.microsoft.com/office/drawing/2014/main" id="{437199C6-0506-B643-82AA-4F0469296984}"/>
              </a:ext>
            </a:extLst>
          </p:cNvPr>
          <p:cNvSpPr/>
          <p:nvPr/>
        </p:nvSpPr>
        <p:spPr>
          <a:xfrm>
            <a:off x="3598037" y="2879584"/>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fr-FR" altLang="zh-CN" sz="1600" b="1">
                <a:solidFill>
                  <a:srgbClr val="FFFFFF"/>
                </a:solidFill>
                <a:cs typeface="Arial" panose="020B0604020202020204" pitchFamily="34" charset="0"/>
              </a:rPr>
              <a:t>R</a:t>
            </a:r>
            <a:br>
              <a:rPr lang="fr-FR" altLang="zh-CN" sz="1600" b="1">
                <a:solidFill>
                  <a:srgbClr val="FFFFFF"/>
                </a:solidFill>
                <a:cs typeface="Arial" panose="020B0604020202020204" pitchFamily="34" charset="0"/>
              </a:rPr>
            </a:br>
            <a:r>
              <a:rPr lang="fr-FR" altLang="zh-CN" sz="1200" b="1">
                <a:solidFill>
                  <a:srgbClr val="FFFFFF"/>
                </a:solidFill>
                <a:cs typeface="Arial" panose="020B0604020202020204" pitchFamily="34" charset="0"/>
              </a:rPr>
              <a:t>2:1</a:t>
            </a:r>
          </a:p>
        </p:txBody>
      </p:sp>
      <p:sp>
        <p:nvSpPr>
          <p:cNvPr id="17" name="Freeform 9">
            <a:extLst>
              <a:ext uri="{FF2B5EF4-FFF2-40B4-BE49-F238E27FC236}">
                <a16:creationId xmlns="" xmlns:a16="http://schemas.microsoft.com/office/drawing/2014/main" id="{C2F3E728-986A-E9CF-BBBA-43D0F3FA950D}"/>
              </a:ext>
            </a:extLst>
          </p:cNvPr>
          <p:cNvSpPr/>
          <p:nvPr/>
        </p:nvSpPr>
        <p:spPr>
          <a:xfrm>
            <a:off x="9063613" y="1648739"/>
            <a:ext cx="2261959" cy="3247856"/>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bg2"/>
              </a:buClr>
              <a:buSzPct val="70000"/>
              <a:tabLst>
                <a:tab pos="120650" algn="l"/>
              </a:tabLst>
              <a:defRPr/>
            </a:pPr>
            <a:r>
              <a:rPr lang="fr-FR" sz="1500" b="1">
                <a:solidFill>
                  <a:schemeClr val="accent2"/>
                </a:solidFill>
                <a:cs typeface="Arial" panose="020B0604020202020204" pitchFamily="34" charset="0"/>
              </a:rPr>
              <a:t>Objectif principal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OS</a:t>
            </a:r>
          </a:p>
          <a:p>
            <a:pPr defTabSz="450056">
              <a:spcBef>
                <a:spcPts val="1200"/>
              </a:spcBef>
              <a:buClr>
                <a:schemeClr val="accent1"/>
              </a:buClr>
              <a:defRPr/>
            </a:pPr>
            <a:r>
              <a:rPr lang="fr-FR" sz="1500" b="1">
                <a:solidFill>
                  <a:schemeClr val="accent2"/>
                </a:solidFill>
                <a:cs typeface="Arial" panose="020B0604020202020204" pitchFamily="34" charset="0"/>
              </a:rPr>
              <a:t>Objectifs secondaires :</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PFS</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DOR, </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BOR, </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Tolérance </a:t>
            </a:r>
          </a:p>
          <a:p>
            <a:pPr marL="168275" indent="-168275" defTabSz="450056">
              <a:buClr>
                <a:schemeClr val="bg2"/>
              </a:buClr>
              <a:buSzPct val="70000"/>
              <a:buFont typeface="Wingdings" panose="05000000000000000000" pitchFamily="2" charset="2"/>
              <a:buChar char="n"/>
              <a:tabLst>
                <a:tab pos="120650" algn="l"/>
              </a:tabLst>
              <a:defRPr/>
            </a:pPr>
            <a:r>
              <a:rPr lang="fr-FR" sz="1300">
                <a:solidFill>
                  <a:schemeClr val="tx2"/>
                </a:solidFill>
                <a:cs typeface="Arial" panose="020B0604020202020204" pitchFamily="34" charset="0"/>
              </a:rPr>
              <a:t>QOL</a:t>
            </a:r>
          </a:p>
          <a:p>
            <a:pPr marL="168275" indent="-168275" defTabSz="450056">
              <a:buClr>
                <a:schemeClr val="bg2"/>
              </a:buClr>
              <a:buSzPct val="70000"/>
              <a:buFont typeface="Wingdings" panose="05000000000000000000" pitchFamily="2" charset="2"/>
              <a:buChar char="n"/>
              <a:tabLst>
                <a:tab pos="120650" algn="l"/>
              </a:tabLst>
              <a:defRPr/>
            </a:pPr>
            <a:endParaRPr lang="fr-FR" sz="1300">
              <a:solidFill>
                <a:schemeClr val="tx2"/>
              </a:solidFill>
              <a:cs typeface="Arial" panose="020B0604020202020204" pitchFamily="34" charset="0"/>
            </a:endParaRPr>
          </a:p>
        </p:txBody>
      </p:sp>
      <p:sp>
        <p:nvSpPr>
          <p:cNvPr id="19" name="Rectangle à coins arrondis 30">
            <a:extLst>
              <a:ext uri="{FF2B5EF4-FFF2-40B4-BE49-F238E27FC236}">
                <a16:creationId xmlns="" xmlns:a16="http://schemas.microsoft.com/office/drawing/2014/main" id="{1B62CEDE-04F1-8EEE-FDCE-565999568F73}"/>
              </a:ext>
            </a:extLst>
          </p:cNvPr>
          <p:cNvSpPr/>
          <p:nvPr/>
        </p:nvSpPr>
        <p:spPr>
          <a:xfrm>
            <a:off x="1180241" y="1441546"/>
            <a:ext cx="10620000" cy="444996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3" name="Freeform 41">
            <a:extLst>
              <a:ext uri="{FF2B5EF4-FFF2-40B4-BE49-F238E27FC236}">
                <a16:creationId xmlns="" xmlns:a16="http://schemas.microsoft.com/office/drawing/2014/main" id="{60F2353B-29AC-0E64-F3C3-34B3FB2E6759}"/>
              </a:ext>
            </a:extLst>
          </p:cNvPr>
          <p:cNvSpPr/>
          <p:nvPr/>
        </p:nvSpPr>
        <p:spPr>
          <a:xfrm>
            <a:off x="4367353" y="1678328"/>
            <a:ext cx="2815464" cy="1331089"/>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400" b="1">
                <a:solidFill>
                  <a:prstClr val="white"/>
                </a:solidFill>
                <a:cs typeface="Arial" panose="020B0604020202020204" pitchFamily="34" charset="0"/>
              </a:rPr>
              <a:t>Arm A</a:t>
            </a:r>
          </a:p>
          <a:p>
            <a:pPr algn="ctr" defTabSz="514350">
              <a:lnSpc>
                <a:spcPts val="1500"/>
              </a:lnSpc>
              <a:defRPr/>
            </a:pPr>
            <a:r>
              <a:rPr lang="fr-FR" sz="1400">
                <a:solidFill>
                  <a:prstClr val="white"/>
                </a:solidFill>
                <a:cs typeface="Arial" panose="020B0604020202020204" pitchFamily="34" charset="0"/>
              </a:rPr>
              <a:t>Cemiplimab 350 mg (toutes les 3 semaines) +</a:t>
            </a:r>
          </a:p>
          <a:p>
            <a:pPr algn="ctr" defTabSz="514350">
              <a:lnSpc>
                <a:spcPts val="1500"/>
              </a:lnSpc>
              <a:defRPr/>
            </a:pPr>
            <a:r>
              <a:rPr lang="fr-FR" sz="1400">
                <a:solidFill>
                  <a:prstClr val="white"/>
                </a:solidFill>
                <a:cs typeface="Arial" panose="020B0604020202020204" pitchFamily="34" charset="0"/>
              </a:rPr>
              <a:t>Chimiothérapie à base de sel de platine</a:t>
            </a:r>
          </a:p>
          <a:p>
            <a:pPr algn="ctr" defTabSz="514350">
              <a:lnSpc>
                <a:spcPts val="1500"/>
              </a:lnSpc>
              <a:defRPr/>
            </a:pPr>
            <a:r>
              <a:rPr lang="fr-FR" sz="1400">
                <a:solidFill>
                  <a:prstClr val="white"/>
                </a:solidFill>
                <a:cs typeface="Arial" panose="020B0604020202020204" pitchFamily="34" charset="0"/>
              </a:rPr>
              <a:t> 4 cycles</a:t>
            </a:r>
          </a:p>
        </p:txBody>
      </p:sp>
      <p:sp>
        <p:nvSpPr>
          <p:cNvPr id="26" name="Freeform 41">
            <a:extLst>
              <a:ext uri="{FF2B5EF4-FFF2-40B4-BE49-F238E27FC236}">
                <a16:creationId xmlns="" xmlns:a16="http://schemas.microsoft.com/office/drawing/2014/main" id="{F59367B4-E91F-6E68-54C5-BEF33837956C}"/>
              </a:ext>
            </a:extLst>
          </p:cNvPr>
          <p:cNvSpPr/>
          <p:nvPr/>
        </p:nvSpPr>
        <p:spPr>
          <a:xfrm>
            <a:off x="7358555" y="1885543"/>
            <a:ext cx="1482091" cy="990208"/>
          </a:xfrm>
          <a:prstGeom prst="roundRect">
            <a:avLst>
              <a:gd name="adj" fmla="val 9151"/>
            </a:avLst>
          </a:prstGeom>
          <a:solidFill>
            <a:schemeClr val="bg1"/>
          </a:solidFill>
          <a:ln w="25400" cap="flat" cmpd="sng" algn="ctr">
            <a:solidFill>
              <a:schemeClr val="bg2"/>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400" b="1">
                <a:solidFill>
                  <a:schemeClr val="bg2"/>
                </a:solidFill>
                <a:cs typeface="Arial" panose="020B0604020202020204" pitchFamily="34" charset="0"/>
              </a:rPr>
              <a:t>Progression ou </a:t>
            </a:r>
          </a:p>
          <a:p>
            <a:pPr algn="ctr" defTabSz="514350">
              <a:lnSpc>
                <a:spcPts val="1500"/>
              </a:lnSpc>
              <a:defRPr/>
            </a:pPr>
            <a:r>
              <a:rPr lang="fr-FR" sz="1400" b="1">
                <a:solidFill>
                  <a:schemeClr val="bg2"/>
                </a:solidFill>
                <a:cs typeface="Arial" panose="020B0604020202020204" pitchFamily="34" charset="0"/>
              </a:rPr>
              <a:t>108 semaines</a:t>
            </a:r>
          </a:p>
        </p:txBody>
      </p:sp>
      <p:sp>
        <p:nvSpPr>
          <p:cNvPr id="30" name="Freeform 9">
            <a:extLst>
              <a:ext uri="{FF2B5EF4-FFF2-40B4-BE49-F238E27FC236}">
                <a16:creationId xmlns="" xmlns:a16="http://schemas.microsoft.com/office/drawing/2014/main" id="{2F3CA8CE-6F7F-35BB-8439-10332A4B28E8}"/>
              </a:ext>
            </a:extLst>
          </p:cNvPr>
          <p:cNvSpPr/>
          <p:nvPr/>
        </p:nvSpPr>
        <p:spPr>
          <a:xfrm rot="16200000">
            <a:off x="10298343" y="3179861"/>
            <a:ext cx="2644889" cy="28875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spcBef>
                <a:spcPts val="1200"/>
              </a:spcBef>
              <a:buClr>
                <a:schemeClr val="bg2"/>
              </a:buClr>
              <a:buSzPct val="70000"/>
              <a:tabLst>
                <a:tab pos="120650" algn="l"/>
              </a:tabLst>
              <a:defRPr/>
            </a:pPr>
            <a:r>
              <a:rPr lang="fr-FR" sz="1500" b="1">
                <a:solidFill>
                  <a:schemeClr val="tx1">
                    <a:lumMod val="50000"/>
                    <a:lumOff val="50000"/>
                  </a:schemeClr>
                </a:solidFill>
                <a:cs typeface="Arial" panose="020B0604020202020204" pitchFamily="34" charset="0"/>
              </a:rPr>
              <a:t>Suivi</a:t>
            </a:r>
            <a:endParaRPr lang="fr-FR" sz="1300">
              <a:solidFill>
                <a:schemeClr val="tx1">
                  <a:lumMod val="50000"/>
                  <a:lumOff val="50000"/>
                </a:schemeClr>
              </a:solidFill>
              <a:cs typeface="Arial" panose="020B0604020202020204" pitchFamily="34" charset="0"/>
            </a:endParaRPr>
          </a:p>
        </p:txBody>
      </p:sp>
      <p:grpSp>
        <p:nvGrpSpPr>
          <p:cNvPr id="37" name="Groupe 36">
            <a:extLst>
              <a:ext uri="{FF2B5EF4-FFF2-40B4-BE49-F238E27FC236}">
                <a16:creationId xmlns="" xmlns:a16="http://schemas.microsoft.com/office/drawing/2014/main" id="{B42E6233-4C3C-3A21-4EF1-B36BB84778EC}"/>
              </a:ext>
            </a:extLst>
          </p:cNvPr>
          <p:cNvGrpSpPr/>
          <p:nvPr/>
        </p:nvGrpSpPr>
        <p:grpSpPr>
          <a:xfrm>
            <a:off x="11377612" y="1737386"/>
            <a:ext cx="117884" cy="3173707"/>
            <a:chOff x="11301412" y="1741193"/>
            <a:chExt cx="117884" cy="3173707"/>
          </a:xfrm>
        </p:grpSpPr>
        <p:cxnSp>
          <p:nvCxnSpPr>
            <p:cNvPr id="33" name="Connecteur droit 32">
              <a:extLst>
                <a:ext uri="{FF2B5EF4-FFF2-40B4-BE49-F238E27FC236}">
                  <a16:creationId xmlns="" xmlns:a16="http://schemas.microsoft.com/office/drawing/2014/main" id="{4E99AB61-4CC2-C3D7-F454-0FD25382F667}"/>
                </a:ext>
              </a:extLst>
            </p:cNvPr>
            <p:cNvCxnSpPr>
              <a:cxnSpLocks/>
            </p:cNvCxnSpPr>
            <p:nvPr/>
          </p:nvCxnSpPr>
          <p:spPr>
            <a:xfrm>
              <a:off x="11301413" y="1741193"/>
              <a:ext cx="0" cy="3173707"/>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Freeform 55">
              <a:extLst>
                <a:ext uri="{FF2B5EF4-FFF2-40B4-BE49-F238E27FC236}">
                  <a16:creationId xmlns="" xmlns:a16="http://schemas.microsoft.com/office/drawing/2014/main" id="{9629051F-B084-0095-6832-BF8D8CAA6447}"/>
                </a:ext>
              </a:extLst>
            </p:cNvPr>
            <p:cNvSpPr/>
            <p:nvPr/>
          </p:nvSpPr>
          <p:spPr>
            <a:xfrm rot="5400000">
              <a:off x="11148807" y="326910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fr-FR" sz="800">
                <a:solidFill>
                  <a:prstClr val="white"/>
                </a:solidFill>
                <a:cs typeface="Arial" panose="020B0604020202020204" pitchFamily="34" charset="0"/>
              </a:endParaRPr>
            </a:p>
          </p:txBody>
        </p:sp>
      </p:grpSp>
      <p:sp>
        <p:nvSpPr>
          <p:cNvPr id="27" name="Freeform 41">
            <a:extLst>
              <a:ext uri="{FF2B5EF4-FFF2-40B4-BE49-F238E27FC236}">
                <a16:creationId xmlns="" xmlns:a16="http://schemas.microsoft.com/office/drawing/2014/main" id="{24C1D35F-C1C4-E69D-7DB1-FFAFE4F026C3}"/>
              </a:ext>
            </a:extLst>
          </p:cNvPr>
          <p:cNvSpPr/>
          <p:nvPr/>
        </p:nvSpPr>
        <p:spPr>
          <a:xfrm>
            <a:off x="7358555" y="3408353"/>
            <a:ext cx="1506375" cy="990208"/>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400" b="1">
                <a:solidFill>
                  <a:schemeClr val="bg2"/>
                </a:solidFill>
                <a:cs typeface="Arial" panose="020B0604020202020204" pitchFamily="34" charset="0"/>
              </a:rPr>
              <a:t>Progression ou </a:t>
            </a:r>
          </a:p>
          <a:p>
            <a:pPr algn="ctr" defTabSz="514350">
              <a:lnSpc>
                <a:spcPts val="1500"/>
              </a:lnSpc>
              <a:defRPr/>
            </a:pPr>
            <a:r>
              <a:rPr lang="fr-FR" sz="1400" b="1">
                <a:solidFill>
                  <a:schemeClr val="bg2"/>
                </a:solidFill>
                <a:cs typeface="Arial" panose="020B0604020202020204" pitchFamily="34" charset="0"/>
              </a:rPr>
              <a:t>108 semaines</a:t>
            </a:r>
          </a:p>
        </p:txBody>
      </p:sp>
      <p:sp>
        <p:nvSpPr>
          <p:cNvPr id="6" name="Espace réservé du texte 2">
            <a:extLst>
              <a:ext uri="{FF2B5EF4-FFF2-40B4-BE49-F238E27FC236}">
                <a16:creationId xmlns="" xmlns:a16="http://schemas.microsoft.com/office/drawing/2014/main" id="{F89A9DDB-5737-2BC8-7E07-04110E7DF8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rPr>
              <a:t> A. </a:t>
            </a:r>
            <a:r>
              <a:rPr lang="fr-FR" sz="1200" i="1" dirty="0" err="1">
                <a:solidFill>
                  <a:schemeClr val="bg1"/>
                </a:solidFill>
              </a:rPr>
              <a:t>Baramidze</a:t>
            </a:r>
            <a:r>
              <a:rPr lang="fr-FR" sz="1200" i="1" dirty="0">
                <a:solidFill>
                  <a:schemeClr val="bg1"/>
                </a:solidFill>
              </a:rPr>
              <a:t> et al. ESMO</a:t>
            </a:r>
            <a:r>
              <a:rPr lang="fr-FR" sz="1200" i="1" baseline="30000" dirty="0">
                <a:solidFill>
                  <a:schemeClr val="bg1"/>
                </a:solidFill>
              </a:rPr>
              <a:t>® </a:t>
            </a:r>
            <a:r>
              <a:rPr lang="fr-FR" sz="1200" i="1" dirty="0" smtClean="0">
                <a:solidFill>
                  <a:schemeClr val="bg1"/>
                </a:solidFill>
              </a:rPr>
              <a:t>2023, </a:t>
            </a:r>
            <a:r>
              <a:rPr lang="fr-FR" sz="1200" i="1" dirty="0">
                <a:solidFill>
                  <a:schemeClr val="bg1"/>
                </a:solidFill>
              </a:rPr>
              <a:t>Abs. #1495P </a:t>
            </a:r>
          </a:p>
        </p:txBody>
      </p:sp>
    </p:spTree>
    <p:extLst>
      <p:ext uri="{BB962C8B-B14F-4D97-AF65-F5344CB8AC3E}">
        <p14:creationId xmlns:p14="http://schemas.microsoft.com/office/powerpoint/2010/main" val="19428117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375930"/>
            <a:ext cx="5162311" cy="558595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604919" y="231254"/>
            <a:ext cx="3259689" cy="276999"/>
          </a:xfrm>
          <a:prstGeom prst="rect">
            <a:avLst/>
          </a:prstGeom>
          <a:solidFill>
            <a:schemeClr val="bg1"/>
          </a:solidFill>
          <a:ln>
            <a:noFill/>
          </a:ln>
        </p:spPr>
        <p:txBody>
          <a:bodyPr wrap="square" rtlCol="0" anchor="ctr">
            <a:spAutoFit/>
          </a:bodyPr>
          <a:lstStyle/>
          <a:p>
            <a:pPr>
              <a:spcAft>
                <a:spcPts val="400"/>
              </a:spcAft>
              <a:defRPr/>
            </a:pPr>
            <a:r>
              <a:rPr lang="fr-FR" sz="1200" b="1" dirty="0">
                <a:solidFill>
                  <a:srgbClr val="737078"/>
                </a:solidFill>
                <a:latin typeface="+mj-lt"/>
                <a:cs typeface="Arial Narrow" panose="020B0604020202020204" pitchFamily="34" charset="0"/>
              </a:rPr>
              <a:t>SG et SSP pour la population PD-L1 ≥ 1 %</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nvGraphicFramePr>
        <p:xfrm>
          <a:off x="1038985" y="2460914"/>
          <a:ext cx="5019844" cy="589561"/>
        </p:xfrm>
        <a:graphic>
          <a:graphicData uri="http://schemas.openxmlformats.org/drawingml/2006/table">
            <a:tbl>
              <a:tblPr firstRow="1" bandRow="1">
                <a:tableStyleId>{5C22544A-7EE6-4342-B048-85BDC9FD1C3A}</a:tableStyleId>
              </a:tblPr>
              <a:tblGrid>
                <a:gridCol w="1080939">
                  <a:extLst>
                    <a:ext uri="{9D8B030D-6E8A-4147-A177-3AD203B41FA5}">
                      <a16:colId xmlns="" xmlns:a16="http://schemas.microsoft.com/office/drawing/2014/main" val="20000"/>
                    </a:ext>
                  </a:extLst>
                </a:gridCol>
                <a:gridCol w="787781">
                  <a:extLst>
                    <a:ext uri="{9D8B030D-6E8A-4147-A177-3AD203B41FA5}">
                      <a16:colId xmlns="" xmlns:a16="http://schemas.microsoft.com/office/drawing/2014/main" val="20001"/>
                    </a:ext>
                  </a:extLst>
                </a:gridCol>
                <a:gridCol w="787781">
                  <a:extLst>
                    <a:ext uri="{9D8B030D-6E8A-4147-A177-3AD203B41FA5}">
                      <a16:colId xmlns="" xmlns:a16="http://schemas.microsoft.com/office/drawing/2014/main" val="20006"/>
                    </a:ext>
                  </a:extLst>
                </a:gridCol>
                <a:gridCol w="787781">
                  <a:extLst>
                    <a:ext uri="{9D8B030D-6E8A-4147-A177-3AD203B41FA5}">
                      <a16:colId xmlns="" xmlns:a16="http://schemas.microsoft.com/office/drawing/2014/main" val="20002"/>
                    </a:ext>
                  </a:extLst>
                </a:gridCol>
                <a:gridCol w="787781">
                  <a:extLst>
                    <a:ext uri="{9D8B030D-6E8A-4147-A177-3AD203B41FA5}">
                      <a16:colId xmlns="" xmlns:a16="http://schemas.microsoft.com/office/drawing/2014/main" val="20007"/>
                    </a:ext>
                  </a:extLst>
                </a:gridCol>
                <a:gridCol w="787781">
                  <a:extLst>
                    <a:ext uri="{9D8B030D-6E8A-4147-A177-3AD203B41FA5}">
                      <a16:colId xmlns="" xmlns:a16="http://schemas.microsoft.com/office/drawing/2014/main" val="20003"/>
                    </a:ext>
                  </a:extLst>
                </a:gridCol>
              </a:tblGrid>
              <a:tr h="225791">
                <a:tc gridSpan="6">
                  <a:txBody>
                    <a:bodyPr/>
                    <a:lstStyle/>
                    <a:p>
                      <a:pPr marL="0" marR="0" indent="0" algn="l" defTabSz="457200" rtl="0" eaLnBrk="1" fontAlgn="auto" latinLnBrk="0" hangingPunct="1">
                        <a:lnSpc>
                          <a:spcPts val="860"/>
                        </a:lnSpc>
                        <a:spcBef>
                          <a:spcPts val="0"/>
                        </a:spcBef>
                        <a:spcAft>
                          <a:spcPts val="0"/>
                        </a:spcAft>
                        <a:buClrTx/>
                        <a:buSzTx/>
                        <a:buFontTx/>
                        <a:buNone/>
                        <a:tabLst/>
                        <a:defRPr/>
                      </a:pPr>
                      <a:r>
                        <a:rPr lang="fr-FR" sz="80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3870">
                <a:tc>
                  <a:txBody>
                    <a:bodyPr/>
                    <a:lstStyle/>
                    <a:p>
                      <a:pPr marL="0" marR="0" lvl="0" indent="0" algn="r" defTabSz="457200" rtl="0" eaLnBrk="1" fontAlgn="auto" latinLnBrk="0" hangingPunct="1">
                        <a:lnSpc>
                          <a:spcPts val="860"/>
                        </a:lnSpc>
                        <a:spcBef>
                          <a:spcPts val="0"/>
                        </a:spcBef>
                        <a:spcAft>
                          <a:spcPts val="0"/>
                        </a:spcAft>
                        <a:buClrTx/>
                        <a:buSzTx/>
                        <a:buFontTx/>
                        <a:buNone/>
                        <a:tabLst/>
                        <a:defRPr/>
                      </a:pPr>
                      <a:r>
                        <a:rPr lang="fr-FR" sz="800" b="1" kern="1200" dirty="0" err="1">
                          <a:solidFill>
                            <a:schemeClr val="bg2"/>
                          </a:solidFill>
                          <a:latin typeface="+mn-lt"/>
                          <a:ea typeface="+mn-ea"/>
                          <a:cs typeface="Arial" panose="020B0604020202020204" pitchFamily="34" charset="0"/>
                        </a:rPr>
                        <a:t>Cemiplimab</a:t>
                      </a:r>
                      <a:r>
                        <a:rPr lang="fr-FR" sz="800" b="1" kern="1200" dirty="0">
                          <a:solidFill>
                            <a:schemeClr val="bg2"/>
                          </a:solidFill>
                          <a:latin typeface="+mn-lt"/>
                          <a:ea typeface="+mn-ea"/>
                          <a:cs typeface="Arial" panose="020B0604020202020204" pitchFamily="34" charset="0"/>
                        </a:rPr>
                        <a:t> + chimiothérapie </a:t>
                      </a: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217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187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150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122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70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5170">
                <a:tc>
                  <a:txBody>
                    <a:bodyPr/>
                    <a:lstStyle/>
                    <a:p>
                      <a:pPr marL="0" marR="0" indent="0" algn="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chimiothérapie</a:t>
                      </a:r>
                      <a:endParaRPr lang="fr-FR" sz="8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110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7" name="Groupe 6">
            <a:extLst>
              <a:ext uri="{FF2B5EF4-FFF2-40B4-BE49-F238E27FC236}">
                <a16:creationId xmlns="" xmlns:a16="http://schemas.microsoft.com/office/drawing/2014/main" id="{9EFFE4A4-377C-986F-38B8-EB68A0B69722}"/>
              </a:ext>
            </a:extLst>
          </p:cNvPr>
          <p:cNvGrpSpPr/>
          <p:nvPr/>
        </p:nvGrpSpPr>
        <p:grpSpPr>
          <a:xfrm>
            <a:off x="1949602" y="1051774"/>
            <a:ext cx="3915939" cy="1692238"/>
            <a:chOff x="524800" y="3665518"/>
            <a:chExt cx="5585534" cy="1964173"/>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804876" y="3825272"/>
            <a:ext cx="5305458" cy="16453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167654" y="4357972"/>
              <a:ext cx="1692208" cy="3073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OS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972307" y="5378197"/>
              <a:ext cx="3306655" cy="25149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50000"/>
                      <a:lumOff val="50000"/>
                    </a:schemeClr>
                  </a:solidFill>
                  <a:latin typeface="+mn-lt"/>
                  <a:ea typeface="+mn-ea"/>
                  <a:cs typeface="Arial"/>
                </a:rPr>
                <a:t>Temps</a:t>
              </a:r>
              <a:r>
                <a:rPr lang="da-DK" sz="800" dirty="0">
                  <a:solidFill>
                    <a:schemeClr val="tx1">
                      <a:lumMod val="50000"/>
                      <a:lumOff val="50000"/>
                    </a:schemeClr>
                  </a:solidFill>
                  <a:latin typeface="+mn-lt"/>
                  <a:ea typeface="+mn-ea"/>
                  <a:cs typeface="Arial"/>
                </a:rPr>
                <a:t> (</a:t>
              </a:r>
              <a:r>
                <a:rPr lang="da-DK" sz="800" dirty="0" err="1">
                  <a:solidFill>
                    <a:schemeClr val="tx1">
                      <a:lumMod val="50000"/>
                      <a:lumOff val="50000"/>
                    </a:schemeClr>
                  </a:solidFill>
                  <a:latin typeface="+mn-lt"/>
                  <a:ea typeface="+mn-ea"/>
                  <a:cs typeface="Arial"/>
                </a:rPr>
                <a:t>mois</a:t>
              </a:r>
              <a:r>
                <a:rPr lang="da-DK" sz="800" dirty="0">
                  <a:solidFill>
                    <a:schemeClr val="tx1">
                      <a:lumMod val="50000"/>
                      <a:lumOff val="50000"/>
                    </a:schemeClr>
                  </a:solidFill>
                  <a:latin typeface="+mn-lt"/>
                  <a:ea typeface="+mn-ea"/>
                  <a:cs typeface="Arial"/>
                </a:rPr>
                <a:t>)</a:t>
              </a:r>
            </a:p>
          </p:txBody>
        </p:sp>
      </p:grpSp>
      <p:graphicFrame>
        <p:nvGraphicFramePr>
          <p:cNvPr id="13" name="Tableau 12">
            <a:extLst>
              <a:ext uri="{FF2B5EF4-FFF2-40B4-BE49-F238E27FC236}">
                <a16:creationId xmlns="" xmlns:a16="http://schemas.microsoft.com/office/drawing/2014/main" id="{76AD43E4-AD88-DD19-F2A7-0BCDDE3D77E1}"/>
              </a:ext>
            </a:extLst>
          </p:cNvPr>
          <p:cNvGraphicFramePr>
            <a:graphicFrameLocks noGrp="1"/>
          </p:cNvGraphicFramePr>
          <p:nvPr/>
        </p:nvGraphicFramePr>
        <p:xfrm>
          <a:off x="1338146" y="526085"/>
          <a:ext cx="4866710" cy="579120"/>
        </p:xfrm>
        <a:graphic>
          <a:graphicData uri="http://schemas.openxmlformats.org/drawingml/2006/table">
            <a:tbl>
              <a:tblPr firstRow="1" bandRow="1">
                <a:tableStyleId>{5C22544A-7EE6-4342-B048-85BDC9FD1C3A}</a:tableStyleId>
              </a:tblPr>
              <a:tblGrid>
                <a:gridCol w="1579225">
                  <a:extLst>
                    <a:ext uri="{9D8B030D-6E8A-4147-A177-3AD203B41FA5}">
                      <a16:colId xmlns="" xmlns:a16="http://schemas.microsoft.com/office/drawing/2014/main" val="20000"/>
                    </a:ext>
                  </a:extLst>
                </a:gridCol>
                <a:gridCol w="1739575">
                  <a:extLst>
                    <a:ext uri="{9D8B030D-6E8A-4147-A177-3AD203B41FA5}">
                      <a16:colId xmlns="" xmlns:a16="http://schemas.microsoft.com/office/drawing/2014/main" val="20002"/>
                    </a:ext>
                  </a:extLst>
                </a:gridCol>
                <a:gridCol w="1547910">
                  <a:extLst>
                    <a:ext uri="{9D8B030D-6E8A-4147-A177-3AD203B41FA5}">
                      <a16:colId xmlns="" xmlns:a16="http://schemas.microsoft.com/office/drawing/2014/main" val="20003"/>
                    </a:ext>
                  </a:extLst>
                </a:gridCol>
              </a:tblGrid>
              <a:tr h="0">
                <a:tc>
                  <a:txBody>
                    <a:bodyPr/>
                    <a:lstStyle/>
                    <a:p>
                      <a:pPr algn="ctr">
                        <a:lnSpc>
                          <a:spcPts val="80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kern="1200" dirty="0">
                          <a:solidFill>
                            <a:schemeClr val="tx1"/>
                          </a:solidFill>
                          <a:latin typeface="+mn-lt"/>
                          <a:ea typeface="+mn-ea"/>
                          <a:cs typeface="Arial" panose="020B0604020202020204" pitchFamily="34" charset="0"/>
                        </a:rPr>
                        <a:t>Médian OS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dirty="0">
                          <a:solidFill>
                            <a:schemeClr val="tx1"/>
                          </a:solidFill>
                          <a:latin typeface="+mj-lt"/>
                          <a:cs typeface="Arial" panose="020B0604020202020204" pitchFamily="34" charset="0"/>
                        </a:rPr>
                        <a:t>HR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err="1">
                          <a:solidFill>
                            <a:schemeClr val="bg2"/>
                          </a:solidFill>
                          <a:latin typeface="+mj-lt"/>
                          <a:cs typeface="Arial" panose="020B0604020202020204" pitchFamily="34" charset="0"/>
                        </a:rPr>
                        <a:t>Cemiplimab</a:t>
                      </a:r>
                      <a:r>
                        <a:rPr lang="fr-FR" sz="800" b="1" dirty="0">
                          <a:solidFill>
                            <a:schemeClr val="bg2"/>
                          </a:solidFill>
                          <a:latin typeface="+mj-lt"/>
                          <a:cs typeface="Arial" panose="020B0604020202020204" pitchFamily="34" charset="0"/>
                        </a:rPr>
                        <a:t> + chimiothérapie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00"/>
                        </a:lnSpc>
                      </a:pPr>
                      <a:r>
                        <a:rPr lang="fr-FR" sz="800" b="1" dirty="0">
                          <a:solidFill>
                            <a:schemeClr val="tx1"/>
                          </a:solidFill>
                          <a:latin typeface="+mj-lt"/>
                          <a:cs typeface="Arial" panose="020B0604020202020204" pitchFamily="34" charset="0"/>
                        </a:rPr>
                        <a:t>22,5 mois (20,9-27,2)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00"/>
                        </a:lnSpc>
                      </a:pPr>
                      <a:r>
                        <a:rPr lang="fr-FR" sz="800" b="1" dirty="0">
                          <a:solidFill>
                            <a:schemeClr val="tx1"/>
                          </a:solidFill>
                          <a:latin typeface="+mj-lt"/>
                          <a:cs typeface="Arial" panose="020B0604020202020204" pitchFamily="34" charset="0"/>
                        </a:rPr>
                        <a:t>0,0,51 (0,36-0,69)</a:t>
                      </a:r>
                    </a:p>
                    <a:p>
                      <a:pPr algn="ctr">
                        <a:lnSpc>
                          <a:spcPts val="800"/>
                        </a:lnSpc>
                      </a:pPr>
                      <a:r>
                        <a:rPr lang="fr-FR" sz="800" b="1" dirty="0">
                          <a:solidFill>
                            <a:schemeClr val="tx1"/>
                          </a:solidFill>
                          <a:latin typeface="+mj-lt"/>
                          <a:cs typeface="Arial" panose="020B0604020202020204" pitchFamily="34" charset="0"/>
                        </a:rPr>
                        <a:t>P &lt; 0,0001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a:solidFill>
                            <a:schemeClr val="tx1">
                              <a:lumMod val="50000"/>
                              <a:lumOff val="50000"/>
                            </a:schemeClr>
                          </a:solidFill>
                          <a:latin typeface="+mj-lt"/>
                          <a:cs typeface="Arial" panose="020B0604020202020204" pitchFamily="34" charset="0"/>
                        </a:rPr>
                        <a:t>chimiothérapie</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12,1 mois (10,1-15,7)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34" name="Connecteur droit 33">
            <a:extLst>
              <a:ext uri="{FF2B5EF4-FFF2-40B4-BE49-F238E27FC236}">
                <a16:creationId xmlns="" xmlns:a16="http://schemas.microsoft.com/office/drawing/2014/main" id="{6D507C0B-4916-F766-7A52-A47948913F85}"/>
              </a:ext>
            </a:extLst>
          </p:cNvPr>
          <p:cNvCxnSpPr>
            <a:cxnSpLocks/>
          </p:cNvCxnSpPr>
          <p:nvPr/>
        </p:nvCxnSpPr>
        <p:spPr>
          <a:xfrm flipV="1">
            <a:off x="4111083" y="1633928"/>
            <a:ext cx="0" cy="7527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 xmlns:a16="http://schemas.microsoft.com/office/drawing/2014/main" id="{5AB0E30F-B420-AE81-EEF0-C739538CCC09}"/>
              </a:ext>
            </a:extLst>
          </p:cNvPr>
          <p:cNvCxnSpPr>
            <a:cxnSpLocks/>
          </p:cNvCxnSpPr>
          <p:nvPr/>
        </p:nvCxnSpPr>
        <p:spPr>
          <a:xfrm flipV="1">
            <a:off x="5735960" y="1918742"/>
            <a:ext cx="0" cy="4272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4" name="Tableau 43">
            <a:extLst>
              <a:ext uri="{FF2B5EF4-FFF2-40B4-BE49-F238E27FC236}">
                <a16:creationId xmlns="" xmlns:a16="http://schemas.microsoft.com/office/drawing/2014/main" id="{244E9213-C344-B491-F525-8139D2BCCDDA}"/>
              </a:ext>
            </a:extLst>
          </p:cNvPr>
          <p:cNvGraphicFramePr>
            <a:graphicFrameLocks noGrp="1"/>
          </p:cNvGraphicFramePr>
          <p:nvPr/>
        </p:nvGraphicFramePr>
        <p:xfrm>
          <a:off x="1038985" y="5265178"/>
          <a:ext cx="5019844" cy="589561"/>
        </p:xfrm>
        <a:graphic>
          <a:graphicData uri="http://schemas.openxmlformats.org/drawingml/2006/table">
            <a:tbl>
              <a:tblPr firstRow="1" bandRow="1">
                <a:tableStyleId>{5C22544A-7EE6-4342-B048-85BDC9FD1C3A}</a:tableStyleId>
              </a:tblPr>
              <a:tblGrid>
                <a:gridCol w="1080939">
                  <a:extLst>
                    <a:ext uri="{9D8B030D-6E8A-4147-A177-3AD203B41FA5}">
                      <a16:colId xmlns="" xmlns:a16="http://schemas.microsoft.com/office/drawing/2014/main" val="20000"/>
                    </a:ext>
                  </a:extLst>
                </a:gridCol>
                <a:gridCol w="787781">
                  <a:extLst>
                    <a:ext uri="{9D8B030D-6E8A-4147-A177-3AD203B41FA5}">
                      <a16:colId xmlns="" xmlns:a16="http://schemas.microsoft.com/office/drawing/2014/main" val="20001"/>
                    </a:ext>
                  </a:extLst>
                </a:gridCol>
                <a:gridCol w="787781">
                  <a:extLst>
                    <a:ext uri="{9D8B030D-6E8A-4147-A177-3AD203B41FA5}">
                      <a16:colId xmlns="" xmlns:a16="http://schemas.microsoft.com/office/drawing/2014/main" val="20006"/>
                    </a:ext>
                  </a:extLst>
                </a:gridCol>
                <a:gridCol w="787781">
                  <a:extLst>
                    <a:ext uri="{9D8B030D-6E8A-4147-A177-3AD203B41FA5}">
                      <a16:colId xmlns="" xmlns:a16="http://schemas.microsoft.com/office/drawing/2014/main" val="20002"/>
                    </a:ext>
                  </a:extLst>
                </a:gridCol>
                <a:gridCol w="787781">
                  <a:extLst>
                    <a:ext uri="{9D8B030D-6E8A-4147-A177-3AD203B41FA5}">
                      <a16:colId xmlns="" xmlns:a16="http://schemas.microsoft.com/office/drawing/2014/main" val="20007"/>
                    </a:ext>
                  </a:extLst>
                </a:gridCol>
                <a:gridCol w="787781">
                  <a:extLst>
                    <a:ext uri="{9D8B030D-6E8A-4147-A177-3AD203B41FA5}">
                      <a16:colId xmlns="" xmlns:a16="http://schemas.microsoft.com/office/drawing/2014/main" val="20003"/>
                    </a:ext>
                  </a:extLst>
                </a:gridCol>
              </a:tblGrid>
              <a:tr h="225791">
                <a:tc gridSpan="6">
                  <a:txBody>
                    <a:bodyPr/>
                    <a:lstStyle/>
                    <a:p>
                      <a:pPr marL="0" marR="0" indent="0" algn="l" defTabSz="457200" rtl="0" eaLnBrk="1" fontAlgn="auto" latinLnBrk="0" hangingPunct="1">
                        <a:lnSpc>
                          <a:spcPts val="860"/>
                        </a:lnSpc>
                        <a:spcBef>
                          <a:spcPts val="0"/>
                        </a:spcBef>
                        <a:spcAft>
                          <a:spcPts val="0"/>
                        </a:spcAft>
                        <a:buClrTx/>
                        <a:buSzTx/>
                        <a:buFontTx/>
                        <a:buNone/>
                        <a:tabLst/>
                        <a:defRPr/>
                      </a:pPr>
                      <a:r>
                        <a:rPr lang="fr-FR" sz="80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3870">
                <a:tc>
                  <a:txBody>
                    <a:bodyPr/>
                    <a:lstStyle/>
                    <a:p>
                      <a:pPr marL="0" marR="0" lvl="0" indent="0" algn="r" defTabSz="457200" rtl="0" eaLnBrk="1" fontAlgn="auto" latinLnBrk="0" hangingPunct="1">
                        <a:lnSpc>
                          <a:spcPts val="860"/>
                        </a:lnSpc>
                        <a:spcBef>
                          <a:spcPts val="0"/>
                        </a:spcBef>
                        <a:spcAft>
                          <a:spcPts val="0"/>
                        </a:spcAft>
                        <a:buClrTx/>
                        <a:buSzTx/>
                        <a:buFontTx/>
                        <a:buNone/>
                        <a:tabLst/>
                        <a:defRPr/>
                      </a:pPr>
                      <a:r>
                        <a:rPr lang="fr-FR" sz="800" b="1" kern="1200" dirty="0" err="1">
                          <a:solidFill>
                            <a:schemeClr val="bg2"/>
                          </a:solidFill>
                          <a:latin typeface="+mn-lt"/>
                          <a:ea typeface="+mn-ea"/>
                          <a:cs typeface="Arial" panose="020B0604020202020204" pitchFamily="34" charset="0"/>
                        </a:rPr>
                        <a:t>Cemiplimab</a:t>
                      </a:r>
                      <a:r>
                        <a:rPr lang="fr-FR" sz="800" b="1" kern="1200" dirty="0">
                          <a:solidFill>
                            <a:schemeClr val="bg2"/>
                          </a:solidFill>
                          <a:latin typeface="+mn-lt"/>
                          <a:ea typeface="+mn-ea"/>
                          <a:cs typeface="Arial" panose="020B0604020202020204" pitchFamily="34" charset="0"/>
                        </a:rPr>
                        <a:t> + chimiothérapie </a:t>
                      </a: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217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148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86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60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32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5170">
                <a:tc>
                  <a:txBody>
                    <a:bodyPr/>
                    <a:lstStyle/>
                    <a:p>
                      <a:pPr marL="0" marR="0" indent="0" algn="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chimiothérapie</a:t>
                      </a:r>
                      <a:endParaRPr lang="fr-FR" sz="8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110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46" name="Groupe 45">
            <a:extLst>
              <a:ext uri="{FF2B5EF4-FFF2-40B4-BE49-F238E27FC236}">
                <a16:creationId xmlns="" xmlns:a16="http://schemas.microsoft.com/office/drawing/2014/main" id="{0A62EA69-2C88-E7FA-1230-28E1096C6AF3}"/>
              </a:ext>
            </a:extLst>
          </p:cNvPr>
          <p:cNvGrpSpPr/>
          <p:nvPr/>
        </p:nvGrpSpPr>
        <p:grpSpPr>
          <a:xfrm>
            <a:off x="1949602" y="3875825"/>
            <a:ext cx="3915939" cy="1692238"/>
            <a:chOff x="524800" y="3665518"/>
            <a:chExt cx="5585534" cy="1964173"/>
          </a:xfrm>
        </p:grpSpPr>
        <p:graphicFrame>
          <p:nvGraphicFramePr>
            <p:cNvPr id="47" name="Graphique 46">
              <a:extLst>
                <a:ext uri="{FF2B5EF4-FFF2-40B4-BE49-F238E27FC236}">
                  <a16:creationId xmlns="" xmlns:a16="http://schemas.microsoft.com/office/drawing/2014/main" id="{756FF316-712F-FA8A-4615-0BDB6442E435}"/>
                </a:ext>
              </a:extLst>
            </p:cNvPr>
            <p:cNvGraphicFramePr/>
            <p:nvPr/>
          </p:nvGraphicFramePr>
          <p:xfrm>
            <a:off x="804876" y="3825272"/>
            <a:ext cx="5305458" cy="1645379"/>
          </p:xfrm>
          <a:graphic>
            <a:graphicData uri="http://schemas.openxmlformats.org/drawingml/2006/chart">
              <c:chart xmlns:c="http://schemas.openxmlformats.org/drawingml/2006/chart" xmlns:r="http://schemas.openxmlformats.org/officeDocument/2006/relationships" r:id="rId4"/>
            </a:graphicData>
          </a:graphic>
        </p:graphicFrame>
        <p:sp>
          <p:nvSpPr>
            <p:cNvPr id="48" name="Text Box 4">
              <a:extLst>
                <a:ext uri="{FF2B5EF4-FFF2-40B4-BE49-F238E27FC236}">
                  <a16:creationId xmlns="" xmlns:a16="http://schemas.microsoft.com/office/drawing/2014/main" id="{11867C8D-3131-F045-380A-FBDD9BB87EEA}"/>
                </a:ext>
              </a:extLst>
            </p:cNvPr>
            <p:cNvSpPr txBox="1">
              <a:spLocks noChangeArrowheads="1"/>
            </p:cNvSpPr>
            <p:nvPr/>
          </p:nvSpPr>
          <p:spPr bwMode="auto">
            <a:xfrm rot="16200000">
              <a:off x="-167654" y="4357972"/>
              <a:ext cx="1692208" cy="3073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PFS (%)</a:t>
              </a:r>
            </a:p>
          </p:txBody>
        </p:sp>
        <p:sp>
          <p:nvSpPr>
            <p:cNvPr id="49" name="Text Box 4">
              <a:extLst>
                <a:ext uri="{FF2B5EF4-FFF2-40B4-BE49-F238E27FC236}">
                  <a16:creationId xmlns="" xmlns:a16="http://schemas.microsoft.com/office/drawing/2014/main" id="{A27505CD-B483-F38F-150E-5B5A0B005DED}"/>
                </a:ext>
              </a:extLst>
            </p:cNvPr>
            <p:cNvSpPr txBox="1">
              <a:spLocks noChangeArrowheads="1"/>
            </p:cNvSpPr>
            <p:nvPr/>
          </p:nvSpPr>
          <p:spPr bwMode="auto">
            <a:xfrm>
              <a:off x="1972307" y="5378197"/>
              <a:ext cx="3306655" cy="25149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50000"/>
                      <a:lumOff val="50000"/>
                    </a:schemeClr>
                  </a:solidFill>
                  <a:latin typeface="+mn-lt"/>
                  <a:ea typeface="+mn-ea"/>
                  <a:cs typeface="Arial"/>
                </a:rPr>
                <a:t>Temps</a:t>
              </a:r>
              <a:r>
                <a:rPr lang="da-DK" sz="800" dirty="0">
                  <a:solidFill>
                    <a:schemeClr val="tx1">
                      <a:lumMod val="50000"/>
                      <a:lumOff val="50000"/>
                    </a:schemeClr>
                  </a:solidFill>
                  <a:latin typeface="+mn-lt"/>
                  <a:ea typeface="+mn-ea"/>
                  <a:cs typeface="Arial"/>
                </a:rPr>
                <a:t> (</a:t>
              </a:r>
              <a:r>
                <a:rPr lang="da-DK" sz="800" dirty="0" err="1">
                  <a:solidFill>
                    <a:schemeClr val="tx1">
                      <a:lumMod val="50000"/>
                      <a:lumOff val="50000"/>
                    </a:schemeClr>
                  </a:solidFill>
                  <a:latin typeface="+mn-lt"/>
                  <a:ea typeface="+mn-ea"/>
                  <a:cs typeface="Arial"/>
                </a:rPr>
                <a:t>mois</a:t>
              </a:r>
              <a:r>
                <a:rPr lang="da-DK" sz="800" dirty="0">
                  <a:solidFill>
                    <a:schemeClr val="tx1">
                      <a:lumMod val="50000"/>
                      <a:lumOff val="50000"/>
                    </a:schemeClr>
                  </a:solidFill>
                  <a:latin typeface="+mn-lt"/>
                  <a:ea typeface="+mn-ea"/>
                  <a:cs typeface="Arial"/>
                </a:rPr>
                <a:t>)</a:t>
              </a:r>
            </a:p>
          </p:txBody>
        </p:sp>
      </p:grpSp>
      <p:graphicFrame>
        <p:nvGraphicFramePr>
          <p:cNvPr id="50" name="Tableau 49">
            <a:extLst>
              <a:ext uri="{FF2B5EF4-FFF2-40B4-BE49-F238E27FC236}">
                <a16:creationId xmlns="" xmlns:a16="http://schemas.microsoft.com/office/drawing/2014/main" id="{FADD9997-316D-9112-718C-342B09E64C86}"/>
              </a:ext>
            </a:extLst>
          </p:cNvPr>
          <p:cNvGraphicFramePr>
            <a:graphicFrameLocks noGrp="1"/>
          </p:cNvGraphicFramePr>
          <p:nvPr/>
        </p:nvGraphicFramePr>
        <p:xfrm>
          <a:off x="1338146" y="3350136"/>
          <a:ext cx="4866710" cy="579120"/>
        </p:xfrm>
        <a:graphic>
          <a:graphicData uri="http://schemas.openxmlformats.org/drawingml/2006/table">
            <a:tbl>
              <a:tblPr firstRow="1" bandRow="1">
                <a:tableStyleId>{5C22544A-7EE6-4342-B048-85BDC9FD1C3A}</a:tableStyleId>
              </a:tblPr>
              <a:tblGrid>
                <a:gridCol w="1590111">
                  <a:extLst>
                    <a:ext uri="{9D8B030D-6E8A-4147-A177-3AD203B41FA5}">
                      <a16:colId xmlns="" xmlns:a16="http://schemas.microsoft.com/office/drawing/2014/main" val="20000"/>
                    </a:ext>
                  </a:extLst>
                </a:gridCol>
                <a:gridCol w="1728689">
                  <a:extLst>
                    <a:ext uri="{9D8B030D-6E8A-4147-A177-3AD203B41FA5}">
                      <a16:colId xmlns="" xmlns:a16="http://schemas.microsoft.com/office/drawing/2014/main" val="20002"/>
                    </a:ext>
                  </a:extLst>
                </a:gridCol>
                <a:gridCol w="1547910">
                  <a:extLst>
                    <a:ext uri="{9D8B030D-6E8A-4147-A177-3AD203B41FA5}">
                      <a16:colId xmlns="" xmlns:a16="http://schemas.microsoft.com/office/drawing/2014/main" val="20003"/>
                    </a:ext>
                  </a:extLst>
                </a:gridCol>
              </a:tblGrid>
              <a:tr h="0">
                <a:tc>
                  <a:txBody>
                    <a:bodyPr/>
                    <a:lstStyle/>
                    <a:p>
                      <a:pPr algn="ctr">
                        <a:lnSpc>
                          <a:spcPts val="80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kern="1200" dirty="0">
                          <a:solidFill>
                            <a:schemeClr val="tx1"/>
                          </a:solidFill>
                          <a:latin typeface="+mn-lt"/>
                          <a:ea typeface="+mn-ea"/>
                          <a:cs typeface="Arial" panose="020B0604020202020204" pitchFamily="34" charset="0"/>
                        </a:rPr>
                        <a:t>Médian PFS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dirty="0">
                          <a:solidFill>
                            <a:schemeClr val="tx1"/>
                          </a:solidFill>
                          <a:latin typeface="+mj-lt"/>
                          <a:cs typeface="Arial" panose="020B0604020202020204" pitchFamily="34" charset="0"/>
                        </a:rPr>
                        <a:t>HR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err="1">
                          <a:solidFill>
                            <a:schemeClr val="bg2"/>
                          </a:solidFill>
                          <a:latin typeface="+mj-lt"/>
                          <a:cs typeface="Arial" panose="020B0604020202020204" pitchFamily="34" charset="0"/>
                        </a:rPr>
                        <a:t>Cemiplimab</a:t>
                      </a:r>
                      <a:r>
                        <a:rPr lang="fr-FR" sz="800" b="1" dirty="0">
                          <a:solidFill>
                            <a:schemeClr val="bg2"/>
                          </a:solidFill>
                          <a:latin typeface="+mj-lt"/>
                          <a:cs typeface="Arial" panose="020B0604020202020204" pitchFamily="34" charset="0"/>
                        </a:rPr>
                        <a:t> + chimiothérapie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00"/>
                        </a:lnSpc>
                      </a:pPr>
                      <a:r>
                        <a:rPr lang="fr-FR" sz="800" b="1" dirty="0">
                          <a:solidFill>
                            <a:schemeClr val="tx1"/>
                          </a:solidFill>
                          <a:latin typeface="+mj-lt"/>
                          <a:cs typeface="Arial" panose="020B0604020202020204" pitchFamily="34" charset="0"/>
                        </a:rPr>
                        <a:t>8,3 mois (6,7-10,8)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00"/>
                        </a:lnSpc>
                      </a:pPr>
                      <a:r>
                        <a:rPr lang="fr-FR" sz="800" b="1" dirty="0">
                          <a:solidFill>
                            <a:schemeClr val="tx1"/>
                          </a:solidFill>
                          <a:latin typeface="+mj-lt"/>
                          <a:cs typeface="Arial" panose="020B0604020202020204" pitchFamily="34" charset="0"/>
                        </a:rPr>
                        <a:t>0,0,46 (0,37-0,62</a:t>
                      </a:r>
                      <a:br>
                        <a:rPr lang="fr-FR" sz="800" b="1" dirty="0">
                          <a:solidFill>
                            <a:schemeClr val="tx1"/>
                          </a:solidFill>
                          <a:latin typeface="+mj-lt"/>
                          <a:cs typeface="Arial" panose="020B0604020202020204" pitchFamily="34" charset="0"/>
                        </a:rPr>
                      </a:br>
                      <a:r>
                        <a:rPr lang="fr-FR" sz="800" b="1" dirty="0">
                          <a:solidFill>
                            <a:schemeClr val="tx1"/>
                          </a:solidFill>
                          <a:latin typeface="+mj-lt"/>
                          <a:cs typeface="Arial" panose="020B0604020202020204" pitchFamily="34" charset="0"/>
                        </a:rPr>
                        <a:t>p &lt; 0,0001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a:solidFill>
                            <a:schemeClr val="tx1">
                              <a:lumMod val="50000"/>
                              <a:lumOff val="50000"/>
                            </a:schemeClr>
                          </a:solidFill>
                          <a:latin typeface="+mj-lt"/>
                          <a:cs typeface="Arial" panose="020B0604020202020204" pitchFamily="34" charset="0"/>
                        </a:rPr>
                        <a:t>chimiothérapie</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5,5 mois (4,3-6,2)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51" name="Connecteur droit 50">
            <a:extLst>
              <a:ext uri="{FF2B5EF4-FFF2-40B4-BE49-F238E27FC236}">
                <a16:creationId xmlns="" xmlns:a16="http://schemas.microsoft.com/office/drawing/2014/main" id="{46974FDB-FBC0-B9EA-89D0-EED022A7A6E8}"/>
              </a:ext>
            </a:extLst>
          </p:cNvPr>
          <p:cNvCxnSpPr/>
          <p:nvPr/>
        </p:nvCxnSpPr>
        <p:spPr>
          <a:xfrm flipV="1">
            <a:off x="4111083" y="4065851"/>
            <a:ext cx="0" cy="11448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 xmlns:a16="http://schemas.microsoft.com/office/drawing/2014/main" id="{C6C2176C-DBD2-D2F8-3E66-706BE8FD6A18}"/>
              </a:ext>
            </a:extLst>
          </p:cNvPr>
          <p:cNvCxnSpPr/>
          <p:nvPr/>
        </p:nvCxnSpPr>
        <p:spPr>
          <a:xfrm flipV="1">
            <a:off x="5735960" y="4065851"/>
            <a:ext cx="0" cy="11448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Rectangle à coins arrondis 16">
            <a:extLst>
              <a:ext uri="{FF2B5EF4-FFF2-40B4-BE49-F238E27FC236}">
                <a16:creationId xmlns="" xmlns:a16="http://schemas.microsoft.com/office/drawing/2014/main" id="{111F37B2-6003-3C2F-8775-C3712DB1B896}"/>
              </a:ext>
            </a:extLst>
          </p:cNvPr>
          <p:cNvSpPr/>
          <p:nvPr/>
        </p:nvSpPr>
        <p:spPr>
          <a:xfrm>
            <a:off x="6672064" y="375930"/>
            <a:ext cx="5162311" cy="558595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4" name="ZoneTexte 53">
            <a:extLst>
              <a:ext uri="{FF2B5EF4-FFF2-40B4-BE49-F238E27FC236}">
                <a16:creationId xmlns="" xmlns:a16="http://schemas.microsoft.com/office/drawing/2014/main" id="{98849BB2-EE21-A95A-8700-F71B91CBE40F}"/>
              </a:ext>
            </a:extLst>
          </p:cNvPr>
          <p:cNvSpPr txBox="1"/>
          <p:nvPr/>
        </p:nvSpPr>
        <p:spPr>
          <a:xfrm>
            <a:off x="7108831" y="231254"/>
            <a:ext cx="4299689" cy="276999"/>
          </a:xfrm>
          <a:prstGeom prst="rect">
            <a:avLst/>
          </a:prstGeom>
          <a:solidFill>
            <a:schemeClr val="bg1"/>
          </a:solidFill>
          <a:ln>
            <a:noFill/>
          </a:ln>
        </p:spPr>
        <p:txBody>
          <a:bodyPr wrap="square" rtlCol="0" anchor="ctr">
            <a:spAutoFit/>
          </a:bodyPr>
          <a:lstStyle/>
          <a:p>
            <a:pPr>
              <a:spcAft>
                <a:spcPts val="400"/>
              </a:spcAft>
              <a:defRPr/>
            </a:pPr>
            <a:r>
              <a:rPr lang="fr-FR" sz="1200" b="1" dirty="0">
                <a:solidFill>
                  <a:srgbClr val="737078"/>
                </a:solidFill>
                <a:latin typeface="+mj-lt"/>
                <a:cs typeface="Arial Narrow" panose="020B0604020202020204" pitchFamily="34" charset="0"/>
              </a:rPr>
              <a:t>ORR dans la population PD-L1 ≥ 1</a:t>
            </a:r>
          </a:p>
        </p:txBody>
      </p:sp>
      <p:grpSp>
        <p:nvGrpSpPr>
          <p:cNvPr id="57" name="Groupe 56">
            <a:extLst>
              <a:ext uri="{FF2B5EF4-FFF2-40B4-BE49-F238E27FC236}">
                <a16:creationId xmlns="" xmlns:a16="http://schemas.microsoft.com/office/drawing/2014/main" id="{71980B7A-C915-7A9E-69F8-9C4A98418C6C}"/>
              </a:ext>
            </a:extLst>
          </p:cNvPr>
          <p:cNvGrpSpPr/>
          <p:nvPr/>
        </p:nvGrpSpPr>
        <p:grpSpPr>
          <a:xfrm>
            <a:off x="7512508" y="1028325"/>
            <a:ext cx="3856946" cy="1899070"/>
            <a:chOff x="608945" y="3266410"/>
            <a:chExt cx="5501389" cy="2204241"/>
          </a:xfrm>
        </p:grpSpPr>
        <p:graphicFrame>
          <p:nvGraphicFramePr>
            <p:cNvPr id="58" name="Graphique 57">
              <a:extLst>
                <a:ext uri="{FF2B5EF4-FFF2-40B4-BE49-F238E27FC236}">
                  <a16:creationId xmlns="" xmlns:a16="http://schemas.microsoft.com/office/drawing/2014/main" id="{3AA69C51-8D07-EDC4-D767-D229FE9D3C04}"/>
                </a:ext>
              </a:extLst>
            </p:cNvPr>
            <p:cNvGraphicFramePr/>
            <p:nvPr/>
          </p:nvGraphicFramePr>
          <p:xfrm>
            <a:off x="804875" y="3391946"/>
            <a:ext cx="5305459" cy="2078705"/>
          </p:xfrm>
          <a:graphic>
            <a:graphicData uri="http://schemas.openxmlformats.org/drawingml/2006/chart">
              <c:chart xmlns:c="http://schemas.openxmlformats.org/drawingml/2006/chart" xmlns:r="http://schemas.openxmlformats.org/officeDocument/2006/relationships" r:id="rId5"/>
            </a:graphicData>
          </a:graphic>
        </p:graphicFrame>
        <p:sp>
          <p:nvSpPr>
            <p:cNvPr id="59" name="Text Box 4">
              <a:extLst>
                <a:ext uri="{FF2B5EF4-FFF2-40B4-BE49-F238E27FC236}">
                  <a16:creationId xmlns="" xmlns:a16="http://schemas.microsoft.com/office/drawing/2014/main" id="{7369E41B-C4F1-2EA1-827B-CFAB34B945B7}"/>
                </a:ext>
              </a:extLst>
            </p:cNvPr>
            <p:cNvSpPr txBox="1">
              <a:spLocks noChangeArrowheads="1"/>
            </p:cNvSpPr>
            <p:nvPr/>
          </p:nvSpPr>
          <p:spPr bwMode="auto">
            <a:xfrm rot="16200000">
              <a:off x="-271651" y="4147006"/>
              <a:ext cx="2068491" cy="3073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ORR, %</a:t>
              </a:r>
            </a:p>
          </p:txBody>
        </p:sp>
      </p:grpSp>
      <p:graphicFrame>
        <p:nvGraphicFramePr>
          <p:cNvPr id="75" name="Tableau 74">
            <a:extLst>
              <a:ext uri="{FF2B5EF4-FFF2-40B4-BE49-F238E27FC236}">
                <a16:creationId xmlns="" xmlns:a16="http://schemas.microsoft.com/office/drawing/2014/main" id="{28A0835E-6F66-FFBD-5E91-D26A1913C5D4}"/>
              </a:ext>
            </a:extLst>
          </p:cNvPr>
          <p:cNvGraphicFramePr>
            <a:graphicFrameLocks noGrp="1"/>
          </p:cNvGraphicFramePr>
          <p:nvPr/>
        </p:nvGraphicFramePr>
        <p:xfrm>
          <a:off x="6527628" y="5265178"/>
          <a:ext cx="5019844" cy="589561"/>
        </p:xfrm>
        <a:graphic>
          <a:graphicData uri="http://schemas.openxmlformats.org/drawingml/2006/table">
            <a:tbl>
              <a:tblPr firstRow="1" bandRow="1">
                <a:tableStyleId>{5C22544A-7EE6-4342-B048-85BDC9FD1C3A}</a:tableStyleId>
              </a:tblPr>
              <a:tblGrid>
                <a:gridCol w="1080939">
                  <a:extLst>
                    <a:ext uri="{9D8B030D-6E8A-4147-A177-3AD203B41FA5}">
                      <a16:colId xmlns="" xmlns:a16="http://schemas.microsoft.com/office/drawing/2014/main" val="20000"/>
                    </a:ext>
                  </a:extLst>
                </a:gridCol>
                <a:gridCol w="787781">
                  <a:extLst>
                    <a:ext uri="{9D8B030D-6E8A-4147-A177-3AD203B41FA5}">
                      <a16:colId xmlns="" xmlns:a16="http://schemas.microsoft.com/office/drawing/2014/main" val="20001"/>
                    </a:ext>
                  </a:extLst>
                </a:gridCol>
                <a:gridCol w="787781">
                  <a:extLst>
                    <a:ext uri="{9D8B030D-6E8A-4147-A177-3AD203B41FA5}">
                      <a16:colId xmlns="" xmlns:a16="http://schemas.microsoft.com/office/drawing/2014/main" val="20006"/>
                    </a:ext>
                  </a:extLst>
                </a:gridCol>
                <a:gridCol w="787781">
                  <a:extLst>
                    <a:ext uri="{9D8B030D-6E8A-4147-A177-3AD203B41FA5}">
                      <a16:colId xmlns="" xmlns:a16="http://schemas.microsoft.com/office/drawing/2014/main" val="20002"/>
                    </a:ext>
                  </a:extLst>
                </a:gridCol>
                <a:gridCol w="787781">
                  <a:extLst>
                    <a:ext uri="{9D8B030D-6E8A-4147-A177-3AD203B41FA5}">
                      <a16:colId xmlns="" xmlns:a16="http://schemas.microsoft.com/office/drawing/2014/main" val="20007"/>
                    </a:ext>
                  </a:extLst>
                </a:gridCol>
                <a:gridCol w="787781">
                  <a:extLst>
                    <a:ext uri="{9D8B030D-6E8A-4147-A177-3AD203B41FA5}">
                      <a16:colId xmlns="" xmlns:a16="http://schemas.microsoft.com/office/drawing/2014/main" val="20003"/>
                    </a:ext>
                  </a:extLst>
                </a:gridCol>
              </a:tblGrid>
              <a:tr h="225791">
                <a:tc gridSpan="6">
                  <a:txBody>
                    <a:bodyPr/>
                    <a:lstStyle/>
                    <a:p>
                      <a:pPr marL="0" marR="0" indent="0" algn="l" defTabSz="457200" rtl="0" eaLnBrk="1" fontAlgn="auto" latinLnBrk="0" hangingPunct="1">
                        <a:lnSpc>
                          <a:spcPts val="860"/>
                        </a:lnSpc>
                        <a:spcBef>
                          <a:spcPts val="0"/>
                        </a:spcBef>
                        <a:spcAft>
                          <a:spcPts val="0"/>
                        </a:spcAft>
                        <a:buClrTx/>
                        <a:buSzTx/>
                        <a:buFontTx/>
                        <a:buNone/>
                        <a:tabLst/>
                        <a:defRPr/>
                      </a:pPr>
                      <a:r>
                        <a:rPr lang="fr-FR" sz="80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3870">
                <a:tc>
                  <a:txBody>
                    <a:bodyPr/>
                    <a:lstStyle/>
                    <a:p>
                      <a:pPr marL="0" marR="0" lvl="0" indent="0" algn="r" defTabSz="457200" rtl="0" eaLnBrk="1" fontAlgn="auto" latinLnBrk="0" hangingPunct="1">
                        <a:lnSpc>
                          <a:spcPts val="860"/>
                        </a:lnSpc>
                        <a:spcBef>
                          <a:spcPts val="0"/>
                        </a:spcBef>
                        <a:spcAft>
                          <a:spcPts val="0"/>
                        </a:spcAft>
                        <a:buClrTx/>
                        <a:buSzTx/>
                        <a:buFontTx/>
                        <a:buNone/>
                        <a:tabLst/>
                        <a:defRPr/>
                      </a:pPr>
                      <a:r>
                        <a:rPr lang="fr-FR" sz="800" b="1" kern="1200" dirty="0" err="1">
                          <a:solidFill>
                            <a:schemeClr val="bg2"/>
                          </a:solidFill>
                          <a:latin typeface="+mn-lt"/>
                          <a:ea typeface="+mn-ea"/>
                          <a:cs typeface="Arial" panose="020B0604020202020204" pitchFamily="34" charset="0"/>
                        </a:rPr>
                        <a:t>Cemiplimab</a:t>
                      </a:r>
                      <a:r>
                        <a:rPr lang="fr-FR" sz="800" b="1" kern="1200" dirty="0">
                          <a:solidFill>
                            <a:schemeClr val="bg2"/>
                          </a:solidFill>
                          <a:latin typeface="+mn-lt"/>
                          <a:ea typeface="+mn-ea"/>
                          <a:cs typeface="Arial" panose="020B0604020202020204" pitchFamily="34" charset="0"/>
                        </a:rPr>
                        <a:t> + chimiothérapie </a:t>
                      </a: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104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87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67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47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2"/>
                          </a:solidFill>
                        </a:rPr>
                        <a:t>21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5170">
                <a:tc>
                  <a:txBody>
                    <a:bodyPr/>
                    <a:lstStyle/>
                    <a:p>
                      <a:pPr marL="0" marR="0" indent="0" algn="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chimiothérapie</a:t>
                      </a:r>
                      <a:endParaRPr lang="fr-FR" sz="8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ts val="860"/>
                        </a:lnSpc>
                        <a:spcBef>
                          <a:spcPts val="0"/>
                        </a:spcBef>
                        <a:spcAft>
                          <a:spcPts val="0"/>
                        </a:spcAft>
                        <a:buClrTx/>
                        <a:buSzTx/>
                        <a:buFontTx/>
                        <a:buNone/>
                        <a:tabLst/>
                        <a:defRPr/>
                      </a:pPr>
                      <a:r>
                        <a:rPr lang="fr-FR" sz="800" b="1" dirty="0">
                          <a:solidFill>
                            <a:schemeClr val="bg1">
                              <a:lumMod val="50000"/>
                            </a:schemeClr>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pSp>
        <p:nvGrpSpPr>
          <p:cNvPr id="76" name="Groupe 75">
            <a:extLst>
              <a:ext uri="{FF2B5EF4-FFF2-40B4-BE49-F238E27FC236}">
                <a16:creationId xmlns="" xmlns:a16="http://schemas.microsoft.com/office/drawing/2014/main" id="{51E3DAE5-9F7A-0F22-946A-D5439AFE88DC}"/>
              </a:ext>
            </a:extLst>
          </p:cNvPr>
          <p:cNvGrpSpPr/>
          <p:nvPr/>
        </p:nvGrpSpPr>
        <p:grpSpPr>
          <a:xfrm>
            <a:off x="7438245" y="3875825"/>
            <a:ext cx="3915939" cy="1692238"/>
            <a:chOff x="524800" y="3665518"/>
            <a:chExt cx="5585534" cy="1964173"/>
          </a:xfrm>
        </p:grpSpPr>
        <p:graphicFrame>
          <p:nvGraphicFramePr>
            <p:cNvPr id="77" name="Graphique 76">
              <a:extLst>
                <a:ext uri="{FF2B5EF4-FFF2-40B4-BE49-F238E27FC236}">
                  <a16:creationId xmlns="" xmlns:a16="http://schemas.microsoft.com/office/drawing/2014/main" id="{ED204258-8D0F-96BB-4233-52090391E4EB}"/>
                </a:ext>
              </a:extLst>
            </p:cNvPr>
            <p:cNvGraphicFramePr/>
            <p:nvPr/>
          </p:nvGraphicFramePr>
          <p:xfrm>
            <a:off x="804876" y="3825272"/>
            <a:ext cx="5305458" cy="1645379"/>
          </p:xfrm>
          <a:graphic>
            <a:graphicData uri="http://schemas.openxmlformats.org/drawingml/2006/chart">
              <c:chart xmlns:c="http://schemas.openxmlformats.org/drawingml/2006/chart" xmlns:r="http://schemas.openxmlformats.org/officeDocument/2006/relationships" r:id="rId6"/>
            </a:graphicData>
          </a:graphic>
        </p:graphicFrame>
        <p:sp>
          <p:nvSpPr>
            <p:cNvPr id="78" name="Text Box 4">
              <a:extLst>
                <a:ext uri="{FF2B5EF4-FFF2-40B4-BE49-F238E27FC236}">
                  <a16:creationId xmlns="" xmlns:a16="http://schemas.microsoft.com/office/drawing/2014/main" id="{4289551D-4E6F-EF78-868A-624EF561FAA8}"/>
                </a:ext>
              </a:extLst>
            </p:cNvPr>
            <p:cNvSpPr txBox="1">
              <a:spLocks noChangeArrowheads="1"/>
            </p:cNvSpPr>
            <p:nvPr/>
          </p:nvSpPr>
          <p:spPr bwMode="auto">
            <a:xfrm rot="16200000">
              <a:off x="-167654" y="4357972"/>
              <a:ext cx="1692208" cy="3073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50000"/>
                      <a:lumOff val="50000"/>
                    </a:schemeClr>
                  </a:solidFill>
                  <a:latin typeface="+mn-lt"/>
                  <a:ea typeface="+mn-ea"/>
                  <a:cs typeface="Arial"/>
                </a:rPr>
                <a:t>Probabilité</a:t>
              </a:r>
              <a:r>
                <a:rPr lang="da-DK" sz="800" dirty="0">
                  <a:solidFill>
                    <a:schemeClr val="tx1">
                      <a:lumMod val="50000"/>
                      <a:lumOff val="50000"/>
                    </a:schemeClr>
                  </a:solidFill>
                  <a:latin typeface="+mn-lt"/>
                  <a:ea typeface="+mn-ea"/>
                  <a:cs typeface="Arial"/>
                </a:rPr>
                <a:t> de </a:t>
              </a:r>
              <a:r>
                <a:rPr lang="da-DK" sz="800" dirty="0" err="1">
                  <a:solidFill>
                    <a:schemeClr val="tx1">
                      <a:lumMod val="50000"/>
                      <a:lumOff val="50000"/>
                    </a:schemeClr>
                  </a:solidFill>
                  <a:latin typeface="+mn-lt"/>
                  <a:ea typeface="+mn-ea"/>
                  <a:cs typeface="Arial"/>
                </a:rPr>
                <a:t>survie</a:t>
              </a:r>
              <a:r>
                <a:rPr lang="da-DK" sz="800" dirty="0">
                  <a:solidFill>
                    <a:schemeClr val="tx1">
                      <a:lumMod val="50000"/>
                      <a:lumOff val="50000"/>
                    </a:schemeClr>
                  </a:solidFill>
                  <a:latin typeface="+mn-lt"/>
                  <a:ea typeface="+mn-ea"/>
                  <a:cs typeface="Arial"/>
                </a:rPr>
                <a:t> </a:t>
              </a:r>
            </a:p>
          </p:txBody>
        </p:sp>
        <p:sp>
          <p:nvSpPr>
            <p:cNvPr id="79" name="Text Box 4">
              <a:extLst>
                <a:ext uri="{FF2B5EF4-FFF2-40B4-BE49-F238E27FC236}">
                  <a16:creationId xmlns="" xmlns:a16="http://schemas.microsoft.com/office/drawing/2014/main" id="{A1D20E23-0457-7650-166D-B94628D908F4}"/>
                </a:ext>
              </a:extLst>
            </p:cNvPr>
            <p:cNvSpPr txBox="1">
              <a:spLocks noChangeArrowheads="1"/>
            </p:cNvSpPr>
            <p:nvPr/>
          </p:nvSpPr>
          <p:spPr bwMode="auto">
            <a:xfrm>
              <a:off x="1972307" y="5378197"/>
              <a:ext cx="3306655" cy="25149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50000"/>
                      <a:lumOff val="50000"/>
                    </a:schemeClr>
                  </a:solidFill>
                  <a:latin typeface="+mn-lt"/>
                  <a:ea typeface="+mn-ea"/>
                  <a:cs typeface="Arial"/>
                </a:rPr>
                <a:t>Temps</a:t>
              </a:r>
              <a:r>
                <a:rPr lang="da-DK" sz="800" dirty="0">
                  <a:solidFill>
                    <a:schemeClr val="tx1">
                      <a:lumMod val="50000"/>
                      <a:lumOff val="50000"/>
                    </a:schemeClr>
                  </a:solidFill>
                  <a:latin typeface="+mn-lt"/>
                  <a:ea typeface="+mn-ea"/>
                  <a:cs typeface="Arial"/>
                </a:rPr>
                <a:t> (</a:t>
              </a:r>
              <a:r>
                <a:rPr lang="da-DK" sz="800" dirty="0" err="1">
                  <a:solidFill>
                    <a:schemeClr val="tx1">
                      <a:lumMod val="50000"/>
                      <a:lumOff val="50000"/>
                    </a:schemeClr>
                  </a:solidFill>
                  <a:latin typeface="+mn-lt"/>
                  <a:ea typeface="+mn-ea"/>
                  <a:cs typeface="Arial"/>
                </a:rPr>
                <a:t>mois</a:t>
              </a:r>
              <a:r>
                <a:rPr lang="da-DK" sz="800" dirty="0">
                  <a:solidFill>
                    <a:schemeClr val="tx1">
                      <a:lumMod val="50000"/>
                      <a:lumOff val="50000"/>
                    </a:schemeClr>
                  </a:solidFill>
                  <a:latin typeface="+mn-lt"/>
                  <a:ea typeface="+mn-ea"/>
                  <a:cs typeface="Arial"/>
                </a:rPr>
                <a:t>)</a:t>
              </a:r>
            </a:p>
          </p:txBody>
        </p:sp>
      </p:grpSp>
      <p:graphicFrame>
        <p:nvGraphicFramePr>
          <p:cNvPr id="80" name="Tableau 79">
            <a:extLst>
              <a:ext uri="{FF2B5EF4-FFF2-40B4-BE49-F238E27FC236}">
                <a16:creationId xmlns="" xmlns:a16="http://schemas.microsoft.com/office/drawing/2014/main" id="{54DA405A-7974-7931-7F52-D07F1FFF81DA}"/>
              </a:ext>
            </a:extLst>
          </p:cNvPr>
          <p:cNvGraphicFramePr>
            <a:graphicFrameLocks noGrp="1"/>
          </p:cNvGraphicFramePr>
          <p:nvPr/>
        </p:nvGraphicFramePr>
        <p:xfrm>
          <a:off x="6828817" y="3350136"/>
          <a:ext cx="4798529" cy="579120"/>
        </p:xfrm>
        <a:graphic>
          <a:graphicData uri="http://schemas.openxmlformats.org/drawingml/2006/table">
            <a:tbl>
              <a:tblPr firstRow="1" bandRow="1">
                <a:tableStyleId>{5C22544A-7EE6-4342-B048-85BDC9FD1C3A}</a:tableStyleId>
              </a:tblPr>
              <a:tblGrid>
                <a:gridCol w="2011154">
                  <a:extLst>
                    <a:ext uri="{9D8B030D-6E8A-4147-A177-3AD203B41FA5}">
                      <a16:colId xmlns="" xmlns:a16="http://schemas.microsoft.com/office/drawing/2014/main" val="20000"/>
                    </a:ext>
                  </a:extLst>
                </a:gridCol>
                <a:gridCol w="1261151">
                  <a:extLst>
                    <a:ext uri="{9D8B030D-6E8A-4147-A177-3AD203B41FA5}">
                      <a16:colId xmlns="" xmlns:a16="http://schemas.microsoft.com/office/drawing/2014/main" val="20002"/>
                    </a:ext>
                  </a:extLst>
                </a:gridCol>
                <a:gridCol w="1526224">
                  <a:extLst>
                    <a:ext uri="{9D8B030D-6E8A-4147-A177-3AD203B41FA5}">
                      <a16:colId xmlns="" xmlns:a16="http://schemas.microsoft.com/office/drawing/2014/main" val="20003"/>
                    </a:ext>
                  </a:extLst>
                </a:gridCol>
              </a:tblGrid>
              <a:tr h="164097">
                <a:tc>
                  <a:txBody>
                    <a:bodyPr/>
                    <a:lstStyle/>
                    <a:p>
                      <a:pPr algn="ctr">
                        <a:lnSpc>
                          <a:spcPts val="80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kern="1200" dirty="0" err="1">
                          <a:solidFill>
                            <a:schemeClr val="tx1"/>
                          </a:solidFill>
                          <a:latin typeface="+mn-lt"/>
                          <a:ea typeface="+mn-ea"/>
                          <a:cs typeface="Arial" panose="020B0604020202020204" pitchFamily="34" charset="0"/>
                        </a:rPr>
                        <a:t>Median</a:t>
                      </a:r>
                      <a:r>
                        <a:rPr lang="fr-FR" sz="800" b="0" kern="1200" dirty="0">
                          <a:solidFill>
                            <a:schemeClr val="tx1"/>
                          </a:solidFill>
                          <a:latin typeface="+mn-lt"/>
                          <a:ea typeface="+mn-ea"/>
                          <a:cs typeface="Arial" panose="020B0604020202020204" pitchFamily="34" charset="0"/>
                        </a:rPr>
                        <a:t>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800"/>
                        </a:lnSpc>
                        <a:spcBef>
                          <a:spcPts val="0"/>
                        </a:spcBef>
                        <a:spcAft>
                          <a:spcPts val="0"/>
                        </a:spcAft>
                        <a:buClrTx/>
                        <a:buSzTx/>
                        <a:buFontTx/>
                        <a:buNone/>
                        <a:tabLst/>
                        <a:defRPr/>
                      </a:pPr>
                      <a:r>
                        <a:rPr lang="fr-FR" sz="800" b="0" dirty="0">
                          <a:solidFill>
                            <a:schemeClr val="tx1"/>
                          </a:solidFill>
                          <a:latin typeface="+mj-lt"/>
                          <a:cs typeface="Arial" panose="020B0604020202020204" pitchFamily="34" charset="0"/>
                        </a:rPr>
                        <a:t>HR (95% CI)</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64097">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err="1">
                          <a:solidFill>
                            <a:schemeClr val="bg2"/>
                          </a:solidFill>
                          <a:latin typeface="+mj-lt"/>
                          <a:cs typeface="Arial" panose="020B0604020202020204" pitchFamily="34" charset="0"/>
                        </a:rPr>
                        <a:t>Cemiplimab</a:t>
                      </a:r>
                      <a:r>
                        <a:rPr lang="fr-FR" sz="800" b="1" dirty="0">
                          <a:solidFill>
                            <a:schemeClr val="bg2"/>
                          </a:solidFill>
                          <a:latin typeface="+mj-lt"/>
                          <a:cs typeface="Arial" panose="020B0604020202020204" pitchFamily="34" charset="0"/>
                        </a:rPr>
                        <a:t> + chimiothérapie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00"/>
                        </a:lnSpc>
                      </a:pPr>
                      <a:r>
                        <a:rPr lang="fr-FR" sz="800" b="1" dirty="0">
                          <a:solidFill>
                            <a:schemeClr val="tx1"/>
                          </a:solidFill>
                          <a:latin typeface="+mj-lt"/>
                          <a:cs typeface="Arial" panose="020B0604020202020204" pitchFamily="34" charset="0"/>
                        </a:rPr>
                        <a:t>17,5 mois (13,1-21,5)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00"/>
                        </a:lnSpc>
                      </a:pPr>
                      <a:r>
                        <a:rPr lang="fr-FR" sz="800" b="1" dirty="0">
                          <a:solidFill>
                            <a:schemeClr val="tx1"/>
                          </a:solidFill>
                          <a:latin typeface="+mj-lt"/>
                          <a:cs typeface="Arial" panose="020B0604020202020204" pitchFamily="34" charset="0"/>
                        </a:rPr>
                        <a:t>0,40 (0,23-0,71)</a:t>
                      </a:r>
                    </a:p>
                    <a:p>
                      <a:pPr algn="ctr">
                        <a:lnSpc>
                          <a:spcPts val="800"/>
                        </a:lnSpc>
                      </a:pPr>
                      <a:r>
                        <a:rPr lang="fr-FR" sz="800" b="1" dirty="0">
                          <a:solidFill>
                            <a:schemeClr val="tx1"/>
                          </a:solidFill>
                          <a:latin typeface="+mj-lt"/>
                          <a:cs typeface="Arial" panose="020B0604020202020204" pitchFamily="34" charset="0"/>
                        </a:rPr>
                        <a:t>P = 0,0013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64097">
                <a:tc>
                  <a:txBody>
                    <a:bodyPr/>
                    <a:lstStyle/>
                    <a:p>
                      <a:pPr marL="0" marR="0" lvl="0" indent="0" algn="l" defTabSz="457200" rtl="0" eaLnBrk="1" fontAlgn="auto" latinLnBrk="0" hangingPunct="1">
                        <a:lnSpc>
                          <a:spcPts val="800"/>
                        </a:lnSpc>
                        <a:spcBef>
                          <a:spcPts val="0"/>
                        </a:spcBef>
                        <a:spcAft>
                          <a:spcPts val="0"/>
                        </a:spcAft>
                        <a:buClrTx/>
                        <a:buSzTx/>
                        <a:buFontTx/>
                        <a:buNone/>
                        <a:tabLst/>
                        <a:defRPr/>
                      </a:pPr>
                      <a:r>
                        <a:rPr lang="fr-FR" sz="800" b="1" dirty="0">
                          <a:solidFill>
                            <a:schemeClr val="tx1">
                              <a:lumMod val="50000"/>
                              <a:lumOff val="50000"/>
                            </a:schemeClr>
                          </a:solidFill>
                          <a:latin typeface="+mj-lt"/>
                          <a:cs typeface="Arial" panose="020B0604020202020204" pitchFamily="34" charset="0"/>
                        </a:rPr>
                        <a:t>chimiothérapie</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00"/>
                        </a:lnSpc>
                      </a:pPr>
                      <a:r>
                        <a:rPr lang="fr-FR" sz="800" b="1" dirty="0">
                          <a:solidFill>
                            <a:schemeClr val="tx1"/>
                          </a:solidFill>
                          <a:latin typeface="+mj-lt"/>
                          <a:cs typeface="Arial" panose="020B0604020202020204" pitchFamily="34" charset="0"/>
                        </a:rPr>
                        <a:t>6,5 mois (4,2-10,3)</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81" name="Connecteur droit 80">
            <a:extLst>
              <a:ext uri="{FF2B5EF4-FFF2-40B4-BE49-F238E27FC236}">
                <a16:creationId xmlns="" xmlns:a16="http://schemas.microsoft.com/office/drawing/2014/main" id="{8BF21CAB-F014-FD67-D416-8D5CF5D059B2}"/>
              </a:ext>
            </a:extLst>
          </p:cNvPr>
          <p:cNvCxnSpPr>
            <a:cxnSpLocks/>
          </p:cNvCxnSpPr>
          <p:nvPr/>
        </p:nvCxnSpPr>
        <p:spPr>
          <a:xfrm flipH="1" flipV="1">
            <a:off x="9590088" y="4525505"/>
            <a:ext cx="9638" cy="6852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 xmlns:a16="http://schemas.microsoft.com/office/drawing/2014/main" id="{C0317B33-D7BE-16CA-5D91-00B21722C049}"/>
              </a:ext>
            </a:extLst>
          </p:cNvPr>
          <p:cNvCxnSpPr>
            <a:cxnSpLocks/>
          </p:cNvCxnSpPr>
          <p:nvPr/>
        </p:nvCxnSpPr>
        <p:spPr>
          <a:xfrm flipV="1">
            <a:off x="11224603" y="4796725"/>
            <a:ext cx="0" cy="4139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Text Box 4">
            <a:extLst>
              <a:ext uri="{FF2B5EF4-FFF2-40B4-BE49-F238E27FC236}">
                <a16:creationId xmlns="" xmlns:a16="http://schemas.microsoft.com/office/drawing/2014/main" id="{3D3C9BE8-4762-F1A7-7402-B6402DC0AAA3}"/>
              </a:ext>
            </a:extLst>
          </p:cNvPr>
          <p:cNvSpPr txBox="1">
            <a:spLocks noChangeArrowheads="1"/>
          </p:cNvSpPr>
          <p:nvPr/>
        </p:nvSpPr>
        <p:spPr bwMode="auto">
          <a:xfrm>
            <a:off x="8281009" y="2752154"/>
            <a:ext cx="1846218" cy="19492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fr-FR" sz="800" dirty="0" err="1">
                <a:solidFill>
                  <a:schemeClr val="tx1">
                    <a:lumMod val="50000"/>
                    <a:lumOff val="50000"/>
                  </a:schemeClr>
                </a:solidFill>
                <a:latin typeface="+mj-lt"/>
                <a:cs typeface="Arial" panose="020B0604020202020204" pitchFamily="34" charset="0"/>
              </a:rPr>
              <a:t>Cemiplimab</a:t>
            </a:r>
            <a:r>
              <a:rPr lang="fr-FR" sz="800" dirty="0">
                <a:solidFill>
                  <a:schemeClr val="tx1">
                    <a:lumMod val="50000"/>
                    <a:lumOff val="50000"/>
                  </a:schemeClr>
                </a:solidFill>
                <a:latin typeface="+mj-lt"/>
                <a:cs typeface="Arial" panose="020B0604020202020204" pitchFamily="34" charset="0"/>
              </a:rPr>
              <a:t> + chimiothérapie </a:t>
            </a:r>
          </a:p>
        </p:txBody>
      </p:sp>
      <p:sp>
        <p:nvSpPr>
          <p:cNvPr id="84" name="Text Box 4">
            <a:extLst>
              <a:ext uri="{FF2B5EF4-FFF2-40B4-BE49-F238E27FC236}">
                <a16:creationId xmlns="" xmlns:a16="http://schemas.microsoft.com/office/drawing/2014/main" id="{121A06D3-4DEB-458C-1A54-3C83BC82A47B}"/>
              </a:ext>
            </a:extLst>
          </p:cNvPr>
          <p:cNvSpPr txBox="1">
            <a:spLocks noChangeArrowheads="1"/>
          </p:cNvSpPr>
          <p:nvPr/>
        </p:nvSpPr>
        <p:spPr bwMode="auto">
          <a:xfrm>
            <a:off x="10056440" y="2752154"/>
            <a:ext cx="1846218" cy="19492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fr-FR" sz="800" dirty="0">
                <a:solidFill>
                  <a:schemeClr val="tx1">
                    <a:lumMod val="50000"/>
                    <a:lumOff val="50000"/>
                  </a:schemeClr>
                </a:solidFill>
                <a:latin typeface="+mj-lt"/>
                <a:cs typeface="Arial" panose="020B0604020202020204" pitchFamily="34" charset="0"/>
              </a:rPr>
              <a:t>chimiothérapie </a:t>
            </a:r>
          </a:p>
        </p:txBody>
      </p:sp>
      <p:grpSp>
        <p:nvGrpSpPr>
          <p:cNvPr id="87" name="Groupe 86">
            <a:extLst>
              <a:ext uri="{FF2B5EF4-FFF2-40B4-BE49-F238E27FC236}">
                <a16:creationId xmlns="" xmlns:a16="http://schemas.microsoft.com/office/drawing/2014/main" id="{84B54A1F-9357-D632-7205-0A1F6742C040}"/>
              </a:ext>
            </a:extLst>
          </p:cNvPr>
          <p:cNvGrpSpPr/>
          <p:nvPr/>
        </p:nvGrpSpPr>
        <p:grpSpPr>
          <a:xfrm>
            <a:off x="8908026" y="1451112"/>
            <a:ext cx="688258" cy="1253306"/>
            <a:chOff x="3460955" y="1347019"/>
            <a:chExt cx="688258" cy="1253306"/>
          </a:xfrm>
        </p:grpSpPr>
        <p:sp>
          <p:nvSpPr>
            <p:cNvPr id="85" name="Rectangle 84">
              <a:extLst>
                <a:ext uri="{FF2B5EF4-FFF2-40B4-BE49-F238E27FC236}">
                  <a16:creationId xmlns="" xmlns:a16="http://schemas.microsoft.com/office/drawing/2014/main" id="{B753281D-0C02-01BB-CE1D-4ED3EC778341}"/>
                </a:ext>
              </a:extLst>
            </p:cNvPr>
            <p:cNvSpPr/>
            <p:nvPr/>
          </p:nvSpPr>
          <p:spPr>
            <a:xfrm>
              <a:off x="3460955" y="1504335"/>
              <a:ext cx="688258" cy="109599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Rectangle 85">
              <a:extLst>
                <a:ext uri="{FF2B5EF4-FFF2-40B4-BE49-F238E27FC236}">
                  <a16:creationId xmlns="" xmlns:a16="http://schemas.microsoft.com/office/drawing/2014/main" id="{0CE63784-3AF0-2798-0E13-8B2F37EA8019}"/>
                </a:ext>
              </a:extLst>
            </p:cNvPr>
            <p:cNvSpPr/>
            <p:nvPr/>
          </p:nvSpPr>
          <p:spPr>
            <a:xfrm>
              <a:off x="3460955" y="1347019"/>
              <a:ext cx="688258" cy="1671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9" name="Rectangle 88">
            <a:extLst>
              <a:ext uri="{FF2B5EF4-FFF2-40B4-BE49-F238E27FC236}">
                <a16:creationId xmlns="" xmlns:a16="http://schemas.microsoft.com/office/drawing/2014/main" id="{941D538E-EB2C-AB66-4154-3C8BDBCF4794}"/>
              </a:ext>
            </a:extLst>
          </p:cNvPr>
          <p:cNvSpPr/>
          <p:nvPr/>
        </p:nvSpPr>
        <p:spPr>
          <a:xfrm>
            <a:off x="10640826" y="2100041"/>
            <a:ext cx="688258" cy="604377"/>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90">
            <a:extLst>
              <a:ext uri="{FF2B5EF4-FFF2-40B4-BE49-F238E27FC236}">
                <a16:creationId xmlns="" xmlns:a16="http://schemas.microsoft.com/office/drawing/2014/main" id="{DF92EDFF-7D49-00D7-4E71-E4A1AF74AFC7}"/>
              </a:ext>
            </a:extLst>
          </p:cNvPr>
          <p:cNvSpPr txBox="1"/>
          <p:nvPr/>
        </p:nvSpPr>
        <p:spPr>
          <a:xfrm>
            <a:off x="8917858" y="1193118"/>
            <a:ext cx="688258" cy="246221"/>
          </a:xfrm>
          <a:prstGeom prst="rect">
            <a:avLst/>
          </a:prstGeom>
          <a:noFill/>
        </p:spPr>
        <p:txBody>
          <a:bodyPr wrap="square" rtlCol="0">
            <a:spAutoFit/>
          </a:bodyPr>
          <a:lstStyle/>
          <a:p>
            <a:pPr algn="ctr"/>
            <a:r>
              <a:rPr lang="fr-FR" sz="1000" b="1" dirty="0">
                <a:solidFill>
                  <a:srgbClr val="FF7F4D"/>
                </a:solidFill>
              </a:rPr>
              <a:t>47,9 %</a:t>
            </a:r>
          </a:p>
        </p:txBody>
      </p:sp>
      <p:sp>
        <p:nvSpPr>
          <p:cNvPr id="92" name="ZoneTexte 91">
            <a:extLst>
              <a:ext uri="{FF2B5EF4-FFF2-40B4-BE49-F238E27FC236}">
                <a16:creationId xmlns="" xmlns:a16="http://schemas.microsoft.com/office/drawing/2014/main" id="{17BB9F7D-40BD-A54F-AB92-8026B794D11E}"/>
              </a:ext>
            </a:extLst>
          </p:cNvPr>
          <p:cNvSpPr txBox="1"/>
          <p:nvPr/>
        </p:nvSpPr>
        <p:spPr>
          <a:xfrm>
            <a:off x="10655351" y="1867077"/>
            <a:ext cx="688258" cy="246221"/>
          </a:xfrm>
          <a:prstGeom prst="rect">
            <a:avLst/>
          </a:prstGeom>
          <a:noFill/>
        </p:spPr>
        <p:txBody>
          <a:bodyPr wrap="square" rtlCol="0">
            <a:spAutoFit/>
          </a:bodyPr>
          <a:lstStyle/>
          <a:p>
            <a:pPr algn="ctr"/>
            <a:r>
              <a:rPr lang="fr-FR" sz="1000" b="1" dirty="0">
                <a:solidFill>
                  <a:schemeClr val="tx1">
                    <a:lumMod val="50000"/>
                    <a:lumOff val="50000"/>
                  </a:schemeClr>
                </a:solidFill>
              </a:rPr>
              <a:t>22,7 %</a:t>
            </a:r>
          </a:p>
        </p:txBody>
      </p:sp>
      <p:sp>
        <p:nvSpPr>
          <p:cNvPr id="93" name="ZoneTexte 92">
            <a:extLst>
              <a:ext uri="{FF2B5EF4-FFF2-40B4-BE49-F238E27FC236}">
                <a16:creationId xmlns="" xmlns:a16="http://schemas.microsoft.com/office/drawing/2014/main" id="{B16D6186-DF4A-ECE3-25D7-1673B5C04BC9}"/>
              </a:ext>
            </a:extLst>
          </p:cNvPr>
          <p:cNvSpPr txBox="1"/>
          <p:nvPr/>
        </p:nvSpPr>
        <p:spPr>
          <a:xfrm>
            <a:off x="8862678" y="1425465"/>
            <a:ext cx="793701" cy="215444"/>
          </a:xfrm>
          <a:prstGeom prst="rect">
            <a:avLst/>
          </a:prstGeom>
          <a:noFill/>
        </p:spPr>
        <p:txBody>
          <a:bodyPr wrap="square" rtlCol="0">
            <a:spAutoFit/>
          </a:bodyPr>
          <a:lstStyle/>
          <a:p>
            <a:pPr algn="ctr"/>
            <a:r>
              <a:rPr lang="fr-FR" sz="800" b="1" dirty="0">
                <a:solidFill>
                  <a:schemeClr val="bg1"/>
                </a:solidFill>
              </a:rPr>
              <a:t>CR = 5,1 %</a:t>
            </a:r>
          </a:p>
        </p:txBody>
      </p:sp>
      <p:sp>
        <p:nvSpPr>
          <p:cNvPr id="94" name="ZoneTexte 93">
            <a:extLst>
              <a:ext uri="{FF2B5EF4-FFF2-40B4-BE49-F238E27FC236}">
                <a16:creationId xmlns="" xmlns:a16="http://schemas.microsoft.com/office/drawing/2014/main" id="{F210CA8A-6C3E-6CB1-20B9-0D6DC8A209B2}"/>
              </a:ext>
            </a:extLst>
          </p:cNvPr>
          <p:cNvSpPr txBox="1"/>
          <p:nvPr/>
        </p:nvSpPr>
        <p:spPr>
          <a:xfrm>
            <a:off x="8862678" y="1804901"/>
            <a:ext cx="793701" cy="215444"/>
          </a:xfrm>
          <a:prstGeom prst="rect">
            <a:avLst/>
          </a:prstGeom>
          <a:noFill/>
        </p:spPr>
        <p:txBody>
          <a:bodyPr wrap="square" rtlCol="0">
            <a:spAutoFit/>
          </a:bodyPr>
          <a:lstStyle/>
          <a:p>
            <a:pPr algn="ctr"/>
            <a:r>
              <a:rPr lang="fr-FR" sz="800" b="1" dirty="0"/>
              <a:t>PR = 42,0 %</a:t>
            </a:r>
          </a:p>
        </p:txBody>
      </p:sp>
      <p:sp>
        <p:nvSpPr>
          <p:cNvPr id="95" name="ZoneTexte 94">
            <a:extLst>
              <a:ext uri="{FF2B5EF4-FFF2-40B4-BE49-F238E27FC236}">
                <a16:creationId xmlns="" xmlns:a16="http://schemas.microsoft.com/office/drawing/2014/main" id="{09C99450-7DA1-A26A-229C-05C2C9E8DCAF}"/>
              </a:ext>
            </a:extLst>
          </p:cNvPr>
          <p:cNvSpPr txBox="1"/>
          <p:nvPr/>
        </p:nvSpPr>
        <p:spPr>
          <a:xfrm>
            <a:off x="10593796" y="2233779"/>
            <a:ext cx="793701" cy="215444"/>
          </a:xfrm>
          <a:prstGeom prst="rect">
            <a:avLst/>
          </a:prstGeom>
          <a:noFill/>
        </p:spPr>
        <p:txBody>
          <a:bodyPr wrap="square" rtlCol="0">
            <a:spAutoFit/>
          </a:bodyPr>
          <a:lstStyle/>
          <a:p>
            <a:pPr algn="ctr"/>
            <a:r>
              <a:rPr lang="fr-FR" sz="800" b="1" dirty="0">
                <a:solidFill>
                  <a:schemeClr val="bg1"/>
                </a:solidFill>
              </a:rPr>
              <a:t>PR = 42,0 %</a:t>
            </a:r>
          </a:p>
        </p:txBody>
      </p:sp>
      <p:sp>
        <p:nvSpPr>
          <p:cNvPr id="96" name="ZoneTexte 95">
            <a:extLst>
              <a:ext uri="{FF2B5EF4-FFF2-40B4-BE49-F238E27FC236}">
                <a16:creationId xmlns="" xmlns:a16="http://schemas.microsoft.com/office/drawing/2014/main" id="{2E6325EB-90BA-DABF-728D-668EC951CDFB}"/>
              </a:ext>
            </a:extLst>
          </p:cNvPr>
          <p:cNvSpPr txBox="1"/>
          <p:nvPr/>
        </p:nvSpPr>
        <p:spPr>
          <a:xfrm>
            <a:off x="9038165" y="688915"/>
            <a:ext cx="2180247" cy="400110"/>
          </a:xfrm>
          <a:prstGeom prst="rect">
            <a:avLst/>
          </a:prstGeom>
          <a:noFill/>
        </p:spPr>
        <p:txBody>
          <a:bodyPr wrap="square" rtlCol="0">
            <a:spAutoFit/>
          </a:bodyPr>
          <a:lstStyle/>
          <a:p>
            <a:pPr algn="ctr"/>
            <a:r>
              <a:rPr lang="fr-FR" sz="1000" b="1" dirty="0"/>
              <a:t>OR 3,2 (95% CI 1,86 5,25)</a:t>
            </a:r>
          </a:p>
          <a:p>
            <a:pPr algn="ctr"/>
            <a:r>
              <a:rPr lang="fr-FR" sz="1000" b="1" dirty="0"/>
              <a:t>P &lt; 0,0001</a:t>
            </a:r>
          </a:p>
        </p:txBody>
      </p:sp>
      <p:grpSp>
        <p:nvGrpSpPr>
          <p:cNvPr id="103" name="Groupe 102">
            <a:extLst>
              <a:ext uri="{FF2B5EF4-FFF2-40B4-BE49-F238E27FC236}">
                <a16:creationId xmlns="" xmlns:a16="http://schemas.microsoft.com/office/drawing/2014/main" id="{E7F06459-C122-E755-6AD9-C19205913403}"/>
              </a:ext>
            </a:extLst>
          </p:cNvPr>
          <p:cNvGrpSpPr/>
          <p:nvPr/>
        </p:nvGrpSpPr>
        <p:grpSpPr>
          <a:xfrm>
            <a:off x="9226446" y="1070957"/>
            <a:ext cx="1783829" cy="757005"/>
            <a:chOff x="9226446" y="804212"/>
            <a:chExt cx="1783829" cy="1276261"/>
          </a:xfrm>
        </p:grpSpPr>
        <p:cxnSp>
          <p:nvCxnSpPr>
            <p:cNvPr id="98" name="Connecteur droit 97">
              <a:extLst>
                <a:ext uri="{FF2B5EF4-FFF2-40B4-BE49-F238E27FC236}">
                  <a16:creationId xmlns="" xmlns:a16="http://schemas.microsoft.com/office/drawing/2014/main" id="{514CE975-9172-CF1B-600D-FDB01A223E2D}"/>
                </a:ext>
              </a:extLst>
            </p:cNvPr>
            <p:cNvCxnSpPr/>
            <p:nvPr/>
          </p:nvCxnSpPr>
          <p:spPr>
            <a:xfrm>
              <a:off x="9226446" y="804212"/>
              <a:ext cx="0" cy="284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 xmlns:a16="http://schemas.microsoft.com/office/drawing/2014/main" id="{CD0B7B5B-B56D-5F9D-63CF-2E101342E62C}"/>
                </a:ext>
              </a:extLst>
            </p:cNvPr>
            <p:cNvCxnSpPr>
              <a:cxnSpLocks/>
            </p:cNvCxnSpPr>
            <p:nvPr/>
          </p:nvCxnSpPr>
          <p:spPr>
            <a:xfrm>
              <a:off x="11010275" y="804212"/>
              <a:ext cx="0" cy="1276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 xmlns:a16="http://schemas.microsoft.com/office/drawing/2014/main" id="{40A9FCD1-EF12-395A-EB4B-12423520BD98}"/>
                </a:ext>
              </a:extLst>
            </p:cNvPr>
            <p:cNvCxnSpPr>
              <a:cxnSpLocks/>
            </p:cNvCxnSpPr>
            <p:nvPr/>
          </p:nvCxnSpPr>
          <p:spPr>
            <a:xfrm flipH="1">
              <a:off x="9227321" y="813087"/>
              <a:ext cx="1782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ZoneTexte 105">
            <a:extLst>
              <a:ext uri="{FF2B5EF4-FFF2-40B4-BE49-F238E27FC236}">
                <a16:creationId xmlns="" xmlns:a16="http://schemas.microsoft.com/office/drawing/2014/main" id="{3D65422A-948E-CBB2-103E-8223F4DDAEE2}"/>
              </a:ext>
            </a:extLst>
          </p:cNvPr>
          <p:cNvSpPr txBox="1"/>
          <p:nvPr/>
        </p:nvSpPr>
        <p:spPr>
          <a:xfrm>
            <a:off x="3882452" y="1368080"/>
            <a:ext cx="539646" cy="215444"/>
          </a:xfrm>
          <a:prstGeom prst="rect">
            <a:avLst/>
          </a:prstGeom>
          <a:noFill/>
        </p:spPr>
        <p:txBody>
          <a:bodyPr wrap="square" rtlCol="0">
            <a:spAutoFit/>
          </a:bodyPr>
          <a:lstStyle/>
          <a:p>
            <a:pPr algn="ctr"/>
            <a:r>
              <a:rPr lang="fr-FR" sz="800" b="1" dirty="0">
                <a:solidFill>
                  <a:schemeClr val="bg2"/>
                </a:solidFill>
              </a:rPr>
              <a:t>72,4 %</a:t>
            </a:r>
          </a:p>
        </p:txBody>
      </p:sp>
      <p:sp>
        <p:nvSpPr>
          <p:cNvPr id="107" name="ZoneTexte 106">
            <a:extLst>
              <a:ext uri="{FF2B5EF4-FFF2-40B4-BE49-F238E27FC236}">
                <a16:creationId xmlns="" xmlns:a16="http://schemas.microsoft.com/office/drawing/2014/main" id="{86C2E8E5-2ABC-C6F9-80A6-D0F65FD4949B}"/>
              </a:ext>
            </a:extLst>
          </p:cNvPr>
          <p:cNvSpPr txBox="1"/>
          <p:nvPr/>
        </p:nvSpPr>
        <p:spPr>
          <a:xfrm>
            <a:off x="5540536" y="1612201"/>
            <a:ext cx="539646" cy="215444"/>
          </a:xfrm>
          <a:prstGeom prst="rect">
            <a:avLst/>
          </a:prstGeom>
          <a:noFill/>
        </p:spPr>
        <p:txBody>
          <a:bodyPr wrap="square" rtlCol="0">
            <a:spAutoFit/>
          </a:bodyPr>
          <a:lstStyle/>
          <a:p>
            <a:pPr algn="ctr"/>
            <a:r>
              <a:rPr lang="fr-FR" sz="800" b="1" dirty="0">
                <a:solidFill>
                  <a:schemeClr val="bg2"/>
                </a:solidFill>
              </a:rPr>
              <a:t>48,3 %</a:t>
            </a:r>
          </a:p>
        </p:txBody>
      </p:sp>
      <p:sp>
        <p:nvSpPr>
          <p:cNvPr id="108" name="ZoneTexte 107">
            <a:extLst>
              <a:ext uri="{FF2B5EF4-FFF2-40B4-BE49-F238E27FC236}">
                <a16:creationId xmlns="" xmlns:a16="http://schemas.microsoft.com/office/drawing/2014/main" id="{7DDBE21B-F4F6-4537-F08D-152E291F2A59}"/>
              </a:ext>
            </a:extLst>
          </p:cNvPr>
          <p:cNvSpPr txBox="1"/>
          <p:nvPr/>
        </p:nvSpPr>
        <p:spPr>
          <a:xfrm>
            <a:off x="5728694" y="2130803"/>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28,4 %</a:t>
            </a:r>
          </a:p>
        </p:txBody>
      </p:sp>
      <p:sp>
        <p:nvSpPr>
          <p:cNvPr id="109" name="ZoneTexte 108">
            <a:extLst>
              <a:ext uri="{FF2B5EF4-FFF2-40B4-BE49-F238E27FC236}">
                <a16:creationId xmlns="" xmlns:a16="http://schemas.microsoft.com/office/drawing/2014/main" id="{F0F66542-C0A1-2115-B22F-C17ACFF15165}"/>
              </a:ext>
            </a:extLst>
          </p:cNvPr>
          <p:cNvSpPr txBox="1"/>
          <p:nvPr/>
        </p:nvSpPr>
        <p:spPr>
          <a:xfrm>
            <a:off x="4038805" y="1958859"/>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51,0 %</a:t>
            </a:r>
          </a:p>
        </p:txBody>
      </p:sp>
      <p:grpSp>
        <p:nvGrpSpPr>
          <p:cNvPr id="115" name="Groupe 114">
            <a:extLst>
              <a:ext uri="{FF2B5EF4-FFF2-40B4-BE49-F238E27FC236}">
                <a16:creationId xmlns="" xmlns:a16="http://schemas.microsoft.com/office/drawing/2014/main" id="{455C8CC3-E081-9F02-9503-6B9B3FC4A389}"/>
              </a:ext>
            </a:extLst>
          </p:cNvPr>
          <p:cNvGrpSpPr/>
          <p:nvPr/>
        </p:nvGrpSpPr>
        <p:grpSpPr>
          <a:xfrm>
            <a:off x="2458334" y="1250950"/>
            <a:ext cx="3477771" cy="906904"/>
            <a:chOff x="2458335" y="1250950"/>
            <a:chExt cx="3132944" cy="906904"/>
          </a:xfrm>
        </p:grpSpPr>
        <p:sp>
          <p:nvSpPr>
            <p:cNvPr id="110" name="Forme libre 109">
              <a:extLst>
                <a:ext uri="{FF2B5EF4-FFF2-40B4-BE49-F238E27FC236}">
                  <a16:creationId xmlns="" xmlns:a16="http://schemas.microsoft.com/office/drawing/2014/main" id="{BBEEC043-91E5-8F02-1E81-23D9EDEA07B4}"/>
                </a:ext>
              </a:extLst>
            </p:cNvPr>
            <p:cNvSpPr/>
            <p:nvPr/>
          </p:nvSpPr>
          <p:spPr>
            <a:xfrm>
              <a:off x="2458335" y="1250950"/>
              <a:ext cx="3125449" cy="674557"/>
            </a:xfrm>
            <a:custGeom>
              <a:avLst/>
              <a:gdLst>
                <a:gd name="connsiteX0" fmla="*/ 0 w 3125449"/>
                <a:gd name="connsiteY0" fmla="*/ 0 h 674557"/>
                <a:gd name="connsiteX1" fmla="*/ 374754 w 3125449"/>
                <a:gd name="connsiteY1" fmla="*/ 97436 h 674557"/>
                <a:gd name="connsiteX2" fmla="*/ 682052 w 3125449"/>
                <a:gd name="connsiteY2" fmla="*/ 134911 h 674557"/>
                <a:gd name="connsiteX3" fmla="*/ 906905 w 3125449"/>
                <a:gd name="connsiteY3" fmla="*/ 187377 h 674557"/>
                <a:gd name="connsiteX4" fmla="*/ 1169233 w 3125449"/>
                <a:gd name="connsiteY4" fmla="*/ 269822 h 674557"/>
                <a:gd name="connsiteX5" fmla="*/ 1506511 w 3125449"/>
                <a:gd name="connsiteY5" fmla="*/ 344773 h 674557"/>
                <a:gd name="connsiteX6" fmla="*/ 1828800 w 3125449"/>
                <a:gd name="connsiteY6" fmla="*/ 412229 h 674557"/>
                <a:gd name="connsiteX7" fmla="*/ 1911246 w 3125449"/>
                <a:gd name="connsiteY7" fmla="*/ 419724 h 674557"/>
                <a:gd name="connsiteX8" fmla="*/ 1993692 w 3125449"/>
                <a:gd name="connsiteY8" fmla="*/ 457200 h 674557"/>
                <a:gd name="connsiteX9" fmla="*/ 2488367 w 3125449"/>
                <a:gd name="connsiteY9" fmla="*/ 502170 h 674557"/>
                <a:gd name="connsiteX10" fmla="*/ 2488367 w 3125449"/>
                <a:gd name="connsiteY10" fmla="*/ 502170 h 674557"/>
                <a:gd name="connsiteX11" fmla="*/ 2638269 w 3125449"/>
                <a:gd name="connsiteY11" fmla="*/ 562131 h 674557"/>
                <a:gd name="connsiteX12" fmla="*/ 2810656 w 3125449"/>
                <a:gd name="connsiteY12" fmla="*/ 577121 h 674557"/>
                <a:gd name="connsiteX13" fmla="*/ 3125449 w 3125449"/>
                <a:gd name="connsiteY13" fmla="*/ 674557 h 6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5449" h="674557">
                  <a:moveTo>
                    <a:pt x="0" y="0"/>
                  </a:moveTo>
                  <a:lnTo>
                    <a:pt x="374754" y="97436"/>
                  </a:lnTo>
                  <a:lnTo>
                    <a:pt x="682052" y="134911"/>
                  </a:lnTo>
                  <a:lnTo>
                    <a:pt x="906905" y="187377"/>
                  </a:lnTo>
                  <a:lnTo>
                    <a:pt x="1169233" y="269822"/>
                  </a:lnTo>
                  <a:lnTo>
                    <a:pt x="1506511" y="344773"/>
                  </a:lnTo>
                  <a:lnTo>
                    <a:pt x="1828800" y="412229"/>
                  </a:lnTo>
                  <a:lnTo>
                    <a:pt x="1911246" y="419724"/>
                  </a:lnTo>
                  <a:lnTo>
                    <a:pt x="1993692" y="457200"/>
                  </a:lnTo>
                  <a:lnTo>
                    <a:pt x="2488367" y="502170"/>
                  </a:lnTo>
                  <a:lnTo>
                    <a:pt x="2488367" y="502170"/>
                  </a:lnTo>
                  <a:lnTo>
                    <a:pt x="2638269" y="562131"/>
                  </a:lnTo>
                  <a:lnTo>
                    <a:pt x="2810656" y="577121"/>
                  </a:lnTo>
                  <a:lnTo>
                    <a:pt x="3125449" y="674557"/>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Forme libre 110">
              <a:extLst>
                <a:ext uri="{FF2B5EF4-FFF2-40B4-BE49-F238E27FC236}">
                  <a16:creationId xmlns="" xmlns:a16="http://schemas.microsoft.com/office/drawing/2014/main" id="{C45F132D-E820-C479-B927-7D9FB21CF88D}"/>
                </a:ext>
              </a:extLst>
            </p:cNvPr>
            <p:cNvSpPr/>
            <p:nvPr/>
          </p:nvSpPr>
          <p:spPr>
            <a:xfrm>
              <a:off x="2480820" y="1258445"/>
              <a:ext cx="3110459" cy="899409"/>
            </a:xfrm>
            <a:custGeom>
              <a:avLst/>
              <a:gdLst>
                <a:gd name="connsiteX0" fmla="*/ 0 w 3110459"/>
                <a:gd name="connsiteY0" fmla="*/ 0 h 899409"/>
                <a:gd name="connsiteX1" fmla="*/ 262328 w 3110459"/>
                <a:gd name="connsiteY1" fmla="*/ 119921 h 899409"/>
                <a:gd name="connsiteX2" fmla="*/ 404735 w 3110459"/>
                <a:gd name="connsiteY2" fmla="*/ 172386 h 899409"/>
                <a:gd name="connsiteX3" fmla="*/ 449705 w 3110459"/>
                <a:gd name="connsiteY3" fmla="*/ 209862 h 899409"/>
                <a:gd name="connsiteX4" fmla="*/ 554636 w 3110459"/>
                <a:gd name="connsiteY4" fmla="*/ 224852 h 899409"/>
                <a:gd name="connsiteX5" fmla="*/ 689548 w 3110459"/>
                <a:gd name="connsiteY5" fmla="*/ 307298 h 899409"/>
                <a:gd name="connsiteX6" fmla="*/ 771994 w 3110459"/>
                <a:gd name="connsiteY6" fmla="*/ 307298 h 899409"/>
                <a:gd name="connsiteX7" fmla="*/ 839449 w 3110459"/>
                <a:gd name="connsiteY7" fmla="*/ 322288 h 899409"/>
                <a:gd name="connsiteX8" fmla="*/ 914400 w 3110459"/>
                <a:gd name="connsiteY8" fmla="*/ 382249 h 899409"/>
                <a:gd name="connsiteX9" fmla="*/ 981856 w 3110459"/>
                <a:gd name="connsiteY9" fmla="*/ 404734 h 899409"/>
                <a:gd name="connsiteX10" fmla="*/ 1056807 w 3110459"/>
                <a:gd name="connsiteY10" fmla="*/ 442209 h 899409"/>
                <a:gd name="connsiteX11" fmla="*/ 1169233 w 3110459"/>
                <a:gd name="connsiteY11" fmla="*/ 457200 h 899409"/>
                <a:gd name="connsiteX12" fmla="*/ 1244184 w 3110459"/>
                <a:gd name="connsiteY12" fmla="*/ 494675 h 899409"/>
                <a:gd name="connsiteX13" fmla="*/ 1454046 w 3110459"/>
                <a:gd name="connsiteY13" fmla="*/ 562131 h 899409"/>
                <a:gd name="connsiteX14" fmla="*/ 1551482 w 3110459"/>
                <a:gd name="connsiteY14" fmla="*/ 629586 h 899409"/>
                <a:gd name="connsiteX15" fmla="*/ 1731364 w 3110459"/>
                <a:gd name="connsiteY15" fmla="*/ 697042 h 899409"/>
                <a:gd name="connsiteX16" fmla="*/ 1903751 w 3110459"/>
                <a:gd name="connsiteY16" fmla="*/ 712032 h 899409"/>
                <a:gd name="connsiteX17" fmla="*/ 2300990 w 3110459"/>
                <a:gd name="connsiteY17" fmla="*/ 786983 h 899409"/>
                <a:gd name="connsiteX18" fmla="*/ 2360951 w 3110459"/>
                <a:gd name="connsiteY18" fmla="*/ 824459 h 899409"/>
                <a:gd name="connsiteX19" fmla="*/ 2615784 w 3110459"/>
                <a:gd name="connsiteY19" fmla="*/ 831954 h 899409"/>
                <a:gd name="connsiteX20" fmla="*/ 2998033 w 3110459"/>
                <a:gd name="connsiteY20" fmla="*/ 831954 h 899409"/>
                <a:gd name="connsiteX21" fmla="*/ 2998033 w 3110459"/>
                <a:gd name="connsiteY21" fmla="*/ 899409 h 899409"/>
                <a:gd name="connsiteX22" fmla="*/ 3110459 w 3110459"/>
                <a:gd name="connsiteY22" fmla="*/ 899409 h 89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0459" h="899409">
                  <a:moveTo>
                    <a:pt x="0" y="0"/>
                  </a:moveTo>
                  <a:lnTo>
                    <a:pt x="262328" y="119921"/>
                  </a:lnTo>
                  <a:lnTo>
                    <a:pt x="404735" y="172386"/>
                  </a:lnTo>
                  <a:lnTo>
                    <a:pt x="449705" y="209862"/>
                  </a:lnTo>
                  <a:lnTo>
                    <a:pt x="554636" y="224852"/>
                  </a:lnTo>
                  <a:lnTo>
                    <a:pt x="689548" y="307298"/>
                  </a:lnTo>
                  <a:lnTo>
                    <a:pt x="771994" y="307298"/>
                  </a:lnTo>
                  <a:lnTo>
                    <a:pt x="839449" y="322288"/>
                  </a:lnTo>
                  <a:lnTo>
                    <a:pt x="914400" y="382249"/>
                  </a:lnTo>
                  <a:lnTo>
                    <a:pt x="981856" y="404734"/>
                  </a:lnTo>
                  <a:lnTo>
                    <a:pt x="1056807" y="442209"/>
                  </a:lnTo>
                  <a:lnTo>
                    <a:pt x="1169233" y="457200"/>
                  </a:lnTo>
                  <a:lnTo>
                    <a:pt x="1244184" y="494675"/>
                  </a:lnTo>
                  <a:lnTo>
                    <a:pt x="1454046" y="562131"/>
                  </a:lnTo>
                  <a:lnTo>
                    <a:pt x="1551482" y="629586"/>
                  </a:lnTo>
                  <a:lnTo>
                    <a:pt x="1731364" y="697042"/>
                  </a:lnTo>
                  <a:lnTo>
                    <a:pt x="1903751" y="712032"/>
                  </a:lnTo>
                  <a:lnTo>
                    <a:pt x="2300990" y="786983"/>
                  </a:lnTo>
                  <a:lnTo>
                    <a:pt x="2360951" y="824459"/>
                  </a:lnTo>
                  <a:lnTo>
                    <a:pt x="2615784" y="831954"/>
                  </a:lnTo>
                  <a:lnTo>
                    <a:pt x="2998033" y="831954"/>
                  </a:lnTo>
                  <a:lnTo>
                    <a:pt x="2998033" y="899409"/>
                  </a:lnTo>
                  <a:lnTo>
                    <a:pt x="3110459" y="899409"/>
                  </a:lnTo>
                </a:path>
              </a:pathLst>
            </a:cu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8" name="Groupe 117">
            <a:extLst>
              <a:ext uri="{FF2B5EF4-FFF2-40B4-BE49-F238E27FC236}">
                <a16:creationId xmlns="" xmlns:a16="http://schemas.microsoft.com/office/drawing/2014/main" id="{239323C2-4827-8296-B7F4-981BE13056F3}"/>
              </a:ext>
            </a:extLst>
          </p:cNvPr>
          <p:cNvGrpSpPr/>
          <p:nvPr/>
        </p:nvGrpSpPr>
        <p:grpSpPr>
          <a:xfrm>
            <a:off x="2473325" y="4062413"/>
            <a:ext cx="3470275" cy="1116768"/>
            <a:chOff x="2473325" y="4062413"/>
            <a:chExt cx="3110459" cy="1116768"/>
          </a:xfrm>
        </p:grpSpPr>
        <p:sp>
          <p:nvSpPr>
            <p:cNvPr id="112" name="Forme libre 111">
              <a:extLst>
                <a:ext uri="{FF2B5EF4-FFF2-40B4-BE49-F238E27FC236}">
                  <a16:creationId xmlns="" xmlns:a16="http://schemas.microsoft.com/office/drawing/2014/main" id="{13D9A13D-0E6E-1A70-7080-0B710F8AE27E}"/>
                </a:ext>
              </a:extLst>
            </p:cNvPr>
            <p:cNvSpPr/>
            <p:nvPr/>
          </p:nvSpPr>
          <p:spPr>
            <a:xfrm>
              <a:off x="2473325" y="4062413"/>
              <a:ext cx="3110459" cy="921895"/>
            </a:xfrm>
            <a:custGeom>
              <a:avLst/>
              <a:gdLst>
                <a:gd name="connsiteX0" fmla="*/ 0 w 3110459"/>
                <a:gd name="connsiteY0" fmla="*/ 0 h 921895"/>
                <a:gd name="connsiteX1" fmla="*/ 127416 w 3110459"/>
                <a:gd name="connsiteY1" fmla="*/ 67456 h 921895"/>
                <a:gd name="connsiteX2" fmla="*/ 247338 w 3110459"/>
                <a:gd name="connsiteY2" fmla="*/ 89941 h 921895"/>
                <a:gd name="connsiteX3" fmla="*/ 284813 w 3110459"/>
                <a:gd name="connsiteY3" fmla="*/ 142407 h 921895"/>
                <a:gd name="connsiteX4" fmla="*/ 419725 w 3110459"/>
                <a:gd name="connsiteY4" fmla="*/ 149902 h 921895"/>
                <a:gd name="connsiteX5" fmla="*/ 479685 w 3110459"/>
                <a:gd name="connsiteY5" fmla="*/ 187377 h 921895"/>
                <a:gd name="connsiteX6" fmla="*/ 524656 w 3110459"/>
                <a:gd name="connsiteY6" fmla="*/ 254833 h 921895"/>
                <a:gd name="connsiteX7" fmla="*/ 524656 w 3110459"/>
                <a:gd name="connsiteY7" fmla="*/ 254833 h 921895"/>
                <a:gd name="connsiteX8" fmla="*/ 584616 w 3110459"/>
                <a:gd name="connsiteY8" fmla="*/ 329784 h 921895"/>
                <a:gd name="connsiteX9" fmla="*/ 682052 w 3110459"/>
                <a:gd name="connsiteY9" fmla="*/ 344774 h 921895"/>
                <a:gd name="connsiteX10" fmla="*/ 742013 w 3110459"/>
                <a:gd name="connsiteY10" fmla="*/ 359764 h 921895"/>
                <a:gd name="connsiteX11" fmla="*/ 801974 w 3110459"/>
                <a:gd name="connsiteY11" fmla="*/ 524656 h 921895"/>
                <a:gd name="connsiteX12" fmla="*/ 959371 w 3110459"/>
                <a:gd name="connsiteY12" fmla="*/ 547141 h 921895"/>
                <a:gd name="connsiteX13" fmla="*/ 1064302 w 3110459"/>
                <a:gd name="connsiteY13" fmla="*/ 614597 h 921895"/>
                <a:gd name="connsiteX14" fmla="*/ 1251679 w 3110459"/>
                <a:gd name="connsiteY14" fmla="*/ 614597 h 921895"/>
                <a:gd name="connsiteX15" fmla="*/ 1341620 w 3110459"/>
                <a:gd name="connsiteY15" fmla="*/ 682053 h 921895"/>
                <a:gd name="connsiteX16" fmla="*/ 1536492 w 3110459"/>
                <a:gd name="connsiteY16" fmla="*/ 674558 h 921895"/>
                <a:gd name="connsiteX17" fmla="*/ 1573967 w 3110459"/>
                <a:gd name="connsiteY17" fmla="*/ 712033 h 921895"/>
                <a:gd name="connsiteX18" fmla="*/ 1836295 w 3110459"/>
                <a:gd name="connsiteY18" fmla="*/ 727023 h 921895"/>
                <a:gd name="connsiteX19" fmla="*/ 1888761 w 3110459"/>
                <a:gd name="connsiteY19" fmla="*/ 794479 h 921895"/>
                <a:gd name="connsiteX20" fmla="*/ 2203554 w 3110459"/>
                <a:gd name="connsiteY20" fmla="*/ 794479 h 921895"/>
                <a:gd name="connsiteX21" fmla="*/ 2271010 w 3110459"/>
                <a:gd name="connsiteY21" fmla="*/ 831954 h 921895"/>
                <a:gd name="connsiteX22" fmla="*/ 2525843 w 3110459"/>
                <a:gd name="connsiteY22" fmla="*/ 831954 h 921895"/>
                <a:gd name="connsiteX23" fmla="*/ 2615784 w 3110459"/>
                <a:gd name="connsiteY23" fmla="*/ 891915 h 921895"/>
                <a:gd name="connsiteX24" fmla="*/ 2893102 w 3110459"/>
                <a:gd name="connsiteY24" fmla="*/ 891915 h 921895"/>
                <a:gd name="connsiteX25" fmla="*/ 2938072 w 3110459"/>
                <a:gd name="connsiteY25" fmla="*/ 921895 h 921895"/>
                <a:gd name="connsiteX26" fmla="*/ 3110459 w 3110459"/>
                <a:gd name="connsiteY26" fmla="*/ 921895 h 9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10459" h="921895">
                  <a:moveTo>
                    <a:pt x="0" y="0"/>
                  </a:moveTo>
                  <a:lnTo>
                    <a:pt x="127416" y="67456"/>
                  </a:lnTo>
                  <a:lnTo>
                    <a:pt x="247338" y="89941"/>
                  </a:lnTo>
                  <a:lnTo>
                    <a:pt x="284813" y="142407"/>
                  </a:lnTo>
                  <a:lnTo>
                    <a:pt x="419725" y="149902"/>
                  </a:lnTo>
                  <a:lnTo>
                    <a:pt x="479685" y="187377"/>
                  </a:lnTo>
                  <a:lnTo>
                    <a:pt x="524656" y="254833"/>
                  </a:lnTo>
                  <a:lnTo>
                    <a:pt x="524656" y="254833"/>
                  </a:lnTo>
                  <a:lnTo>
                    <a:pt x="584616" y="329784"/>
                  </a:lnTo>
                  <a:lnTo>
                    <a:pt x="682052" y="344774"/>
                  </a:lnTo>
                  <a:lnTo>
                    <a:pt x="742013" y="359764"/>
                  </a:lnTo>
                  <a:lnTo>
                    <a:pt x="801974" y="524656"/>
                  </a:lnTo>
                  <a:lnTo>
                    <a:pt x="959371" y="547141"/>
                  </a:lnTo>
                  <a:lnTo>
                    <a:pt x="1064302" y="614597"/>
                  </a:lnTo>
                  <a:lnTo>
                    <a:pt x="1251679" y="614597"/>
                  </a:lnTo>
                  <a:lnTo>
                    <a:pt x="1341620" y="682053"/>
                  </a:lnTo>
                  <a:lnTo>
                    <a:pt x="1536492" y="674558"/>
                  </a:lnTo>
                  <a:lnTo>
                    <a:pt x="1573967" y="712033"/>
                  </a:lnTo>
                  <a:lnTo>
                    <a:pt x="1836295" y="727023"/>
                  </a:lnTo>
                  <a:lnTo>
                    <a:pt x="1888761" y="794479"/>
                  </a:lnTo>
                  <a:lnTo>
                    <a:pt x="2203554" y="794479"/>
                  </a:lnTo>
                  <a:lnTo>
                    <a:pt x="2271010" y="831954"/>
                  </a:lnTo>
                  <a:lnTo>
                    <a:pt x="2525843" y="831954"/>
                  </a:lnTo>
                  <a:lnTo>
                    <a:pt x="2615784" y="891915"/>
                  </a:lnTo>
                  <a:lnTo>
                    <a:pt x="2893102" y="891915"/>
                  </a:lnTo>
                  <a:lnTo>
                    <a:pt x="2938072" y="921895"/>
                  </a:lnTo>
                  <a:lnTo>
                    <a:pt x="3110459" y="921895"/>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Forme libre 112">
              <a:extLst>
                <a:ext uri="{FF2B5EF4-FFF2-40B4-BE49-F238E27FC236}">
                  <a16:creationId xmlns="" xmlns:a16="http://schemas.microsoft.com/office/drawing/2014/main" id="{F9BC2AC2-E0DE-2D13-99D3-E3AF2A3B018D}"/>
                </a:ext>
              </a:extLst>
            </p:cNvPr>
            <p:cNvSpPr/>
            <p:nvPr/>
          </p:nvSpPr>
          <p:spPr>
            <a:xfrm>
              <a:off x="2473325" y="4069908"/>
              <a:ext cx="3110459" cy="1109273"/>
            </a:xfrm>
            <a:custGeom>
              <a:avLst/>
              <a:gdLst>
                <a:gd name="connsiteX0" fmla="*/ 0 w 3110459"/>
                <a:gd name="connsiteY0" fmla="*/ 0 h 1109273"/>
                <a:gd name="connsiteX1" fmla="*/ 179882 w 3110459"/>
                <a:gd name="connsiteY1" fmla="*/ 89941 h 1109273"/>
                <a:gd name="connsiteX2" fmla="*/ 247338 w 3110459"/>
                <a:gd name="connsiteY2" fmla="*/ 164892 h 1109273"/>
                <a:gd name="connsiteX3" fmla="*/ 262328 w 3110459"/>
                <a:gd name="connsiteY3" fmla="*/ 254833 h 1109273"/>
                <a:gd name="connsiteX4" fmla="*/ 352269 w 3110459"/>
                <a:gd name="connsiteY4" fmla="*/ 314794 h 1109273"/>
                <a:gd name="connsiteX5" fmla="*/ 472190 w 3110459"/>
                <a:gd name="connsiteY5" fmla="*/ 322289 h 1109273"/>
                <a:gd name="connsiteX6" fmla="*/ 517161 w 3110459"/>
                <a:gd name="connsiteY6" fmla="*/ 404735 h 1109273"/>
                <a:gd name="connsiteX7" fmla="*/ 532151 w 3110459"/>
                <a:gd name="connsiteY7" fmla="*/ 509666 h 1109273"/>
                <a:gd name="connsiteX8" fmla="*/ 539646 w 3110459"/>
                <a:gd name="connsiteY8" fmla="*/ 539646 h 1109273"/>
                <a:gd name="connsiteX9" fmla="*/ 659567 w 3110459"/>
                <a:gd name="connsiteY9" fmla="*/ 584617 h 1109273"/>
                <a:gd name="connsiteX10" fmla="*/ 742013 w 3110459"/>
                <a:gd name="connsiteY10" fmla="*/ 622092 h 1109273"/>
                <a:gd name="connsiteX11" fmla="*/ 786984 w 3110459"/>
                <a:gd name="connsiteY11" fmla="*/ 794479 h 1109273"/>
                <a:gd name="connsiteX12" fmla="*/ 876925 w 3110459"/>
                <a:gd name="connsiteY12" fmla="*/ 779489 h 1109273"/>
                <a:gd name="connsiteX13" fmla="*/ 891915 w 3110459"/>
                <a:gd name="connsiteY13" fmla="*/ 816964 h 1109273"/>
                <a:gd name="connsiteX14" fmla="*/ 1011836 w 3110459"/>
                <a:gd name="connsiteY14" fmla="*/ 846945 h 1109273"/>
                <a:gd name="connsiteX15" fmla="*/ 1079292 w 3110459"/>
                <a:gd name="connsiteY15" fmla="*/ 906905 h 1109273"/>
                <a:gd name="connsiteX16" fmla="*/ 1236689 w 3110459"/>
                <a:gd name="connsiteY16" fmla="*/ 906905 h 1109273"/>
                <a:gd name="connsiteX17" fmla="*/ 1289154 w 3110459"/>
                <a:gd name="connsiteY17" fmla="*/ 974361 h 1109273"/>
                <a:gd name="connsiteX18" fmla="*/ 1521502 w 3110459"/>
                <a:gd name="connsiteY18" fmla="*/ 974361 h 1109273"/>
                <a:gd name="connsiteX19" fmla="*/ 1566472 w 3110459"/>
                <a:gd name="connsiteY19" fmla="*/ 1041817 h 1109273"/>
                <a:gd name="connsiteX20" fmla="*/ 2226039 w 3110459"/>
                <a:gd name="connsiteY20" fmla="*/ 1041817 h 1109273"/>
                <a:gd name="connsiteX21" fmla="*/ 2293495 w 3110459"/>
                <a:gd name="connsiteY21" fmla="*/ 1109273 h 1109273"/>
                <a:gd name="connsiteX22" fmla="*/ 3110459 w 3110459"/>
                <a:gd name="connsiteY22" fmla="*/ 1109273 h 110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0459" h="1109273">
                  <a:moveTo>
                    <a:pt x="0" y="0"/>
                  </a:moveTo>
                  <a:lnTo>
                    <a:pt x="179882" y="89941"/>
                  </a:lnTo>
                  <a:lnTo>
                    <a:pt x="247338" y="164892"/>
                  </a:lnTo>
                  <a:lnTo>
                    <a:pt x="262328" y="254833"/>
                  </a:lnTo>
                  <a:lnTo>
                    <a:pt x="352269" y="314794"/>
                  </a:lnTo>
                  <a:lnTo>
                    <a:pt x="472190" y="322289"/>
                  </a:lnTo>
                  <a:lnTo>
                    <a:pt x="517161" y="404735"/>
                  </a:lnTo>
                  <a:lnTo>
                    <a:pt x="532151" y="509666"/>
                  </a:lnTo>
                  <a:lnTo>
                    <a:pt x="539646" y="539646"/>
                  </a:lnTo>
                  <a:lnTo>
                    <a:pt x="659567" y="584617"/>
                  </a:lnTo>
                  <a:lnTo>
                    <a:pt x="742013" y="622092"/>
                  </a:lnTo>
                  <a:lnTo>
                    <a:pt x="786984" y="794479"/>
                  </a:lnTo>
                  <a:lnTo>
                    <a:pt x="876925" y="779489"/>
                  </a:lnTo>
                  <a:lnTo>
                    <a:pt x="891915" y="816964"/>
                  </a:lnTo>
                  <a:lnTo>
                    <a:pt x="1011836" y="846945"/>
                  </a:lnTo>
                  <a:lnTo>
                    <a:pt x="1079292" y="906905"/>
                  </a:lnTo>
                  <a:lnTo>
                    <a:pt x="1236689" y="906905"/>
                  </a:lnTo>
                  <a:lnTo>
                    <a:pt x="1289154" y="974361"/>
                  </a:lnTo>
                  <a:lnTo>
                    <a:pt x="1521502" y="974361"/>
                  </a:lnTo>
                  <a:lnTo>
                    <a:pt x="1566472" y="1041817"/>
                  </a:lnTo>
                  <a:lnTo>
                    <a:pt x="2226039" y="1041817"/>
                  </a:lnTo>
                  <a:lnTo>
                    <a:pt x="2293495" y="1109273"/>
                  </a:lnTo>
                  <a:lnTo>
                    <a:pt x="3110459" y="1109273"/>
                  </a:lnTo>
                </a:path>
              </a:pathLst>
            </a:cu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9" name="ZoneTexte 118">
            <a:extLst>
              <a:ext uri="{FF2B5EF4-FFF2-40B4-BE49-F238E27FC236}">
                <a16:creationId xmlns="" xmlns:a16="http://schemas.microsoft.com/office/drawing/2014/main" id="{1E8D6F14-0BE0-BC63-A7F9-BED8C2966938}"/>
              </a:ext>
            </a:extLst>
          </p:cNvPr>
          <p:cNvSpPr txBox="1"/>
          <p:nvPr/>
        </p:nvSpPr>
        <p:spPr>
          <a:xfrm>
            <a:off x="4046731" y="4516493"/>
            <a:ext cx="539646" cy="215444"/>
          </a:xfrm>
          <a:prstGeom prst="rect">
            <a:avLst/>
          </a:prstGeom>
          <a:noFill/>
        </p:spPr>
        <p:txBody>
          <a:bodyPr wrap="square" rtlCol="0">
            <a:spAutoFit/>
          </a:bodyPr>
          <a:lstStyle/>
          <a:p>
            <a:pPr algn="ctr"/>
            <a:r>
              <a:rPr lang="fr-FR" sz="800" b="1" dirty="0">
                <a:solidFill>
                  <a:schemeClr val="bg2"/>
                </a:solidFill>
              </a:rPr>
              <a:t>43,0 %</a:t>
            </a:r>
          </a:p>
        </p:txBody>
      </p:sp>
      <p:sp>
        <p:nvSpPr>
          <p:cNvPr id="120" name="ZoneTexte 119">
            <a:extLst>
              <a:ext uri="{FF2B5EF4-FFF2-40B4-BE49-F238E27FC236}">
                <a16:creationId xmlns="" xmlns:a16="http://schemas.microsoft.com/office/drawing/2014/main" id="{1995C9DD-6D20-1D2E-2CEC-6BF9D7CCD04C}"/>
              </a:ext>
            </a:extLst>
          </p:cNvPr>
          <p:cNvSpPr txBox="1"/>
          <p:nvPr/>
        </p:nvSpPr>
        <p:spPr>
          <a:xfrm>
            <a:off x="5686437" y="4720592"/>
            <a:ext cx="539646" cy="215444"/>
          </a:xfrm>
          <a:prstGeom prst="rect">
            <a:avLst/>
          </a:prstGeom>
          <a:noFill/>
        </p:spPr>
        <p:txBody>
          <a:bodyPr wrap="square" rtlCol="0">
            <a:spAutoFit/>
          </a:bodyPr>
          <a:lstStyle/>
          <a:p>
            <a:pPr algn="ctr"/>
            <a:r>
              <a:rPr lang="fr-FR" sz="800" b="1" dirty="0">
                <a:solidFill>
                  <a:schemeClr val="bg2"/>
                </a:solidFill>
              </a:rPr>
              <a:t>23,4 %</a:t>
            </a:r>
          </a:p>
        </p:txBody>
      </p:sp>
      <p:sp>
        <p:nvSpPr>
          <p:cNvPr id="121" name="ZoneTexte 120">
            <a:extLst>
              <a:ext uri="{FF2B5EF4-FFF2-40B4-BE49-F238E27FC236}">
                <a16:creationId xmlns="" xmlns:a16="http://schemas.microsoft.com/office/drawing/2014/main" id="{C1B3C5B6-9D70-F290-7A0C-7C32AFDCF0A1}"/>
              </a:ext>
            </a:extLst>
          </p:cNvPr>
          <p:cNvSpPr txBox="1"/>
          <p:nvPr/>
        </p:nvSpPr>
        <p:spPr>
          <a:xfrm>
            <a:off x="5654185" y="4970905"/>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4,8 %</a:t>
            </a:r>
          </a:p>
        </p:txBody>
      </p:sp>
      <p:sp>
        <p:nvSpPr>
          <p:cNvPr id="122" name="ZoneTexte 121">
            <a:extLst>
              <a:ext uri="{FF2B5EF4-FFF2-40B4-BE49-F238E27FC236}">
                <a16:creationId xmlns="" xmlns:a16="http://schemas.microsoft.com/office/drawing/2014/main" id="{5917C496-EB5B-85DF-6C15-6BFF116CDA9D}"/>
              </a:ext>
            </a:extLst>
          </p:cNvPr>
          <p:cNvSpPr txBox="1"/>
          <p:nvPr/>
        </p:nvSpPr>
        <p:spPr>
          <a:xfrm>
            <a:off x="4035171" y="4839424"/>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16,5 %</a:t>
            </a:r>
          </a:p>
        </p:txBody>
      </p:sp>
      <p:sp>
        <p:nvSpPr>
          <p:cNvPr id="124" name="Forme libre 123">
            <a:extLst>
              <a:ext uri="{FF2B5EF4-FFF2-40B4-BE49-F238E27FC236}">
                <a16:creationId xmlns="" xmlns:a16="http://schemas.microsoft.com/office/drawing/2014/main" id="{C979BDE6-8A32-2DF6-3BD0-BDD225F9E53F}"/>
              </a:ext>
            </a:extLst>
          </p:cNvPr>
          <p:cNvSpPr/>
          <p:nvPr/>
        </p:nvSpPr>
        <p:spPr>
          <a:xfrm>
            <a:off x="8002534" y="4068773"/>
            <a:ext cx="3405987" cy="1031001"/>
          </a:xfrm>
          <a:custGeom>
            <a:avLst/>
            <a:gdLst>
              <a:gd name="connsiteX0" fmla="*/ 0 w 3405987"/>
              <a:gd name="connsiteY0" fmla="*/ 0 h 1031001"/>
              <a:gd name="connsiteX1" fmla="*/ 368215 w 3405987"/>
              <a:gd name="connsiteY1" fmla="*/ 0 h 1031001"/>
              <a:gd name="connsiteX2" fmla="*/ 368215 w 3405987"/>
              <a:gd name="connsiteY2" fmla="*/ 61369 h 1031001"/>
              <a:gd name="connsiteX3" fmla="*/ 466406 w 3405987"/>
              <a:gd name="connsiteY3" fmla="*/ 61369 h 1031001"/>
              <a:gd name="connsiteX4" fmla="*/ 466406 w 3405987"/>
              <a:gd name="connsiteY4" fmla="*/ 122738 h 1031001"/>
              <a:gd name="connsiteX5" fmla="*/ 533912 w 3405987"/>
              <a:gd name="connsiteY5" fmla="*/ 122738 h 1031001"/>
              <a:gd name="connsiteX6" fmla="*/ 533912 w 3405987"/>
              <a:gd name="connsiteY6" fmla="*/ 447995 h 1031001"/>
              <a:gd name="connsiteX7" fmla="*/ 625965 w 3405987"/>
              <a:gd name="connsiteY7" fmla="*/ 447995 h 1031001"/>
              <a:gd name="connsiteX8" fmla="*/ 625965 w 3405987"/>
              <a:gd name="connsiteY8" fmla="*/ 527775 h 1031001"/>
              <a:gd name="connsiteX9" fmla="*/ 840757 w 3405987"/>
              <a:gd name="connsiteY9" fmla="*/ 527775 h 1031001"/>
              <a:gd name="connsiteX10" fmla="*/ 840757 w 3405987"/>
              <a:gd name="connsiteY10" fmla="*/ 668924 h 1031001"/>
              <a:gd name="connsiteX11" fmla="*/ 1080097 w 3405987"/>
              <a:gd name="connsiteY11" fmla="*/ 668924 h 1031001"/>
              <a:gd name="connsiteX12" fmla="*/ 1080097 w 3405987"/>
              <a:gd name="connsiteY12" fmla="*/ 803936 h 1031001"/>
              <a:gd name="connsiteX13" fmla="*/ 1331710 w 3405987"/>
              <a:gd name="connsiteY13" fmla="*/ 803936 h 1031001"/>
              <a:gd name="connsiteX14" fmla="*/ 1331710 w 3405987"/>
              <a:gd name="connsiteY14" fmla="*/ 859168 h 1031001"/>
              <a:gd name="connsiteX15" fmla="*/ 1491270 w 3405987"/>
              <a:gd name="connsiteY15" fmla="*/ 859168 h 1031001"/>
              <a:gd name="connsiteX16" fmla="*/ 1491270 w 3405987"/>
              <a:gd name="connsiteY16" fmla="*/ 926674 h 1031001"/>
              <a:gd name="connsiteX17" fmla="*/ 2565230 w 3405987"/>
              <a:gd name="connsiteY17" fmla="*/ 926674 h 1031001"/>
              <a:gd name="connsiteX18" fmla="*/ 2565230 w 3405987"/>
              <a:gd name="connsiteY18" fmla="*/ 1031001 h 1031001"/>
              <a:gd name="connsiteX19" fmla="*/ 3405987 w 3405987"/>
              <a:gd name="connsiteY19" fmla="*/ 1031001 h 103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5987" h="1031001">
                <a:moveTo>
                  <a:pt x="0" y="0"/>
                </a:moveTo>
                <a:lnTo>
                  <a:pt x="368215" y="0"/>
                </a:lnTo>
                <a:lnTo>
                  <a:pt x="368215" y="61369"/>
                </a:lnTo>
                <a:lnTo>
                  <a:pt x="466406" y="61369"/>
                </a:lnTo>
                <a:lnTo>
                  <a:pt x="466406" y="122738"/>
                </a:lnTo>
                <a:lnTo>
                  <a:pt x="533912" y="122738"/>
                </a:lnTo>
                <a:lnTo>
                  <a:pt x="533912" y="447995"/>
                </a:lnTo>
                <a:lnTo>
                  <a:pt x="625965" y="447995"/>
                </a:lnTo>
                <a:lnTo>
                  <a:pt x="625965" y="527775"/>
                </a:lnTo>
                <a:lnTo>
                  <a:pt x="840757" y="527775"/>
                </a:lnTo>
                <a:lnTo>
                  <a:pt x="840757" y="668924"/>
                </a:lnTo>
                <a:lnTo>
                  <a:pt x="1080097" y="668924"/>
                </a:lnTo>
                <a:lnTo>
                  <a:pt x="1080097" y="803936"/>
                </a:lnTo>
                <a:lnTo>
                  <a:pt x="1331710" y="803936"/>
                </a:lnTo>
                <a:lnTo>
                  <a:pt x="1331710" y="859168"/>
                </a:lnTo>
                <a:lnTo>
                  <a:pt x="1491270" y="859168"/>
                </a:lnTo>
                <a:lnTo>
                  <a:pt x="1491270" y="926674"/>
                </a:lnTo>
                <a:lnTo>
                  <a:pt x="2565230" y="926674"/>
                </a:lnTo>
                <a:lnTo>
                  <a:pt x="2565230" y="1031001"/>
                </a:lnTo>
                <a:lnTo>
                  <a:pt x="3405987" y="1031001"/>
                </a:lnTo>
              </a:path>
            </a:pathLst>
          </a:custGeom>
          <a:no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Forme libre 124">
            <a:extLst>
              <a:ext uri="{FF2B5EF4-FFF2-40B4-BE49-F238E27FC236}">
                <a16:creationId xmlns="" xmlns:a16="http://schemas.microsoft.com/office/drawing/2014/main" id="{BA15A7DE-BF59-FE06-5053-200AE063A0F1}"/>
              </a:ext>
            </a:extLst>
          </p:cNvPr>
          <p:cNvSpPr/>
          <p:nvPr/>
        </p:nvSpPr>
        <p:spPr>
          <a:xfrm>
            <a:off x="8008671" y="4081047"/>
            <a:ext cx="3375302" cy="724156"/>
          </a:xfrm>
          <a:custGeom>
            <a:avLst/>
            <a:gdLst>
              <a:gd name="connsiteX0" fmla="*/ 0 w 3375302"/>
              <a:gd name="connsiteY0" fmla="*/ 0 h 724156"/>
              <a:gd name="connsiteX1" fmla="*/ 509364 w 3375302"/>
              <a:gd name="connsiteY1" fmla="*/ 0 h 724156"/>
              <a:gd name="connsiteX2" fmla="*/ 521638 w 3375302"/>
              <a:gd name="connsiteY2" fmla="*/ 67506 h 724156"/>
              <a:gd name="connsiteX3" fmla="*/ 662787 w 3375302"/>
              <a:gd name="connsiteY3" fmla="*/ 122738 h 724156"/>
              <a:gd name="connsiteX4" fmla="*/ 791662 w 3375302"/>
              <a:gd name="connsiteY4" fmla="*/ 147286 h 724156"/>
              <a:gd name="connsiteX5" fmla="*/ 828483 w 3375302"/>
              <a:gd name="connsiteY5" fmla="*/ 184107 h 724156"/>
              <a:gd name="connsiteX6" fmla="*/ 1073960 w 3375302"/>
              <a:gd name="connsiteY6" fmla="*/ 184107 h 724156"/>
              <a:gd name="connsiteX7" fmla="*/ 1153740 w 3375302"/>
              <a:gd name="connsiteY7" fmla="*/ 294572 h 724156"/>
              <a:gd name="connsiteX8" fmla="*/ 1343984 w 3375302"/>
              <a:gd name="connsiteY8" fmla="*/ 294572 h 724156"/>
              <a:gd name="connsiteX9" fmla="*/ 1343984 w 3375302"/>
              <a:gd name="connsiteY9" fmla="*/ 355941 h 724156"/>
              <a:gd name="connsiteX10" fmla="*/ 1521955 w 3375302"/>
              <a:gd name="connsiteY10" fmla="*/ 374352 h 724156"/>
              <a:gd name="connsiteX11" fmla="*/ 1650830 w 3375302"/>
              <a:gd name="connsiteY11" fmla="*/ 380489 h 724156"/>
              <a:gd name="connsiteX12" fmla="*/ 1767431 w 3375302"/>
              <a:gd name="connsiteY12" fmla="*/ 472542 h 724156"/>
              <a:gd name="connsiteX13" fmla="*/ 2098824 w 3375302"/>
              <a:gd name="connsiteY13" fmla="*/ 503227 h 724156"/>
              <a:gd name="connsiteX14" fmla="*/ 2166330 w 3375302"/>
              <a:gd name="connsiteY14" fmla="*/ 570733 h 724156"/>
              <a:gd name="connsiteX15" fmla="*/ 2282932 w 3375302"/>
              <a:gd name="connsiteY15" fmla="*/ 570733 h 724156"/>
              <a:gd name="connsiteX16" fmla="*/ 2362712 w 3375302"/>
              <a:gd name="connsiteY16" fmla="*/ 595281 h 724156"/>
              <a:gd name="connsiteX17" fmla="*/ 2473176 w 3375302"/>
              <a:gd name="connsiteY17" fmla="*/ 595281 h 724156"/>
              <a:gd name="connsiteX18" fmla="*/ 2552956 w 3375302"/>
              <a:gd name="connsiteY18" fmla="*/ 687334 h 724156"/>
              <a:gd name="connsiteX19" fmla="*/ 2859801 w 3375302"/>
              <a:gd name="connsiteY19" fmla="*/ 687334 h 724156"/>
              <a:gd name="connsiteX20" fmla="*/ 2896623 w 3375302"/>
              <a:gd name="connsiteY20" fmla="*/ 724156 h 724156"/>
              <a:gd name="connsiteX21" fmla="*/ 3375302 w 3375302"/>
              <a:gd name="connsiteY21" fmla="*/ 724156 h 72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75302" h="724156">
                <a:moveTo>
                  <a:pt x="0" y="0"/>
                </a:moveTo>
                <a:lnTo>
                  <a:pt x="509364" y="0"/>
                </a:lnTo>
                <a:lnTo>
                  <a:pt x="521638" y="67506"/>
                </a:lnTo>
                <a:lnTo>
                  <a:pt x="662787" y="122738"/>
                </a:lnTo>
                <a:lnTo>
                  <a:pt x="791662" y="147286"/>
                </a:lnTo>
                <a:lnTo>
                  <a:pt x="828483" y="184107"/>
                </a:lnTo>
                <a:lnTo>
                  <a:pt x="1073960" y="184107"/>
                </a:lnTo>
                <a:lnTo>
                  <a:pt x="1153740" y="294572"/>
                </a:lnTo>
                <a:lnTo>
                  <a:pt x="1343984" y="294572"/>
                </a:lnTo>
                <a:lnTo>
                  <a:pt x="1343984" y="355941"/>
                </a:lnTo>
                <a:lnTo>
                  <a:pt x="1521955" y="374352"/>
                </a:lnTo>
                <a:lnTo>
                  <a:pt x="1650830" y="380489"/>
                </a:lnTo>
                <a:lnTo>
                  <a:pt x="1767431" y="472542"/>
                </a:lnTo>
                <a:lnTo>
                  <a:pt x="2098824" y="503227"/>
                </a:lnTo>
                <a:lnTo>
                  <a:pt x="2166330" y="570733"/>
                </a:lnTo>
                <a:lnTo>
                  <a:pt x="2282932" y="570733"/>
                </a:lnTo>
                <a:lnTo>
                  <a:pt x="2362712" y="595281"/>
                </a:lnTo>
                <a:lnTo>
                  <a:pt x="2473176" y="595281"/>
                </a:lnTo>
                <a:lnTo>
                  <a:pt x="2552956" y="687334"/>
                </a:lnTo>
                <a:lnTo>
                  <a:pt x="2859801" y="687334"/>
                </a:lnTo>
                <a:lnTo>
                  <a:pt x="2896623" y="724156"/>
                </a:lnTo>
                <a:lnTo>
                  <a:pt x="3375302" y="724156"/>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a:extLst>
              <a:ext uri="{FF2B5EF4-FFF2-40B4-BE49-F238E27FC236}">
                <a16:creationId xmlns="" xmlns:a16="http://schemas.microsoft.com/office/drawing/2014/main" id="{3737F961-2B82-B547-C4B7-B8E26F6BDD8E}"/>
              </a:ext>
            </a:extLst>
          </p:cNvPr>
          <p:cNvSpPr txBox="1"/>
          <p:nvPr/>
        </p:nvSpPr>
        <p:spPr>
          <a:xfrm>
            <a:off x="9526149" y="4233368"/>
            <a:ext cx="539646" cy="215444"/>
          </a:xfrm>
          <a:prstGeom prst="rect">
            <a:avLst/>
          </a:prstGeom>
          <a:noFill/>
        </p:spPr>
        <p:txBody>
          <a:bodyPr wrap="square" rtlCol="0">
            <a:spAutoFit/>
          </a:bodyPr>
          <a:lstStyle/>
          <a:p>
            <a:pPr algn="ctr"/>
            <a:r>
              <a:rPr lang="fr-FR" sz="800" b="1" dirty="0">
                <a:solidFill>
                  <a:schemeClr val="bg2"/>
                </a:solidFill>
              </a:rPr>
              <a:t>66,5 %</a:t>
            </a:r>
          </a:p>
        </p:txBody>
      </p:sp>
      <p:sp>
        <p:nvSpPr>
          <p:cNvPr id="127" name="ZoneTexte 126">
            <a:extLst>
              <a:ext uri="{FF2B5EF4-FFF2-40B4-BE49-F238E27FC236}">
                <a16:creationId xmlns="" xmlns:a16="http://schemas.microsoft.com/office/drawing/2014/main" id="{3E977352-FDF4-8DC8-7278-BF135D339CF5}"/>
              </a:ext>
            </a:extLst>
          </p:cNvPr>
          <p:cNvSpPr txBox="1"/>
          <p:nvPr/>
        </p:nvSpPr>
        <p:spPr>
          <a:xfrm>
            <a:off x="11018404" y="4594362"/>
            <a:ext cx="539646" cy="215444"/>
          </a:xfrm>
          <a:prstGeom prst="rect">
            <a:avLst/>
          </a:prstGeom>
          <a:noFill/>
        </p:spPr>
        <p:txBody>
          <a:bodyPr wrap="square" rtlCol="0">
            <a:spAutoFit/>
          </a:bodyPr>
          <a:lstStyle/>
          <a:p>
            <a:pPr algn="ctr"/>
            <a:r>
              <a:rPr lang="fr-FR" sz="800" b="1" dirty="0">
                <a:solidFill>
                  <a:schemeClr val="bg2"/>
                </a:solidFill>
              </a:rPr>
              <a:t>38,7 %</a:t>
            </a:r>
          </a:p>
        </p:txBody>
      </p:sp>
      <p:sp>
        <p:nvSpPr>
          <p:cNvPr id="131" name="ZoneTexte 130">
            <a:extLst>
              <a:ext uri="{FF2B5EF4-FFF2-40B4-BE49-F238E27FC236}">
                <a16:creationId xmlns="" xmlns:a16="http://schemas.microsoft.com/office/drawing/2014/main" id="{DC4AE542-B2E1-4227-7410-827AB417BF76}"/>
              </a:ext>
            </a:extLst>
          </p:cNvPr>
          <p:cNvSpPr txBox="1"/>
          <p:nvPr/>
        </p:nvSpPr>
        <p:spPr>
          <a:xfrm>
            <a:off x="11064552" y="4869160"/>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15,7 %</a:t>
            </a:r>
          </a:p>
        </p:txBody>
      </p:sp>
      <p:sp>
        <p:nvSpPr>
          <p:cNvPr id="132" name="ZoneTexte 131">
            <a:extLst>
              <a:ext uri="{FF2B5EF4-FFF2-40B4-BE49-F238E27FC236}">
                <a16:creationId xmlns="" xmlns:a16="http://schemas.microsoft.com/office/drawing/2014/main" id="{8E54273B-3B75-A6A8-B308-09B0FF586395}"/>
              </a:ext>
            </a:extLst>
          </p:cNvPr>
          <p:cNvSpPr txBox="1"/>
          <p:nvPr/>
        </p:nvSpPr>
        <p:spPr>
          <a:xfrm>
            <a:off x="9515904" y="4750658"/>
            <a:ext cx="539646" cy="215444"/>
          </a:xfrm>
          <a:prstGeom prst="rect">
            <a:avLst/>
          </a:prstGeom>
          <a:noFill/>
        </p:spPr>
        <p:txBody>
          <a:bodyPr wrap="square" rtlCol="0">
            <a:spAutoFit/>
          </a:bodyPr>
          <a:lstStyle/>
          <a:p>
            <a:pPr algn="ctr"/>
            <a:r>
              <a:rPr lang="fr-FR" sz="800" b="1" dirty="0">
                <a:solidFill>
                  <a:schemeClr val="tx1">
                    <a:lumMod val="50000"/>
                    <a:lumOff val="50000"/>
                  </a:schemeClr>
                </a:solidFill>
              </a:rPr>
              <a:t>23,5 %</a:t>
            </a:r>
          </a:p>
        </p:txBody>
      </p:sp>
      <p:sp>
        <p:nvSpPr>
          <p:cNvPr id="11" name="Espace réservé du texte 2">
            <a:extLst>
              <a:ext uri="{FF2B5EF4-FFF2-40B4-BE49-F238E27FC236}">
                <a16:creationId xmlns="" xmlns:a16="http://schemas.microsoft.com/office/drawing/2014/main" id="{37F090F3-F496-F62F-9E30-D6B3452F9A8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rPr>
              <a:t>A. </a:t>
            </a:r>
            <a:r>
              <a:rPr lang="fr-FR" sz="1200" i="1" dirty="0" err="1">
                <a:solidFill>
                  <a:schemeClr val="bg1"/>
                </a:solidFill>
              </a:rPr>
              <a:t>Baramidze</a:t>
            </a:r>
            <a:r>
              <a:rPr lang="fr-FR" sz="1200" i="1" dirty="0">
                <a:solidFill>
                  <a:schemeClr val="bg1"/>
                </a:solidFill>
              </a:rPr>
              <a:t> et al. ESMO</a:t>
            </a:r>
            <a:r>
              <a:rPr lang="fr-FR" sz="1200" i="1" baseline="30000" dirty="0">
                <a:solidFill>
                  <a:schemeClr val="bg1"/>
                </a:solidFill>
              </a:rPr>
              <a:t>® </a:t>
            </a:r>
            <a:r>
              <a:rPr lang="fr-FR" sz="1200" i="1" dirty="0" smtClean="0">
                <a:solidFill>
                  <a:schemeClr val="bg1"/>
                </a:solidFill>
              </a:rPr>
              <a:t>2023, Abs</a:t>
            </a:r>
            <a:r>
              <a:rPr lang="fr-FR" sz="1200" i="1" dirty="0">
                <a:solidFill>
                  <a:schemeClr val="bg1"/>
                </a:solidFill>
              </a:rPr>
              <a:t>. #1495P </a:t>
            </a:r>
          </a:p>
        </p:txBody>
      </p:sp>
    </p:spTree>
    <p:extLst>
      <p:ext uri="{BB962C8B-B14F-4D97-AF65-F5344CB8AC3E}">
        <p14:creationId xmlns:p14="http://schemas.microsoft.com/office/powerpoint/2010/main" val="13612124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p:txBody>
          <a:bodyPr/>
          <a:lstStyle/>
          <a:p>
            <a:r>
              <a:rPr lang="fr-FR" sz="7200" dirty="0"/>
              <a:t>Autres actualités</a:t>
            </a:r>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83496" y="3576007"/>
            <a:ext cx="10370160" cy="1690915"/>
          </a:xfrm>
        </p:spPr>
        <p:txBody>
          <a:bodyPr/>
          <a:lstStyle/>
          <a:p>
            <a:endParaRPr lang="fr-FR" i="1" dirty="0"/>
          </a:p>
        </p:txBody>
      </p:sp>
    </p:spTree>
    <p:extLst>
      <p:ext uri="{BB962C8B-B14F-4D97-AF65-F5344CB8AC3E}">
        <p14:creationId xmlns:p14="http://schemas.microsoft.com/office/powerpoint/2010/main" val="30692643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 xmlns:a16="http://schemas.microsoft.com/office/drawing/2014/main" id="{6F27E529-BA13-03AF-D896-004887504578}"/>
              </a:ext>
            </a:extLst>
          </p:cNvPr>
          <p:cNvSpPr>
            <a:spLocks noGrp="1"/>
          </p:cNvSpPr>
          <p:nvPr>
            <p:ph type="body" sz="quarter" idx="15"/>
          </p:nvPr>
        </p:nvSpPr>
        <p:spPr/>
        <p:txBody>
          <a:bodyPr>
            <a:normAutofit lnSpcReduction="10000"/>
          </a:bodyPr>
          <a:lstStyle/>
          <a:p>
            <a:endParaRPr lang="fr-FR"/>
          </a:p>
        </p:txBody>
      </p:sp>
      <p:sp>
        <p:nvSpPr>
          <p:cNvPr id="3" name="Espace réservé du contenu 2">
            <a:extLst>
              <a:ext uri="{FF2B5EF4-FFF2-40B4-BE49-F238E27FC236}">
                <a16:creationId xmlns="" xmlns:a16="http://schemas.microsoft.com/office/drawing/2014/main" id="{220288F4-5E41-957F-E04C-BF0753F4F61C}"/>
              </a:ext>
            </a:extLst>
          </p:cNvPr>
          <p:cNvSpPr>
            <a:spLocks noGrp="1"/>
          </p:cNvSpPr>
          <p:nvPr>
            <p:ph sz="quarter" idx="16"/>
          </p:nvPr>
        </p:nvSpPr>
        <p:spPr>
          <a:xfrm>
            <a:off x="1017816" y="6342603"/>
            <a:ext cx="5159375" cy="247196"/>
          </a:xfrm>
        </p:spPr>
        <p:txBody>
          <a:bodyPr/>
          <a:lstStyle/>
          <a:p>
            <a:r>
              <a:rPr lang="fr-FR" dirty="0"/>
              <a:t>L. Paz-Ares L. et al., ESMO</a:t>
            </a:r>
            <a:r>
              <a:rPr lang="fr-FR" baseline="30000" dirty="0"/>
              <a:t>® </a:t>
            </a:r>
            <a:r>
              <a:rPr lang="fr-FR" dirty="0"/>
              <a:t>2023, Abs. #LBA92</a:t>
            </a:r>
            <a:endParaRPr lang="fr-FR" sz="1400" dirty="0"/>
          </a:p>
        </p:txBody>
      </p:sp>
      <p:sp>
        <p:nvSpPr>
          <p:cNvPr id="4" name="Espace réservé du texte 3">
            <a:extLst>
              <a:ext uri="{FF2B5EF4-FFF2-40B4-BE49-F238E27FC236}">
                <a16:creationId xmlns="" xmlns:a16="http://schemas.microsoft.com/office/drawing/2014/main" id="{ED0A698D-98AD-C86A-B656-A3BE7C7DF29C}"/>
              </a:ext>
            </a:extLst>
          </p:cNvPr>
          <p:cNvSpPr>
            <a:spLocks noGrp="1"/>
          </p:cNvSpPr>
          <p:nvPr>
            <p:ph type="body" sz="quarter" idx="17"/>
          </p:nvPr>
        </p:nvSpPr>
        <p:spPr>
          <a:xfrm>
            <a:off x="1306513" y="1792287"/>
            <a:ext cx="8916644" cy="1690687"/>
          </a:xfrm>
        </p:spPr>
        <p:txBody>
          <a:bodyPr anchor="b"/>
          <a:lstStyle/>
          <a:p>
            <a:r>
              <a:rPr lang="en-US" dirty="0" err="1"/>
              <a:t>Tarlatamab</a:t>
            </a:r>
            <a:r>
              <a:rPr lang="en-US" dirty="0"/>
              <a:t> </a:t>
            </a:r>
            <a:r>
              <a:rPr lang="fr-FR" dirty="0"/>
              <a:t>: Une nouvelle option en 3</a:t>
            </a:r>
            <a:r>
              <a:rPr lang="fr-FR" baseline="30000" dirty="0"/>
              <a:t>ème</a:t>
            </a:r>
            <a:r>
              <a:rPr lang="fr-FR" dirty="0"/>
              <a:t> ligne et plus des CBPC</a:t>
            </a:r>
          </a:p>
        </p:txBody>
      </p:sp>
      <p:sp>
        <p:nvSpPr>
          <p:cNvPr id="5" name="Espace réservé du texte 4">
            <a:extLst>
              <a:ext uri="{FF2B5EF4-FFF2-40B4-BE49-F238E27FC236}">
                <a16:creationId xmlns="" xmlns:a16="http://schemas.microsoft.com/office/drawing/2014/main" id="{820EF4FE-6FC0-ED41-7415-B7F99E0D7439}"/>
              </a:ext>
            </a:extLst>
          </p:cNvPr>
          <p:cNvSpPr>
            <a:spLocks noGrp="1"/>
          </p:cNvSpPr>
          <p:nvPr>
            <p:ph type="body" sz="quarter" idx="18"/>
          </p:nvPr>
        </p:nvSpPr>
        <p:spPr>
          <a:xfrm>
            <a:off x="1306583" y="3635828"/>
            <a:ext cx="10370160" cy="1690915"/>
          </a:xfrm>
        </p:spPr>
        <p:txBody>
          <a:bodyPr/>
          <a:lstStyle/>
          <a:p>
            <a:r>
              <a:rPr lang="fr-FR" sz="3600" dirty="0"/>
              <a:t>Analyse primaire de l’étude de phase II </a:t>
            </a:r>
            <a:r>
              <a:rPr lang="en-US" sz="3600" dirty="0"/>
              <a:t>DeLLphi-301</a:t>
            </a:r>
            <a:endParaRPr lang="fr-FR" sz="3600" dirty="0"/>
          </a:p>
        </p:txBody>
      </p:sp>
    </p:spTree>
    <p:extLst>
      <p:ext uri="{BB962C8B-B14F-4D97-AF65-F5344CB8AC3E}">
        <p14:creationId xmlns:p14="http://schemas.microsoft.com/office/powerpoint/2010/main" val="38805567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avec flèche 19">
            <a:extLst>
              <a:ext uri="{FF2B5EF4-FFF2-40B4-BE49-F238E27FC236}">
                <a16:creationId xmlns="" xmlns:a16="http://schemas.microsoft.com/office/drawing/2014/main" id="{0C23E933-FE12-326C-CAE7-B0729CB1ED5F}"/>
              </a:ext>
            </a:extLst>
          </p:cNvPr>
          <p:cNvCxnSpPr>
            <a:cxnSpLocks/>
          </p:cNvCxnSpPr>
          <p:nvPr/>
        </p:nvCxnSpPr>
        <p:spPr>
          <a:xfrm>
            <a:off x="8486457" y="2935088"/>
            <a:ext cx="300942"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 xmlns:a16="http://schemas.microsoft.com/office/drawing/2014/main" id="{4EF9F0DC-09D7-2390-5CD5-14F3ABBD3B80}"/>
              </a:ext>
            </a:extLst>
          </p:cNvPr>
          <p:cNvCxnSpPr>
            <a:cxnSpLocks/>
          </p:cNvCxnSpPr>
          <p:nvPr/>
        </p:nvCxnSpPr>
        <p:spPr>
          <a:xfrm>
            <a:off x="10069767" y="2935088"/>
            <a:ext cx="300942"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Parenthèse ouvrante 8">
            <a:extLst>
              <a:ext uri="{FF2B5EF4-FFF2-40B4-BE49-F238E27FC236}">
                <a16:creationId xmlns="" xmlns:a16="http://schemas.microsoft.com/office/drawing/2014/main" id="{F35B44ED-9E05-2E77-D9A7-BE50E4BDE97A}"/>
              </a:ext>
            </a:extLst>
          </p:cNvPr>
          <p:cNvSpPr/>
          <p:nvPr/>
        </p:nvSpPr>
        <p:spPr>
          <a:xfrm rot="10800000">
            <a:off x="6423446" y="2289914"/>
            <a:ext cx="815804" cy="1304294"/>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l’étude (NCT05060016)</a:t>
            </a:r>
            <a:br>
              <a:rPr lang="fr-FR" dirty="0"/>
            </a:br>
            <a:endParaRPr lang="fr-FR" dirty="0"/>
          </a:p>
          <a:p>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dirty="0" err="1"/>
              <a:t>Étude</a:t>
            </a:r>
            <a:r>
              <a:rPr lang="en-US" dirty="0"/>
              <a:t> DeLLphi-301</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L. P</a:t>
            </a:r>
            <a:r>
              <a:rPr lang="fr-FR" dirty="0"/>
              <a:t>az-Ares L</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#LBA92</a:t>
            </a:r>
            <a:endParaRPr lang="fr-FR" sz="1400" dirty="0"/>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4160437" y="1990524"/>
            <a:ext cx="442429"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N=88</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160437" y="3647563"/>
            <a:ext cx="442429"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N=88</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106813" y="2289914"/>
            <a:ext cx="674649" cy="127084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289018" y="1783403"/>
            <a:ext cx="2689557" cy="2543308"/>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500" b="1" dirty="0" err="1">
                <a:solidFill>
                  <a:schemeClr val="accent2"/>
                </a:solidFill>
                <a:cs typeface="Arial" panose="020B0604020202020204" pitchFamily="34" charset="0"/>
              </a:rPr>
              <a:t>Critères</a:t>
            </a:r>
            <a:r>
              <a:rPr lang="da-DK" sz="1500" b="1" dirty="0">
                <a:solidFill>
                  <a:schemeClr val="accent2"/>
                </a:solidFill>
                <a:cs typeface="Arial" panose="020B0604020202020204" pitchFamily="34" charset="0"/>
              </a:rPr>
              <a:t> </a:t>
            </a:r>
            <a:r>
              <a:rPr lang="da-DK" sz="1500" b="1" dirty="0" err="1">
                <a:solidFill>
                  <a:schemeClr val="accent2"/>
                </a:solidFill>
                <a:cs typeface="Arial" panose="020B0604020202020204" pitchFamily="34" charset="0"/>
              </a:rPr>
              <a:t>d’inclusions</a:t>
            </a:r>
            <a:endParaRPr lang="da-DK" sz="1500" b="1" dirty="0">
              <a:solidFill>
                <a:schemeClr val="accent2"/>
              </a:solidFill>
              <a:cs typeface="Arial" panose="020B0604020202020204" pitchFamily="34" charset="0"/>
            </a:endParaRPr>
          </a:p>
          <a:p>
            <a:pPr marL="168275" indent="-168275" defTabSz="450056">
              <a:spcBef>
                <a:spcPts val="600"/>
              </a:spcBef>
              <a:spcAft>
                <a:spcPts val="600"/>
              </a:spcAft>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CPC diffus</a:t>
            </a:r>
          </a:p>
          <a:p>
            <a:pPr marL="168275" indent="-168275" defTabSz="450056">
              <a:spcBef>
                <a:spcPts val="600"/>
              </a:spcBef>
              <a:spcAft>
                <a:spcPts val="600"/>
              </a:spcAft>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 ≥ 2 lignes de TTT (incluant doublet de platine) </a:t>
            </a:r>
          </a:p>
          <a:p>
            <a:pPr marL="168275" indent="-168275" defTabSz="450056">
              <a:spcAft>
                <a:spcPts val="600"/>
              </a:spcAft>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ECOG-PS 0/1</a:t>
            </a:r>
          </a:p>
          <a:p>
            <a:pPr marL="168275" indent="-168275" defTabSz="450056">
              <a:spcAft>
                <a:spcPts val="600"/>
              </a:spcAft>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Maladie mesurable</a:t>
            </a:r>
          </a:p>
          <a:p>
            <a:pPr marL="168275" indent="-168275" defTabSz="450056">
              <a:spcAft>
                <a:spcPts val="600"/>
              </a:spcAft>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Métastases cérébrales incluables si stables et traitées</a:t>
            </a:r>
          </a:p>
        </p:txBody>
      </p:sp>
      <p:sp>
        <p:nvSpPr>
          <p:cNvPr id="31" name="Ellipse 30">
            <a:extLst>
              <a:ext uri="{FF2B5EF4-FFF2-40B4-BE49-F238E27FC236}">
                <a16:creationId xmlns="" xmlns:a16="http://schemas.microsoft.com/office/drawing/2014/main" id="{111B0E5F-943B-A4AC-E37D-CBC483C1F84B}"/>
              </a:ext>
            </a:extLst>
          </p:cNvPr>
          <p:cNvSpPr/>
          <p:nvPr/>
        </p:nvSpPr>
        <p:spPr>
          <a:xfrm>
            <a:off x="3840785" y="2669060"/>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a:solidFill>
                  <a:srgbClr val="FFFFFF"/>
                </a:solidFill>
                <a:cs typeface="Arial" panose="020B0604020202020204" pitchFamily="34" charset="0"/>
              </a:rPr>
              <a:t>R</a:t>
            </a:r>
            <a:br>
              <a:rPr lang="en-US" altLang="zh-CN" sz="1600" b="1">
                <a:solidFill>
                  <a:srgbClr val="FFFFFF"/>
                </a:solidFill>
                <a:cs typeface="Arial" panose="020B0604020202020204" pitchFamily="34" charset="0"/>
              </a:rPr>
            </a:br>
            <a:r>
              <a:rPr lang="en-US" altLang="zh-CN" sz="1200" b="1">
                <a:solidFill>
                  <a:srgbClr val="FFFFFF"/>
                </a:solidFill>
                <a:cs typeface="Arial" panose="020B0604020202020204" pitchFamily="34" charset="0"/>
              </a:rPr>
              <a:t>1:1</a:t>
            </a:r>
            <a:endParaRPr lang="en-US" altLang="zh-CN" sz="1200" b="1" dirty="0">
              <a:solidFill>
                <a:srgbClr val="FFFFFF"/>
              </a:solidFill>
              <a:cs typeface="Arial" panose="020B0604020202020204" pitchFamily="34" charset="0"/>
            </a:endParaRP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39053" y="1112109"/>
            <a:ext cx="10620000" cy="340194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8" name="Freeform 41">
            <a:extLst>
              <a:ext uri="{FF2B5EF4-FFF2-40B4-BE49-F238E27FC236}">
                <a16:creationId xmlns="" xmlns:a16="http://schemas.microsoft.com/office/drawing/2014/main" id="{3D5C626A-C9F5-3543-D919-E0C79D660BB1}"/>
              </a:ext>
            </a:extLst>
          </p:cNvPr>
          <p:cNvSpPr/>
          <p:nvPr/>
        </p:nvSpPr>
        <p:spPr>
          <a:xfrm>
            <a:off x="4788342" y="1794809"/>
            <a:ext cx="2323725" cy="810047"/>
          </a:xfrm>
          <a:prstGeom prst="roundRect">
            <a:avLst>
              <a:gd name="adj" fmla="val 9151"/>
            </a:avLst>
          </a:prstGeom>
          <a:solidFill>
            <a:srgbClr val="737078"/>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Aft>
                <a:spcPts val="600"/>
              </a:spcAft>
              <a:defRPr/>
            </a:pPr>
            <a:r>
              <a:rPr lang="en-US" sz="1400" b="1" dirty="0" err="1">
                <a:solidFill>
                  <a:prstClr val="white"/>
                </a:solidFill>
                <a:cs typeface="Arial" panose="020B0604020202020204" pitchFamily="34" charset="0"/>
              </a:rPr>
              <a:t>Tarlatamab</a:t>
            </a:r>
            <a:r>
              <a:rPr lang="en-US" sz="1400" b="1" dirty="0">
                <a:solidFill>
                  <a:prstClr val="white"/>
                </a:solidFill>
                <a:cs typeface="Arial" panose="020B0604020202020204" pitchFamily="34" charset="0"/>
              </a:rPr>
              <a:t> 10 mg</a:t>
            </a:r>
            <a:endParaRPr lang="en-US" sz="1000" b="1" dirty="0">
              <a:solidFill>
                <a:prstClr val="white"/>
              </a:solidFill>
              <a:cs typeface="Arial" panose="020B0604020202020204" pitchFamily="34" charset="0"/>
            </a:endParaRPr>
          </a:p>
          <a:p>
            <a:pPr algn="ctr" defTabSz="514350">
              <a:lnSpc>
                <a:spcPts val="1500"/>
              </a:lnSpc>
              <a:defRPr/>
            </a:pPr>
            <a:r>
              <a:rPr lang="en-US" sz="1000" dirty="0">
                <a:solidFill>
                  <a:prstClr val="white"/>
                </a:solidFill>
                <a:cs typeface="Arial" panose="020B0604020202020204" pitchFamily="34" charset="0"/>
              </a:rPr>
              <a:t>1 mg </a:t>
            </a:r>
            <a:r>
              <a:rPr lang="en-US" sz="1000" dirty="0" err="1">
                <a:solidFill>
                  <a:prstClr val="white"/>
                </a:solidFill>
                <a:cs typeface="Arial" panose="020B0604020202020204" pitchFamily="34" charset="0"/>
              </a:rPr>
              <a:t>à</a:t>
            </a:r>
            <a:r>
              <a:rPr lang="en-US" sz="1000" dirty="0">
                <a:solidFill>
                  <a:prstClr val="white"/>
                </a:solidFill>
                <a:cs typeface="Arial" panose="020B0604020202020204" pitchFamily="34" charset="0"/>
              </a:rPr>
              <a:t> J1, </a:t>
            </a:r>
            <a:r>
              <a:rPr lang="en-US" sz="1000" dirty="0" err="1">
                <a:solidFill>
                  <a:prstClr val="white"/>
                </a:solidFill>
                <a:cs typeface="Arial" panose="020B0604020202020204" pitchFamily="34" charset="0"/>
              </a:rPr>
              <a:t>puis</a:t>
            </a:r>
            <a:r>
              <a:rPr lang="en-US" sz="1000" dirty="0">
                <a:solidFill>
                  <a:prstClr val="white"/>
                </a:solidFill>
                <a:cs typeface="Arial" panose="020B0604020202020204" pitchFamily="34" charset="0"/>
              </a:rPr>
              <a:t> 10 mg</a:t>
            </a:r>
          </a:p>
          <a:p>
            <a:pPr algn="ctr" defTabSz="514350">
              <a:lnSpc>
                <a:spcPts val="1500"/>
              </a:lnSpc>
              <a:defRPr/>
            </a:pPr>
            <a:r>
              <a:rPr lang="en-US" sz="1000" dirty="0" err="1">
                <a:solidFill>
                  <a:prstClr val="white"/>
                </a:solidFill>
                <a:cs typeface="Arial" panose="020B0604020202020204" pitchFamily="34" charset="0"/>
              </a:rPr>
              <a:t>à</a:t>
            </a:r>
            <a:r>
              <a:rPr lang="en-US" sz="1000" dirty="0">
                <a:solidFill>
                  <a:prstClr val="white"/>
                </a:solidFill>
                <a:cs typeface="Arial" panose="020B0604020202020204" pitchFamily="34" charset="0"/>
              </a:rPr>
              <a:t> J8, J15 </a:t>
            </a:r>
            <a:r>
              <a:rPr lang="en-US" sz="1000" dirty="0" err="1">
                <a:solidFill>
                  <a:prstClr val="white"/>
                </a:solidFill>
                <a:cs typeface="Arial" panose="020B0604020202020204" pitchFamily="34" charset="0"/>
              </a:rPr>
              <a:t>puis</a:t>
            </a:r>
            <a:r>
              <a:rPr lang="en-US" sz="1000" dirty="0">
                <a:solidFill>
                  <a:prstClr val="white"/>
                </a:solidFill>
                <a:cs typeface="Arial" panose="020B0604020202020204" pitchFamily="34" charset="0"/>
              </a:rPr>
              <a:t> </a:t>
            </a:r>
            <a:r>
              <a:rPr lang="en-US" sz="1000" dirty="0" err="1">
                <a:solidFill>
                  <a:prstClr val="white"/>
                </a:solidFill>
                <a:cs typeface="Arial" panose="020B0604020202020204" pitchFamily="34" charset="0"/>
              </a:rPr>
              <a:t>toutes</a:t>
            </a:r>
            <a:r>
              <a:rPr lang="en-US" sz="1000" dirty="0">
                <a:solidFill>
                  <a:prstClr val="white"/>
                </a:solidFill>
                <a:cs typeface="Arial" panose="020B0604020202020204" pitchFamily="34" charset="0"/>
              </a:rPr>
              <a:t> les 2 </a:t>
            </a:r>
            <a:r>
              <a:rPr lang="en-US" sz="1000" dirty="0" err="1">
                <a:solidFill>
                  <a:prstClr val="white"/>
                </a:solidFill>
                <a:cs typeface="Arial" panose="020B0604020202020204" pitchFamily="34" charset="0"/>
              </a:rPr>
              <a:t>semaines</a:t>
            </a:r>
            <a:r>
              <a:rPr lang="en-US" sz="1000" dirty="0">
                <a:solidFill>
                  <a:prstClr val="white"/>
                </a:solidFill>
                <a:cs typeface="Arial" panose="020B0604020202020204" pitchFamily="34" charset="0"/>
              </a:rPr>
              <a:t> </a:t>
            </a:r>
          </a:p>
        </p:txBody>
      </p:sp>
      <p:sp>
        <p:nvSpPr>
          <p:cNvPr id="8" name="Freeform 41">
            <a:extLst>
              <a:ext uri="{FF2B5EF4-FFF2-40B4-BE49-F238E27FC236}">
                <a16:creationId xmlns="" xmlns:a16="http://schemas.microsoft.com/office/drawing/2014/main" id="{09188387-FF8B-C76D-50C3-8875E53A2323}"/>
              </a:ext>
            </a:extLst>
          </p:cNvPr>
          <p:cNvSpPr/>
          <p:nvPr/>
        </p:nvSpPr>
        <p:spPr>
          <a:xfrm>
            <a:off x="4788342" y="3197566"/>
            <a:ext cx="2323725" cy="810047"/>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Aft>
                <a:spcPts val="600"/>
              </a:spcAft>
              <a:defRPr/>
            </a:pPr>
            <a:r>
              <a:rPr lang="en-US" sz="1400" b="1" dirty="0" err="1">
                <a:solidFill>
                  <a:prstClr val="white"/>
                </a:solidFill>
                <a:cs typeface="Arial" panose="020B0604020202020204" pitchFamily="34" charset="0"/>
              </a:rPr>
              <a:t>Tarlatamab</a:t>
            </a:r>
            <a:r>
              <a:rPr lang="en-US" sz="1400" b="1" dirty="0">
                <a:solidFill>
                  <a:prstClr val="white"/>
                </a:solidFill>
                <a:cs typeface="Arial" panose="020B0604020202020204" pitchFamily="34" charset="0"/>
              </a:rPr>
              <a:t> 100 mg</a:t>
            </a:r>
            <a:endParaRPr lang="en-US" sz="1000" b="1" dirty="0">
              <a:solidFill>
                <a:prstClr val="white"/>
              </a:solidFill>
              <a:cs typeface="Arial" panose="020B0604020202020204" pitchFamily="34" charset="0"/>
            </a:endParaRPr>
          </a:p>
          <a:p>
            <a:pPr algn="ctr" defTabSz="514350">
              <a:lnSpc>
                <a:spcPts val="1500"/>
              </a:lnSpc>
              <a:defRPr/>
            </a:pPr>
            <a:r>
              <a:rPr lang="en-US" sz="1000" dirty="0">
                <a:solidFill>
                  <a:prstClr val="white"/>
                </a:solidFill>
                <a:cs typeface="Arial" panose="020B0604020202020204" pitchFamily="34" charset="0"/>
              </a:rPr>
              <a:t>1 mg </a:t>
            </a:r>
            <a:r>
              <a:rPr lang="en-US" sz="1000" dirty="0" err="1">
                <a:solidFill>
                  <a:prstClr val="white"/>
                </a:solidFill>
                <a:cs typeface="Arial" panose="020B0604020202020204" pitchFamily="34" charset="0"/>
              </a:rPr>
              <a:t>à</a:t>
            </a:r>
            <a:r>
              <a:rPr lang="en-US" sz="1000" dirty="0">
                <a:solidFill>
                  <a:prstClr val="white"/>
                </a:solidFill>
                <a:cs typeface="Arial" panose="020B0604020202020204" pitchFamily="34" charset="0"/>
              </a:rPr>
              <a:t> J1, </a:t>
            </a:r>
            <a:r>
              <a:rPr lang="en-US" sz="1000" dirty="0" err="1">
                <a:solidFill>
                  <a:prstClr val="white"/>
                </a:solidFill>
                <a:cs typeface="Arial" panose="020B0604020202020204" pitchFamily="34" charset="0"/>
              </a:rPr>
              <a:t>puis</a:t>
            </a:r>
            <a:r>
              <a:rPr lang="en-US" sz="1000" dirty="0">
                <a:solidFill>
                  <a:prstClr val="white"/>
                </a:solidFill>
                <a:cs typeface="Arial" panose="020B0604020202020204" pitchFamily="34" charset="0"/>
              </a:rPr>
              <a:t> 100 mg</a:t>
            </a:r>
          </a:p>
          <a:p>
            <a:pPr algn="ctr" defTabSz="514350">
              <a:lnSpc>
                <a:spcPts val="1500"/>
              </a:lnSpc>
              <a:defRPr/>
            </a:pPr>
            <a:r>
              <a:rPr lang="en-US" sz="1000" dirty="0" err="1">
                <a:solidFill>
                  <a:prstClr val="white"/>
                </a:solidFill>
                <a:cs typeface="Arial" panose="020B0604020202020204" pitchFamily="34" charset="0"/>
              </a:rPr>
              <a:t>à</a:t>
            </a:r>
            <a:r>
              <a:rPr lang="en-US" sz="1000" dirty="0">
                <a:solidFill>
                  <a:prstClr val="white"/>
                </a:solidFill>
                <a:cs typeface="Arial" panose="020B0604020202020204" pitchFamily="34" charset="0"/>
              </a:rPr>
              <a:t> J8, J15 </a:t>
            </a:r>
            <a:r>
              <a:rPr lang="en-US" sz="1000" dirty="0" err="1">
                <a:solidFill>
                  <a:prstClr val="white"/>
                </a:solidFill>
                <a:cs typeface="Arial" panose="020B0604020202020204" pitchFamily="34" charset="0"/>
              </a:rPr>
              <a:t>puis</a:t>
            </a:r>
            <a:r>
              <a:rPr lang="en-US" sz="1000" dirty="0">
                <a:solidFill>
                  <a:prstClr val="white"/>
                </a:solidFill>
                <a:cs typeface="Arial" panose="020B0604020202020204" pitchFamily="34" charset="0"/>
              </a:rPr>
              <a:t> </a:t>
            </a:r>
            <a:r>
              <a:rPr lang="en-US" sz="1000" dirty="0" err="1">
                <a:solidFill>
                  <a:prstClr val="white"/>
                </a:solidFill>
                <a:cs typeface="Arial" panose="020B0604020202020204" pitchFamily="34" charset="0"/>
              </a:rPr>
              <a:t>toutes</a:t>
            </a:r>
            <a:r>
              <a:rPr lang="en-US" sz="1000" dirty="0">
                <a:solidFill>
                  <a:prstClr val="white"/>
                </a:solidFill>
                <a:cs typeface="Arial" panose="020B0604020202020204" pitchFamily="34" charset="0"/>
              </a:rPr>
              <a:t> les 2 </a:t>
            </a:r>
            <a:r>
              <a:rPr lang="en-US" sz="1000" dirty="0" err="1">
                <a:solidFill>
                  <a:prstClr val="white"/>
                </a:solidFill>
                <a:cs typeface="Arial" panose="020B0604020202020204" pitchFamily="34" charset="0"/>
              </a:rPr>
              <a:t>semaines</a:t>
            </a:r>
            <a:r>
              <a:rPr lang="en-US" sz="1000" dirty="0">
                <a:solidFill>
                  <a:prstClr val="white"/>
                </a:solidFill>
                <a:cs typeface="Arial" panose="020B0604020202020204" pitchFamily="34" charset="0"/>
              </a:rPr>
              <a:t> </a:t>
            </a:r>
          </a:p>
        </p:txBody>
      </p:sp>
      <p:cxnSp>
        <p:nvCxnSpPr>
          <p:cNvPr id="11" name="Connecteur droit avec flèche 10">
            <a:extLst>
              <a:ext uri="{FF2B5EF4-FFF2-40B4-BE49-F238E27FC236}">
                <a16:creationId xmlns="" xmlns:a16="http://schemas.microsoft.com/office/drawing/2014/main" id="{B7615CC1-C8DB-B9C4-D03B-D5769E26E3E1}"/>
              </a:ext>
            </a:extLst>
          </p:cNvPr>
          <p:cNvCxnSpPr>
            <a:cxnSpLocks/>
          </p:cNvCxnSpPr>
          <p:nvPr/>
        </p:nvCxnSpPr>
        <p:spPr>
          <a:xfrm>
            <a:off x="7241647" y="2935088"/>
            <a:ext cx="260713"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3" name="Freeform 41">
            <a:extLst>
              <a:ext uri="{FF2B5EF4-FFF2-40B4-BE49-F238E27FC236}">
                <a16:creationId xmlns="" xmlns:a16="http://schemas.microsoft.com/office/drawing/2014/main" id="{7411C7FB-F759-1DB6-9527-F241F6D756A6}"/>
              </a:ext>
            </a:extLst>
          </p:cNvPr>
          <p:cNvSpPr/>
          <p:nvPr/>
        </p:nvSpPr>
        <p:spPr>
          <a:xfrm>
            <a:off x="7519827" y="2530065"/>
            <a:ext cx="1020304" cy="810047"/>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spcAft>
                <a:spcPts val="600"/>
              </a:spcAft>
              <a:defRPr/>
            </a:pPr>
            <a:r>
              <a:rPr lang="en-US" sz="1400" b="1" dirty="0">
                <a:solidFill>
                  <a:schemeClr val="tx1">
                    <a:lumMod val="50000"/>
                    <a:lumOff val="50000"/>
                  </a:schemeClr>
                </a:solidFill>
                <a:cs typeface="Arial" panose="020B0604020202020204" pitchFamily="34" charset="0"/>
              </a:rPr>
              <a:t>Dose selection</a:t>
            </a:r>
            <a:endParaRPr lang="en-US" sz="1000" dirty="0">
              <a:solidFill>
                <a:schemeClr val="tx1">
                  <a:lumMod val="50000"/>
                  <a:lumOff val="50000"/>
                </a:schemeClr>
              </a:solidFill>
              <a:cs typeface="Arial" panose="020B0604020202020204" pitchFamily="34" charset="0"/>
            </a:endParaRPr>
          </a:p>
        </p:txBody>
      </p:sp>
      <p:sp>
        <p:nvSpPr>
          <p:cNvPr id="14" name="Freeform 41">
            <a:extLst>
              <a:ext uri="{FF2B5EF4-FFF2-40B4-BE49-F238E27FC236}">
                <a16:creationId xmlns="" xmlns:a16="http://schemas.microsoft.com/office/drawing/2014/main" id="{3E62DB45-F11A-B6FD-DC99-7B949C03E725}"/>
              </a:ext>
            </a:extLst>
          </p:cNvPr>
          <p:cNvSpPr/>
          <p:nvPr/>
        </p:nvSpPr>
        <p:spPr>
          <a:xfrm>
            <a:off x="8802126" y="2332147"/>
            <a:ext cx="1247344" cy="1205883"/>
          </a:xfrm>
          <a:prstGeom prst="roundRect">
            <a:avLst>
              <a:gd name="adj" fmla="val 9151"/>
            </a:avLst>
          </a:prstGeom>
          <a:solidFill>
            <a:schemeClr val="accent3"/>
          </a:solidFill>
          <a:ln w="25400" cap="flat" cmpd="sng" algn="ctr">
            <a:noFill/>
            <a:prstDash val="solid"/>
          </a:ln>
          <a:effectLst/>
        </p:spPr>
        <p:txBody>
          <a:bodyPr spcFirstLastPara="0" vert="horz" wrap="square" lIns="74434" tIns="74434" rIns="74434" bIns="74434" numCol="1" spcCol="1270" anchor="ctr" anchorCtr="0">
            <a:noAutofit/>
          </a:bodyPr>
          <a:lstStyle/>
          <a:p>
            <a:pPr marL="0" marR="0" lvl="0" indent="0" algn="ctr" defTabSz="51435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entury Gothic" panose="020F0302020204030204"/>
                <a:ea typeface="+mn-ea"/>
                <a:cs typeface="Arial" panose="020B0604020202020204" pitchFamily="34" charset="0"/>
              </a:rPr>
              <a:t>Tarlatamab</a:t>
            </a: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t> 10 mg </a:t>
            </a:r>
            <a:b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t>(n = 12)</a:t>
            </a:r>
            <a:endParaRPr kumimoji="0" lang="en-US" sz="10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endParaRPr>
          </a:p>
        </p:txBody>
      </p:sp>
      <p:sp>
        <p:nvSpPr>
          <p:cNvPr id="15" name="Freeform 41">
            <a:extLst>
              <a:ext uri="{FF2B5EF4-FFF2-40B4-BE49-F238E27FC236}">
                <a16:creationId xmlns="" xmlns:a16="http://schemas.microsoft.com/office/drawing/2014/main" id="{C62CFFE1-D766-AF4C-7637-2589C397558F}"/>
              </a:ext>
            </a:extLst>
          </p:cNvPr>
          <p:cNvSpPr/>
          <p:nvPr/>
        </p:nvSpPr>
        <p:spPr>
          <a:xfrm>
            <a:off x="10355353" y="2332147"/>
            <a:ext cx="1247344" cy="1205883"/>
          </a:xfrm>
          <a:prstGeom prst="roundRect">
            <a:avLst>
              <a:gd name="adj" fmla="val 9151"/>
            </a:avLst>
          </a:prstGeom>
          <a:solidFill>
            <a:srgbClr val="0070C0"/>
          </a:solidFill>
          <a:ln w="25400" cap="flat" cmpd="sng" algn="ctr">
            <a:noFill/>
            <a:prstDash val="solid"/>
          </a:ln>
          <a:effectLst/>
        </p:spPr>
        <p:txBody>
          <a:bodyPr spcFirstLastPara="0" vert="horz" wrap="square" lIns="74434" tIns="74434" rIns="74434" bIns="74434" numCol="1" spcCol="1270" anchor="ctr" anchorCtr="0">
            <a:noAutofit/>
          </a:bodyPr>
          <a:lstStyle/>
          <a:p>
            <a:pPr marL="0" marR="0" lvl="0" indent="0" algn="ctr" defTabSz="51435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entury Gothic" panose="020F0302020204030204"/>
                <a:ea typeface="+mn-ea"/>
                <a:cs typeface="Arial" panose="020B0604020202020204" pitchFamily="34" charset="0"/>
              </a:rPr>
              <a:t>Tarlatamab</a:t>
            </a: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t> 10 mg </a:t>
            </a:r>
            <a:b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rPr>
              <a:t>(n = 34)</a:t>
            </a:r>
            <a:endParaRPr kumimoji="0" lang="en-US" sz="1000" b="1" i="0" u="none" strike="noStrike" kern="1200" cap="none" spc="0" normalizeH="0" baseline="0" noProof="0" dirty="0">
              <a:ln>
                <a:noFill/>
              </a:ln>
              <a:solidFill>
                <a:prstClr val="white"/>
              </a:solidFill>
              <a:effectLst/>
              <a:uLnTx/>
              <a:uFillTx/>
              <a:latin typeface="Century Gothic" panose="020F0302020204030204"/>
              <a:ea typeface="+mn-ea"/>
              <a:cs typeface="Arial" panose="020B0604020202020204" pitchFamily="34" charset="0"/>
            </a:endParaRPr>
          </a:p>
        </p:txBody>
      </p:sp>
      <p:sp>
        <p:nvSpPr>
          <p:cNvPr id="16" name="TextBox 17">
            <a:extLst>
              <a:ext uri="{FF2B5EF4-FFF2-40B4-BE49-F238E27FC236}">
                <a16:creationId xmlns="" xmlns:a16="http://schemas.microsoft.com/office/drawing/2014/main" id="{8C4CFEE0-E930-D3A5-1B74-158755D9700E}"/>
              </a:ext>
            </a:extLst>
          </p:cNvPr>
          <p:cNvSpPr txBox="1"/>
          <p:nvPr/>
        </p:nvSpPr>
        <p:spPr>
          <a:xfrm>
            <a:off x="5257707" y="1313162"/>
            <a:ext cx="1384996" cy="477054"/>
          </a:xfrm>
          <a:prstGeom prst="rect">
            <a:avLst/>
          </a:prstGeom>
          <a:noFill/>
        </p:spPr>
        <p:txBody>
          <a:bodyPr wrap="none" lIns="0" tIns="0" rIns="0" rtlCol="0">
            <a:spAutoFit/>
          </a:bodyPr>
          <a:lstStyle/>
          <a:p>
            <a:pPr algn="ctr"/>
            <a:r>
              <a:rPr lang="en-US" altLang="zh-CN" sz="1400" b="1" dirty="0">
                <a:cs typeface="Arial" panose="020B0604020202020204" pitchFamily="34" charset="0"/>
              </a:rPr>
              <a:t>Part 1 :</a:t>
            </a:r>
          </a:p>
          <a:p>
            <a:pPr algn="ctr"/>
            <a:r>
              <a:rPr lang="en-US" altLang="zh-CN" sz="1400" dirty="0">
                <a:cs typeface="Arial" panose="020B0604020202020204" pitchFamily="34" charset="0"/>
              </a:rPr>
              <a:t>Evaluation dose</a:t>
            </a:r>
          </a:p>
        </p:txBody>
      </p:sp>
      <p:sp>
        <p:nvSpPr>
          <p:cNvPr id="17" name="TextBox 17">
            <a:extLst>
              <a:ext uri="{FF2B5EF4-FFF2-40B4-BE49-F238E27FC236}">
                <a16:creationId xmlns="" xmlns:a16="http://schemas.microsoft.com/office/drawing/2014/main" id="{181ADE08-934D-C503-ED9C-BBA8A5BE586E}"/>
              </a:ext>
            </a:extLst>
          </p:cNvPr>
          <p:cNvSpPr txBox="1"/>
          <p:nvPr/>
        </p:nvSpPr>
        <p:spPr>
          <a:xfrm>
            <a:off x="8694832" y="1313162"/>
            <a:ext cx="1461939" cy="477054"/>
          </a:xfrm>
          <a:prstGeom prst="rect">
            <a:avLst/>
          </a:prstGeom>
          <a:noFill/>
        </p:spPr>
        <p:txBody>
          <a:bodyPr wrap="none" lIns="0" tIns="0" rIns="0" rtlCol="0">
            <a:spAutoFit/>
          </a:bodyPr>
          <a:lstStyle/>
          <a:p>
            <a:pPr algn="ctr"/>
            <a:r>
              <a:rPr lang="en-US" altLang="zh-CN" sz="1400" b="1" dirty="0">
                <a:cs typeface="Arial" panose="020B0604020202020204" pitchFamily="34" charset="0"/>
              </a:rPr>
              <a:t>Part 2 :</a:t>
            </a:r>
          </a:p>
          <a:p>
            <a:pPr algn="ctr"/>
            <a:r>
              <a:rPr lang="en-US" altLang="zh-CN" sz="1400" dirty="0">
                <a:cs typeface="Arial" panose="020B0604020202020204" pitchFamily="34" charset="0"/>
              </a:rPr>
              <a:t>Phase expansion</a:t>
            </a:r>
          </a:p>
        </p:txBody>
      </p:sp>
      <p:sp>
        <p:nvSpPr>
          <p:cNvPr id="19" name="TextBox 17">
            <a:extLst>
              <a:ext uri="{FF2B5EF4-FFF2-40B4-BE49-F238E27FC236}">
                <a16:creationId xmlns="" xmlns:a16="http://schemas.microsoft.com/office/drawing/2014/main" id="{AAC5DF14-EE91-F012-ACA6-B21C02614A3E}"/>
              </a:ext>
            </a:extLst>
          </p:cNvPr>
          <p:cNvSpPr txBox="1"/>
          <p:nvPr/>
        </p:nvSpPr>
        <p:spPr>
          <a:xfrm>
            <a:off x="10336778" y="1323561"/>
            <a:ext cx="1247345" cy="692497"/>
          </a:xfrm>
          <a:prstGeom prst="rect">
            <a:avLst/>
          </a:prstGeom>
          <a:noFill/>
        </p:spPr>
        <p:txBody>
          <a:bodyPr wrap="square" lIns="0" tIns="0" rIns="0" rtlCol="0">
            <a:spAutoFit/>
          </a:bodyPr>
          <a:lstStyle/>
          <a:p>
            <a:pPr algn="ctr"/>
            <a:r>
              <a:rPr lang="en-US" altLang="zh-CN" sz="1400" b="1" dirty="0">
                <a:cs typeface="Arial" panose="020B0604020202020204" pitchFamily="34" charset="0"/>
              </a:rPr>
              <a:t>Part 3 :</a:t>
            </a:r>
          </a:p>
          <a:p>
            <a:pPr algn="ctr"/>
            <a:r>
              <a:rPr lang="en-US" altLang="zh-CN" sz="1400" dirty="0">
                <a:cs typeface="Arial" panose="020B0604020202020204" pitchFamily="34" charset="0"/>
              </a:rPr>
              <a:t>Reduction de la surveillance</a:t>
            </a:r>
          </a:p>
        </p:txBody>
      </p:sp>
      <p:sp>
        <p:nvSpPr>
          <p:cNvPr id="30" name="Freeform 9">
            <a:extLst>
              <a:ext uri="{FF2B5EF4-FFF2-40B4-BE49-F238E27FC236}">
                <a16:creationId xmlns="" xmlns:a16="http://schemas.microsoft.com/office/drawing/2014/main" id="{A8E0FE17-5278-651E-CFC0-E587E61499C8}"/>
              </a:ext>
            </a:extLst>
          </p:cNvPr>
          <p:cNvSpPr/>
          <p:nvPr/>
        </p:nvSpPr>
        <p:spPr>
          <a:xfrm>
            <a:off x="1778852" y="4653217"/>
            <a:ext cx="4424240" cy="1156684"/>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spcAft>
                <a:spcPts val="600"/>
              </a:spcAft>
              <a:buClr>
                <a:schemeClr val="bg2"/>
              </a:buClr>
              <a:buSzPct val="70000"/>
              <a:tabLst>
                <a:tab pos="120650" algn="l"/>
              </a:tabLst>
              <a:defRPr/>
            </a:pPr>
            <a:r>
              <a:rPr lang="en-US" sz="1500" b="1" dirty="0" err="1">
                <a:solidFill>
                  <a:schemeClr val="accent2"/>
                </a:solidFill>
                <a:cs typeface="Arial" panose="020B0604020202020204" pitchFamily="34" charset="0"/>
              </a:rPr>
              <a:t>Critères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d'évaluation</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principaux</a:t>
            </a:r>
            <a:r>
              <a:rPr lang="en-US" sz="1500" b="1" dirty="0">
                <a:solidFill>
                  <a:schemeClr val="accent2"/>
                </a:solidFill>
                <a:cs typeface="Arial" panose="020B0604020202020204" pitchFamily="34" charset="0"/>
              </a:rPr>
              <a:t> :</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ORR selon RECIST v1.1 par BICR</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Tolérance</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Concentrations sériques de </a:t>
            </a:r>
            <a:r>
              <a:rPr lang="fr-FR" sz="1300" dirty="0" err="1">
                <a:solidFill>
                  <a:schemeClr val="tx2"/>
                </a:solidFill>
                <a:cs typeface="Arial" panose="020B0604020202020204" pitchFamily="34" charset="0"/>
              </a:rPr>
              <a:t>tarlatamab</a:t>
            </a:r>
            <a:endParaRPr lang="en-US" sz="1300" dirty="0">
              <a:solidFill>
                <a:schemeClr val="tx2"/>
              </a:solidFill>
              <a:cs typeface="Arial" panose="020B0604020202020204" pitchFamily="34" charset="0"/>
            </a:endParaRPr>
          </a:p>
        </p:txBody>
      </p:sp>
      <p:sp>
        <p:nvSpPr>
          <p:cNvPr id="32" name="Freeform 9">
            <a:extLst>
              <a:ext uri="{FF2B5EF4-FFF2-40B4-BE49-F238E27FC236}">
                <a16:creationId xmlns="" xmlns:a16="http://schemas.microsoft.com/office/drawing/2014/main" id="{9ADC4E2B-15C1-28AC-E43B-C582F45B66AD}"/>
              </a:ext>
            </a:extLst>
          </p:cNvPr>
          <p:cNvSpPr/>
          <p:nvPr/>
        </p:nvSpPr>
        <p:spPr>
          <a:xfrm>
            <a:off x="6534501" y="4669692"/>
            <a:ext cx="6226860" cy="1279974"/>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spcAft>
                <a:spcPts val="600"/>
              </a:spcAft>
              <a:buClr>
                <a:schemeClr val="accent1"/>
              </a:buClr>
              <a:defRPr/>
            </a:pPr>
            <a:r>
              <a:rPr lang="en-US" sz="1500" b="1" dirty="0" err="1">
                <a:solidFill>
                  <a:schemeClr val="accent2"/>
                </a:solidFill>
                <a:cs typeface="Arial" panose="020B0604020202020204" pitchFamily="34" charset="0"/>
              </a:rPr>
              <a:t>Critères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d'évaluation</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secondaires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inclus</a:t>
            </a:r>
            <a:r>
              <a:rPr lang="en-US" sz="1500" b="1" dirty="0">
                <a:solidFill>
                  <a:schemeClr val="accent2"/>
                </a:solidFill>
                <a:cs typeface="Arial" panose="020B0604020202020204" pitchFamily="34" charset="0"/>
              </a:rPr>
              <a:t> :</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DOR</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DCR</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SSP selon RECIST v1.1 par BICR</a:t>
            </a:r>
          </a:p>
          <a:p>
            <a:pPr marL="168275" indent="-168275" defTabSz="450056">
              <a:buClr>
                <a:schemeClr val="bg2"/>
              </a:buClr>
              <a:buSzPct val="70000"/>
              <a:buFont typeface="Wingdings" panose="05000000000000000000" pitchFamily="2" charset="2"/>
              <a:buChar char="n"/>
              <a:tabLst>
                <a:tab pos="120650" algn="l"/>
              </a:tabLst>
              <a:defRPr/>
            </a:pPr>
            <a:r>
              <a:rPr lang="fr-FR" sz="1300" dirty="0">
                <a:solidFill>
                  <a:schemeClr val="tx2"/>
                </a:solidFill>
                <a:cs typeface="Arial" panose="020B0604020202020204" pitchFamily="34" charset="0"/>
              </a:rPr>
              <a:t>SG</a:t>
            </a:r>
          </a:p>
        </p:txBody>
      </p:sp>
    </p:spTree>
    <p:extLst>
      <p:ext uri="{BB962C8B-B14F-4D97-AF65-F5344CB8AC3E}">
        <p14:creationId xmlns:p14="http://schemas.microsoft.com/office/powerpoint/2010/main" val="16356635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a:t>
            </a:r>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1642943718"/>
              </p:ext>
            </p:extLst>
          </p:nvPr>
        </p:nvGraphicFramePr>
        <p:xfrm>
          <a:off x="1461566" y="1437311"/>
          <a:ext cx="10100169" cy="4311044"/>
        </p:xfrm>
        <a:graphic>
          <a:graphicData uri="http://schemas.openxmlformats.org/drawingml/2006/table">
            <a:tbl>
              <a:tblPr firstRow="1" bandRow="1"/>
              <a:tblGrid>
                <a:gridCol w="4536279">
                  <a:extLst>
                    <a:ext uri="{9D8B030D-6E8A-4147-A177-3AD203B41FA5}">
                      <a16:colId xmlns="" xmlns:a16="http://schemas.microsoft.com/office/drawing/2014/main" val="20000"/>
                    </a:ext>
                  </a:extLst>
                </a:gridCol>
                <a:gridCol w="1854630">
                  <a:extLst>
                    <a:ext uri="{9D8B030D-6E8A-4147-A177-3AD203B41FA5}">
                      <a16:colId xmlns="" xmlns:a16="http://schemas.microsoft.com/office/drawing/2014/main" val="20001"/>
                    </a:ext>
                  </a:extLst>
                </a:gridCol>
                <a:gridCol w="1854630">
                  <a:extLst>
                    <a:ext uri="{9D8B030D-6E8A-4147-A177-3AD203B41FA5}">
                      <a16:colId xmlns="" xmlns:a16="http://schemas.microsoft.com/office/drawing/2014/main" val="4040688955"/>
                    </a:ext>
                  </a:extLst>
                </a:gridCol>
                <a:gridCol w="1854630">
                  <a:extLst>
                    <a:ext uri="{9D8B030D-6E8A-4147-A177-3AD203B41FA5}">
                      <a16:colId xmlns="" xmlns:a16="http://schemas.microsoft.com/office/drawing/2014/main" val="20002"/>
                    </a:ext>
                  </a:extLst>
                </a:gridCol>
              </a:tblGrid>
              <a:tr h="14589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100" b="0" i="0" dirty="0">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Part 1 + 2</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err="1">
                          <a:solidFill>
                            <a:schemeClr val="lt1"/>
                          </a:solidFill>
                          <a:latin typeface="Century Gothic" panose="020B0502020202020204" pitchFamily="34" charset="0"/>
                          <a:ea typeface="+mn-ea"/>
                          <a:cs typeface="Arial" panose="020B0604020202020204" pitchFamily="34" charset="0"/>
                        </a:rPr>
                        <a:t>Tarlatamab</a:t>
                      </a:r>
                      <a:r>
                        <a:rPr lang="da-DK" sz="1200" b="0" i="0" kern="1200" dirty="0">
                          <a:solidFill>
                            <a:schemeClr val="lt1"/>
                          </a:solidFill>
                          <a:latin typeface="Century Gothic" panose="020B0502020202020204" pitchFamily="34" charset="0"/>
                          <a:ea typeface="+mn-ea"/>
                          <a:cs typeface="Arial" panose="020B0604020202020204" pitchFamily="34" charset="0"/>
                        </a:rPr>
                        <a:t> 10 mg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100)</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1</a:t>
                      </a:r>
                      <a:b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100 mg </a:t>
                      </a:r>
                      <a:b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88)</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3</a:t>
                      </a:r>
                      <a:b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10 mg </a:t>
                      </a:r>
                      <a:b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34)</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2905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Âge médian</a:t>
                      </a:r>
                      <a:r>
                        <a:rPr lang="fr-FR" sz="1200" b="0" i="0" dirty="0">
                          <a:solidFill>
                            <a:schemeClr val="tx2"/>
                          </a:solidFill>
                          <a:latin typeface="Century Gothic" panose="020B0502020202020204" pitchFamily="34" charset="0"/>
                          <a:cs typeface="Arial" panose="020B0604020202020204" pitchFamily="34" charset="0"/>
                        </a:rPr>
                        <a:t>, ans (intervalle)</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64 (35-82)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62 (34-80)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66 (49-80)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2905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err="1">
                          <a:solidFill>
                            <a:schemeClr val="tx2"/>
                          </a:solidFill>
                          <a:latin typeface="Century Gothic" panose="020B0502020202020204" pitchFamily="34" charset="0"/>
                        </a:rPr>
                        <a:t>Homme</a:t>
                      </a:r>
                      <a:r>
                        <a:rPr lang="da-DK" sz="1200" b="0" i="0" dirty="0">
                          <a:solidFill>
                            <a:schemeClr val="tx2"/>
                          </a:solidFill>
                          <a:latin typeface="Century Gothic" panose="020B0502020202020204" pitchFamily="34" charset="0"/>
                        </a:rPr>
                        <a:t>, % </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72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70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71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2905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fr-FR" sz="1200" b="1" i="0" dirty="0">
                          <a:solidFill>
                            <a:schemeClr val="tx2"/>
                          </a:solidFill>
                          <a:latin typeface="Century Gothic" panose="020B0502020202020204" pitchFamily="34" charset="0"/>
                          <a:cs typeface="Arial" panose="020B0604020202020204" pitchFamily="34" charset="0"/>
                        </a:rPr>
                        <a:t>Asiatique/Afro-américain/Caucasiens</a:t>
                      </a:r>
                      <a:r>
                        <a:rPr lang="fr-FR" sz="1200" b="0" i="0" dirty="0">
                          <a:solidFill>
                            <a:schemeClr val="tx2"/>
                          </a:solidFill>
                          <a:latin typeface="Century Gothic" panose="020B0502020202020204" pitchFamily="34" charset="0"/>
                          <a:cs typeface="Arial" panose="020B0604020202020204" pitchFamily="34" charset="0"/>
                        </a:rPr>
                        <a:t> %</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41/0/58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41/0/58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§/3/91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2905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200" b="1" i="0" dirty="0" err="1">
                          <a:solidFill>
                            <a:schemeClr val="tx2"/>
                          </a:solidFill>
                          <a:latin typeface="Century Gothic" panose="020B0502020202020204" pitchFamily="34" charset="0"/>
                        </a:rPr>
                        <a:t>Fumeur</a:t>
                      </a:r>
                      <a:r>
                        <a:rPr lang="en-US" sz="1200" b="1" i="0" dirty="0">
                          <a:solidFill>
                            <a:schemeClr val="tx2"/>
                          </a:solidFill>
                          <a:latin typeface="Century Gothic" panose="020B0502020202020204" pitchFamily="34" charset="0"/>
                        </a:rPr>
                        <a:t>/non-</a:t>
                      </a:r>
                      <a:r>
                        <a:rPr lang="en-US" sz="1200" b="1" i="0" dirty="0" err="1">
                          <a:solidFill>
                            <a:schemeClr val="tx2"/>
                          </a:solidFill>
                          <a:latin typeface="Century Gothic" panose="020B0502020202020204" pitchFamily="34" charset="0"/>
                        </a:rPr>
                        <a:t>fumeur</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en</a:t>
                      </a:r>
                      <a:r>
                        <a:rPr lang="en-US" sz="1200" b="0" i="0" dirty="0">
                          <a:solidFill>
                            <a:schemeClr val="tx2"/>
                          </a:solidFill>
                          <a:latin typeface="Century Gothic" panose="020B0502020202020204" pitchFamily="34" charset="0"/>
                        </a:rPr>
                        <a:t>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92/8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94/6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97/3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290588">
                <a:tc>
                  <a:txBody>
                    <a:bodyPr/>
                    <a:lstStyle/>
                    <a:p>
                      <a:pPr>
                        <a:lnSpc>
                          <a:spcPts val="1540"/>
                        </a:lnSpc>
                      </a:pPr>
                      <a:r>
                        <a:rPr lang="en-US" sz="1200" b="1" i="0" dirty="0">
                          <a:solidFill>
                            <a:schemeClr val="tx2"/>
                          </a:solidFill>
                          <a:latin typeface="Century Gothic" panose="020B0502020202020204" pitchFamily="34" charset="0"/>
                        </a:rPr>
                        <a:t>ECOG </a:t>
                      </a:r>
                      <a:r>
                        <a:rPr lang="en-US" sz="1200" b="0" i="0" dirty="0">
                          <a:solidFill>
                            <a:schemeClr val="tx2"/>
                          </a:solidFill>
                          <a:latin typeface="Century Gothic" panose="020B0502020202020204" pitchFamily="34" charset="0"/>
                        </a:rPr>
                        <a:t>performance status : 0/1</a:t>
                      </a:r>
                      <a:r>
                        <a:rPr lang="fr-FR" sz="1200" b="0" i="0" dirty="0">
                          <a:solidFill>
                            <a:schemeClr val="tx2"/>
                          </a:solidFill>
                          <a:latin typeface="Century Gothic" panose="020B0502020202020204" pitchFamily="34" charset="0"/>
                          <a:cs typeface="Arial" panose="020B0604020202020204" pitchFamily="34" charset="0"/>
                        </a:rPr>
                        <a:t>, %</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26/74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27/73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29/71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2760742"/>
                  </a:ext>
                </a:extLst>
              </a:tr>
              <a:tr h="290588">
                <a:tc>
                  <a:txBody>
                    <a:bodyPr/>
                    <a:lstStyle/>
                    <a:p>
                      <a:pPr>
                        <a:lnSpc>
                          <a:spcPts val="1540"/>
                        </a:lnSpc>
                      </a:pPr>
                      <a:r>
                        <a:rPr lang="en-US" sz="1200" b="1" i="0" dirty="0" err="1">
                          <a:solidFill>
                            <a:schemeClr val="tx2"/>
                          </a:solidFill>
                          <a:latin typeface="Century Gothic" panose="020B0502020202020204" pitchFamily="34" charset="0"/>
                        </a:rPr>
                        <a:t>Lignes</a:t>
                      </a:r>
                      <a:r>
                        <a:rPr lang="en-US" sz="1200" b="1" i="0" dirty="0">
                          <a:solidFill>
                            <a:schemeClr val="tx2"/>
                          </a:solidFill>
                          <a:latin typeface="Century Gothic" panose="020B0502020202020204" pitchFamily="34" charset="0"/>
                        </a:rPr>
                        <a:t> de TTT </a:t>
                      </a:r>
                      <a:r>
                        <a:rPr lang="en-US" sz="1200" b="1" i="0" dirty="0" err="1">
                          <a:solidFill>
                            <a:schemeClr val="tx2"/>
                          </a:solidFill>
                          <a:latin typeface="Century Gothic" panose="020B0502020202020204" pitchFamily="34" charset="0"/>
                        </a:rPr>
                        <a:t>antérieures</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médiane</a:t>
                      </a:r>
                      <a:r>
                        <a:rPr lang="en-US" sz="1200" b="0" i="0" dirty="0">
                          <a:solidFill>
                            <a:schemeClr val="tx2"/>
                          </a:solidFill>
                          <a:latin typeface="Century Gothic" panose="020B0502020202020204" pitchFamily="34" charset="0"/>
                        </a:rPr>
                        <a:t> (range)</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 (1-6)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 (1-8)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2 (2-6)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702551477"/>
                  </a:ext>
                </a:extLst>
              </a:tr>
              <a:tr h="290588">
                <a:tc>
                  <a:txBody>
                    <a:bodyPr/>
                    <a:lstStyle/>
                    <a:p>
                      <a:pPr lvl="0" algn="l">
                        <a:lnSpc>
                          <a:spcPts val="1540"/>
                        </a:lnSpc>
                      </a:pPr>
                      <a:r>
                        <a:rPr lang="en-US" sz="1200" b="0" i="0" dirty="0">
                          <a:solidFill>
                            <a:schemeClr val="tx2"/>
                          </a:solidFill>
                          <a:latin typeface="Century Gothic" panose="020B0502020202020204" pitchFamily="34" charset="0"/>
                        </a:rPr>
                        <a:t>2 </a:t>
                      </a:r>
                      <a:r>
                        <a:rPr lang="en-US" sz="1200" b="0" i="0" dirty="0" err="1">
                          <a:solidFill>
                            <a:schemeClr val="tx2"/>
                          </a:solidFill>
                          <a:latin typeface="Century Gothic" panose="020B0502020202020204" pitchFamily="34" charset="0"/>
                        </a:rPr>
                        <a:t>lignes</a:t>
                      </a:r>
                      <a:r>
                        <a:rPr lang="en-US" sz="1200" b="0" i="0" dirty="0">
                          <a:solidFill>
                            <a:schemeClr val="tx2"/>
                          </a:solidFill>
                          <a:latin typeface="Century Gothic" panose="020B0502020202020204" pitchFamily="34" charset="0"/>
                        </a:rPr>
                        <a:t> de TTT </a:t>
                      </a:r>
                      <a:r>
                        <a:rPr lang="en-US" sz="1200" b="0" i="0" dirty="0" err="1">
                          <a:solidFill>
                            <a:schemeClr val="tx2"/>
                          </a:solidFill>
                          <a:latin typeface="Century Gothic" panose="020B0502020202020204" pitchFamily="34" charset="0"/>
                        </a:rPr>
                        <a:t>antérieures</a:t>
                      </a:r>
                      <a:r>
                        <a:rPr lang="en-US" sz="1200" b="0" i="0" dirty="0">
                          <a:solidFill>
                            <a:schemeClr val="tx2"/>
                          </a:solidFill>
                          <a:latin typeface="Century Gothic" panose="020B0502020202020204" pitchFamily="34" charset="0"/>
                        </a:rPr>
                        <a:t>,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65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55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65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818956369"/>
                  </a:ext>
                </a:extLst>
              </a:tr>
              <a:tr h="290588">
                <a:tc>
                  <a:txBody>
                    <a:bodyPr/>
                    <a:lstStyle/>
                    <a:p>
                      <a:pPr lvl="0" algn="l">
                        <a:lnSpc>
                          <a:spcPts val="1540"/>
                        </a:lnSpc>
                      </a:pPr>
                      <a:r>
                        <a:rPr lang="en-US" sz="1200" b="1" i="0" dirty="0">
                          <a:solidFill>
                            <a:srgbClr val="CA5E34"/>
                          </a:solidFill>
                          <a:latin typeface="Century Gothic" panose="020B0502020202020204" pitchFamily="34" charset="0"/>
                        </a:rPr>
                        <a:t>≥ 3 </a:t>
                      </a:r>
                      <a:r>
                        <a:rPr lang="en-US" sz="1200" b="1" i="0" dirty="0" err="1">
                          <a:solidFill>
                            <a:srgbClr val="CA5E34"/>
                          </a:solidFill>
                          <a:latin typeface="Century Gothic" panose="020B0502020202020204" pitchFamily="34" charset="0"/>
                        </a:rPr>
                        <a:t>lignes</a:t>
                      </a:r>
                      <a:r>
                        <a:rPr lang="en-US" sz="1200" b="1" i="0" dirty="0">
                          <a:solidFill>
                            <a:srgbClr val="CA5E34"/>
                          </a:solidFill>
                          <a:latin typeface="Century Gothic" panose="020B0502020202020204" pitchFamily="34" charset="0"/>
                        </a:rPr>
                        <a:t> de TTT </a:t>
                      </a:r>
                      <a:r>
                        <a:rPr lang="en-US" sz="1200" b="1" i="0" dirty="0" err="1">
                          <a:solidFill>
                            <a:srgbClr val="CA5E34"/>
                          </a:solidFill>
                          <a:latin typeface="Century Gothic" panose="020B0502020202020204" pitchFamily="34" charset="0"/>
                        </a:rPr>
                        <a:t>antérieures</a:t>
                      </a:r>
                      <a:r>
                        <a:rPr lang="en-US" sz="1200" b="1" i="0" dirty="0">
                          <a:solidFill>
                            <a:srgbClr val="CA5E34"/>
                          </a:solidFill>
                          <a:latin typeface="Century Gothic" panose="020B0502020202020204" pitchFamily="34" charset="0"/>
                        </a:rPr>
                        <a:t>,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33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43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35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590382801"/>
                  </a:ext>
                </a:extLst>
              </a:tr>
              <a:tr h="290588">
                <a:tc>
                  <a:txBody>
                    <a:bodyPr/>
                    <a:lstStyle/>
                    <a:p>
                      <a:pPr lvl="0" algn="l">
                        <a:lnSpc>
                          <a:spcPts val="1540"/>
                        </a:lnSpc>
                      </a:pPr>
                      <a:r>
                        <a:rPr lang="en-US" sz="1200" b="1" i="0" dirty="0">
                          <a:solidFill>
                            <a:srgbClr val="CA5E34"/>
                          </a:solidFill>
                          <a:latin typeface="Century Gothic" panose="020B0502020202020204" pitchFamily="34" charset="0"/>
                        </a:rPr>
                        <a:t>TTT </a:t>
                      </a:r>
                      <a:r>
                        <a:rPr lang="en-US" sz="1200" b="1" i="0" dirty="0" err="1">
                          <a:solidFill>
                            <a:srgbClr val="CA5E34"/>
                          </a:solidFill>
                          <a:latin typeface="Century Gothic" panose="020B0502020202020204" pitchFamily="34" charset="0"/>
                        </a:rPr>
                        <a:t>antérieur</a:t>
                      </a:r>
                      <a:r>
                        <a:rPr lang="en-US" sz="1200" b="1" i="0" dirty="0">
                          <a:solidFill>
                            <a:srgbClr val="CA5E34"/>
                          </a:solidFill>
                          <a:latin typeface="Century Gothic" panose="020B0502020202020204" pitchFamily="34" charset="0"/>
                        </a:rPr>
                        <a:t> par anti-PD-(L)1 </a:t>
                      </a:r>
                      <a:r>
                        <a:rPr lang="fr-FR" sz="1200" b="1" i="0" dirty="0">
                          <a:solidFill>
                            <a:srgbClr val="CA5E34"/>
                          </a:solidFill>
                          <a:latin typeface="Century Gothic" panose="020B0502020202020204" pitchFamily="34" charset="0"/>
                          <a:cs typeface="Arial" panose="020B0604020202020204" pitchFamily="34" charset="0"/>
                        </a:rPr>
                        <a:t>, %</a:t>
                      </a:r>
                      <a:endParaRPr lang="en-US" sz="1200" b="1" i="0" dirty="0">
                        <a:solidFill>
                          <a:srgbClr val="CA5E34"/>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73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70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82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90384015"/>
                  </a:ext>
                </a:extLst>
              </a:tr>
              <a:tr h="290588">
                <a:tc>
                  <a:txBody>
                    <a:bodyPr/>
                    <a:lstStyle/>
                    <a:p>
                      <a:pPr>
                        <a:lnSpc>
                          <a:spcPts val="1540"/>
                        </a:lnSpc>
                      </a:pPr>
                      <a:r>
                        <a:rPr lang="en-US" sz="1200" b="0" i="0" dirty="0">
                          <a:solidFill>
                            <a:schemeClr val="tx2"/>
                          </a:solidFill>
                          <a:latin typeface="Century Gothic" panose="020B0502020202020204" pitchFamily="34" charset="0"/>
                        </a:rPr>
                        <a:t>&lt; 90 </a:t>
                      </a:r>
                      <a:r>
                        <a:rPr lang="en-US" sz="1200" b="0" i="0" dirty="0" err="1">
                          <a:solidFill>
                            <a:schemeClr val="tx2"/>
                          </a:solidFill>
                          <a:latin typeface="Century Gothic" panose="020B0502020202020204" pitchFamily="34" charset="0"/>
                        </a:rPr>
                        <a:t>jours</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jusqu'à</a:t>
                      </a:r>
                      <a:r>
                        <a:rPr lang="en-US" sz="1200" b="0" i="0" dirty="0">
                          <a:solidFill>
                            <a:schemeClr val="tx2"/>
                          </a:solidFill>
                          <a:latin typeface="Century Gothic" panose="020B0502020202020204" pitchFamily="34" charset="0"/>
                        </a:rPr>
                        <a:t> la progression après TTT 1</a:t>
                      </a:r>
                      <a:r>
                        <a:rPr lang="en-US" sz="1200" b="0" i="0" baseline="30000" dirty="0">
                          <a:solidFill>
                            <a:schemeClr val="tx2"/>
                          </a:solidFill>
                          <a:latin typeface="Century Gothic" panose="020B0502020202020204" pitchFamily="34" charset="0"/>
                        </a:rPr>
                        <a:t>ère</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ligne</a:t>
                      </a:r>
                      <a:r>
                        <a:rPr lang="en-US" sz="1200" b="0" i="0" dirty="0">
                          <a:solidFill>
                            <a:schemeClr val="tx2"/>
                          </a:solidFill>
                          <a:latin typeface="Century Gothic" panose="020B0502020202020204" pitchFamily="34" charset="0"/>
                        </a:rPr>
                        <a:t> par </a:t>
                      </a:r>
                      <a:r>
                        <a:rPr lang="en-US" sz="1200" b="0" i="0" dirty="0" err="1">
                          <a:solidFill>
                            <a:schemeClr val="tx2"/>
                          </a:solidFill>
                          <a:latin typeface="Century Gothic" panose="020B0502020202020204" pitchFamily="34" charset="0"/>
                        </a:rPr>
                        <a:t>platine</a:t>
                      </a:r>
                      <a:r>
                        <a:rPr lang="en-US" sz="1200" b="0" i="0" dirty="0">
                          <a:solidFill>
                            <a:schemeClr val="tx2"/>
                          </a:solidFill>
                          <a:latin typeface="Century Gothic" panose="020B0502020202020204" pitchFamily="34" charset="0"/>
                        </a:rPr>
                        <a:t> ,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21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623742630"/>
                  </a:ext>
                </a:extLst>
              </a:tr>
              <a:tr h="290588">
                <a:tc>
                  <a:txBody>
                    <a:bodyPr/>
                    <a:lstStyle/>
                    <a:p>
                      <a:pPr>
                        <a:lnSpc>
                          <a:spcPts val="1540"/>
                        </a:lnSpc>
                      </a:pPr>
                      <a:r>
                        <a:rPr lang="en-US" sz="1200" b="1" i="0" dirty="0" err="1">
                          <a:solidFill>
                            <a:schemeClr val="tx2"/>
                          </a:solidFill>
                          <a:latin typeface="Century Gothic" panose="020B0502020202020204" pitchFamily="34" charset="0"/>
                        </a:rPr>
                        <a:t>Métastases</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Cérébrale</a:t>
                      </a:r>
                      <a:r>
                        <a:rPr lang="en-US" sz="1200" b="0" i="0" dirty="0">
                          <a:solidFill>
                            <a:schemeClr val="tx2"/>
                          </a:solidFill>
                          <a:latin typeface="Century Gothic" panose="020B0502020202020204" pitchFamily="34" charset="0"/>
                        </a:rPr>
                        <a:t>/</a:t>
                      </a:r>
                      <a:r>
                        <a:rPr lang="en-US" sz="1200" b="0" i="0" dirty="0" err="1">
                          <a:solidFill>
                            <a:schemeClr val="tx2"/>
                          </a:solidFill>
                          <a:latin typeface="Century Gothic" panose="020B0502020202020204" pitchFamily="34" charset="0"/>
                        </a:rPr>
                        <a:t>Hépatique</a:t>
                      </a:r>
                      <a:r>
                        <a:rPr lang="en-US" sz="1200" b="0" i="0" dirty="0">
                          <a:solidFill>
                            <a:schemeClr val="tx2"/>
                          </a:solidFill>
                          <a:latin typeface="Century Gothic" panose="020B0502020202020204" pitchFamily="34" charset="0"/>
                        </a:rPr>
                        <a:t>, </a:t>
                      </a:r>
                      <a:r>
                        <a:rPr lang="en-US" sz="1200" b="0" i="0" dirty="0" err="1">
                          <a:solidFill>
                            <a:schemeClr val="tx2"/>
                          </a:solidFill>
                          <a:latin typeface="Century Gothic" panose="020B0502020202020204" pitchFamily="34" charset="0"/>
                        </a:rPr>
                        <a:t>en</a:t>
                      </a:r>
                      <a:r>
                        <a:rPr lang="en-US" sz="1200" b="0" i="0" dirty="0">
                          <a:solidFill>
                            <a:schemeClr val="tx2"/>
                          </a:solidFill>
                          <a:latin typeface="Century Gothic" panose="020B0502020202020204" pitchFamily="34" charset="0"/>
                        </a:rPr>
                        <a:t>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23/39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36/34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12/35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621894825"/>
                  </a:ext>
                </a:extLst>
              </a:tr>
              <a:tr h="290588">
                <a:tc>
                  <a:txBody>
                    <a:bodyPr/>
                    <a:lstStyle/>
                    <a:p>
                      <a:pPr>
                        <a:lnSpc>
                          <a:spcPts val="1540"/>
                        </a:lnSpc>
                      </a:pPr>
                      <a:r>
                        <a:rPr lang="en-US" sz="1200" b="1" i="0" dirty="0">
                          <a:solidFill>
                            <a:srgbClr val="CA5E34"/>
                          </a:solidFill>
                          <a:latin typeface="Century Gothic" panose="020B0502020202020204" pitchFamily="34" charset="0"/>
                        </a:rPr>
                        <a:t>Expression de DLL3 </a:t>
                      </a:r>
                      <a:r>
                        <a:rPr lang="en-US" sz="1200" b="0" i="0" dirty="0">
                          <a:solidFill>
                            <a:srgbClr val="CA5E34"/>
                          </a:solidFill>
                          <a:latin typeface="Century Gothic" panose="020B0502020202020204" pitchFamily="34" charset="0"/>
                        </a:rPr>
                        <a:t>(&gt; 0 %), n/N </a:t>
                      </a:r>
                      <a:r>
                        <a:rPr lang="en-US" sz="1200" b="0" i="0" dirty="0" err="1">
                          <a:solidFill>
                            <a:srgbClr val="CA5E34"/>
                          </a:solidFill>
                          <a:latin typeface="Century Gothic" panose="020B0502020202020204" pitchFamily="34" charset="0"/>
                        </a:rPr>
                        <a:t>évaluable</a:t>
                      </a:r>
                      <a:r>
                        <a:rPr lang="en-US" sz="1200" b="0" i="0" dirty="0">
                          <a:solidFill>
                            <a:srgbClr val="CA5E34"/>
                          </a:solidFill>
                          <a:latin typeface="Century Gothic" panose="020B0502020202020204" pitchFamily="34" charset="0"/>
                        </a:rPr>
                        <a:t>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80/83 (96)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71/74 (96)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N/A</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018991936"/>
                  </a:ext>
                </a:extLst>
              </a:tr>
            </a:tbl>
          </a:graphicData>
        </a:graphic>
      </p:graphicFrame>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5" name="Titre 17">
            <a:extLst>
              <a:ext uri="{FF2B5EF4-FFF2-40B4-BE49-F238E27FC236}">
                <a16:creationId xmlns="" xmlns:a16="http://schemas.microsoft.com/office/drawing/2014/main" id="{614FEF8A-77B5-C9DC-5ADC-8F059E118E6E}"/>
              </a:ext>
            </a:extLst>
          </p:cNvPr>
          <p:cNvSpPr txBox="1">
            <a:spLocks/>
          </p:cNvSpPr>
          <p:nvPr/>
        </p:nvSpPr>
        <p:spPr>
          <a:xfrm>
            <a:off x="932774" y="123867"/>
            <a:ext cx="11135858" cy="368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a:lstStyle>
          <a:p>
            <a:r>
              <a:rPr lang="en-US" dirty="0" err="1"/>
              <a:t>Étude</a:t>
            </a:r>
            <a:r>
              <a:rPr lang="en-US" dirty="0"/>
              <a:t> DeLLphi-301</a:t>
            </a:r>
            <a:endParaRPr lang="fr-FR" dirty="0"/>
          </a:p>
        </p:txBody>
      </p:sp>
      <p:sp>
        <p:nvSpPr>
          <p:cNvPr id="13" name="Espace réservé du texte 21">
            <a:extLst>
              <a:ext uri="{FF2B5EF4-FFF2-40B4-BE49-F238E27FC236}">
                <a16:creationId xmlns="" xmlns:a16="http://schemas.microsoft.com/office/drawing/2014/main" id="{708CF178-37F7-7BB0-8839-1B57F13BD86C}"/>
              </a:ext>
            </a:extLst>
          </p:cNvPr>
          <p:cNvSpPr>
            <a:spLocks noGrp="1"/>
          </p:cNvSpPr>
          <p:nvPr>
            <p:ph type="body" sz="quarter" idx="13"/>
          </p:nvPr>
        </p:nvSpPr>
        <p:spPr/>
        <p:txBody>
          <a:bodyPr/>
          <a:lstStyle/>
          <a:p>
            <a:r>
              <a:rPr lang="fr-FR" dirty="0"/>
              <a:t>L. Paz-Ares L. et al., ESMO</a:t>
            </a:r>
            <a:r>
              <a:rPr lang="fr-FR" baseline="30000" dirty="0"/>
              <a:t>® </a:t>
            </a:r>
            <a:r>
              <a:rPr lang="fr-FR" dirty="0"/>
              <a:t>2023, Abs. #LBA92</a:t>
            </a:r>
            <a:endParaRPr lang="fr-FR" sz="1400" dirty="0"/>
          </a:p>
        </p:txBody>
      </p:sp>
    </p:spTree>
    <p:extLst>
      <p:ext uri="{BB962C8B-B14F-4D97-AF65-F5344CB8AC3E}">
        <p14:creationId xmlns:p14="http://schemas.microsoft.com/office/powerpoint/2010/main" val="10435565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Activité </a:t>
            </a:r>
            <a:r>
              <a:rPr lang="fr-FR" dirty="0" err="1"/>
              <a:t>anti-tumorale</a:t>
            </a:r>
            <a:endParaRPr lang="fr-FR" dirty="0"/>
          </a:p>
        </p:txBody>
      </p:sp>
      <p:sp>
        <p:nvSpPr>
          <p:cNvPr id="25" name="Freeform 5">
            <a:extLst>
              <a:ext uri="{FF2B5EF4-FFF2-40B4-BE49-F238E27FC236}">
                <a16:creationId xmlns="" xmlns:a16="http://schemas.microsoft.com/office/drawing/2014/main" id="{0991301F-84B2-A194-5243-6885D9AC1737}"/>
              </a:ext>
            </a:extLst>
          </p:cNvPr>
          <p:cNvSpPr/>
          <p:nvPr/>
        </p:nvSpPr>
        <p:spPr>
          <a:xfrm>
            <a:off x="1180241" y="5420139"/>
            <a:ext cx="10620000" cy="499397"/>
          </a:xfrm>
          <a:prstGeom prst="rect">
            <a:avLst/>
          </a:prstGeom>
          <a:solidFill>
            <a:srgbClr val="005087"/>
          </a:solidFill>
        </p:spPr>
        <p:txBody>
          <a:bodyPr lIns="0" rIns="0" anchor="ctr"/>
          <a:lstStyle/>
          <a:p>
            <a:pPr algn="ctr">
              <a:spcBef>
                <a:spcPts val="400"/>
              </a:spcBef>
              <a:buClr>
                <a:srgbClr val="106DAE"/>
              </a:buClr>
              <a:buSzPct val="60000"/>
            </a:pPr>
            <a:r>
              <a:rPr lang="fr-FR" sz="1400" b="1" dirty="0">
                <a:solidFill>
                  <a:schemeClr val="bg1"/>
                </a:solidFill>
                <a:latin typeface="Century Gothic" panose="020B0502020202020204" pitchFamily="34" charset="0"/>
                <a:cs typeface="Arial Narrow" panose="020B0604020202020204" pitchFamily="34" charset="0"/>
              </a:rPr>
              <a:t>Des réponses ont été observées indépendamment de l'expression de DLL3, </a:t>
            </a:r>
          </a:p>
          <a:p>
            <a:pPr algn="ctr">
              <a:spcBef>
                <a:spcPts val="400"/>
              </a:spcBef>
              <a:buClr>
                <a:srgbClr val="106DAE"/>
              </a:buClr>
              <a:buSzPct val="60000"/>
            </a:pPr>
            <a:r>
              <a:rPr lang="fr-FR" sz="1400" b="1" dirty="0">
                <a:solidFill>
                  <a:schemeClr val="bg1"/>
                </a:solidFill>
                <a:latin typeface="Century Gothic" panose="020B0502020202020204" pitchFamily="34" charset="0"/>
                <a:cs typeface="Arial Narrow" panose="020B0604020202020204" pitchFamily="34" charset="0"/>
              </a:rPr>
              <a:t>ainsi que chez les patients n'ayant pas de tissu tumoral évaluable</a:t>
            </a:r>
          </a:p>
        </p:txBody>
      </p:sp>
      <p:sp>
        <p:nvSpPr>
          <p:cNvPr id="4" name="Rectangle à coins arrondis 16">
            <a:extLst>
              <a:ext uri="{FF2B5EF4-FFF2-40B4-BE49-F238E27FC236}">
                <a16:creationId xmlns="" xmlns:a16="http://schemas.microsoft.com/office/drawing/2014/main" id="{D9CF71B8-4380-2F26-D02D-F1DA7528A093}"/>
              </a:ext>
            </a:extLst>
          </p:cNvPr>
          <p:cNvSpPr/>
          <p:nvPr/>
        </p:nvSpPr>
        <p:spPr>
          <a:xfrm>
            <a:off x="1168150" y="1190727"/>
            <a:ext cx="5246833" cy="401737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 name="ZoneTexte 4">
            <a:extLst>
              <a:ext uri="{FF2B5EF4-FFF2-40B4-BE49-F238E27FC236}">
                <a16:creationId xmlns="" xmlns:a16="http://schemas.microsoft.com/office/drawing/2014/main" id="{F5435BE6-0A2F-C20C-F891-C5D1FF1057DC}"/>
              </a:ext>
            </a:extLst>
          </p:cNvPr>
          <p:cNvSpPr txBox="1"/>
          <p:nvPr/>
        </p:nvSpPr>
        <p:spPr>
          <a:xfrm>
            <a:off x="1604919" y="1015272"/>
            <a:ext cx="2834559" cy="338554"/>
          </a:xfrm>
          <a:prstGeom prst="rect">
            <a:avLst/>
          </a:prstGeom>
          <a:solidFill>
            <a:schemeClr val="bg1"/>
          </a:solidFill>
          <a:ln>
            <a:noFill/>
          </a:ln>
        </p:spPr>
        <p:txBody>
          <a:bodyPr wrap="square" rtlCol="0" anchor="ctr">
            <a:spAutoFit/>
          </a:bodyPr>
          <a:lstStyle/>
          <a:p>
            <a:pPr>
              <a:spcAft>
                <a:spcPts val="400"/>
              </a:spcAft>
              <a:defRPr/>
            </a:pPr>
            <a:r>
              <a:rPr lang="fr-FR" sz="1600" b="1" dirty="0" err="1">
                <a:solidFill>
                  <a:srgbClr val="737078"/>
                </a:solidFill>
                <a:latin typeface="+mj-lt"/>
                <a:cs typeface="Arial Narrow" panose="020B0604020202020204" pitchFamily="34" charset="0"/>
              </a:rPr>
              <a:t>Tarlatamab</a:t>
            </a:r>
            <a:r>
              <a:rPr lang="fr-FR" sz="1600" b="1" dirty="0">
                <a:solidFill>
                  <a:srgbClr val="737078"/>
                </a:solidFill>
                <a:latin typeface="+mj-lt"/>
                <a:cs typeface="Arial Narrow" panose="020B0604020202020204" pitchFamily="34" charset="0"/>
              </a:rPr>
              <a:t> 10 mg (N = 91) </a:t>
            </a:r>
          </a:p>
        </p:txBody>
      </p:sp>
      <p:sp>
        <p:nvSpPr>
          <p:cNvPr id="6" name="Rectangle à coins arrondis 16">
            <a:extLst>
              <a:ext uri="{FF2B5EF4-FFF2-40B4-BE49-F238E27FC236}">
                <a16:creationId xmlns="" xmlns:a16="http://schemas.microsoft.com/office/drawing/2014/main" id="{F6D8B9E5-636D-0DC7-7DF7-37056BC3D5D5}"/>
              </a:ext>
            </a:extLst>
          </p:cNvPr>
          <p:cNvSpPr/>
          <p:nvPr/>
        </p:nvSpPr>
        <p:spPr>
          <a:xfrm>
            <a:off x="6613862" y="1190727"/>
            <a:ext cx="5246833" cy="401737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 name="ZoneTexte 6">
            <a:extLst>
              <a:ext uri="{FF2B5EF4-FFF2-40B4-BE49-F238E27FC236}">
                <a16:creationId xmlns="" xmlns:a16="http://schemas.microsoft.com/office/drawing/2014/main" id="{B185D953-8B5B-9025-55D5-52F8FFB1FEFA}"/>
              </a:ext>
            </a:extLst>
          </p:cNvPr>
          <p:cNvSpPr txBox="1"/>
          <p:nvPr/>
        </p:nvSpPr>
        <p:spPr>
          <a:xfrm>
            <a:off x="7050631" y="1015272"/>
            <a:ext cx="2928257" cy="338554"/>
          </a:xfrm>
          <a:prstGeom prst="rect">
            <a:avLst/>
          </a:prstGeom>
          <a:solidFill>
            <a:schemeClr val="bg1"/>
          </a:solidFill>
          <a:ln>
            <a:noFill/>
          </a:ln>
        </p:spPr>
        <p:txBody>
          <a:bodyPr wrap="square" rtlCol="0" anchor="ctr">
            <a:spAutoFit/>
          </a:bodyPr>
          <a:lstStyle/>
          <a:p>
            <a:pPr>
              <a:spcAft>
                <a:spcPts val="400"/>
              </a:spcAft>
              <a:defRPr/>
            </a:pPr>
            <a:r>
              <a:rPr lang="fr-FR" sz="1600" b="1" dirty="0" err="1">
                <a:solidFill>
                  <a:srgbClr val="737078"/>
                </a:solidFill>
                <a:latin typeface="+mj-lt"/>
                <a:cs typeface="Arial Narrow" panose="020B0604020202020204" pitchFamily="34" charset="0"/>
              </a:rPr>
              <a:t>Tarlatamab</a:t>
            </a:r>
            <a:r>
              <a:rPr lang="fr-FR" sz="1600" b="1" dirty="0">
                <a:solidFill>
                  <a:srgbClr val="737078"/>
                </a:solidFill>
                <a:latin typeface="+mj-lt"/>
                <a:cs typeface="Arial Narrow" panose="020B0604020202020204" pitchFamily="34" charset="0"/>
              </a:rPr>
              <a:t> 100 mg (N = 70) </a:t>
            </a:r>
          </a:p>
        </p:txBody>
      </p:sp>
      <p:sp>
        <p:nvSpPr>
          <p:cNvPr id="32" name="ZoneTexte 31">
            <a:extLst>
              <a:ext uri="{FF2B5EF4-FFF2-40B4-BE49-F238E27FC236}">
                <a16:creationId xmlns="" xmlns:a16="http://schemas.microsoft.com/office/drawing/2014/main" id="{DF35800F-E0AB-5097-35ED-32FE3502246B}"/>
              </a:ext>
            </a:extLst>
          </p:cNvPr>
          <p:cNvSpPr txBox="1"/>
          <p:nvPr/>
        </p:nvSpPr>
        <p:spPr>
          <a:xfrm>
            <a:off x="4585655" y="1664447"/>
            <a:ext cx="1623721" cy="211035"/>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fr-FR"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ZoneTexte 32">
            <a:extLst>
              <a:ext uri="{FF2B5EF4-FFF2-40B4-BE49-F238E27FC236}">
                <a16:creationId xmlns="" xmlns:a16="http://schemas.microsoft.com/office/drawing/2014/main" id="{A54BC4FD-82B1-CD6A-314B-34C70DCA32FD}"/>
              </a:ext>
            </a:extLst>
          </p:cNvPr>
          <p:cNvSpPr txBox="1"/>
          <p:nvPr/>
        </p:nvSpPr>
        <p:spPr>
          <a:xfrm>
            <a:off x="1285112" y="1576408"/>
            <a:ext cx="585189" cy="2477991"/>
          </a:xfrm>
          <a:prstGeom prst="rect">
            <a:avLst/>
          </a:prstGeom>
          <a:noFill/>
        </p:spPr>
        <p:txBody>
          <a:bodyPr wrap="square">
            <a:noAutofit/>
          </a:bodyPr>
          <a:lstStyle/>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140 %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120</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18</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40</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0% -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endParaRPr kumimoji="0" lang="fr-FR" sz="1000" b="0" i="0" u="none" strike="noStrike" kern="0" cap="none" spc="0" normalizeH="0" baseline="0" noProof="0" dirty="0">
              <a:ln>
                <a:noFill/>
              </a:ln>
              <a:solidFill>
                <a:srgbClr val="FFFFFF">
                  <a:lumMod val="50000"/>
                </a:srgbClr>
              </a:solidFill>
              <a:effectLst/>
              <a:uLnTx/>
              <a:uFillTx/>
              <a:latin typeface="Arial"/>
            </a:endParaRPr>
          </a:p>
        </p:txBody>
      </p:sp>
      <p:grpSp>
        <p:nvGrpSpPr>
          <p:cNvPr id="35" name="Groupe 34">
            <a:extLst>
              <a:ext uri="{FF2B5EF4-FFF2-40B4-BE49-F238E27FC236}">
                <a16:creationId xmlns="" xmlns:a16="http://schemas.microsoft.com/office/drawing/2014/main" id="{D8C70B02-AD3B-0696-C01C-712781EDA004}"/>
              </a:ext>
            </a:extLst>
          </p:cNvPr>
          <p:cNvGrpSpPr/>
          <p:nvPr/>
        </p:nvGrpSpPr>
        <p:grpSpPr>
          <a:xfrm>
            <a:off x="1773801" y="1683395"/>
            <a:ext cx="4348857" cy="3111629"/>
            <a:chOff x="1788468" y="1649056"/>
            <a:chExt cx="4348857" cy="3111629"/>
          </a:xfrm>
        </p:grpSpPr>
        <p:cxnSp>
          <p:nvCxnSpPr>
            <p:cNvPr id="40" name="Connecteur droit 39">
              <a:extLst>
                <a:ext uri="{FF2B5EF4-FFF2-40B4-BE49-F238E27FC236}">
                  <a16:creationId xmlns="" xmlns:a16="http://schemas.microsoft.com/office/drawing/2014/main" id="{295BC630-AC6C-EDC3-6085-913B875DA139}"/>
                </a:ext>
              </a:extLst>
            </p:cNvPr>
            <p:cNvCxnSpPr/>
            <p:nvPr/>
          </p:nvCxnSpPr>
          <p:spPr>
            <a:xfrm flipH="1">
              <a:off x="1789163" y="3471781"/>
              <a:ext cx="4348162" cy="0"/>
            </a:xfrm>
            <a:prstGeom prst="line">
              <a:avLst/>
            </a:prstGeom>
            <a:noFill/>
            <a:ln w="22225" cap="flat" cmpd="sng" algn="ctr">
              <a:solidFill>
                <a:schemeClr val="tx1"/>
              </a:solidFill>
              <a:prstDash val="solid"/>
              <a:miter lim="800000"/>
            </a:ln>
            <a:effectLst/>
          </p:spPr>
        </p:cxnSp>
        <p:cxnSp>
          <p:nvCxnSpPr>
            <p:cNvPr id="41" name="Connecteur droit 40">
              <a:extLst>
                <a:ext uri="{FF2B5EF4-FFF2-40B4-BE49-F238E27FC236}">
                  <a16:creationId xmlns="" xmlns:a16="http://schemas.microsoft.com/office/drawing/2014/main" id="{EC7ADCE0-48A9-D169-11D7-3B00D37A7CBC}"/>
                </a:ext>
              </a:extLst>
            </p:cNvPr>
            <p:cNvCxnSpPr/>
            <p:nvPr/>
          </p:nvCxnSpPr>
          <p:spPr>
            <a:xfrm flipH="1">
              <a:off x="1788468" y="3847943"/>
              <a:ext cx="4348162" cy="0"/>
            </a:xfrm>
            <a:prstGeom prst="line">
              <a:avLst/>
            </a:prstGeom>
            <a:noFill/>
            <a:ln w="25400" cap="flat" cmpd="sng" algn="ctr">
              <a:solidFill>
                <a:schemeClr val="bg1">
                  <a:lumMod val="65000"/>
                </a:schemeClr>
              </a:solidFill>
              <a:prstDash val="dash"/>
              <a:miter lim="800000"/>
            </a:ln>
            <a:effectLst/>
          </p:spPr>
        </p:cxnSp>
        <p:cxnSp>
          <p:nvCxnSpPr>
            <p:cNvPr id="42" name="Connecteur droit 41">
              <a:extLst>
                <a:ext uri="{FF2B5EF4-FFF2-40B4-BE49-F238E27FC236}">
                  <a16:creationId xmlns="" xmlns:a16="http://schemas.microsoft.com/office/drawing/2014/main" id="{F63E6B78-A6C5-98D1-AD86-591B830DDFE6}"/>
                </a:ext>
              </a:extLst>
            </p:cNvPr>
            <p:cNvCxnSpPr>
              <a:cxnSpLocks/>
            </p:cNvCxnSpPr>
            <p:nvPr/>
          </p:nvCxnSpPr>
          <p:spPr>
            <a:xfrm>
              <a:off x="1789163" y="1649056"/>
              <a:ext cx="0" cy="3111629"/>
            </a:xfrm>
            <a:prstGeom prst="line">
              <a:avLst/>
            </a:prstGeom>
            <a:noFill/>
            <a:ln w="9525" cap="flat" cmpd="sng" algn="ctr">
              <a:solidFill>
                <a:srgbClr val="FFFFFF">
                  <a:lumMod val="50000"/>
                </a:srgbClr>
              </a:solidFill>
              <a:prstDash val="solid"/>
              <a:miter lim="800000"/>
            </a:ln>
            <a:effectLst/>
          </p:spPr>
        </p:cxnSp>
        <p:cxnSp>
          <p:nvCxnSpPr>
            <p:cNvPr id="51" name="Connecteur droit 50">
              <a:extLst>
                <a:ext uri="{FF2B5EF4-FFF2-40B4-BE49-F238E27FC236}">
                  <a16:creationId xmlns="" xmlns:a16="http://schemas.microsoft.com/office/drawing/2014/main" id="{6CC373F1-E711-89D9-14A6-223FCEE20243}"/>
                </a:ext>
              </a:extLst>
            </p:cNvPr>
            <p:cNvCxnSpPr/>
            <p:nvPr/>
          </p:nvCxnSpPr>
          <p:spPr>
            <a:xfrm flipH="1">
              <a:off x="1788468" y="3217744"/>
              <a:ext cx="4348162" cy="0"/>
            </a:xfrm>
            <a:prstGeom prst="line">
              <a:avLst/>
            </a:prstGeom>
            <a:noFill/>
            <a:ln w="25400" cap="flat" cmpd="sng" algn="ctr">
              <a:solidFill>
                <a:schemeClr val="bg1">
                  <a:lumMod val="65000"/>
                </a:schemeClr>
              </a:solidFill>
              <a:prstDash val="dash"/>
              <a:miter lim="800000"/>
            </a:ln>
            <a:effectLst/>
          </p:spPr>
        </p:cxnSp>
      </p:grpSp>
      <p:sp>
        <p:nvSpPr>
          <p:cNvPr id="45" name="Text Box 4">
            <a:extLst>
              <a:ext uri="{FF2B5EF4-FFF2-40B4-BE49-F238E27FC236}">
                <a16:creationId xmlns="" xmlns:a16="http://schemas.microsoft.com/office/drawing/2014/main" id="{F7DC3227-B7FA-F4CA-AB69-10462772B21D}"/>
              </a:ext>
            </a:extLst>
          </p:cNvPr>
          <p:cNvSpPr txBox="1">
            <a:spLocks noChangeArrowheads="1"/>
          </p:cNvSpPr>
          <p:nvPr/>
        </p:nvSpPr>
        <p:spPr bwMode="auto">
          <a:xfrm rot="16200000">
            <a:off x="-337917" y="3121893"/>
            <a:ext cx="3334216"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Best % Change from baseline in sum of diameters</a:t>
            </a:r>
          </a:p>
        </p:txBody>
      </p:sp>
      <p:sp>
        <p:nvSpPr>
          <p:cNvPr id="46" name="ZoneTexte 45">
            <a:extLst>
              <a:ext uri="{FF2B5EF4-FFF2-40B4-BE49-F238E27FC236}">
                <a16:creationId xmlns="" xmlns:a16="http://schemas.microsoft.com/office/drawing/2014/main" id="{EBA96403-E645-64F0-66EE-4A507AED2F4E}"/>
              </a:ext>
            </a:extLst>
          </p:cNvPr>
          <p:cNvSpPr txBox="1"/>
          <p:nvPr/>
        </p:nvSpPr>
        <p:spPr>
          <a:xfrm>
            <a:off x="2019430" y="4293555"/>
            <a:ext cx="1703484" cy="194925"/>
          </a:xfrm>
          <a:prstGeom prst="rect">
            <a:avLst/>
          </a:prstGeom>
          <a:noFill/>
        </p:spPr>
        <p:txBody>
          <a:bodyPr wrap="square" rtlCol="0" anchor="b">
            <a:spAutoFit/>
          </a:bodyPr>
          <a:lstStyle/>
          <a:p>
            <a:pPr>
              <a:lnSpc>
                <a:spcPts val="800"/>
              </a:lnSpc>
            </a:pPr>
            <a:r>
              <a:rPr lang="fr-FR" sz="800" b="1" dirty="0" err="1"/>
              <a:t>Response</a:t>
            </a:r>
            <a:endParaRPr lang="fr-FR" sz="800" b="1" dirty="0"/>
          </a:p>
        </p:txBody>
      </p:sp>
      <p:sp>
        <p:nvSpPr>
          <p:cNvPr id="48" name="ZoneTexte 47">
            <a:extLst>
              <a:ext uri="{FF2B5EF4-FFF2-40B4-BE49-F238E27FC236}">
                <a16:creationId xmlns="" xmlns:a16="http://schemas.microsoft.com/office/drawing/2014/main" id="{8E8643B8-A34E-BC60-11AD-813B256A10BB}"/>
              </a:ext>
            </a:extLst>
          </p:cNvPr>
          <p:cNvSpPr txBox="1"/>
          <p:nvPr/>
        </p:nvSpPr>
        <p:spPr>
          <a:xfrm>
            <a:off x="3287688" y="4293555"/>
            <a:ext cx="1703484" cy="194925"/>
          </a:xfrm>
          <a:prstGeom prst="rect">
            <a:avLst/>
          </a:prstGeom>
          <a:noFill/>
        </p:spPr>
        <p:txBody>
          <a:bodyPr wrap="square" rtlCol="0" anchor="b">
            <a:spAutoFit/>
          </a:bodyPr>
          <a:lstStyle/>
          <a:p>
            <a:pPr>
              <a:lnSpc>
                <a:spcPts val="800"/>
              </a:lnSpc>
            </a:pPr>
            <a:r>
              <a:rPr lang="fr-FR" sz="800" b="1" dirty="0"/>
              <a:t>DLL3 </a:t>
            </a:r>
            <a:r>
              <a:rPr lang="fr-FR" sz="800" b="1" dirty="0" err="1"/>
              <a:t>Exporession</a:t>
            </a:r>
            <a:endParaRPr lang="fr-FR" sz="800" b="1" dirty="0"/>
          </a:p>
        </p:txBody>
      </p:sp>
      <p:sp>
        <p:nvSpPr>
          <p:cNvPr id="54" name="ZoneTexte 53">
            <a:extLst>
              <a:ext uri="{FF2B5EF4-FFF2-40B4-BE49-F238E27FC236}">
                <a16:creationId xmlns="" xmlns:a16="http://schemas.microsoft.com/office/drawing/2014/main" id="{946FECAD-C677-9DAC-15B6-4723342AAB90}"/>
              </a:ext>
            </a:extLst>
          </p:cNvPr>
          <p:cNvSpPr txBox="1"/>
          <p:nvPr/>
        </p:nvSpPr>
        <p:spPr>
          <a:xfrm>
            <a:off x="6831447" y="1576408"/>
            <a:ext cx="585189" cy="2477991"/>
          </a:xfrm>
          <a:prstGeom prst="rect">
            <a:avLst/>
          </a:prstGeom>
          <a:noFill/>
        </p:spPr>
        <p:txBody>
          <a:bodyPr wrap="square">
            <a:noAutofit/>
          </a:bodyPr>
          <a:lstStyle/>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140 %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120</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18</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 -</a:t>
            </a:r>
          </a:p>
          <a:p>
            <a:pPr marL="0" marR="0" lvl="0" indent="0" algn="r" defTabSz="914400" eaLnBrk="1" fontAlgn="auto" latinLnBrk="0" hangingPunct="1">
              <a:lnSpc>
                <a:spcPct val="100000"/>
              </a:lnSpc>
              <a:spcBef>
                <a:spcPts val="0"/>
              </a:spcBef>
              <a:spcAft>
                <a:spcPts val="1200"/>
              </a:spcAft>
              <a:buClrTx/>
              <a:buSzTx/>
              <a:buFontTx/>
              <a:buNone/>
              <a:tabLst/>
              <a:defRPr/>
            </a:pPr>
            <a:r>
              <a:rPr lang="da-DK" sz="700" kern="0" dirty="0">
                <a:solidFill>
                  <a:srgbClr val="FFFFFF">
                    <a:lumMod val="50000"/>
                  </a:srgbClr>
                </a:solidFill>
                <a:latin typeface="Arial"/>
              </a:rPr>
              <a:t>40</a:t>
            </a:r>
            <a:r>
              <a:rPr kumimoji="0" lang="da-DK" sz="700" b="0" i="0" u="none" strike="noStrike" kern="0" cap="none" spc="0" normalizeH="0" baseline="0" noProof="0" dirty="0">
                <a:ln>
                  <a:noFill/>
                </a:ln>
                <a:solidFill>
                  <a:srgbClr val="FFFFFF">
                    <a:lumMod val="50000"/>
                  </a:srgbClr>
                </a:solidFill>
                <a:effectLst/>
                <a:uLnTx/>
                <a:uFillTx/>
                <a:latin typeface="Arial"/>
              </a:rPr>
              <a:t> % -</a:t>
            </a:r>
            <a:endParaRPr lang="da-DK" sz="700" kern="0" dirty="0">
              <a:solidFill>
                <a:srgbClr val="FFFFFF">
                  <a:lumMod val="50000"/>
                </a:srgbClr>
              </a:solidFill>
              <a:latin typeface="Arial"/>
            </a:endParaRP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0% -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12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endParaRPr kumimoji="0" lang="fr-FR" sz="1000" b="0" i="0" u="none" strike="noStrike" kern="0" cap="none" spc="0" normalizeH="0" baseline="0" noProof="0" dirty="0">
              <a:ln>
                <a:noFill/>
              </a:ln>
              <a:solidFill>
                <a:srgbClr val="FFFFFF">
                  <a:lumMod val="50000"/>
                </a:srgbClr>
              </a:solidFill>
              <a:effectLst/>
              <a:uLnTx/>
              <a:uFillTx/>
              <a:latin typeface="Arial"/>
            </a:endParaRPr>
          </a:p>
        </p:txBody>
      </p:sp>
      <p:grpSp>
        <p:nvGrpSpPr>
          <p:cNvPr id="55" name="Groupe 54">
            <a:extLst>
              <a:ext uri="{FF2B5EF4-FFF2-40B4-BE49-F238E27FC236}">
                <a16:creationId xmlns="" xmlns:a16="http://schemas.microsoft.com/office/drawing/2014/main" id="{731C43CA-2507-8C79-FFC5-8FEACDBC93B6}"/>
              </a:ext>
            </a:extLst>
          </p:cNvPr>
          <p:cNvGrpSpPr/>
          <p:nvPr/>
        </p:nvGrpSpPr>
        <p:grpSpPr>
          <a:xfrm>
            <a:off x="7320136" y="1683395"/>
            <a:ext cx="4348857" cy="3111629"/>
            <a:chOff x="1788468" y="1649056"/>
            <a:chExt cx="4348857" cy="3111629"/>
          </a:xfrm>
        </p:grpSpPr>
        <p:cxnSp>
          <p:nvCxnSpPr>
            <p:cNvPr id="56" name="Connecteur droit 55">
              <a:extLst>
                <a:ext uri="{FF2B5EF4-FFF2-40B4-BE49-F238E27FC236}">
                  <a16:creationId xmlns="" xmlns:a16="http://schemas.microsoft.com/office/drawing/2014/main" id="{75F3ACB9-17D4-E3F2-DB43-B36EB6C84468}"/>
                </a:ext>
              </a:extLst>
            </p:cNvPr>
            <p:cNvCxnSpPr/>
            <p:nvPr/>
          </p:nvCxnSpPr>
          <p:spPr>
            <a:xfrm flipH="1">
              <a:off x="1789163" y="3471781"/>
              <a:ext cx="4348162" cy="0"/>
            </a:xfrm>
            <a:prstGeom prst="line">
              <a:avLst/>
            </a:prstGeom>
            <a:noFill/>
            <a:ln w="22225" cap="flat" cmpd="sng" algn="ctr">
              <a:solidFill>
                <a:schemeClr val="tx1"/>
              </a:solidFill>
              <a:prstDash val="solid"/>
              <a:miter lim="800000"/>
            </a:ln>
            <a:effectLst/>
          </p:spPr>
        </p:cxnSp>
        <p:cxnSp>
          <p:nvCxnSpPr>
            <p:cNvPr id="57" name="Connecteur droit 56">
              <a:extLst>
                <a:ext uri="{FF2B5EF4-FFF2-40B4-BE49-F238E27FC236}">
                  <a16:creationId xmlns="" xmlns:a16="http://schemas.microsoft.com/office/drawing/2014/main" id="{F5FD32A7-CCA9-8391-D17E-91BE53C2583D}"/>
                </a:ext>
              </a:extLst>
            </p:cNvPr>
            <p:cNvCxnSpPr/>
            <p:nvPr/>
          </p:nvCxnSpPr>
          <p:spPr>
            <a:xfrm flipH="1">
              <a:off x="1788468" y="3847943"/>
              <a:ext cx="4348162" cy="0"/>
            </a:xfrm>
            <a:prstGeom prst="line">
              <a:avLst/>
            </a:prstGeom>
            <a:noFill/>
            <a:ln w="25400" cap="flat" cmpd="sng" algn="ctr">
              <a:solidFill>
                <a:schemeClr val="bg1">
                  <a:lumMod val="65000"/>
                </a:schemeClr>
              </a:solidFill>
              <a:prstDash val="dash"/>
              <a:miter lim="800000"/>
            </a:ln>
            <a:effectLst/>
          </p:spPr>
        </p:cxnSp>
        <p:cxnSp>
          <p:nvCxnSpPr>
            <p:cNvPr id="58" name="Connecteur droit 57">
              <a:extLst>
                <a:ext uri="{FF2B5EF4-FFF2-40B4-BE49-F238E27FC236}">
                  <a16:creationId xmlns="" xmlns:a16="http://schemas.microsoft.com/office/drawing/2014/main" id="{F6604585-974C-9470-CD26-6E58672012C6}"/>
                </a:ext>
              </a:extLst>
            </p:cNvPr>
            <p:cNvCxnSpPr>
              <a:cxnSpLocks/>
            </p:cNvCxnSpPr>
            <p:nvPr/>
          </p:nvCxnSpPr>
          <p:spPr>
            <a:xfrm>
              <a:off x="1789163" y="1649056"/>
              <a:ext cx="0" cy="3111629"/>
            </a:xfrm>
            <a:prstGeom prst="line">
              <a:avLst/>
            </a:prstGeom>
            <a:noFill/>
            <a:ln w="9525" cap="flat" cmpd="sng" algn="ctr">
              <a:solidFill>
                <a:srgbClr val="FFFFFF">
                  <a:lumMod val="50000"/>
                </a:srgbClr>
              </a:solidFill>
              <a:prstDash val="solid"/>
              <a:miter lim="800000"/>
            </a:ln>
            <a:effectLst/>
          </p:spPr>
        </p:cxnSp>
        <p:cxnSp>
          <p:nvCxnSpPr>
            <p:cNvPr id="59" name="Connecteur droit 58">
              <a:extLst>
                <a:ext uri="{FF2B5EF4-FFF2-40B4-BE49-F238E27FC236}">
                  <a16:creationId xmlns="" xmlns:a16="http://schemas.microsoft.com/office/drawing/2014/main" id="{D40B746D-45D5-BF1C-14CA-C0BE80DEEC18}"/>
                </a:ext>
              </a:extLst>
            </p:cNvPr>
            <p:cNvCxnSpPr/>
            <p:nvPr/>
          </p:nvCxnSpPr>
          <p:spPr>
            <a:xfrm flipH="1">
              <a:off x="1788468" y="3217744"/>
              <a:ext cx="4348162" cy="0"/>
            </a:xfrm>
            <a:prstGeom prst="line">
              <a:avLst/>
            </a:prstGeom>
            <a:noFill/>
            <a:ln w="25400" cap="flat" cmpd="sng" algn="ctr">
              <a:solidFill>
                <a:schemeClr val="bg1">
                  <a:lumMod val="65000"/>
                </a:schemeClr>
              </a:solidFill>
              <a:prstDash val="dash"/>
              <a:miter lim="800000"/>
            </a:ln>
            <a:effectLst/>
          </p:spPr>
        </p:cxnSp>
      </p:grpSp>
      <p:sp>
        <p:nvSpPr>
          <p:cNvPr id="61" name="Text Box 4">
            <a:extLst>
              <a:ext uri="{FF2B5EF4-FFF2-40B4-BE49-F238E27FC236}">
                <a16:creationId xmlns="" xmlns:a16="http://schemas.microsoft.com/office/drawing/2014/main" id="{1569D286-B039-11E6-C7B1-EF4ADA45A3A0}"/>
              </a:ext>
            </a:extLst>
          </p:cNvPr>
          <p:cNvSpPr txBox="1">
            <a:spLocks noChangeArrowheads="1"/>
          </p:cNvSpPr>
          <p:nvPr/>
        </p:nvSpPr>
        <p:spPr bwMode="auto">
          <a:xfrm rot="16200000">
            <a:off x="5208418" y="3121893"/>
            <a:ext cx="3334216"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Best % Change from baseline in sum of diameters</a:t>
            </a:r>
          </a:p>
        </p:txBody>
      </p:sp>
      <p:pic>
        <p:nvPicPr>
          <p:cNvPr id="66" name="Image 65" descr="Une image contenant ligne, diagramme, Tracé&#10;&#10;Description générée automatiquement">
            <a:extLst>
              <a:ext uri="{FF2B5EF4-FFF2-40B4-BE49-F238E27FC236}">
                <a16:creationId xmlns="" xmlns:a16="http://schemas.microsoft.com/office/drawing/2014/main" id="{72F8E8EC-59DF-82D1-2741-337937066012}"/>
              </a:ext>
            </a:extLst>
          </p:cNvPr>
          <p:cNvPicPr>
            <a:picLocks noChangeAspect="1"/>
          </p:cNvPicPr>
          <p:nvPr/>
        </p:nvPicPr>
        <p:blipFill rotWithShape="1">
          <a:blip r:embed="rId2"/>
          <a:srcRect r="55673"/>
          <a:stretch/>
        </p:blipFill>
        <p:spPr>
          <a:xfrm>
            <a:off x="1810657" y="1611571"/>
            <a:ext cx="4321856" cy="3134600"/>
          </a:xfrm>
          <a:prstGeom prst="rect">
            <a:avLst/>
          </a:prstGeom>
        </p:spPr>
      </p:pic>
      <p:pic>
        <p:nvPicPr>
          <p:cNvPr id="67" name="Image 66" descr="Une image contenant ligne, diagramme, Tracé&#10;&#10;Description générée automatiquement">
            <a:extLst>
              <a:ext uri="{FF2B5EF4-FFF2-40B4-BE49-F238E27FC236}">
                <a16:creationId xmlns="" xmlns:a16="http://schemas.microsoft.com/office/drawing/2014/main" id="{3E310CD8-1D5F-7C0F-612F-57D31C9FC375}"/>
              </a:ext>
            </a:extLst>
          </p:cNvPr>
          <p:cNvPicPr>
            <a:picLocks noChangeAspect="1"/>
          </p:cNvPicPr>
          <p:nvPr/>
        </p:nvPicPr>
        <p:blipFill rotWithShape="1">
          <a:blip r:embed="rId2"/>
          <a:srcRect l="44327" r="10942"/>
          <a:stretch/>
        </p:blipFill>
        <p:spPr>
          <a:xfrm>
            <a:off x="7340827" y="1611571"/>
            <a:ext cx="4361316" cy="3134600"/>
          </a:xfrm>
          <a:prstGeom prst="rect">
            <a:avLst/>
          </a:prstGeom>
        </p:spPr>
      </p:pic>
      <p:sp>
        <p:nvSpPr>
          <p:cNvPr id="43" name="ZoneTexte 42">
            <a:extLst>
              <a:ext uri="{FF2B5EF4-FFF2-40B4-BE49-F238E27FC236}">
                <a16:creationId xmlns="" xmlns:a16="http://schemas.microsoft.com/office/drawing/2014/main" id="{5BB85C35-048D-B7ED-99C9-F906BC84972A}"/>
              </a:ext>
            </a:extLst>
          </p:cNvPr>
          <p:cNvSpPr txBox="1"/>
          <p:nvPr/>
        </p:nvSpPr>
        <p:spPr>
          <a:xfrm>
            <a:off x="2019430" y="4458563"/>
            <a:ext cx="1703484" cy="617290"/>
          </a:xfrm>
          <a:prstGeom prst="rect">
            <a:avLst/>
          </a:prstGeom>
          <a:noFill/>
        </p:spPr>
        <p:txBody>
          <a:bodyPr wrap="square" rtlCol="0" anchor="b">
            <a:spAutoFit/>
          </a:bodyPr>
          <a:lstStyle/>
          <a:p>
            <a:pPr>
              <a:lnSpc>
                <a:spcPts val="800"/>
              </a:lnSpc>
            </a:pPr>
            <a:r>
              <a:rPr lang="fr-FR" sz="1200" b="1" dirty="0">
                <a:solidFill>
                  <a:srgbClr val="5AA43C"/>
                </a:solidFill>
              </a:rPr>
              <a:t>–</a:t>
            </a:r>
            <a:r>
              <a:rPr lang="fr-FR" sz="800" dirty="0"/>
              <a:t> Réponse complète</a:t>
            </a:r>
          </a:p>
          <a:p>
            <a:pPr>
              <a:lnSpc>
                <a:spcPts val="800"/>
              </a:lnSpc>
            </a:pPr>
            <a:r>
              <a:rPr lang="fr-FR" sz="1200" dirty="0">
                <a:solidFill>
                  <a:srgbClr val="9EC7E0"/>
                </a:solidFill>
              </a:rPr>
              <a:t>–</a:t>
            </a:r>
            <a:r>
              <a:rPr lang="fr-FR" sz="800" dirty="0"/>
              <a:t> Réponse partielle</a:t>
            </a:r>
          </a:p>
          <a:p>
            <a:pPr>
              <a:lnSpc>
                <a:spcPts val="800"/>
              </a:lnSpc>
            </a:pPr>
            <a:r>
              <a:rPr lang="fr-FR" sz="1200" dirty="0">
                <a:solidFill>
                  <a:srgbClr val="EFF3EF"/>
                </a:solidFill>
              </a:rPr>
              <a:t>–</a:t>
            </a:r>
            <a:r>
              <a:rPr lang="fr-FR" sz="800" dirty="0"/>
              <a:t> NE</a:t>
            </a:r>
          </a:p>
          <a:p>
            <a:pPr>
              <a:lnSpc>
                <a:spcPts val="800"/>
              </a:lnSpc>
            </a:pPr>
            <a:r>
              <a:rPr lang="fr-FR" sz="1200" dirty="0">
                <a:solidFill>
                  <a:srgbClr val="E9DC97"/>
                </a:solidFill>
              </a:rPr>
              <a:t>–</a:t>
            </a:r>
            <a:r>
              <a:rPr lang="fr-FR" sz="800" dirty="0"/>
              <a:t> Maladie stable</a:t>
            </a:r>
          </a:p>
          <a:p>
            <a:pPr>
              <a:lnSpc>
                <a:spcPts val="800"/>
              </a:lnSpc>
            </a:pPr>
            <a:r>
              <a:rPr lang="fr-FR" sz="1200" b="1" dirty="0">
                <a:solidFill>
                  <a:srgbClr val="FE9B6A"/>
                </a:solidFill>
              </a:rPr>
              <a:t>–</a:t>
            </a:r>
            <a:r>
              <a:rPr lang="fr-FR" sz="800" b="1" dirty="0"/>
              <a:t> </a:t>
            </a:r>
            <a:r>
              <a:rPr lang="fr-FR" sz="800" dirty="0"/>
              <a:t>Progression</a:t>
            </a:r>
          </a:p>
        </p:txBody>
      </p:sp>
      <p:sp>
        <p:nvSpPr>
          <p:cNvPr id="47" name="ZoneTexte 46">
            <a:extLst>
              <a:ext uri="{FF2B5EF4-FFF2-40B4-BE49-F238E27FC236}">
                <a16:creationId xmlns="" xmlns:a16="http://schemas.microsoft.com/office/drawing/2014/main" id="{B4994AD8-37C0-3856-E47D-8F533436B284}"/>
              </a:ext>
            </a:extLst>
          </p:cNvPr>
          <p:cNvSpPr txBox="1"/>
          <p:nvPr/>
        </p:nvSpPr>
        <p:spPr>
          <a:xfrm>
            <a:off x="3287687" y="4521855"/>
            <a:ext cx="2106115" cy="553998"/>
          </a:xfrm>
          <a:prstGeom prst="rect">
            <a:avLst/>
          </a:prstGeom>
          <a:noFill/>
        </p:spPr>
        <p:txBody>
          <a:bodyPr wrap="square" rtlCol="0" anchor="b">
            <a:spAutoFit/>
          </a:bodyPr>
          <a:lstStyle/>
          <a:p>
            <a:pPr>
              <a:lnSpc>
                <a:spcPts val="800"/>
              </a:lnSpc>
              <a:spcBef>
                <a:spcPts val="100"/>
              </a:spcBef>
              <a:spcAft>
                <a:spcPts val="100"/>
              </a:spcAft>
            </a:pPr>
            <a:r>
              <a:rPr lang="fr-FR" sz="800" dirty="0"/>
              <a:t>* DLLE non évaluable</a:t>
            </a:r>
          </a:p>
          <a:p>
            <a:pPr marL="92075" indent="-92075">
              <a:lnSpc>
                <a:spcPts val="800"/>
              </a:lnSpc>
              <a:spcBef>
                <a:spcPts val="100"/>
              </a:spcBef>
              <a:spcAft>
                <a:spcPts val="100"/>
              </a:spcAft>
              <a:buClr>
                <a:schemeClr val="accent6"/>
              </a:buClr>
              <a:buFont typeface="Police système Courant"/>
              <a:buChar char="◆"/>
            </a:pPr>
            <a:r>
              <a:rPr lang="fr-FR" sz="800" dirty="0"/>
              <a:t>DLL3 indétectable</a:t>
            </a:r>
          </a:p>
          <a:p>
            <a:pPr>
              <a:lnSpc>
                <a:spcPts val="800"/>
              </a:lnSpc>
              <a:spcBef>
                <a:spcPts val="100"/>
              </a:spcBef>
              <a:spcAft>
                <a:spcPts val="100"/>
              </a:spcAft>
            </a:pPr>
            <a:r>
              <a:rPr lang="fr-FR" sz="800" dirty="0"/>
              <a:t>Tous les autres patients avaient une DLL3 détectable.</a:t>
            </a:r>
          </a:p>
        </p:txBody>
      </p:sp>
      <p:sp>
        <p:nvSpPr>
          <p:cNvPr id="10" name="Espace réservé du texte 21">
            <a:extLst>
              <a:ext uri="{FF2B5EF4-FFF2-40B4-BE49-F238E27FC236}">
                <a16:creationId xmlns="" xmlns:a16="http://schemas.microsoft.com/office/drawing/2014/main" id="{9C242091-4104-ADBA-FE4A-65CA62572D98}"/>
              </a:ext>
            </a:extLst>
          </p:cNvPr>
          <p:cNvSpPr>
            <a:spLocks noGrp="1"/>
          </p:cNvSpPr>
          <p:nvPr>
            <p:ph type="body" sz="quarter" idx="13"/>
          </p:nvPr>
        </p:nvSpPr>
        <p:spPr>
          <a:xfrm>
            <a:off x="1077108" y="6088284"/>
            <a:ext cx="6875381" cy="769715"/>
          </a:xfrm>
        </p:spPr>
        <p:txBody>
          <a:bodyPr/>
          <a:lstStyle/>
          <a:p>
            <a:r>
              <a:rPr lang="fr-FR" dirty="0" smtClean="0"/>
              <a:t>L</a:t>
            </a:r>
            <a:r>
              <a:rPr lang="fr-FR" dirty="0"/>
              <a:t>. Paz-Ares L. et al., ESMO</a:t>
            </a:r>
            <a:r>
              <a:rPr lang="fr-FR" baseline="30000" dirty="0"/>
              <a:t>® </a:t>
            </a:r>
            <a:r>
              <a:rPr lang="fr-FR" dirty="0"/>
              <a:t>2023, Abs. #LBA92</a:t>
            </a:r>
            <a:endParaRPr lang="fr-FR" sz="1400" dirty="0"/>
          </a:p>
        </p:txBody>
      </p:sp>
      <p:sp>
        <p:nvSpPr>
          <p:cNvPr id="8" name="Titre 17">
            <a:extLst>
              <a:ext uri="{FF2B5EF4-FFF2-40B4-BE49-F238E27FC236}">
                <a16:creationId xmlns="" xmlns:a16="http://schemas.microsoft.com/office/drawing/2014/main" id="{D48B89A9-4531-EAF7-1982-391B2E0291E7}"/>
              </a:ext>
            </a:extLst>
          </p:cNvPr>
          <p:cNvSpPr txBox="1">
            <a:spLocks/>
          </p:cNvSpPr>
          <p:nvPr/>
        </p:nvSpPr>
        <p:spPr>
          <a:xfrm>
            <a:off x="932774" y="108627"/>
            <a:ext cx="11135858" cy="368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a:lstStyle>
          <a:p>
            <a:r>
              <a:rPr lang="en-US" dirty="0"/>
              <a:t>Etude DeLLphi-301</a:t>
            </a:r>
            <a:endParaRPr lang="fr-FR" dirty="0"/>
          </a:p>
        </p:txBody>
      </p:sp>
      <p:sp>
        <p:nvSpPr>
          <p:cNvPr id="9" name="ZoneTexte 8">
            <a:extLst>
              <a:ext uri="{FF2B5EF4-FFF2-40B4-BE49-F238E27FC236}">
                <a16:creationId xmlns="" xmlns:a16="http://schemas.microsoft.com/office/drawing/2014/main" id="{67DAC80E-23AE-5B62-B87F-C9A3EAE55717}"/>
              </a:ext>
            </a:extLst>
          </p:cNvPr>
          <p:cNvSpPr txBox="1"/>
          <p:nvPr/>
        </p:nvSpPr>
        <p:spPr>
          <a:xfrm>
            <a:off x="4148828" y="2219589"/>
            <a:ext cx="1581202" cy="338554"/>
          </a:xfrm>
          <a:prstGeom prst="rect">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defPPr>
              <a:defRPr lang="fr-FR"/>
            </a:defPPr>
            <a:lvl1pPr algn="ctr" defTabSz="514350">
              <a:spcBef>
                <a:spcPts val="300"/>
              </a:spcBef>
              <a:defRPr sz="1600" b="1">
                <a:solidFill>
                  <a:prstClr val="white"/>
                </a:solidFill>
                <a:cs typeface="Arial" panose="020B0604020202020204" pitchFamily="34" charset="0"/>
              </a:defRPr>
            </a:lvl1pPr>
          </a:lstStyle>
          <a:p>
            <a:r>
              <a:rPr lang="fr-FR" dirty="0"/>
              <a:t>ORR : 40%</a:t>
            </a:r>
          </a:p>
        </p:txBody>
      </p:sp>
      <p:sp>
        <p:nvSpPr>
          <p:cNvPr id="11" name="ZoneTexte 10">
            <a:extLst>
              <a:ext uri="{FF2B5EF4-FFF2-40B4-BE49-F238E27FC236}">
                <a16:creationId xmlns="" xmlns:a16="http://schemas.microsoft.com/office/drawing/2014/main" id="{18FB88FE-B873-CB06-CFB6-764A3CD6E7B7}"/>
              </a:ext>
            </a:extLst>
          </p:cNvPr>
          <p:cNvSpPr txBox="1"/>
          <p:nvPr/>
        </p:nvSpPr>
        <p:spPr>
          <a:xfrm>
            <a:off x="9626903" y="2221896"/>
            <a:ext cx="1581202" cy="338554"/>
          </a:xfrm>
          <a:prstGeom prst="rect">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defPPr>
              <a:defRPr lang="fr-FR"/>
            </a:defPPr>
            <a:lvl1pPr algn="ctr" defTabSz="514350">
              <a:spcBef>
                <a:spcPts val="300"/>
              </a:spcBef>
              <a:defRPr sz="1600" b="1">
                <a:solidFill>
                  <a:prstClr val="white"/>
                </a:solidFill>
                <a:cs typeface="Arial" panose="020B0604020202020204" pitchFamily="34" charset="0"/>
              </a:defRPr>
            </a:lvl1pPr>
          </a:lstStyle>
          <a:p>
            <a:r>
              <a:rPr lang="fr-FR" dirty="0"/>
              <a:t>ORR : 32%</a:t>
            </a:r>
          </a:p>
        </p:txBody>
      </p:sp>
    </p:spTree>
    <p:extLst>
      <p:ext uri="{BB962C8B-B14F-4D97-AF65-F5344CB8AC3E}">
        <p14:creationId xmlns:p14="http://schemas.microsoft.com/office/powerpoint/2010/main" val="6839067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descr="Une image contenant Tracé, ligne, diagramme, capture d’écran&#10;&#10;Description générée automatiquement">
            <a:extLst>
              <a:ext uri="{FF2B5EF4-FFF2-40B4-BE49-F238E27FC236}">
                <a16:creationId xmlns="" xmlns:a16="http://schemas.microsoft.com/office/drawing/2014/main" id="{C65ADACA-5290-2E17-FE49-CCBCF6D457E9}"/>
              </a:ext>
            </a:extLst>
          </p:cNvPr>
          <p:cNvPicPr>
            <a:picLocks noChangeAspect="1"/>
          </p:cNvPicPr>
          <p:nvPr/>
        </p:nvPicPr>
        <p:blipFill rotWithShape="1">
          <a:blip r:embed="rId2"/>
          <a:srcRect r="49194" b="8958"/>
          <a:stretch/>
        </p:blipFill>
        <p:spPr>
          <a:xfrm>
            <a:off x="1774825" y="1670395"/>
            <a:ext cx="3997324" cy="2341536"/>
          </a:xfrm>
          <a:prstGeom prst="rect">
            <a:avLst/>
          </a:prstGeom>
        </p:spPr>
      </p:pic>
      <p:pic>
        <p:nvPicPr>
          <p:cNvPr id="49" name="Image 48" descr="Une image contenant Tracé, ligne, diagramme, capture d’écran&#10;&#10;Description générée automatiquement">
            <a:extLst>
              <a:ext uri="{FF2B5EF4-FFF2-40B4-BE49-F238E27FC236}">
                <a16:creationId xmlns="" xmlns:a16="http://schemas.microsoft.com/office/drawing/2014/main" id="{07E03EC3-5ADB-5076-1A24-BD7EB0E05578}"/>
              </a:ext>
            </a:extLst>
          </p:cNvPr>
          <p:cNvPicPr>
            <a:picLocks noChangeAspect="1"/>
          </p:cNvPicPr>
          <p:nvPr/>
        </p:nvPicPr>
        <p:blipFill rotWithShape="1">
          <a:blip r:embed="rId2"/>
          <a:srcRect l="54226" r="-4926" b="9625"/>
          <a:stretch/>
        </p:blipFill>
        <p:spPr>
          <a:xfrm>
            <a:off x="7263765" y="1670394"/>
            <a:ext cx="3989070" cy="2324391"/>
          </a:xfrm>
          <a:prstGeom prst="rect">
            <a:avLst/>
          </a:prstGeom>
        </p:spPr>
      </p:pic>
      <p:grpSp>
        <p:nvGrpSpPr>
          <p:cNvPr id="23" name="Groupe 22">
            <a:extLst>
              <a:ext uri="{FF2B5EF4-FFF2-40B4-BE49-F238E27FC236}">
                <a16:creationId xmlns="" xmlns:a16="http://schemas.microsoft.com/office/drawing/2014/main" id="{49F978A2-51C4-2465-B95F-93073CE1F4B9}"/>
              </a:ext>
            </a:extLst>
          </p:cNvPr>
          <p:cNvGrpSpPr/>
          <p:nvPr/>
        </p:nvGrpSpPr>
        <p:grpSpPr>
          <a:xfrm>
            <a:off x="1331550" y="1843342"/>
            <a:ext cx="4649787" cy="2791676"/>
            <a:chOff x="529157" y="2485881"/>
            <a:chExt cx="5305459" cy="3258809"/>
          </a:xfrm>
        </p:grpSpPr>
        <p:graphicFrame>
          <p:nvGraphicFramePr>
            <p:cNvPr id="24" name="Graphique 23">
              <a:extLst>
                <a:ext uri="{FF2B5EF4-FFF2-40B4-BE49-F238E27FC236}">
                  <a16:creationId xmlns="" xmlns:a16="http://schemas.microsoft.com/office/drawing/2014/main" id="{E143F25F-635D-0919-86E5-1305EBE30AC8}"/>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4">
              <a:extLst>
                <a:ext uri="{FF2B5EF4-FFF2-40B4-BE49-F238E27FC236}">
                  <a16:creationId xmlns="" xmlns:a16="http://schemas.microsoft.com/office/drawing/2014/main" id="{7B2F2BFA-9773-0D2D-47ED-9B0141BCD1E0}"/>
                </a:ext>
              </a:extLst>
            </p:cNvPr>
            <p:cNvSpPr txBox="1">
              <a:spLocks noChangeArrowheads="1"/>
            </p:cNvSpPr>
            <p:nvPr/>
          </p:nvSpPr>
          <p:spPr bwMode="auto">
            <a:xfrm>
              <a:off x="1693806" y="5421341"/>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Durée</a:t>
              </a:r>
              <a:r>
                <a:rPr lang="da-DK" sz="1200" dirty="0">
                  <a:solidFill>
                    <a:schemeClr val="tx1">
                      <a:lumMod val="50000"/>
                      <a:lumOff val="50000"/>
                    </a:schemeClr>
                  </a:solidFill>
                  <a:latin typeface="+mn-lt"/>
                  <a:ea typeface="+mn-ea"/>
                  <a:cs typeface="Arial"/>
                </a:rPr>
                <a:t> de TTT (</a:t>
              </a:r>
              <a:r>
                <a:rPr lang="da-DK" sz="1200" dirty="0" err="1">
                  <a:solidFill>
                    <a:schemeClr val="tx1">
                      <a:lumMod val="50000"/>
                      <a:lumOff val="50000"/>
                    </a:schemeClr>
                  </a:solidFill>
                  <a:latin typeface="+mn-lt"/>
                  <a:ea typeface="+mn-ea"/>
                  <a:cs typeface="Arial"/>
                </a:rPr>
                <a:t>semaines</a:t>
              </a:r>
              <a:r>
                <a:rPr lang="da-DK" sz="1200" dirty="0">
                  <a:solidFill>
                    <a:schemeClr val="tx1">
                      <a:lumMod val="50000"/>
                      <a:lumOff val="50000"/>
                    </a:schemeClr>
                  </a:solidFill>
                  <a:latin typeface="+mn-lt"/>
                  <a:ea typeface="+mn-ea"/>
                  <a:cs typeface="Arial"/>
                </a:rPr>
                <a:t>)</a:t>
              </a:r>
            </a:p>
          </p:txBody>
        </p:sp>
      </p:grp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Durée de réponse</a:t>
            </a:r>
          </a:p>
        </p:txBody>
      </p:sp>
      <p:sp>
        <p:nvSpPr>
          <p:cNvPr id="25" name="Freeform 5">
            <a:extLst>
              <a:ext uri="{FF2B5EF4-FFF2-40B4-BE49-F238E27FC236}">
                <a16:creationId xmlns="" xmlns:a16="http://schemas.microsoft.com/office/drawing/2014/main" id="{0991301F-84B2-A194-5243-6885D9AC1737}"/>
              </a:ext>
            </a:extLst>
          </p:cNvPr>
          <p:cNvSpPr/>
          <p:nvPr/>
        </p:nvSpPr>
        <p:spPr>
          <a:xfrm>
            <a:off x="1172003" y="4967417"/>
            <a:ext cx="10620000" cy="968596"/>
          </a:xfrm>
          <a:prstGeom prst="rect">
            <a:avLst/>
          </a:prstGeom>
          <a:solidFill>
            <a:srgbClr val="005087"/>
          </a:solidFill>
        </p:spPr>
        <p:txBody>
          <a:bodyPr lIns="0" rIns="0" anchor="ctr"/>
          <a:lstStyle/>
          <a:p>
            <a:pPr marL="982663" indent="-182563">
              <a:buClr>
                <a:schemeClr val="bg1"/>
              </a:buClr>
              <a:buSzPct val="100000"/>
              <a:buFont typeface="Wingdings" pitchFamily="2" charset="2"/>
              <a:buChar char="§"/>
            </a:pPr>
            <a:r>
              <a:rPr lang="fr-FR" sz="1600" b="1" dirty="0">
                <a:solidFill>
                  <a:schemeClr val="bg1"/>
                </a:solidFill>
                <a:latin typeface="Century Gothic" panose="020B0502020202020204" pitchFamily="34" charset="0"/>
                <a:cs typeface="Arial Narrow" panose="020B0604020202020204" pitchFamily="34" charset="0"/>
              </a:rPr>
              <a:t>Le TTR médian était de 1,4 mois (intervalle, 1,1-9,6 mois), et la DOR médiane n'a pas été atteinte</a:t>
            </a:r>
          </a:p>
          <a:p>
            <a:pPr marL="982663" indent="-182563">
              <a:buClr>
                <a:schemeClr val="bg1"/>
              </a:buClr>
              <a:buSzPct val="100000"/>
              <a:buFont typeface="Wingdings" pitchFamily="2" charset="2"/>
              <a:buChar char="§"/>
            </a:pPr>
            <a:r>
              <a:rPr lang="fr-FR" sz="1600" b="1" dirty="0">
                <a:solidFill>
                  <a:schemeClr val="bg1"/>
                </a:solidFill>
                <a:latin typeface="Century Gothic" panose="020B0502020202020204" pitchFamily="34" charset="0"/>
                <a:cs typeface="Arial Narrow" panose="020B0604020202020204" pitchFamily="34" charset="0"/>
              </a:rPr>
              <a:t>Sur les 68 patients ayant répondu au traitement, la DOR était ≥ 6 mois chez 40 patients (59 %).</a:t>
            </a:r>
          </a:p>
          <a:p>
            <a:pPr marL="982663" indent="-182563">
              <a:buClr>
                <a:schemeClr val="bg1"/>
              </a:buClr>
              <a:buSzPct val="100000"/>
              <a:buFont typeface="Wingdings" pitchFamily="2" charset="2"/>
              <a:buChar char="§"/>
            </a:pPr>
            <a:r>
              <a:rPr lang="fr-FR" sz="1600" b="1" dirty="0">
                <a:solidFill>
                  <a:schemeClr val="bg1"/>
                </a:solidFill>
                <a:latin typeface="Century Gothic" panose="020B0502020202020204" pitchFamily="34" charset="0"/>
                <a:cs typeface="Arial Narrow" panose="020B0604020202020204" pitchFamily="34" charset="0"/>
              </a:rPr>
              <a:t>56 % des réponses étaient en cours à la date de clôture des données.</a:t>
            </a:r>
          </a:p>
        </p:txBody>
      </p:sp>
      <p:sp>
        <p:nvSpPr>
          <p:cNvPr id="4" name="Rectangle à coins arrondis 16">
            <a:extLst>
              <a:ext uri="{FF2B5EF4-FFF2-40B4-BE49-F238E27FC236}">
                <a16:creationId xmlns="" xmlns:a16="http://schemas.microsoft.com/office/drawing/2014/main" id="{D9CF71B8-4380-2F26-D02D-F1DA7528A093}"/>
              </a:ext>
            </a:extLst>
          </p:cNvPr>
          <p:cNvSpPr/>
          <p:nvPr/>
        </p:nvSpPr>
        <p:spPr>
          <a:xfrm>
            <a:off x="1168150" y="1190728"/>
            <a:ext cx="5246833" cy="352131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 name="ZoneTexte 4">
            <a:extLst>
              <a:ext uri="{FF2B5EF4-FFF2-40B4-BE49-F238E27FC236}">
                <a16:creationId xmlns="" xmlns:a16="http://schemas.microsoft.com/office/drawing/2014/main" id="{F5435BE6-0A2F-C20C-F891-C5D1FF1057DC}"/>
              </a:ext>
            </a:extLst>
          </p:cNvPr>
          <p:cNvSpPr txBox="1"/>
          <p:nvPr/>
        </p:nvSpPr>
        <p:spPr>
          <a:xfrm>
            <a:off x="1604919" y="1015272"/>
            <a:ext cx="2834559" cy="338554"/>
          </a:xfrm>
          <a:prstGeom prst="rect">
            <a:avLst/>
          </a:prstGeom>
          <a:solidFill>
            <a:schemeClr val="bg1"/>
          </a:solidFill>
          <a:ln>
            <a:noFill/>
          </a:ln>
        </p:spPr>
        <p:txBody>
          <a:bodyPr wrap="square" rtlCol="0" anchor="ctr">
            <a:spAutoFit/>
          </a:bodyPr>
          <a:lstStyle/>
          <a:p>
            <a:pPr>
              <a:spcAft>
                <a:spcPts val="400"/>
              </a:spcAft>
              <a:defRPr/>
            </a:pPr>
            <a:r>
              <a:rPr lang="fr-FR" sz="1600" b="1" dirty="0" err="1">
                <a:solidFill>
                  <a:srgbClr val="737078"/>
                </a:solidFill>
                <a:latin typeface="+mj-lt"/>
                <a:cs typeface="Arial Narrow" panose="020B0604020202020204" pitchFamily="34" charset="0"/>
              </a:rPr>
              <a:t>Tarlatamab</a:t>
            </a:r>
            <a:r>
              <a:rPr lang="fr-FR" sz="1600" b="1" dirty="0">
                <a:solidFill>
                  <a:srgbClr val="737078"/>
                </a:solidFill>
                <a:latin typeface="+mj-lt"/>
                <a:cs typeface="Arial Narrow" panose="020B0604020202020204" pitchFamily="34" charset="0"/>
              </a:rPr>
              <a:t> 10 mg (N = 40) </a:t>
            </a:r>
          </a:p>
        </p:txBody>
      </p:sp>
      <p:sp>
        <p:nvSpPr>
          <p:cNvPr id="6" name="Rectangle à coins arrondis 16">
            <a:extLst>
              <a:ext uri="{FF2B5EF4-FFF2-40B4-BE49-F238E27FC236}">
                <a16:creationId xmlns="" xmlns:a16="http://schemas.microsoft.com/office/drawing/2014/main" id="{F6D8B9E5-636D-0DC7-7DF7-37056BC3D5D5}"/>
              </a:ext>
            </a:extLst>
          </p:cNvPr>
          <p:cNvSpPr/>
          <p:nvPr/>
        </p:nvSpPr>
        <p:spPr>
          <a:xfrm>
            <a:off x="6613862" y="1190728"/>
            <a:ext cx="5246833" cy="3529554"/>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 name="ZoneTexte 6">
            <a:extLst>
              <a:ext uri="{FF2B5EF4-FFF2-40B4-BE49-F238E27FC236}">
                <a16:creationId xmlns="" xmlns:a16="http://schemas.microsoft.com/office/drawing/2014/main" id="{B185D953-8B5B-9025-55D5-52F8FFB1FEFA}"/>
              </a:ext>
            </a:extLst>
          </p:cNvPr>
          <p:cNvSpPr txBox="1"/>
          <p:nvPr/>
        </p:nvSpPr>
        <p:spPr>
          <a:xfrm>
            <a:off x="7050631" y="1015272"/>
            <a:ext cx="2928257" cy="338554"/>
          </a:xfrm>
          <a:prstGeom prst="rect">
            <a:avLst/>
          </a:prstGeom>
          <a:solidFill>
            <a:schemeClr val="bg1"/>
          </a:solidFill>
          <a:ln>
            <a:noFill/>
          </a:ln>
        </p:spPr>
        <p:txBody>
          <a:bodyPr wrap="square" rtlCol="0" anchor="ctr">
            <a:spAutoFit/>
          </a:bodyPr>
          <a:lstStyle/>
          <a:p>
            <a:pPr>
              <a:spcAft>
                <a:spcPts val="400"/>
              </a:spcAft>
              <a:defRPr/>
            </a:pPr>
            <a:r>
              <a:rPr lang="fr-FR" sz="1600" b="1" dirty="0" err="1">
                <a:solidFill>
                  <a:srgbClr val="737078"/>
                </a:solidFill>
                <a:latin typeface="+mj-lt"/>
                <a:cs typeface="Arial Narrow" panose="020B0604020202020204" pitchFamily="34" charset="0"/>
              </a:rPr>
              <a:t>Tarlatamab</a:t>
            </a:r>
            <a:r>
              <a:rPr lang="fr-FR" sz="1600" b="1" dirty="0">
                <a:solidFill>
                  <a:srgbClr val="737078"/>
                </a:solidFill>
                <a:latin typeface="+mj-lt"/>
                <a:cs typeface="Arial Narrow" panose="020B0604020202020204" pitchFamily="34" charset="0"/>
              </a:rPr>
              <a:t> 100 mg (N = 28) </a:t>
            </a:r>
          </a:p>
        </p:txBody>
      </p:sp>
      <p:sp>
        <p:nvSpPr>
          <p:cNvPr id="32" name="ZoneTexte 31">
            <a:extLst>
              <a:ext uri="{FF2B5EF4-FFF2-40B4-BE49-F238E27FC236}">
                <a16:creationId xmlns="" xmlns:a16="http://schemas.microsoft.com/office/drawing/2014/main" id="{DF35800F-E0AB-5097-35ED-32FE3502246B}"/>
              </a:ext>
            </a:extLst>
          </p:cNvPr>
          <p:cNvSpPr txBox="1"/>
          <p:nvPr/>
        </p:nvSpPr>
        <p:spPr>
          <a:xfrm>
            <a:off x="4585655" y="1664447"/>
            <a:ext cx="1623721" cy="211035"/>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fr-FR"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Text Box 4">
            <a:extLst>
              <a:ext uri="{FF2B5EF4-FFF2-40B4-BE49-F238E27FC236}">
                <a16:creationId xmlns="" xmlns:a16="http://schemas.microsoft.com/office/drawing/2014/main" id="{F7DC3227-B7FA-F4CA-AB69-10462772B21D}"/>
              </a:ext>
            </a:extLst>
          </p:cNvPr>
          <p:cNvSpPr txBox="1">
            <a:spLocks noChangeArrowheads="1"/>
          </p:cNvSpPr>
          <p:nvPr/>
        </p:nvSpPr>
        <p:spPr bwMode="auto">
          <a:xfrm rot="16200000">
            <a:off x="-128720" y="2830346"/>
            <a:ext cx="3334216"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Patients</a:t>
            </a:r>
          </a:p>
        </p:txBody>
      </p:sp>
      <p:cxnSp>
        <p:nvCxnSpPr>
          <p:cNvPr id="21" name="Connecteur droit 20">
            <a:extLst>
              <a:ext uri="{FF2B5EF4-FFF2-40B4-BE49-F238E27FC236}">
                <a16:creationId xmlns="" xmlns:a16="http://schemas.microsoft.com/office/drawing/2014/main" id="{F6D9386C-8E22-3503-AE34-AAA33497C718}"/>
              </a:ext>
            </a:extLst>
          </p:cNvPr>
          <p:cNvCxnSpPr/>
          <p:nvPr/>
        </p:nvCxnSpPr>
        <p:spPr>
          <a:xfrm flipV="1">
            <a:off x="1774825" y="1960880"/>
            <a:ext cx="0" cy="209359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 xmlns:a16="http://schemas.microsoft.com/office/drawing/2014/main" id="{67C1BC7C-880B-C319-3717-2993691E5A51}"/>
              </a:ext>
            </a:extLst>
          </p:cNvPr>
          <p:cNvGrpSpPr/>
          <p:nvPr/>
        </p:nvGrpSpPr>
        <p:grpSpPr>
          <a:xfrm>
            <a:off x="6814199" y="1843342"/>
            <a:ext cx="4649787" cy="2791676"/>
            <a:chOff x="529157" y="2485881"/>
            <a:chExt cx="5305459" cy="3258809"/>
          </a:xfrm>
        </p:grpSpPr>
        <p:graphicFrame>
          <p:nvGraphicFramePr>
            <p:cNvPr id="29" name="Graphique 28">
              <a:extLst>
                <a:ext uri="{FF2B5EF4-FFF2-40B4-BE49-F238E27FC236}">
                  <a16:creationId xmlns="" xmlns:a16="http://schemas.microsoft.com/office/drawing/2014/main" id="{90F92D88-4AD8-42A8-7626-863CCE00E1E5}"/>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 Box 4">
              <a:extLst>
                <a:ext uri="{FF2B5EF4-FFF2-40B4-BE49-F238E27FC236}">
                  <a16:creationId xmlns="" xmlns:a16="http://schemas.microsoft.com/office/drawing/2014/main" id="{0AFFCDF3-C891-9640-16D9-D7E6D27417ED}"/>
                </a:ext>
              </a:extLst>
            </p:cNvPr>
            <p:cNvSpPr txBox="1">
              <a:spLocks noChangeArrowheads="1"/>
            </p:cNvSpPr>
            <p:nvPr/>
          </p:nvSpPr>
          <p:spPr bwMode="auto">
            <a:xfrm>
              <a:off x="1693806" y="5421341"/>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Durée</a:t>
              </a:r>
              <a:r>
                <a:rPr lang="da-DK" sz="1200" dirty="0">
                  <a:solidFill>
                    <a:schemeClr val="tx1">
                      <a:lumMod val="50000"/>
                      <a:lumOff val="50000"/>
                    </a:schemeClr>
                  </a:solidFill>
                  <a:latin typeface="+mn-lt"/>
                  <a:ea typeface="+mn-ea"/>
                  <a:cs typeface="Arial"/>
                </a:rPr>
                <a:t> de TTT (</a:t>
              </a:r>
              <a:r>
                <a:rPr lang="da-DK" sz="1200" dirty="0" err="1">
                  <a:solidFill>
                    <a:schemeClr val="tx1">
                      <a:lumMod val="50000"/>
                      <a:lumOff val="50000"/>
                    </a:schemeClr>
                  </a:solidFill>
                  <a:latin typeface="+mn-lt"/>
                  <a:ea typeface="+mn-ea"/>
                  <a:cs typeface="Arial"/>
                </a:rPr>
                <a:t>semaines</a:t>
              </a:r>
              <a:r>
                <a:rPr lang="da-DK" sz="1200" dirty="0">
                  <a:solidFill>
                    <a:schemeClr val="tx1">
                      <a:lumMod val="50000"/>
                      <a:lumOff val="50000"/>
                    </a:schemeClr>
                  </a:solidFill>
                  <a:latin typeface="+mn-lt"/>
                  <a:ea typeface="+mn-ea"/>
                  <a:cs typeface="Arial"/>
                </a:rPr>
                <a:t>)</a:t>
              </a:r>
            </a:p>
          </p:txBody>
        </p:sp>
      </p:grpSp>
      <p:sp>
        <p:nvSpPr>
          <p:cNvPr id="31" name="Text Box 4">
            <a:extLst>
              <a:ext uri="{FF2B5EF4-FFF2-40B4-BE49-F238E27FC236}">
                <a16:creationId xmlns="" xmlns:a16="http://schemas.microsoft.com/office/drawing/2014/main" id="{BDE89CDA-F91C-27A2-3F7B-A9552B394D61}"/>
              </a:ext>
            </a:extLst>
          </p:cNvPr>
          <p:cNvSpPr txBox="1">
            <a:spLocks noChangeArrowheads="1"/>
          </p:cNvSpPr>
          <p:nvPr/>
        </p:nvSpPr>
        <p:spPr bwMode="auto">
          <a:xfrm rot="16200000">
            <a:off x="5353929" y="2830346"/>
            <a:ext cx="3334216"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Patients</a:t>
            </a:r>
          </a:p>
        </p:txBody>
      </p:sp>
      <p:cxnSp>
        <p:nvCxnSpPr>
          <p:cNvPr id="34" name="Connecteur droit 33">
            <a:extLst>
              <a:ext uri="{FF2B5EF4-FFF2-40B4-BE49-F238E27FC236}">
                <a16:creationId xmlns="" xmlns:a16="http://schemas.microsoft.com/office/drawing/2014/main" id="{692EA9DD-B620-12A6-2DF3-B931C7A2B6FE}"/>
              </a:ext>
            </a:extLst>
          </p:cNvPr>
          <p:cNvCxnSpPr/>
          <p:nvPr/>
        </p:nvCxnSpPr>
        <p:spPr>
          <a:xfrm flipV="1">
            <a:off x="7257474" y="1960880"/>
            <a:ext cx="0" cy="209359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3" name="Groupe 52">
            <a:extLst>
              <a:ext uri="{FF2B5EF4-FFF2-40B4-BE49-F238E27FC236}">
                <a16:creationId xmlns="" xmlns:a16="http://schemas.microsoft.com/office/drawing/2014/main" id="{C838C675-2F81-01CE-138B-C29BEF401B12}"/>
              </a:ext>
            </a:extLst>
          </p:cNvPr>
          <p:cNvGrpSpPr/>
          <p:nvPr/>
        </p:nvGrpSpPr>
        <p:grpSpPr>
          <a:xfrm>
            <a:off x="10077343" y="3290255"/>
            <a:ext cx="1703484" cy="502702"/>
            <a:chOff x="3896676" y="309988"/>
            <a:chExt cx="1703484" cy="502702"/>
          </a:xfrm>
        </p:grpSpPr>
        <p:sp>
          <p:nvSpPr>
            <p:cNvPr id="60" name="ZoneTexte 59">
              <a:extLst>
                <a:ext uri="{FF2B5EF4-FFF2-40B4-BE49-F238E27FC236}">
                  <a16:creationId xmlns="" xmlns:a16="http://schemas.microsoft.com/office/drawing/2014/main" id="{E753E516-D4B2-1C70-C748-E928FF51CBF7}"/>
                </a:ext>
              </a:extLst>
            </p:cNvPr>
            <p:cNvSpPr txBox="1"/>
            <p:nvPr/>
          </p:nvSpPr>
          <p:spPr>
            <a:xfrm>
              <a:off x="3896676" y="309988"/>
              <a:ext cx="1703484" cy="502702"/>
            </a:xfrm>
            <a:prstGeom prst="rect">
              <a:avLst/>
            </a:prstGeom>
            <a:noFill/>
          </p:spPr>
          <p:txBody>
            <a:bodyPr wrap="square" rtlCol="0" anchor="b">
              <a:spAutoFit/>
            </a:bodyPr>
            <a:lstStyle/>
            <a:p>
              <a:pPr>
                <a:lnSpc>
                  <a:spcPts val="800"/>
                </a:lnSpc>
                <a:buSzPct val="150000"/>
              </a:pPr>
              <a:r>
                <a:rPr lang="fr-FR" sz="800" dirty="0"/>
                <a:t>1 1</a:t>
              </a:r>
              <a:r>
                <a:rPr lang="fr-FR" sz="800" baseline="30000" dirty="0"/>
                <a:t>ère</a:t>
              </a:r>
              <a:r>
                <a:rPr lang="fr-FR" sz="800" dirty="0"/>
                <a:t> réponse</a:t>
              </a:r>
            </a:p>
            <a:p>
              <a:pPr marL="90488" indent="-90488">
                <a:lnSpc>
                  <a:spcPts val="800"/>
                </a:lnSpc>
                <a:buClr>
                  <a:srgbClr val="F900FA"/>
                </a:buClr>
                <a:buSzPct val="150000"/>
                <a:buFont typeface="Wingdings" pitchFamily="2" charset="2"/>
                <a:buChar char="§"/>
              </a:pPr>
              <a:r>
                <a:rPr lang="fr-FR" sz="800" dirty="0"/>
                <a:t>Progression</a:t>
              </a:r>
            </a:p>
            <a:p>
              <a:pPr>
                <a:lnSpc>
                  <a:spcPts val="800"/>
                </a:lnSpc>
                <a:buSzPct val="150000"/>
              </a:pPr>
              <a:r>
                <a:rPr lang="fr-FR" sz="800" dirty="0"/>
                <a:t>   Sous traitement</a:t>
              </a:r>
            </a:p>
            <a:p>
              <a:pPr marL="90488" indent="-90488">
                <a:lnSpc>
                  <a:spcPts val="800"/>
                </a:lnSpc>
                <a:buClr>
                  <a:srgbClr val="1300F0"/>
                </a:buClr>
                <a:buSzPct val="150000"/>
                <a:buFont typeface="Wingdings" pitchFamily="2" charset="2"/>
                <a:buChar char="§"/>
              </a:pPr>
              <a:r>
                <a:rPr lang="fr-FR" sz="800" dirty="0"/>
                <a:t>Décès</a:t>
              </a:r>
            </a:p>
          </p:txBody>
        </p:sp>
        <p:pic>
          <p:nvPicPr>
            <p:cNvPr id="62" name="Image 61">
              <a:extLst>
                <a:ext uri="{FF2B5EF4-FFF2-40B4-BE49-F238E27FC236}">
                  <a16:creationId xmlns="" xmlns:a16="http://schemas.microsoft.com/office/drawing/2014/main" id="{BBCF2307-629B-D22E-118D-726140CE15F0}"/>
                </a:ext>
              </a:extLst>
            </p:cNvPr>
            <p:cNvPicPr>
              <a:picLocks noChangeAspect="1"/>
            </p:cNvPicPr>
            <p:nvPr/>
          </p:nvPicPr>
          <p:blipFill>
            <a:blip r:embed="rId5"/>
            <a:stretch>
              <a:fillRect/>
            </a:stretch>
          </p:blipFill>
          <p:spPr>
            <a:xfrm>
              <a:off x="3978463" y="550833"/>
              <a:ext cx="86951" cy="68319"/>
            </a:xfrm>
            <a:prstGeom prst="rect">
              <a:avLst/>
            </a:prstGeom>
          </p:spPr>
        </p:pic>
        <p:pic>
          <p:nvPicPr>
            <p:cNvPr id="63" name="Image 62">
              <a:extLst>
                <a:ext uri="{FF2B5EF4-FFF2-40B4-BE49-F238E27FC236}">
                  <a16:creationId xmlns="" xmlns:a16="http://schemas.microsoft.com/office/drawing/2014/main" id="{400339AE-E754-1A58-EF5B-E29C31B12D20}"/>
                </a:ext>
              </a:extLst>
            </p:cNvPr>
            <p:cNvPicPr>
              <a:picLocks noChangeAspect="1"/>
            </p:cNvPicPr>
            <p:nvPr/>
          </p:nvPicPr>
          <p:blipFill>
            <a:blip r:embed="rId6"/>
            <a:stretch>
              <a:fillRect/>
            </a:stretch>
          </p:blipFill>
          <p:spPr>
            <a:xfrm>
              <a:off x="3951379" y="358528"/>
              <a:ext cx="118004" cy="80740"/>
            </a:xfrm>
            <a:prstGeom prst="rect">
              <a:avLst/>
            </a:prstGeom>
          </p:spPr>
        </p:pic>
      </p:grpSp>
      <p:sp>
        <p:nvSpPr>
          <p:cNvPr id="10" name="Espace réservé du texte 21">
            <a:extLst>
              <a:ext uri="{FF2B5EF4-FFF2-40B4-BE49-F238E27FC236}">
                <a16:creationId xmlns="" xmlns:a16="http://schemas.microsoft.com/office/drawing/2014/main" id="{612A5974-B61C-43CA-AFB2-EFDCA5ED6FBD}"/>
              </a:ext>
            </a:extLst>
          </p:cNvPr>
          <p:cNvSpPr>
            <a:spLocks noGrp="1"/>
          </p:cNvSpPr>
          <p:nvPr>
            <p:ph type="body" sz="quarter" idx="13"/>
          </p:nvPr>
        </p:nvSpPr>
        <p:spPr>
          <a:xfrm>
            <a:off x="1077108" y="6088284"/>
            <a:ext cx="6875381" cy="769715"/>
          </a:xfrm>
        </p:spPr>
        <p:txBody>
          <a:bodyPr/>
          <a:lstStyle/>
          <a:p>
            <a:r>
              <a:rPr lang="fr-FR" dirty="0"/>
              <a:t>L. Paz-Ares L. et al., ESMO</a:t>
            </a:r>
            <a:r>
              <a:rPr lang="fr-FR" baseline="30000" dirty="0"/>
              <a:t>® </a:t>
            </a:r>
            <a:r>
              <a:rPr lang="fr-FR" dirty="0"/>
              <a:t>2023, Abs. #LBA92</a:t>
            </a:r>
            <a:endParaRPr lang="fr-FR" sz="1400" dirty="0"/>
          </a:p>
        </p:txBody>
      </p:sp>
      <p:sp>
        <p:nvSpPr>
          <p:cNvPr id="11" name="Titre 17">
            <a:extLst>
              <a:ext uri="{FF2B5EF4-FFF2-40B4-BE49-F238E27FC236}">
                <a16:creationId xmlns="" xmlns:a16="http://schemas.microsoft.com/office/drawing/2014/main" id="{87A3BC62-0F5C-0273-EE30-07B5932ECEF4}"/>
              </a:ext>
            </a:extLst>
          </p:cNvPr>
          <p:cNvSpPr txBox="1">
            <a:spLocks/>
          </p:cNvSpPr>
          <p:nvPr/>
        </p:nvSpPr>
        <p:spPr>
          <a:xfrm>
            <a:off x="932774" y="108627"/>
            <a:ext cx="11135858" cy="368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a:lstStyle>
          <a:p>
            <a:r>
              <a:rPr lang="en-US" dirty="0" err="1"/>
              <a:t>Étude</a:t>
            </a:r>
            <a:r>
              <a:rPr lang="en-US" dirty="0"/>
              <a:t> DeLLphi-301</a:t>
            </a:r>
            <a:endParaRPr lang="fr-FR" dirty="0"/>
          </a:p>
        </p:txBody>
      </p:sp>
    </p:spTree>
    <p:extLst>
      <p:ext uri="{BB962C8B-B14F-4D97-AF65-F5344CB8AC3E}">
        <p14:creationId xmlns:p14="http://schemas.microsoft.com/office/powerpoint/2010/main" val="11524346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Tolérance</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t>L. Paz-Ares L. et al., ESMO</a:t>
            </a:r>
            <a:r>
              <a:rPr lang="fr-FR" baseline="30000" dirty="0"/>
              <a:t>® </a:t>
            </a:r>
            <a:r>
              <a:rPr lang="fr-FR" dirty="0"/>
              <a:t>2023, Abs. #LBA92</a:t>
            </a:r>
            <a:endParaRPr lang="fr-FR" sz="1400" dirty="0"/>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28289830"/>
              </p:ext>
            </p:extLst>
          </p:nvPr>
        </p:nvGraphicFramePr>
        <p:xfrm>
          <a:off x="1337999" y="1462025"/>
          <a:ext cx="5625033" cy="3006206"/>
        </p:xfrm>
        <a:graphic>
          <a:graphicData uri="http://schemas.openxmlformats.org/drawingml/2006/table">
            <a:tbl>
              <a:tblPr firstRow="1" bandRow="1"/>
              <a:tblGrid>
                <a:gridCol w="2708652">
                  <a:extLst>
                    <a:ext uri="{9D8B030D-6E8A-4147-A177-3AD203B41FA5}">
                      <a16:colId xmlns="" xmlns:a16="http://schemas.microsoft.com/office/drawing/2014/main" val="20000"/>
                    </a:ext>
                  </a:extLst>
                </a:gridCol>
                <a:gridCol w="972127">
                  <a:extLst>
                    <a:ext uri="{9D8B030D-6E8A-4147-A177-3AD203B41FA5}">
                      <a16:colId xmlns="" xmlns:a16="http://schemas.microsoft.com/office/drawing/2014/main" val="20001"/>
                    </a:ext>
                  </a:extLst>
                </a:gridCol>
                <a:gridCol w="972127">
                  <a:extLst>
                    <a:ext uri="{9D8B030D-6E8A-4147-A177-3AD203B41FA5}">
                      <a16:colId xmlns="" xmlns:a16="http://schemas.microsoft.com/office/drawing/2014/main" val="4040688955"/>
                    </a:ext>
                  </a:extLst>
                </a:gridCol>
                <a:gridCol w="972127">
                  <a:extLst>
                    <a:ext uri="{9D8B030D-6E8A-4147-A177-3AD203B41FA5}">
                      <a16:colId xmlns="" xmlns:a16="http://schemas.microsoft.com/office/drawing/2014/main" val="20002"/>
                    </a:ext>
                  </a:extLst>
                </a:gridCol>
              </a:tblGrid>
              <a:tr h="97885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260"/>
                        </a:lnSpc>
                        <a:spcBef>
                          <a:spcPts val="0"/>
                        </a:spcBef>
                        <a:spcAft>
                          <a:spcPts val="600"/>
                        </a:spcAft>
                      </a:pPr>
                      <a:r>
                        <a:rPr lang="fr-FR" sz="1100" b="1" i="0" dirty="0" err="1">
                          <a:solidFill>
                            <a:schemeClr val="accent2"/>
                          </a:solidFill>
                          <a:latin typeface="Century Gothic" panose="020B0502020202020204" pitchFamily="34" charset="0"/>
                          <a:cs typeface="Arial" panose="020B0604020202020204" pitchFamily="34" charset="0"/>
                        </a:rPr>
                        <a:t>EIs</a:t>
                      </a:r>
                      <a:r>
                        <a:rPr lang="fr-FR" sz="1100" b="1" i="0" dirty="0">
                          <a:solidFill>
                            <a:schemeClr val="accent2"/>
                          </a:solidFill>
                          <a:latin typeface="Century Gothic" panose="020B0502020202020204" pitchFamily="34" charset="0"/>
                          <a:cs typeface="Arial" panose="020B0604020202020204" pitchFamily="34" charset="0"/>
                        </a:rPr>
                        <a:t>,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600"/>
                        </a:spcAft>
                        <a:buClrTx/>
                        <a:buSzTx/>
                        <a:buFontTx/>
                        <a:buNone/>
                        <a:tabLst/>
                        <a:defRPr/>
                      </a:pPr>
                      <a:r>
                        <a:rPr lang="da-DK" sz="1000" b="0" i="0" kern="1200" dirty="0">
                          <a:solidFill>
                            <a:schemeClr val="lt1"/>
                          </a:solidFill>
                          <a:latin typeface="Century Gothic" panose="020B0502020202020204" pitchFamily="34" charset="0"/>
                          <a:ea typeface="+mn-ea"/>
                          <a:cs typeface="Arial" panose="020B0604020202020204" pitchFamily="34" charset="0"/>
                        </a:rPr>
                        <a:t>Part 1 + 2</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err="1">
                          <a:solidFill>
                            <a:schemeClr val="lt1"/>
                          </a:solidFill>
                          <a:latin typeface="Century Gothic" panose="020B0502020202020204" pitchFamily="34" charset="0"/>
                          <a:ea typeface="+mn-ea"/>
                          <a:cs typeface="Arial" panose="020B0604020202020204" pitchFamily="34" charset="0"/>
                        </a:rPr>
                        <a:t>Tarlatamab</a:t>
                      </a:r>
                      <a:r>
                        <a:rPr lang="da-DK" sz="1000" b="0" i="0" kern="1200" dirty="0">
                          <a:solidFill>
                            <a:schemeClr val="lt1"/>
                          </a:solidFill>
                          <a:latin typeface="Century Gothic" panose="020B0502020202020204" pitchFamily="34" charset="0"/>
                          <a:ea typeface="+mn-ea"/>
                          <a:cs typeface="Arial" panose="020B0604020202020204" pitchFamily="34" charset="0"/>
                        </a:rPr>
                        <a:t>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a:solidFill>
                            <a:schemeClr val="lt1"/>
                          </a:solidFill>
                          <a:latin typeface="Century Gothic" panose="020B0502020202020204" pitchFamily="34" charset="0"/>
                          <a:ea typeface="+mn-ea"/>
                          <a:cs typeface="Arial" panose="020B0604020202020204" pitchFamily="34" charset="0"/>
                        </a:rPr>
                        <a:t>10 mg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a:solidFill>
                            <a:schemeClr val="lt1"/>
                          </a:solidFill>
                          <a:latin typeface="Century Gothic" panose="020B0502020202020204" pitchFamily="34" charset="0"/>
                          <a:ea typeface="+mn-ea"/>
                          <a:cs typeface="Arial" panose="020B0604020202020204" pitchFamily="34" charset="0"/>
                        </a:rPr>
                        <a:t>(n = 99)</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marL="0" marR="0" lvl="0" indent="0" algn="ctr" defTabSz="914400" rtl="0" eaLnBrk="1" fontAlgn="auto" latinLnBrk="0" hangingPunct="1">
                        <a:lnSpc>
                          <a:spcPts val="1260"/>
                        </a:lnSpc>
                        <a:spcBef>
                          <a:spcPts val="0"/>
                        </a:spcBef>
                        <a:spcAft>
                          <a:spcPts val="60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1</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100 mg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!7)</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60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3</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10 mg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34)</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524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spcAft>
                          <a:spcPts val="600"/>
                        </a:spcAft>
                      </a:pPr>
                      <a:r>
                        <a:rPr lang="fr-FR" sz="1200" b="1" i="0" dirty="0">
                          <a:solidFill>
                            <a:schemeClr val="tx2"/>
                          </a:solidFill>
                          <a:latin typeface="Century Gothic" panose="020B0502020202020204" pitchFamily="34" charset="0"/>
                          <a:cs typeface="Arial" panose="020B0604020202020204" pitchFamily="34" charset="0"/>
                        </a:rPr>
                        <a:t>Tous grade</a:t>
                      </a:r>
                    </a:p>
                    <a:p>
                      <a:pPr marL="180975" indent="0" algn="l">
                        <a:lnSpc>
                          <a:spcPts val="1260"/>
                        </a:lnSpc>
                        <a:spcBef>
                          <a:spcPts val="0"/>
                        </a:spcBef>
                        <a:spcAft>
                          <a:spcPts val="600"/>
                        </a:spcAft>
                        <a:tabLst/>
                      </a:pPr>
                      <a:r>
                        <a:rPr lang="fr-FR" sz="1200" b="0" i="0" dirty="0">
                          <a:solidFill>
                            <a:schemeClr val="tx2"/>
                          </a:solidFill>
                          <a:latin typeface="Century Gothic" panose="020B0502020202020204" pitchFamily="34" charset="0"/>
                          <a:cs typeface="Arial" panose="020B0604020202020204" pitchFamily="34" charset="0"/>
                        </a:rPr>
                        <a:t>≥ Grade 3</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96 (97)</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57 (58)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87 (100)</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56 (64)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34 (100)</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22 (65)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5026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spcAft>
                          <a:spcPts val="600"/>
                        </a:spcAft>
                      </a:pPr>
                      <a:r>
                        <a:rPr lang="fr-FR" sz="1200" b="1" i="0" dirty="0">
                          <a:solidFill>
                            <a:schemeClr val="tx2"/>
                          </a:solidFill>
                          <a:latin typeface="Century Gothic" panose="020B0502020202020204" pitchFamily="34" charset="0"/>
                          <a:cs typeface="Arial" panose="020B0604020202020204" pitchFamily="34" charset="0"/>
                        </a:rPr>
                        <a:t>Relié au </a:t>
                      </a:r>
                      <a:r>
                        <a:rPr lang="fr-FR" sz="1200" b="1" i="0" dirty="0" err="1">
                          <a:solidFill>
                            <a:schemeClr val="tx2"/>
                          </a:solidFill>
                          <a:latin typeface="Century Gothic" panose="020B0502020202020204" pitchFamily="34" charset="0"/>
                          <a:cs typeface="Arial" panose="020B0604020202020204" pitchFamily="34" charset="0"/>
                        </a:rPr>
                        <a:t>tarlatamab</a:t>
                      </a:r>
                      <a:r>
                        <a:rPr lang="fr-FR" sz="1200" b="1" i="0" dirty="0">
                          <a:solidFill>
                            <a:schemeClr val="tx2"/>
                          </a:solidFill>
                          <a:latin typeface="Century Gothic" panose="020B0502020202020204" pitchFamily="34" charset="0"/>
                          <a:cs typeface="Arial" panose="020B0604020202020204" pitchFamily="34" charset="0"/>
                        </a:rPr>
                        <a:t>, tous grade</a:t>
                      </a:r>
                    </a:p>
                    <a:p>
                      <a:pPr marL="180975" indent="0" algn="l">
                        <a:lnSpc>
                          <a:spcPts val="1260"/>
                        </a:lnSpc>
                        <a:spcBef>
                          <a:spcPts val="0"/>
                        </a:spcBef>
                        <a:spcAft>
                          <a:spcPts val="600"/>
                        </a:spcAft>
                        <a:tabLst/>
                      </a:pPr>
                      <a:r>
                        <a:rPr lang="fr-FR" sz="1200" b="0" i="0" dirty="0">
                          <a:solidFill>
                            <a:schemeClr val="tx2"/>
                          </a:solidFill>
                          <a:latin typeface="Century Gothic" panose="020B0502020202020204" pitchFamily="34" charset="0"/>
                          <a:cs typeface="Arial" panose="020B0604020202020204" pitchFamily="34" charset="0"/>
                        </a:rPr>
                        <a:t>≥ Grade 3</a:t>
                      </a:r>
                    </a:p>
                    <a:p>
                      <a:pPr marL="180975" indent="0" algn="l">
                        <a:lnSpc>
                          <a:spcPts val="1260"/>
                        </a:lnSpc>
                        <a:spcBef>
                          <a:spcPts val="0"/>
                        </a:spcBef>
                        <a:spcAft>
                          <a:spcPts val="600"/>
                        </a:spcAft>
                        <a:tabLst/>
                      </a:pPr>
                      <a:r>
                        <a:rPr lang="fr-FR" sz="1200" b="0" i="0" dirty="0">
                          <a:solidFill>
                            <a:schemeClr val="tx2"/>
                          </a:solidFill>
                          <a:latin typeface="Century Gothic" panose="020B0502020202020204" pitchFamily="34" charset="0"/>
                          <a:cs typeface="Arial" panose="020B0604020202020204" pitchFamily="34" charset="0"/>
                        </a:rPr>
                        <a:t>Décès</a:t>
                      </a:r>
                    </a:p>
                    <a:p>
                      <a:pPr marL="180975" indent="0" algn="l">
                        <a:lnSpc>
                          <a:spcPts val="1260"/>
                        </a:lnSpc>
                        <a:spcBef>
                          <a:spcPts val="0"/>
                        </a:spcBef>
                        <a:spcAft>
                          <a:spcPts val="600"/>
                        </a:spcAft>
                        <a:tabLst/>
                      </a:pPr>
                      <a:r>
                        <a:rPr lang="fr-FR" sz="1200" b="1" i="0" dirty="0">
                          <a:solidFill>
                            <a:srgbClr val="CA5E34"/>
                          </a:solidFill>
                          <a:latin typeface="Century Gothic" panose="020B0502020202020204" pitchFamily="34" charset="0"/>
                          <a:cs typeface="Arial" panose="020B0604020202020204" pitchFamily="34" charset="0"/>
                        </a:rPr>
                        <a:t>Interruption/réduction de la dose</a:t>
                      </a:r>
                    </a:p>
                    <a:p>
                      <a:pPr marL="180975" indent="0" algn="l">
                        <a:lnSpc>
                          <a:spcPts val="1260"/>
                        </a:lnSpc>
                        <a:spcBef>
                          <a:spcPts val="0"/>
                        </a:spcBef>
                        <a:spcAft>
                          <a:spcPts val="600"/>
                        </a:spcAft>
                        <a:tabLst/>
                      </a:pPr>
                      <a:r>
                        <a:rPr lang="fr-FR" sz="1200" b="0" i="0" dirty="0">
                          <a:solidFill>
                            <a:schemeClr val="tx2"/>
                          </a:solidFill>
                          <a:latin typeface="Century Gothic" panose="020B0502020202020204" pitchFamily="34" charset="0"/>
                          <a:cs typeface="Arial" panose="020B0604020202020204" pitchFamily="34" charset="0"/>
                        </a:rPr>
                        <a:t>Arrêt du traitement</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89 (90)</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29 (29)</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14 (14)</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
                      </a:r>
                      <a:b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b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4 (4)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81 (93)</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29 (33)</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25 (29)</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
                      </a:r>
                      <a:b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b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 (3)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29 (85)</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5 (15)</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1 (3)</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3 (9)</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
                      </a:r>
                      <a:b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b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bl>
          </a:graphicData>
        </a:graphic>
      </p:graphicFrame>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5" name="Freeform 5">
            <a:extLst>
              <a:ext uri="{FF2B5EF4-FFF2-40B4-BE49-F238E27FC236}">
                <a16:creationId xmlns="" xmlns:a16="http://schemas.microsoft.com/office/drawing/2014/main" id="{ACF8C053-B0B6-6BF8-6653-B88864F91FDE}"/>
              </a:ext>
            </a:extLst>
          </p:cNvPr>
          <p:cNvSpPr/>
          <p:nvPr/>
        </p:nvSpPr>
        <p:spPr>
          <a:xfrm>
            <a:off x="1454727" y="4861561"/>
            <a:ext cx="10421840" cy="1057976"/>
          </a:xfrm>
          <a:prstGeom prst="rect">
            <a:avLst/>
          </a:prstGeom>
          <a:solidFill>
            <a:srgbClr val="005087"/>
          </a:solidFill>
        </p:spPr>
        <p:txBody>
          <a:bodyPr lIns="0" rIns="0" anchor="ctr"/>
          <a:lstStyle/>
          <a:p>
            <a:pPr marL="982663" indent="-182563">
              <a:spcAft>
                <a:spcPts val="600"/>
              </a:spcAft>
              <a:buClr>
                <a:schemeClr val="bg1"/>
              </a:buClr>
              <a:buSzPct val="100000"/>
              <a:buFont typeface="Wingdings" pitchFamily="2" charset="2"/>
              <a:buChar char="§"/>
            </a:pPr>
            <a:r>
              <a:rPr lang="fr-FR" sz="1600" b="1" dirty="0">
                <a:solidFill>
                  <a:schemeClr val="bg1"/>
                </a:solidFill>
                <a:latin typeface="Century Gothic" panose="020B0502020202020204" pitchFamily="34" charset="0"/>
                <a:cs typeface="Arial Narrow" panose="020B0604020202020204" pitchFamily="34" charset="0"/>
              </a:rPr>
              <a:t>Le </a:t>
            </a:r>
            <a:r>
              <a:rPr lang="fr-FR" sz="1600" b="1" dirty="0" err="1">
                <a:solidFill>
                  <a:schemeClr val="bg1"/>
                </a:solidFill>
                <a:latin typeface="Century Gothic" panose="020B0502020202020204" pitchFamily="34" charset="0"/>
                <a:cs typeface="Arial Narrow" panose="020B0604020202020204" pitchFamily="34" charset="0"/>
              </a:rPr>
              <a:t>tarlatamab</a:t>
            </a:r>
            <a:r>
              <a:rPr lang="fr-FR" sz="1600" b="1" dirty="0">
                <a:solidFill>
                  <a:schemeClr val="bg1"/>
                </a:solidFill>
                <a:latin typeface="Century Gothic" panose="020B0502020202020204" pitchFamily="34" charset="0"/>
                <a:cs typeface="Arial Narrow" panose="020B0604020202020204" pitchFamily="34" charset="0"/>
              </a:rPr>
              <a:t> a démontré un profil de sécurité favorable, avec un faible taux d'interruptions dues à des événements indésirables liés au traitement (TRAE).</a:t>
            </a:r>
          </a:p>
          <a:p>
            <a:pPr marL="982663" indent="-182563">
              <a:buClr>
                <a:schemeClr val="bg1"/>
              </a:buClr>
              <a:buSzPct val="100000"/>
              <a:buFont typeface="Wingdings" pitchFamily="2" charset="2"/>
              <a:buChar char="§"/>
            </a:pPr>
            <a:r>
              <a:rPr lang="fr-FR" sz="1600" b="1" dirty="0">
                <a:solidFill>
                  <a:schemeClr val="bg1"/>
                </a:solidFill>
                <a:latin typeface="Century Gothic" panose="020B0502020202020204" pitchFamily="34" charset="0"/>
                <a:cs typeface="Arial Narrow" panose="020B0604020202020204" pitchFamily="34" charset="0"/>
              </a:rPr>
              <a:t>Une surveillance hospitalière plus courte (partie 3) n'a pas modifié le profil de sécurité.</a:t>
            </a:r>
          </a:p>
        </p:txBody>
      </p:sp>
      <p:graphicFrame>
        <p:nvGraphicFramePr>
          <p:cNvPr id="7" name="Tableau 6">
            <a:extLst>
              <a:ext uri="{FF2B5EF4-FFF2-40B4-BE49-F238E27FC236}">
                <a16:creationId xmlns="" xmlns:a16="http://schemas.microsoft.com/office/drawing/2014/main" id="{2BCE7CA0-9862-DB92-8188-582FABFB3988}"/>
              </a:ext>
            </a:extLst>
          </p:cNvPr>
          <p:cNvGraphicFramePr>
            <a:graphicFrameLocks noGrp="1"/>
          </p:cNvGraphicFramePr>
          <p:nvPr>
            <p:extLst>
              <p:ext uri="{D42A27DB-BD31-4B8C-83A1-F6EECF244321}">
                <p14:modId xmlns:p14="http://schemas.microsoft.com/office/powerpoint/2010/main" val="4006710044"/>
              </p:ext>
            </p:extLst>
          </p:nvPr>
        </p:nvGraphicFramePr>
        <p:xfrm>
          <a:off x="7320136" y="1160865"/>
          <a:ext cx="4567063" cy="3421718"/>
        </p:xfrm>
        <a:graphic>
          <a:graphicData uri="http://schemas.openxmlformats.org/drawingml/2006/table">
            <a:tbl>
              <a:tblPr firstRow="1" bandRow="1"/>
              <a:tblGrid>
                <a:gridCol w="1813231">
                  <a:extLst>
                    <a:ext uri="{9D8B030D-6E8A-4147-A177-3AD203B41FA5}">
                      <a16:colId xmlns="" xmlns:a16="http://schemas.microsoft.com/office/drawing/2014/main" val="20000"/>
                    </a:ext>
                  </a:extLst>
                </a:gridCol>
                <a:gridCol w="917944">
                  <a:extLst>
                    <a:ext uri="{9D8B030D-6E8A-4147-A177-3AD203B41FA5}">
                      <a16:colId xmlns="" xmlns:a16="http://schemas.microsoft.com/office/drawing/2014/main" val="20001"/>
                    </a:ext>
                  </a:extLst>
                </a:gridCol>
                <a:gridCol w="917944">
                  <a:extLst>
                    <a:ext uri="{9D8B030D-6E8A-4147-A177-3AD203B41FA5}">
                      <a16:colId xmlns="" xmlns:a16="http://schemas.microsoft.com/office/drawing/2014/main" val="4040688955"/>
                    </a:ext>
                  </a:extLst>
                </a:gridCol>
                <a:gridCol w="917944">
                  <a:extLst>
                    <a:ext uri="{9D8B030D-6E8A-4147-A177-3AD203B41FA5}">
                      <a16:colId xmlns="" xmlns:a16="http://schemas.microsoft.com/office/drawing/2014/main" val="20002"/>
                    </a:ext>
                  </a:extLst>
                </a:gridCol>
              </a:tblGrid>
              <a:tr h="7102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260"/>
                        </a:lnSpc>
                        <a:spcBef>
                          <a:spcPts val="0"/>
                        </a:spcBef>
                        <a:spcAft>
                          <a:spcPts val="600"/>
                        </a:spcAft>
                      </a:pPr>
                      <a:r>
                        <a:rPr lang="fr-FR" sz="1100" b="1" i="0" dirty="0">
                          <a:solidFill>
                            <a:schemeClr val="accent2"/>
                          </a:solidFill>
                          <a:latin typeface="Century Gothic" panose="020B0502020202020204" pitchFamily="34" charset="0"/>
                          <a:cs typeface="Arial" panose="020B0604020202020204" pitchFamily="34" charset="0"/>
                        </a:rPr>
                        <a:t>Effets indésirables les plus fréquents chez≥ 20 % des patients,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600"/>
                        </a:spcAft>
                        <a:buClrTx/>
                        <a:buSzTx/>
                        <a:buFontTx/>
                        <a:buNone/>
                        <a:tabLst/>
                        <a:defRPr/>
                      </a:pPr>
                      <a:r>
                        <a:rPr lang="da-DK" sz="1000" b="0" i="0" kern="1200" dirty="0">
                          <a:solidFill>
                            <a:schemeClr val="lt1"/>
                          </a:solidFill>
                          <a:latin typeface="Century Gothic" panose="020B0502020202020204" pitchFamily="34" charset="0"/>
                          <a:ea typeface="+mn-ea"/>
                          <a:cs typeface="Arial" panose="020B0604020202020204" pitchFamily="34" charset="0"/>
                        </a:rPr>
                        <a:t>Part 1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err="1">
                          <a:solidFill>
                            <a:schemeClr val="lt1"/>
                          </a:solidFill>
                          <a:latin typeface="Century Gothic" panose="020B0502020202020204" pitchFamily="34" charset="0"/>
                          <a:ea typeface="+mn-ea"/>
                          <a:cs typeface="Arial" panose="020B0604020202020204" pitchFamily="34" charset="0"/>
                        </a:rPr>
                        <a:t>Tarlatamab</a:t>
                      </a:r>
                      <a:r>
                        <a:rPr lang="da-DK" sz="1000" b="0" i="0" kern="1200" dirty="0">
                          <a:solidFill>
                            <a:schemeClr val="lt1"/>
                          </a:solidFill>
                          <a:latin typeface="Century Gothic" panose="020B0502020202020204" pitchFamily="34" charset="0"/>
                          <a:ea typeface="+mn-ea"/>
                          <a:cs typeface="Arial" panose="020B0604020202020204" pitchFamily="34" charset="0"/>
                        </a:rPr>
                        <a:t>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a:solidFill>
                            <a:schemeClr val="lt1"/>
                          </a:solidFill>
                          <a:latin typeface="Century Gothic" panose="020B0502020202020204" pitchFamily="34" charset="0"/>
                          <a:ea typeface="+mn-ea"/>
                          <a:cs typeface="Arial" panose="020B0604020202020204" pitchFamily="34" charset="0"/>
                        </a:rPr>
                        <a:t>10 mg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a:solidFill>
                            <a:schemeClr val="lt1"/>
                          </a:solidFill>
                          <a:latin typeface="Century Gothic" panose="020B0502020202020204" pitchFamily="34" charset="0"/>
                          <a:ea typeface="+mn-ea"/>
                          <a:cs typeface="Arial" panose="020B0604020202020204" pitchFamily="34" charset="0"/>
                        </a:rPr>
                        <a:t>(n = 99)</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marL="0" marR="0" lvl="0" indent="0" algn="ctr" defTabSz="914400" rtl="0" eaLnBrk="1" fontAlgn="auto" latinLnBrk="0" hangingPunct="1">
                        <a:lnSpc>
                          <a:spcPts val="1260"/>
                        </a:lnSpc>
                        <a:spcBef>
                          <a:spcPts val="0"/>
                        </a:spcBef>
                        <a:spcAft>
                          <a:spcPts val="60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1</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100 mg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87)</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600"/>
                        </a:spcAft>
                        <a:buClrTx/>
                        <a:buSzTx/>
                        <a:buFontTx/>
                        <a:buNone/>
                        <a:tabLst/>
                        <a:defRPr/>
                      </a:pP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Part 3</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Arial" panose="020B0604020202020204" pitchFamily="34" charset="0"/>
                        </a:rPr>
                        <a:t>Tarlatamab</a:t>
                      </a: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10 mg </a:t>
                      </a:r>
                      <a:b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da-DK"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34)</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6512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spcAft>
                          <a:spcPts val="600"/>
                        </a:spcAft>
                      </a:pPr>
                      <a:r>
                        <a:rPr lang="fr-FR" sz="1200" b="1" i="0" dirty="0">
                          <a:solidFill>
                            <a:srgbClr val="CA5E34"/>
                          </a:solidFill>
                          <a:latin typeface="Century Gothic" panose="020B0502020202020204" pitchFamily="34" charset="0"/>
                          <a:cs typeface="Arial" panose="020B0604020202020204" pitchFamily="34" charset="0"/>
                        </a:rPr>
                        <a:t>CRS</a:t>
                      </a:r>
                    </a:p>
                    <a:p>
                      <a:pPr marL="180975" marR="0" lvl="0" indent="0" algn="l" defTabSz="914400" rtl="0" eaLnBrk="1" fontAlgn="auto" latinLnBrk="0" hangingPunct="1">
                        <a:lnSpc>
                          <a:spcPts val="1260"/>
                        </a:lnSpc>
                        <a:spcBef>
                          <a:spcPts val="0"/>
                        </a:spcBef>
                        <a:spcAft>
                          <a:spcPts val="600"/>
                        </a:spcAft>
                        <a:buClrTx/>
                        <a:buSzTx/>
                        <a:buFontTx/>
                        <a:buNone/>
                        <a:tabLst/>
                        <a:defRPr/>
                      </a:pPr>
                      <a:r>
                        <a:rPr lang="fr-FR" sz="1200" b="0" i="0" dirty="0">
                          <a:solidFill>
                            <a:srgbClr val="CA5E34"/>
                          </a:solidFill>
                          <a:latin typeface="Century Gothic" panose="020B0502020202020204" pitchFamily="34" charset="0"/>
                          <a:cs typeface="Arial" panose="020B0604020202020204" pitchFamily="34" charset="0"/>
                        </a:rPr>
                        <a:t>Grade 1-2</a:t>
                      </a:r>
                    </a:p>
                    <a:p>
                      <a:pPr marL="180975" indent="0" algn="l">
                        <a:lnSpc>
                          <a:spcPts val="1260"/>
                        </a:lnSpc>
                        <a:spcBef>
                          <a:spcPts val="0"/>
                        </a:spcBef>
                        <a:spcAft>
                          <a:spcPts val="600"/>
                        </a:spcAft>
                        <a:tabLst/>
                      </a:pPr>
                      <a:r>
                        <a:rPr lang="fr-FR" sz="1200" b="0" i="0" dirty="0">
                          <a:solidFill>
                            <a:srgbClr val="CA5E34"/>
                          </a:solidFill>
                          <a:latin typeface="Century Gothic" panose="020B0502020202020204" pitchFamily="34" charset="0"/>
                          <a:cs typeface="Arial" panose="020B0604020202020204" pitchFamily="34" charset="0"/>
                        </a:rPr>
                        <a:t>≥ Grade 3</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49 (49) </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49 (49)</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53 (61)</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48 (55)</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5 (6)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19 (56)</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18 (53)</a:t>
                      </a:r>
                    </a:p>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1" i="0" u="none" strike="noStrike" kern="1200" cap="none" spc="0" normalizeH="0" baseline="0" noProof="0" dirty="0">
                          <a:ln>
                            <a:noFill/>
                          </a:ln>
                          <a:solidFill>
                            <a:srgbClr val="CA5E34"/>
                          </a:solidFill>
                          <a:effectLst/>
                          <a:uLnTx/>
                          <a:uFillTx/>
                          <a:latin typeface="Century Gothic" panose="020B0502020202020204" pitchFamily="34" charset="0"/>
                          <a:ea typeface="+mn-ea"/>
                          <a:cs typeface="Arial" panose="020B0604020202020204" pitchFamily="34" charset="0"/>
                        </a:rPr>
                        <a:t>1 (3)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27552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spcAft>
                          <a:spcPts val="600"/>
                        </a:spcAft>
                      </a:pPr>
                      <a:r>
                        <a:rPr lang="fr-FR" sz="1200" b="1" i="0" dirty="0">
                          <a:solidFill>
                            <a:schemeClr val="tx2"/>
                          </a:solidFill>
                          <a:latin typeface="Century Gothic" panose="020B0502020202020204" pitchFamily="34" charset="0"/>
                          <a:cs typeface="Arial" panose="020B0604020202020204" pitchFamily="34" charset="0"/>
                        </a:rPr>
                        <a:t>Perte d’appétit</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25 (25)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38 (44)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13 (38)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fièvre</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38 (38)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29 (33)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8 (24)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61007851"/>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Constipation</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28 (28)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22 (25)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8 (24)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060474683"/>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Anémie</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26 (26)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22 (25)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8 (26)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79453462"/>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Asthénie</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20 (20)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21 (24)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10 (29)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510613273"/>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Dysgueusie</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24 (24)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12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14 (41)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0189479"/>
                  </a:ext>
                </a:extLst>
              </a:tr>
              <a:tr h="275526">
                <a:tc>
                  <a:txBody>
                    <a:bodyPr/>
                    <a:lstStyle/>
                    <a:p>
                      <a:pPr algn="l">
                        <a:lnSpc>
                          <a:spcPts val="1260"/>
                        </a:lnSpc>
                        <a:spcBef>
                          <a:spcPts val="0"/>
                        </a:spcBef>
                        <a:spcAft>
                          <a:spcPts val="600"/>
                        </a:spcAft>
                      </a:pPr>
                      <a:r>
                        <a:rPr kumimoji="0" lang="fr-FR" sz="12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Fatigue</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21 (21)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chemeClr val="bg2"/>
                          </a:solidFill>
                          <a:effectLst/>
                          <a:uLnTx/>
                          <a:uFillTx/>
                          <a:latin typeface="Century Gothic" panose="020B0502020202020204" pitchFamily="34" charset="0"/>
                          <a:ea typeface="+mn-ea"/>
                          <a:cs typeface="Arial" panose="020B0604020202020204" pitchFamily="34" charset="0"/>
                        </a:rPr>
                        <a:t>17 (20)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260"/>
                        </a:lnSpc>
                        <a:spcBef>
                          <a:spcPts val="0"/>
                        </a:spcBef>
                        <a:spcAft>
                          <a:spcPts val="600"/>
                        </a:spcAft>
                        <a:buClrTx/>
                        <a:buSzTx/>
                        <a:buFontTx/>
                        <a:buNone/>
                        <a:tabLst>
                          <a:tab pos="452438" algn="l"/>
                          <a:tab pos="722313" algn="l"/>
                        </a:tabLst>
                        <a:defRPr/>
                      </a:pPr>
                      <a:r>
                        <a:rPr kumimoji="0" lang="fr-FR" sz="13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9 (26)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432631138"/>
                  </a:ext>
                </a:extLst>
              </a:tr>
            </a:tbl>
          </a:graphicData>
        </a:graphic>
      </p:graphicFrame>
      <p:sp>
        <p:nvSpPr>
          <p:cNvPr id="11" name="Titre 17">
            <a:extLst>
              <a:ext uri="{FF2B5EF4-FFF2-40B4-BE49-F238E27FC236}">
                <a16:creationId xmlns="" xmlns:a16="http://schemas.microsoft.com/office/drawing/2014/main" id="{A08CC5FF-196C-B3FB-5A96-A74ADF692112}"/>
              </a:ext>
            </a:extLst>
          </p:cNvPr>
          <p:cNvSpPr txBox="1">
            <a:spLocks/>
          </p:cNvSpPr>
          <p:nvPr/>
        </p:nvSpPr>
        <p:spPr>
          <a:xfrm>
            <a:off x="932774" y="108627"/>
            <a:ext cx="11135858" cy="368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a:lstStyle>
          <a:p>
            <a:r>
              <a:rPr lang="en-US" dirty="0" err="1"/>
              <a:t>Étude</a:t>
            </a:r>
            <a:r>
              <a:rPr lang="en-US" dirty="0"/>
              <a:t> DeLLphi-301</a:t>
            </a:r>
            <a:endParaRPr lang="fr-FR" dirty="0"/>
          </a:p>
        </p:txBody>
      </p:sp>
    </p:spTree>
    <p:extLst>
      <p:ext uri="{BB962C8B-B14F-4D97-AF65-F5344CB8AC3E}">
        <p14:creationId xmlns:p14="http://schemas.microsoft.com/office/powerpoint/2010/main" val="88320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dirty="0"/>
              <a:t>Etude ALINA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Effets secondaires  ≥ 15 % des patients</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dirty="0"/>
              <a:t>Abs. #LBA2</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1295399"/>
            <a:ext cx="10304379" cy="423353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pSp>
        <p:nvGrpSpPr>
          <p:cNvPr id="21" name="Groupe 20">
            <a:extLst>
              <a:ext uri="{FF2B5EF4-FFF2-40B4-BE49-F238E27FC236}">
                <a16:creationId xmlns="" xmlns:a16="http://schemas.microsoft.com/office/drawing/2014/main" id="{30C896EF-CF6F-6F25-606B-F9D5C19C779F}"/>
              </a:ext>
            </a:extLst>
          </p:cNvPr>
          <p:cNvGrpSpPr/>
          <p:nvPr/>
        </p:nvGrpSpPr>
        <p:grpSpPr>
          <a:xfrm>
            <a:off x="4545261" y="5487227"/>
            <a:ext cx="2483117" cy="544799"/>
            <a:chOff x="4474899" y="1420608"/>
            <a:chExt cx="2884187" cy="632795"/>
          </a:xfrm>
          <a:solidFill>
            <a:srgbClr val="5B9BD5"/>
          </a:solidFill>
        </p:grpSpPr>
        <p:sp>
          <p:nvSpPr>
            <p:cNvPr id="25" name="Rectangle 24">
              <a:extLst>
                <a:ext uri="{FF2B5EF4-FFF2-40B4-BE49-F238E27FC236}">
                  <a16:creationId xmlns="" xmlns:a16="http://schemas.microsoft.com/office/drawing/2014/main" id="{332242CB-52CA-80B6-C971-8A8FED51F774}"/>
                </a:ext>
              </a:extLst>
            </p:cNvPr>
            <p:cNvSpPr/>
            <p:nvPr/>
          </p:nvSpPr>
          <p:spPr>
            <a:xfrm>
              <a:off x="5557039" y="1533520"/>
              <a:ext cx="356170" cy="154167"/>
            </a:xfrm>
            <a:prstGeom prst="rect">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29" name="Rectangle 28">
              <a:extLst>
                <a:ext uri="{FF2B5EF4-FFF2-40B4-BE49-F238E27FC236}">
                  <a16:creationId xmlns="" xmlns:a16="http://schemas.microsoft.com/office/drawing/2014/main" id="{CC72529F-A09B-3D29-3A21-76550EC6F363}"/>
                </a:ext>
              </a:extLst>
            </p:cNvPr>
            <p:cNvSpPr/>
            <p:nvPr/>
          </p:nvSpPr>
          <p:spPr>
            <a:xfrm>
              <a:off x="4474899" y="1420608"/>
              <a:ext cx="949952" cy="321740"/>
            </a:xfrm>
            <a:prstGeom prst="rect">
              <a:avLst/>
            </a:prstGeom>
            <a:noFill/>
          </p:spPr>
          <p:txBody>
            <a:bodyPr wrap="none">
              <a:spAutoFit/>
            </a:bodyPr>
            <a:lstStyle/>
            <a:p>
              <a:r>
                <a:rPr lang="en-US" sz="1200" b="1" dirty="0">
                  <a:solidFill>
                    <a:schemeClr val="tx1">
                      <a:lumMod val="75000"/>
                      <a:lumOff val="25000"/>
                    </a:schemeClr>
                  </a:solidFill>
                  <a:cs typeface="Arial" panose="020B0604020202020204" pitchFamily="34" charset="0"/>
                </a:rPr>
                <a:t>Grades :</a:t>
              </a:r>
              <a:endParaRPr lang="fr-FR" sz="1200" b="1" dirty="0">
                <a:solidFill>
                  <a:schemeClr val="tx1">
                    <a:lumMod val="75000"/>
                    <a:lumOff val="25000"/>
                  </a:schemeClr>
                </a:solidFill>
                <a:cs typeface="Arial" panose="020B0604020202020204" pitchFamily="34" charset="0"/>
              </a:endParaRPr>
            </a:p>
          </p:txBody>
        </p:sp>
        <p:sp>
          <p:nvSpPr>
            <p:cNvPr id="49" name="Rectangle 48">
              <a:extLst>
                <a:ext uri="{FF2B5EF4-FFF2-40B4-BE49-F238E27FC236}">
                  <a16:creationId xmlns="" xmlns:a16="http://schemas.microsoft.com/office/drawing/2014/main" id="{F1783133-1436-0F0B-F586-56C8F6362E92}"/>
                </a:ext>
              </a:extLst>
            </p:cNvPr>
            <p:cNvSpPr/>
            <p:nvPr/>
          </p:nvSpPr>
          <p:spPr>
            <a:xfrm>
              <a:off x="5900722" y="1441326"/>
              <a:ext cx="497504" cy="321740"/>
            </a:xfrm>
            <a:prstGeom prst="rect">
              <a:avLst/>
            </a:prstGeom>
            <a:noFill/>
          </p:spPr>
          <p:txBody>
            <a:bodyPr wrap="none">
              <a:spAutoFit/>
            </a:bodyPr>
            <a:lstStyle/>
            <a:p>
              <a:r>
                <a:rPr lang="en-US" sz="1200" b="1" dirty="0">
                  <a:solidFill>
                    <a:schemeClr val="tx1">
                      <a:lumMod val="75000"/>
                      <a:lumOff val="25000"/>
                    </a:schemeClr>
                  </a:solidFill>
                  <a:cs typeface="Arial" panose="020B0604020202020204" pitchFamily="34" charset="0"/>
                </a:rPr>
                <a:t>1/2</a:t>
              </a:r>
              <a:endParaRPr lang="fr-FR" sz="1200" b="1" dirty="0">
                <a:solidFill>
                  <a:schemeClr val="tx1">
                    <a:lumMod val="75000"/>
                    <a:lumOff val="25000"/>
                  </a:schemeClr>
                </a:solidFill>
                <a:cs typeface="Arial" panose="020B0604020202020204" pitchFamily="34" charset="0"/>
              </a:endParaRPr>
            </a:p>
          </p:txBody>
        </p:sp>
        <p:sp>
          <p:nvSpPr>
            <p:cNvPr id="50" name="Rectangle 49">
              <a:extLst>
                <a:ext uri="{FF2B5EF4-FFF2-40B4-BE49-F238E27FC236}">
                  <a16:creationId xmlns="" xmlns:a16="http://schemas.microsoft.com/office/drawing/2014/main" id="{2A30F721-41DF-B1CD-A33E-724958F19477}"/>
                </a:ext>
              </a:extLst>
            </p:cNvPr>
            <p:cNvSpPr/>
            <p:nvPr/>
          </p:nvSpPr>
          <p:spPr>
            <a:xfrm>
              <a:off x="6517900" y="1533521"/>
              <a:ext cx="356171" cy="154167"/>
            </a:xfrm>
            <a:prstGeom prst="rect">
              <a:avLst/>
            </a:prstGeom>
            <a:solidFill>
              <a:schemeClr val="accent2">
                <a:lumMod val="25000"/>
                <a:lumOff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51" name="Rectangle 50">
              <a:extLst>
                <a:ext uri="{FF2B5EF4-FFF2-40B4-BE49-F238E27FC236}">
                  <a16:creationId xmlns="" xmlns:a16="http://schemas.microsoft.com/office/drawing/2014/main" id="{5C863039-E518-FDBB-B5B6-EB5465006D17}"/>
                </a:ext>
              </a:extLst>
            </p:cNvPr>
            <p:cNvSpPr/>
            <p:nvPr/>
          </p:nvSpPr>
          <p:spPr>
            <a:xfrm>
              <a:off x="6861582" y="1441326"/>
              <a:ext cx="497504" cy="321740"/>
            </a:xfrm>
            <a:prstGeom prst="rect">
              <a:avLst/>
            </a:prstGeom>
            <a:noFill/>
          </p:spPr>
          <p:txBody>
            <a:bodyPr wrap="none">
              <a:spAutoFit/>
            </a:bodyPr>
            <a:lstStyle/>
            <a:p>
              <a:r>
                <a:rPr lang="en-US" sz="1200" b="1" dirty="0">
                  <a:solidFill>
                    <a:schemeClr val="tx1">
                      <a:lumMod val="75000"/>
                      <a:lumOff val="25000"/>
                    </a:schemeClr>
                  </a:solidFill>
                  <a:cs typeface="Arial" panose="020B0604020202020204" pitchFamily="34" charset="0"/>
                </a:rPr>
                <a:t>1/2</a:t>
              </a:r>
              <a:endParaRPr lang="fr-FR" sz="1200" b="1" dirty="0">
                <a:solidFill>
                  <a:schemeClr val="tx1">
                    <a:lumMod val="75000"/>
                    <a:lumOff val="25000"/>
                  </a:schemeClr>
                </a:solidFill>
                <a:cs typeface="Arial" panose="020B0604020202020204" pitchFamily="34" charset="0"/>
              </a:endParaRPr>
            </a:p>
          </p:txBody>
        </p:sp>
        <p:sp>
          <p:nvSpPr>
            <p:cNvPr id="52" name="Rectangle 51">
              <a:extLst>
                <a:ext uri="{FF2B5EF4-FFF2-40B4-BE49-F238E27FC236}">
                  <a16:creationId xmlns="" xmlns:a16="http://schemas.microsoft.com/office/drawing/2014/main" id="{9FF4C804-932A-0859-65F7-2888C6B7D336}"/>
                </a:ext>
              </a:extLst>
            </p:cNvPr>
            <p:cNvSpPr/>
            <p:nvPr/>
          </p:nvSpPr>
          <p:spPr>
            <a:xfrm>
              <a:off x="6517900" y="1823858"/>
              <a:ext cx="356172" cy="154167"/>
            </a:xfrm>
            <a:prstGeom prst="rect">
              <a:avLst/>
            </a:prstGeom>
            <a:solidFill>
              <a:srgbClr val="006B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53" name="Rectangle 52">
              <a:extLst>
                <a:ext uri="{FF2B5EF4-FFF2-40B4-BE49-F238E27FC236}">
                  <a16:creationId xmlns="" xmlns:a16="http://schemas.microsoft.com/office/drawing/2014/main" id="{013E10A1-AD2D-D2CA-C4D4-5597B856901B}"/>
                </a:ext>
              </a:extLst>
            </p:cNvPr>
            <p:cNvSpPr/>
            <p:nvPr/>
          </p:nvSpPr>
          <p:spPr>
            <a:xfrm>
              <a:off x="6861582" y="1731663"/>
              <a:ext cx="497504" cy="321740"/>
            </a:xfrm>
            <a:prstGeom prst="rect">
              <a:avLst/>
            </a:prstGeom>
            <a:noFill/>
          </p:spPr>
          <p:txBody>
            <a:bodyPr wrap="none">
              <a:spAutoFit/>
            </a:bodyPr>
            <a:lstStyle/>
            <a:p>
              <a:r>
                <a:rPr lang="en-US" sz="1200" b="1" dirty="0">
                  <a:solidFill>
                    <a:schemeClr val="tx1">
                      <a:lumMod val="75000"/>
                      <a:lumOff val="25000"/>
                    </a:schemeClr>
                  </a:solidFill>
                  <a:cs typeface="Arial" panose="020B0604020202020204" pitchFamily="34" charset="0"/>
                </a:rPr>
                <a:t>3/4</a:t>
              </a:r>
              <a:endParaRPr lang="fr-FR" sz="1200" b="1" dirty="0">
                <a:solidFill>
                  <a:schemeClr val="tx1">
                    <a:lumMod val="75000"/>
                    <a:lumOff val="25000"/>
                  </a:schemeClr>
                </a:solidFill>
                <a:cs typeface="Arial" panose="020B0604020202020204" pitchFamily="34" charset="0"/>
              </a:endParaRPr>
            </a:p>
          </p:txBody>
        </p:sp>
      </p:grpSp>
      <p:grpSp>
        <p:nvGrpSpPr>
          <p:cNvPr id="30" name="Groupe 29">
            <a:extLst>
              <a:ext uri="{FF2B5EF4-FFF2-40B4-BE49-F238E27FC236}">
                <a16:creationId xmlns="" xmlns:a16="http://schemas.microsoft.com/office/drawing/2014/main" id="{3CB75B68-9805-0A70-6B18-AA220905C5E3}"/>
              </a:ext>
            </a:extLst>
          </p:cNvPr>
          <p:cNvGrpSpPr/>
          <p:nvPr/>
        </p:nvGrpSpPr>
        <p:grpSpPr>
          <a:xfrm>
            <a:off x="5476926" y="5768088"/>
            <a:ext cx="702023" cy="276999"/>
            <a:chOff x="5557039" y="1441326"/>
            <a:chExt cx="815412" cy="321740"/>
          </a:xfrm>
          <a:solidFill>
            <a:srgbClr val="5B9BD5"/>
          </a:solidFill>
        </p:grpSpPr>
        <p:sp>
          <p:nvSpPr>
            <p:cNvPr id="32" name="Rectangle 31">
              <a:extLst>
                <a:ext uri="{FF2B5EF4-FFF2-40B4-BE49-F238E27FC236}">
                  <a16:creationId xmlns="" xmlns:a16="http://schemas.microsoft.com/office/drawing/2014/main" id="{BC50FDB3-42E5-146D-FDEA-D04ADFBA21E3}"/>
                </a:ext>
              </a:extLst>
            </p:cNvPr>
            <p:cNvSpPr/>
            <p:nvPr/>
          </p:nvSpPr>
          <p:spPr>
            <a:xfrm>
              <a:off x="5557039" y="1533520"/>
              <a:ext cx="356170" cy="15416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b="1" dirty="0"/>
            </a:p>
          </p:txBody>
        </p:sp>
        <p:sp>
          <p:nvSpPr>
            <p:cNvPr id="33" name="Rectangle 32">
              <a:extLst>
                <a:ext uri="{FF2B5EF4-FFF2-40B4-BE49-F238E27FC236}">
                  <a16:creationId xmlns="" xmlns:a16="http://schemas.microsoft.com/office/drawing/2014/main" id="{954A3652-F0EB-E01F-EA8F-12FEB83D586A}"/>
                </a:ext>
              </a:extLst>
            </p:cNvPr>
            <p:cNvSpPr/>
            <p:nvPr/>
          </p:nvSpPr>
          <p:spPr>
            <a:xfrm>
              <a:off x="5874947" y="1441326"/>
              <a:ext cx="497504" cy="321740"/>
            </a:xfrm>
            <a:prstGeom prst="rect">
              <a:avLst/>
            </a:prstGeom>
            <a:noFill/>
          </p:spPr>
          <p:txBody>
            <a:bodyPr wrap="none">
              <a:spAutoFit/>
            </a:bodyPr>
            <a:lstStyle/>
            <a:p>
              <a:r>
                <a:rPr lang="en-US" sz="1200" b="1" dirty="0">
                  <a:solidFill>
                    <a:schemeClr val="tx1">
                      <a:lumMod val="75000"/>
                      <a:lumOff val="25000"/>
                    </a:schemeClr>
                  </a:solidFill>
                  <a:cs typeface="Arial" panose="020B0604020202020204" pitchFamily="34" charset="0"/>
                </a:rPr>
                <a:t>3/4</a:t>
              </a:r>
              <a:endParaRPr lang="fr-FR" sz="1200" b="1" dirty="0">
                <a:solidFill>
                  <a:schemeClr val="tx1">
                    <a:lumMod val="75000"/>
                    <a:lumOff val="25000"/>
                  </a:schemeClr>
                </a:solidFill>
                <a:cs typeface="Arial" panose="020B0604020202020204" pitchFamily="34" charset="0"/>
              </a:endParaRPr>
            </a:p>
          </p:txBody>
        </p:sp>
      </p:grpSp>
      <p:sp>
        <p:nvSpPr>
          <p:cNvPr id="70" name="ZoneTexte 69">
            <a:extLst>
              <a:ext uri="{FF2B5EF4-FFF2-40B4-BE49-F238E27FC236}">
                <a16:creationId xmlns="" xmlns:a16="http://schemas.microsoft.com/office/drawing/2014/main" id="{AE599D28-8719-EAFB-CB27-12BAFC2773B8}"/>
              </a:ext>
            </a:extLst>
          </p:cNvPr>
          <p:cNvSpPr txBox="1"/>
          <p:nvPr/>
        </p:nvSpPr>
        <p:spPr>
          <a:xfrm>
            <a:off x="853974" y="1371243"/>
            <a:ext cx="3463382" cy="3616888"/>
          </a:xfrm>
          <a:prstGeom prst="rect">
            <a:avLst/>
          </a:prstGeom>
          <a:noFill/>
        </p:spPr>
        <p:txBody>
          <a:bodyPr wrap="square" rtlCol="0">
            <a:spAutoFit/>
          </a:bodyPr>
          <a:lstStyle/>
          <a:p>
            <a:pPr algn="r">
              <a:spcAft>
                <a:spcPts val="600"/>
              </a:spcAft>
            </a:pPr>
            <a:r>
              <a:rPr lang="fr-FR" sz="1200" b="1" dirty="0"/>
              <a:t>Effet secondaires</a:t>
            </a:r>
          </a:p>
          <a:p>
            <a:pPr algn="r">
              <a:lnSpc>
                <a:spcPts val="1640"/>
              </a:lnSpc>
            </a:pPr>
            <a:r>
              <a:rPr lang="fr-FR" sz="1100" dirty="0">
                <a:solidFill>
                  <a:schemeClr val="tx2"/>
                </a:solidFill>
              </a:rPr>
              <a:t>Elévation CPK</a:t>
            </a:r>
          </a:p>
          <a:p>
            <a:pPr algn="r">
              <a:lnSpc>
                <a:spcPts val="1640"/>
              </a:lnSpc>
            </a:pPr>
            <a:r>
              <a:rPr lang="fr-FR" sz="1100" dirty="0">
                <a:solidFill>
                  <a:schemeClr val="tx2"/>
                </a:solidFill>
              </a:rPr>
              <a:t>Constipation</a:t>
            </a:r>
          </a:p>
          <a:p>
            <a:pPr algn="r">
              <a:lnSpc>
                <a:spcPts val="1640"/>
              </a:lnSpc>
            </a:pPr>
            <a:r>
              <a:rPr lang="fr-FR" sz="1100" dirty="0">
                <a:solidFill>
                  <a:schemeClr val="tx2"/>
                </a:solidFill>
              </a:rPr>
              <a:t>Elévation ASAT</a:t>
            </a:r>
          </a:p>
          <a:p>
            <a:pPr algn="r">
              <a:lnSpc>
                <a:spcPts val="1640"/>
              </a:lnSpc>
            </a:pPr>
            <a:r>
              <a:rPr lang="fr-FR" sz="1100" dirty="0">
                <a:solidFill>
                  <a:schemeClr val="tx2"/>
                </a:solidFill>
              </a:rPr>
              <a:t>Elévation ALAT </a:t>
            </a:r>
          </a:p>
          <a:p>
            <a:pPr algn="r">
              <a:lnSpc>
                <a:spcPts val="1640"/>
              </a:lnSpc>
            </a:pPr>
            <a:r>
              <a:rPr lang="fr-FR" sz="1100" dirty="0">
                <a:solidFill>
                  <a:schemeClr val="tx2"/>
                </a:solidFill>
              </a:rPr>
              <a:t>Elévation Bilirubine </a:t>
            </a:r>
          </a:p>
          <a:p>
            <a:pPr algn="r">
              <a:lnSpc>
                <a:spcPts val="1640"/>
              </a:lnSpc>
            </a:pPr>
            <a:r>
              <a:rPr lang="fr-FR" sz="1100" dirty="0">
                <a:solidFill>
                  <a:schemeClr val="tx2"/>
                </a:solidFill>
              </a:rPr>
              <a:t>COVID-19</a:t>
            </a:r>
          </a:p>
          <a:p>
            <a:pPr algn="r">
              <a:lnSpc>
                <a:spcPts val="1640"/>
              </a:lnSpc>
            </a:pPr>
            <a:r>
              <a:rPr lang="fr-FR" sz="1100" dirty="0">
                <a:solidFill>
                  <a:schemeClr val="tx2"/>
                </a:solidFill>
              </a:rPr>
              <a:t>Myalgie</a:t>
            </a:r>
          </a:p>
          <a:p>
            <a:pPr algn="r">
              <a:lnSpc>
                <a:spcPts val="1640"/>
              </a:lnSpc>
            </a:pPr>
            <a:r>
              <a:rPr lang="fr-FR" sz="1100" dirty="0">
                <a:solidFill>
                  <a:schemeClr val="tx2"/>
                </a:solidFill>
              </a:rPr>
              <a:t>Elévation PAL</a:t>
            </a:r>
          </a:p>
          <a:p>
            <a:pPr algn="r">
              <a:lnSpc>
                <a:spcPts val="1640"/>
              </a:lnSpc>
            </a:pPr>
            <a:r>
              <a:rPr lang="fr-FR" sz="1100" dirty="0">
                <a:solidFill>
                  <a:schemeClr val="tx2"/>
                </a:solidFill>
              </a:rPr>
              <a:t>Anémie</a:t>
            </a:r>
          </a:p>
          <a:p>
            <a:pPr algn="r">
              <a:lnSpc>
                <a:spcPts val="1640"/>
              </a:lnSpc>
            </a:pPr>
            <a:r>
              <a:rPr lang="fr-FR" sz="1100" dirty="0">
                <a:solidFill>
                  <a:schemeClr val="tx2"/>
                </a:solidFill>
              </a:rPr>
              <a:t>Asthénie</a:t>
            </a:r>
          </a:p>
          <a:p>
            <a:pPr algn="r">
              <a:lnSpc>
                <a:spcPts val="1640"/>
              </a:lnSpc>
            </a:pPr>
            <a:r>
              <a:rPr lang="fr-FR" sz="1100" dirty="0">
                <a:solidFill>
                  <a:schemeClr val="tx2"/>
                </a:solidFill>
              </a:rPr>
              <a:t>Nausée</a:t>
            </a:r>
          </a:p>
          <a:p>
            <a:pPr algn="r">
              <a:lnSpc>
                <a:spcPts val="1640"/>
              </a:lnSpc>
            </a:pPr>
            <a:r>
              <a:rPr lang="fr-FR" sz="1100" dirty="0">
                <a:solidFill>
                  <a:schemeClr val="tx2"/>
                </a:solidFill>
              </a:rPr>
              <a:t>Vomissement</a:t>
            </a:r>
          </a:p>
          <a:p>
            <a:pPr algn="r">
              <a:lnSpc>
                <a:spcPts val="1640"/>
              </a:lnSpc>
            </a:pPr>
            <a:r>
              <a:rPr lang="fr-FR" sz="1100" dirty="0">
                <a:solidFill>
                  <a:schemeClr val="tx2"/>
                </a:solidFill>
              </a:rPr>
              <a:t>Perte d’appétit</a:t>
            </a:r>
          </a:p>
          <a:p>
            <a:pPr algn="r">
              <a:lnSpc>
                <a:spcPts val="1640"/>
              </a:lnSpc>
            </a:pPr>
            <a:r>
              <a:rPr lang="fr-FR" sz="1100" dirty="0">
                <a:solidFill>
                  <a:schemeClr val="tx2"/>
                </a:solidFill>
              </a:rPr>
              <a:t>Leucopénie</a:t>
            </a:r>
          </a:p>
          <a:p>
            <a:pPr algn="r">
              <a:lnSpc>
                <a:spcPts val="1640"/>
              </a:lnSpc>
            </a:pPr>
            <a:r>
              <a:rPr lang="fr-FR" sz="1100" dirty="0">
                <a:solidFill>
                  <a:schemeClr val="tx2"/>
                </a:solidFill>
              </a:rPr>
              <a:t>Neutropénie</a:t>
            </a:r>
          </a:p>
          <a:p>
            <a:pPr algn="r">
              <a:lnSpc>
                <a:spcPts val="1640"/>
              </a:lnSpc>
            </a:pPr>
            <a:r>
              <a:rPr lang="fr-FR" sz="1100" dirty="0">
                <a:solidFill>
                  <a:schemeClr val="tx2"/>
                </a:solidFill>
              </a:rPr>
              <a:t>Baisse des Globules Blancs</a:t>
            </a:r>
          </a:p>
        </p:txBody>
      </p:sp>
      <p:sp>
        <p:nvSpPr>
          <p:cNvPr id="73" name="ZoneTexte 72">
            <a:extLst>
              <a:ext uri="{FF2B5EF4-FFF2-40B4-BE49-F238E27FC236}">
                <a16:creationId xmlns="" xmlns:a16="http://schemas.microsoft.com/office/drawing/2014/main" id="{E2D99041-80FF-2C89-84F1-53A37259CD19}"/>
              </a:ext>
            </a:extLst>
          </p:cNvPr>
          <p:cNvSpPr txBox="1"/>
          <p:nvPr/>
        </p:nvSpPr>
        <p:spPr>
          <a:xfrm>
            <a:off x="5466303" y="1373430"/>
            <a:ext cx="1794330" cy="276999"/>
          </a:xfrm>
          <a:prstGeom prst="rect">
            <a:avLst/>
          </a:prstGeom>
          <a:noFill/>
        </p:spPr>
        <p:txBody>
          <a:bodyPr wrap="square" rtlCol="0">
            <a:spAutoFit/>
          </a:bodyPr>
          <a:lstStyle/>
          <a:p>
            <a:pPr algn="ctr"/>
            <a:r>
              <a:rPr lang="en-US" sz="1200" b="1" dirty="0" err="1"/>
              <a:t>Alectinib</a:t>
            </a:r>
            <a:r>
              <a:rPr lang="en-US" sz="1200" b="1" dirty="0"/>
              <a:t> (N = 128)</a:t>
            </a:r>
            <a:endParaRPr lang="fr-FR" sz="1200" b="1" dirty="0"/>
          </a:p>
        </p:txBody>
      </p:sp>
      <p:sp>
        <p:nvSpPr>
          <p:cNvPr id="74" name="ZoneTexte 73">
            <a:extLst>
              <a:ext uri="{FF2B5EF4-FFF2-40B4-BE49-F238E27FC236}">
                <a16:creationId xmlns="" xmlns:a16="http://schemas.microsoft.com/office/drawing/2014/main" id="{AF2B505E-59E7-E322-0C0D-3CF9D1060C82}"/>
              </a:ext>
            </a:extLst>
          </p:cNvPr>
          <p:cNvSpPr txBox="1"/>
          <p:nvPr/>
        </p:nvSpPr>
        <p:spPr>
          <a:xfrm>
            <a:off x="7056509" y="1373430"/>
            <a:ext cx="2260685" cy="276999"/>
          </a:xfrm>
          <a:prstGeom prst="rect">
            <a:avLst/>
          </a:prstGeom>
          <a:noFill/>
        </p:spPr>
        <p:txBody>
          <a:bodyPr wrap="square" rtlCol="0">
            <a:spAutoFit/>
          </a:bodyPr>
          <a:lstStyle/>
          <a:p>
            <a:pPr algn="ctr"/>
            <a:r>
              <a:rPr lang="en-US" sz="1200" b="1" dirty="0" err="1"/>
              <a:t>Chimiothérapie</a:t>
            </a:r>
            <a:r>
              <a:rPr lang="en-US" sz="1200" b="1" dirty="0"/>
              <a:t> (N = 120)</a:t>
            </a:r>
            <a:endParaRPr lang="fr-FR" sz="1200" b="1" dirty="0"/>
          </a:p>
        </p:txBody>
      </p:sp>
      <p:grpSp>
        <p:nvGrpSpPr>
          <p:cNvPr id="123" name="Groupe 122">
            <a:extLst>
              <a:ext uri="{FF2B5EF4-FFF2-40B4-BE49-F238E27FC236}">
                <a16:creationId xmlns="" xmlns:a16="http://schemas.microsoft.com/office/drawing/2014/main" id="{826B20A1-864B-470E-5DDC-AB081681016C}"/>
              </a:ext>
            </a:extLst>
          </p:cNvPr>
          <p:cNvGrpSpPr/>
          <p:nvPr/>
        </p:nvGrpSpPr>
        <p:grpSpPr>
          <a:xfrm>
            <a:off x="6014074" y="1768840"/>
            <a:ext cx="1165662" cy="3112810"/>
            <a:chOff x="6014074" y="1768840"/>
            <a:chExt cx="1165662" cy="3112810"/>
          </a:xfrm>
        </p:grpSpPr>
        <p:sp>
          <p:nvSpPr>
            <p:cNvPr id="77" name="Rectangle 76">
              <a:extLst>
                <a:ext uri="{FF2B5EF4-FFF2-40B4-BE49-F238E27FC236}">
                  <a16:creationId xmlns="" xmlns:a16="http://schemas.microsoft.com/office/drawing/2014/main" id="{5C740205-B422-3169-30BB-7E7F17C37966}"/>
                </a:ext>
              </a:extLst>
            </p:cNvPr>
            <p:cNvSpPr/>
            <p:nvPr/>
          </p:nvSpPr>
          <p:spPr>
            <a:xfrm>
              <a:off x="6046442" y="1969161"/>
              <a:ext cx="1133294"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9" name="Groupe 78">
              <a:extLst>
                <a:ext uri="{FF2B5EF4-FFF2-40B4-BE49-F238E27FC236}">
                  <a16:creationId xmlns="" xmlns:a16="http://schemas.microsoft.com/office/drawing/2014/main" id="{D672D6A3-9980-D30B-D924-5FDB0510FFB0}"/>
                </a:ext>
              </a:extLst>
            </p:cNvPr>
            <p:cNvGrpSpPr/>
            <p:nvPr/>
          </p:nvGrpSpPr>
          <p:grpSpPr>
            <a:xfrm>
              <a:off x="6014074" y="1768840"/>
              <a:ext cx="1165662" cy="108000"/>
              <a:chOff x="6012382" y="1768840"/>
              <a:chExt cx="1165662" cy="108000"/>
            </a:xfrm>
          </p:grpSpPr>
          <p:sp>
            <p:nvSpPr>
              <p:cNvPr id="76" name="Rectangle 75">
                <a:extLst>
                  <a:ext uri="{FF2B5EF4-FFF2-40B4-BE49-F238E27FC236}">
                    <a16:creationId xmlns="" xmlns:a16="http://schemas.microsoft.com/office/drawing/2014/main" id="{B6643109-19E3-077F-36C3-F50BDCCE5D4C}"/>
                  </a:ext>
                </a:extLst>
              </p:cNvPr>
              <p:cNvSpPr/>
              <p:nvPr/>
            </p:nvSpPr>
            <p:spPr>
              <a:xfrm>
                <a:off x="6012382" y="1768840"/>
                <a:ext cx="1165662"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a:extLst>
                  <a:ext uri="{FF2B5EF4-FFF2-40B4-BE49-F238E27FC236}">
                    <a16:creationId xmlns="" xmlns:a16="http://schemas.microsoft.com/office/drawing/2014/main" id="{F6C38665-D449-B3C3-44C9-D44291A5B39A}"/>
                  </a:ext>
                </a:extLst>
              </p:cNvPr>
              <p:cNvSpPr/>
              <p:nvPr/>
            </p:nvSpPr>
            <p:spPr>
              <a:xfrm>
                <a:off x="6998044" y="1768840"/>
                <a:ext cx="180000" cy="1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0" name="Rectangle 79">
              <a:extLst>
                <a:ext uri="{FF2B5EF4-FFF2-40B4-BE49-F238E27FC236}">
                  <a16:creationId xmlns="" xmlns:a16="http://schemas.microsoft.com/office/drawing/2014/main" id="{348AB974-5BDF-F7DE-584C-0BC4CE5DD527}"/>
                </a:ext>
              </a:extLst>
            </p:cNvPr>
            <p:cNvSpPr/>
            <p:nvPr/>
          </p:nvSpPr>
          <p:spPr>
            <a:xfrm>
              <a:off x="6054534" y="2169482"/>
              <a:ext cx="1125202"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a:extLst>
                <a:ext uri="{FF2B5EF4-FFF2-40B4-BE49-F238E27FC236}">
                  <a16:creationId xmlns="" xmlns:a16="http://schemas.microsoft.com/office/drawing/2014/main" id="{8E88D7E4-01C7-7268-EFD0-7A0F178120D6}"/>
                </a:ext>
              </a:extLst>
            </p:cNvPr>
            <p:cNvSpPr/>
            <p:nvPr/>
          </p:nvSpPr>
          <p:spPr>
            <a:xfrm>
              <a:off x="6260881" y="2369803"/>
              <a:ext cx="918855"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 xmlns:a16="http://schemas.microsoft.com/office/drawing/2014/main" id="{86C24D66-1F4C-CBDF-E60A-6419D761DCDE}"/>
                </a:ext>
              </a:extLst>
            </p:cNvPr>
            <p:cNvSpPr/>
            <p:nvPr/>
          </p:nvSpPr>
          <p:spPr>
            <a:xfrm>
              <a:off x="6264928" y="2570124"/>
              <a:ext cx="914808"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 xmlns:a16="http://schemas.microsoft.com/office/drawing/2014/main" id="{900F0D08-46B7-6083-EDF4-AB935D1D0067}"/>
                </a:ext>
              </a:extLst>
            </p:cNvPr>
            <p:cNvSpPr/>
            <p:nvPr/>
          </p:nvSpPr>
          <p:spPr>
            <a:xfrm>
              <a:off x="6412936" y="2770445"/>
              <a:ext cx="766800"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 xmlns:a16="http://schemas.microsoft.com/office/drawing/2014/main" id="{50C7CD9D-5019-99EB-ACD2-4682FD06BC8E}"/>
                </a:ext>
              </a:extLst>
            </p:cNvPr>
            <p:cNvSpPr/>
            <p:nvPr/>
          </p:nvSpPr>
          <p:spPr>
            <a:xfrm>
              <a:off x="6410584" y="2970766"/>
              <a:ext cx="769152"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 xmlns:a16="http://schemas.microsoft.com/office/drawing/2014/main" id="{33AD5DE2-12E4-F1BC-7C66-412A1080569D}"/>
                </a:ext>
              </a:extLst>
            </p:cNvPr>
            <p:cNvSpPr/>
            <p:nvPr/>
          </p:nvSpPr>
          <p:spPr>
            <a:xfrm>
              <a:off x="6503642" y="3171087"/>
              <a:ext cx="676094"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 xmlns:a16="http://schemas.microsoft.com/office/drawing/2014/main" id="{1A121EFC-1377-B738-9B61-3292D327FA86}"/>
                </a:ext>
              </a:extLst>
            </p:cNvPr>
            <p:cNvSpPr/>
            <p:nvPr/>
          </p:nvSpPr>
          <p:spPr>
            <a:xfrm>
              <a:off x="6536011" y="3371408"/>
              <a:ext cx="643725"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 xmlns:a16="http://schemas.microsoft.com/office/drawing/2014/main" id="{83764194-3BCE-9546-FA81-118521367543}"/>
                </a:ext>
              </a:extLst>
            </p:cNvPr>
            <p:cNvSpPr/>
            <p:nvPr/>
          </p:nvSpPr>
          <p:spPr>
            <a:xfrm>
              <a:off x="6867785" y="3571729"/>
              <a:ext cx="311951"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 xmlns:a16="http://schemas.microsoft.com/office/drawing/2014/main" id="{721F1EC7-995F-5666-8B10-2C0B9DA2B9D1}"/>
                </a:ext>
              </a:extLst>
            </p:cNvPr>
            <p:cNvSpPr/>
            <p:nvPr/>
          </p:nvSpPr>
          <p:spPr>
            <a:xfrm>
              <a:off x="6961293" y="3772050"/>
              <a:ext cx="218443"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 xmlns:a16="http://schemas.microsoft.com/office/drawing/2014/main" id="{E37093DC-1E99-FBFB-B9E9-114C3DA7ACD0}"/>
                </a:ext>
              </a:extLst>
            </p:cNvPr>
            <p:cNvSpPr/>
            <p:nvPr/>
          </p:nvSpPr>
          <p:spPr>
            <a:xfrm>
              <a:off x="7001304" y="3972371"/>
              <a:ext cx="178432"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 xmlns:a16="http://schemas.microsoft.com/office/drawing/2014/main" id="{D96340BA-CC70-CC1C-07D9-393C23DFEFDB}"/>
                </a:ext>
              </a:extLst>
            </p:cNvPr>
            <p:cNvSpPr/>
            <p:nvPr/>
          </p:nvSpPr>
          <p:spPr>
            <a:xfrm>
              <a:off x="7037718" y="4172692"/>
              <a:ext cx="142018"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 xmlns:a16="http://schemas.microsoft.com/office/drawing/2014/main" id="{692E9DAF-F6DE-447C-4778-3C1D75D00032}"/>
                </a:ext>
              </a:extLst>
            </p:cNvPr>
            <p:cNvSpPr/>
            <p:nvPr/>
          </p:nvSpPr>
          <p:spPr>
            <a:xfrm>
              <a:off x="7106500" y="4373013"/>
              <a:ext cx="73236"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 xmlns:a16="http://schemas.microsoft.com/office/drawing/2014/main" id="{EB4145EB-5464-159A-FC30-BD7A7AB8E660}"/>
                </a:ext>
              </a:extLst>
            </p:cNvPr>
            <p:cNvSpPr/>
            <p:nvPr/>
          </p:nvSpPr>
          <p:spPr>
            <a:xfrm>
              <a:off x="7130776" y="4573334"/>
              <a:ext cx="48960"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 xmlns:a16="http://schemas.microsoft.com/office/drawing/2014/main" id="{F46F99E2-D6EC-878D-B665-3619C689FA36}"/>
                </a:ext>
              </a:extLst>
            </p:cNvPr>
            <p:cNvSpPr/>
            <p:nvPr/>
          </p:nvSpPr>
          <p:spPr>
            <a:xfrm>
              <a:off x="7134017" y="4773650"/>
              <a:ext cx="45719" cy="108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 xmlns:a16="http://schemas.microsoft.com/office/drawing/2014/main" id="{19ADC24D-4C4B-56A1-AB53-10CBFAD4051D}"/>
              </a:ext>
            </a:extLst>
          </p:cNvPr>
          <p:cNvGrpSpPr/>
          <p:nvPr/>
        </p:nvGrpSpPr>
        <p:grpSpPr>
          <a:xfrm>
            <a:off x="4190416" y="1366577"/>
            <a:ext cx="5992386" cy="3846965"/>
            <a:chOff x="4190416" y="1073179"/>
            <a:chExt cx="5992386" cy="4140362"/>
          </a:xfrm>
        </p:grpSpPr>
        <p:cxnSp>
          <p:nvCxnSpPr>
            <p:cNvPr id="37" name="Connecteur droit 36">
              <a:extLst>
                <a:ext uri="{FF2B5EF4-FFF2-40B4-BE49-F238E27FC236}">
                  <a16:creationId xmlns="" xmlns:a16="http://schemas.microsoft.com/office/drawing/2014/main" id="{5B188516-118C-990D-0D6E-AD20F70BC762}"/>
                </a:ext>
              </a:extLst>
            </p:cNvPr>
            <p:cNvCxnSpPr>
              <a:cxnSpLocks/>
            </p:cNvCxnSpPr>
            <p:nvPr/>
          </p:nvCxnSpPr>
          <p:spPr>
            <a:xfrm>
              <a:off x="4426435"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 xmlns:a16="http://schemas.microsoft.com/office/drawing/2014/main" id="{87C5CFBF-6513-A379-B6BE-6171261F861C}"/>
                </a:ext>
              </a:extLst>
            </p:cNvPr>
            <p:cNvCxnSpPr>
              <a:cxnSpLocks/>
            </p:cNvCxnSpPr>
            <p:nvPr/>
          </p:nvCxnSpPr>
          <p:spPr>
            <a:xfrm>
              <a:off x="4976356"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 xmlns:a16="http://schemas.microsoft.com/office/drawing/2014/main" id="{CBA27427-ACB3-1829-2CEB-C6B49C93BFEB}"/>
                </a:ext>
              </a:extLst>
            </p:cNvPr>
            <p:cNvCxnSpPr>
              <a:cxnSpLocks/>
            </p:cNvCxnSpPr>
            <p:nvPr/>
          </p:nvCxnSpPr>
          <p:spPr>
            <a:xfrm>
              <a:off x="5526277"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 xmlns:a16="http://schemas.microsoft.com/office/drawing/2014/main" id="{91596C61-3056-C603-B563-040564D1C7B4}"/>
                </a:ext>
              </a:extLst>
            </p:cNvPr>
            <p:cNvCxnSpPr>
              <a:cxnSpLocks/>
            </p:cNvCxnSpPr>
            <p:nvPr/>
          </p:nvCxnSpPr>
          <p:spPr>
            <a:xfrm>
              <a:off x="6076198"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 xmlns:a16="http://schemas.microsoft.com/office/drawing/2014/main" id="{22B718C9-FA61-E6E9-97E2-BA82FD0D36CC}"/>
                </a:ext>
              </a:extLst>
            </p:cNvPr>
            <p:cNvCxnSpPr>
              <a:cxnSpLocks/>
            </p:cNvCxnSpPr>
            <p:nvPr/>
          </p:nvCxnSpPr>
          <p:spPr>
            <a:xfrm>
              <a:off x="6626119"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 xmlns:a16="http://schemas.microsoft.com/office/drawing/2014/main" id="{FEFF55A8-4013-CCF9-8D00-D44498A01015}"/>
                </a:ext>
              </a:extLst>
            </p:cNvPr>
            <p:cNvCxnSpPr>
              <a:cxnSpLocks/>
            </p:cNvCxnSpPr>
            <p:nvPr/>
          </p:nvCxnSpPr>
          <p:spPr>
            <a:xfrm>
              <a:off x="7176040" y="1073179"/>
              <a:ext cx="0" cy="391108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 xmlns:a16="http://schemas.microsoft.com/office/drawing/2014/main" id="{6C0DE41A-5EF3-12F2-0604-EAEB3F14B8BD}"/>
                </a:ext>
              </a:extLst>
            </p:cNvPr>
            <p:cNvCxnSpPr>
              <a:cxnSpLocks/>
            </p:cNvCxnSpPr>
            <p:nvPr/>
          </p:nvCxnSpPr>
          <p:spPr>
            <a:xfrm>
              <a:off x="7725961"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 xmlns:a16="http://schemas.microsoft.com/office/drawing/2014/main" id="{F119094F-0E4F-03E3-3E1A-1457FDFDFF37}"/>
                </a:ext>
              </a:extLst>
            </p:cNvPr>
            <p:cNvCxnSpPr>
              <a:cxnSpLocks/>
            </p:cNvCxnSpPr>
            <p:nvPr/>
          </p:nvCxnSpPr>
          <p:spPr>
            <a:xfrm>
              <a:off x="8275882"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 xmlns:a16="http://schemas.microsoft.com/office/drawing/2014/main" id="{27ECE651-4A16-58C7-0EF5-698373145240}"/>
                </a:ext>
              </a:extLst>
            </p:cNvPr>
            <p:cNvCxnSpPr>
              <a:cxnSpLocks/>
            </p:cNvCxnSpPr>
            <p:nvPr/>
          </p:nvCxnSpPr>
          <p:spPr>
            <a:xfrm>
              <a:off x="8825803"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 xmlns:a16="http://schemas.microsoft.com/office/drawing/2014/main" id="{FD53438F-251E-1423-66E9-E5FED6811757}"/>
                </a:ext>
              </a:extLst>
            </p:cNvPr>
            <p:cNvCxnSpPr>
              <a:cxnSpLocks/>
            </p:cNvCxnSpPr>
            <p:nvPr/>
          </p:nvCxnSpPr>
          <p:spPr>
            <a:xfrm>
              <a:off x="9375724"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 xmlns:a16="http://schemas.microsoft.com/office/drawing/2014/main" id="{CDC2F12B-A436-E64A-E020-066D5088D025}"/>
                </a:ext>
              </a:extLst>
            </p:cNvPr>
            <p:cNvCxnSpPr>
              <a:cxnSpLocks/>
            </p:cNvCxnSpPr>
            <p:nvPr/>
          </p:nvCxnSpPr>
          <p:spPr>
            <a:xfrm>
              <a:off x="9925641" y="1520825"/>
              <a:ext cx="0" cy="34634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 xmlns:a16="http://schemas.microsoft.com/office/drawing/2014/main" id="{B4B9681B-3F37-1013-1A61-2A71342187E2}"/>
                </a:ext>
              </a:extLst>
            </p:cNvPr>
            <p:cNvSpPr/>
            <p:nvPr/>
          </p:nvSpPr>
          <p:spPr>
            <a:xfrm>
              <a:off x="4190416" y="4998097"/>
              <a:ext cx="47481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100 %</a:t>
              </a:r>
              <a:endParaRPr lang="fr-FR" sz="800" dirty="0">
                <a:solidFill>
                  <a:schemeClr val="tx1">
                    <a:lumMod val="75000"/>
                    <a:lumOff val="25000"/>
                  </a:schemeClr>
                </a:solidFill>
                <a:cs typeface="Arial" panose="020B0604020202020204" pitchFamily="34" charset="0"/>
              </a:endParaRPr>
            </a:p>
          </p:txBody>
        </p:sp>
        <p:sp>
          <p:nvSpPr>
            <p:cNvPr id="58" name="Rectangle 57">
              <a:extLst>
                <a:ext uri="{FF2B5EF4-FFF2-40B4-BE49-F238E27FC236}">
                  <a16:creationId xmlns="" xmlns:a16="http://schemas.microsoft.com/office/drawing/2014/main" id="{801B9200-9C73-B684-6EA5-0A670B12E792}"/>
                </a:ext>
              </a:extLst>
            </p:cNvPr>
            <p:cNvSpPr/>
            <p:nvPr/>
          </p:nvSpPr>
          <p:spPr>
            <a:xfrm>
              <a:off x="4776639"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80 %</a:t>
              </a:r>
              <a:endParaRPr lang="fr-FR" sz="800" dirty="0">
                <a:solidFill>
                  <a:schemeClr val="tx1">
                    <a:lumMod val="75000"/>
                    <a:lumOff val="25000"/>
                  </a:schemeClr>
                </a:solidFill>
                <a:cs typeface="Arial" panose="020B0604020202020204" pitchFamily="34" charset="0"/>
              </a:endParaRPr>
            </a:p>
          </p:txBody>
        </p:sp>
        <p:sp>
          <p:nvSpPr>
            <p:cNvPr id="59" name="Rectangle 58">
              <a:extLst>
                <a:ext uri="{FF2B5EF4-FFF2-40B4-BE49-F238E27FC236}">
                  <a16:creationId xmlns="" xmlns:a16="http://schemas.microsoft.com/office/drawing/2014/main" id="{07F6E9E9-D5D2-0858-AEE8-6FE3D8E5A232}"/>
                </a:ext>
              </a:extLst>
            </p:cNvPr>
            <p:cNvSpPr/>
            <p:nvPr/>
          </p:nvSpPr>
          <p:spPr>
            <a:xfrm>
              <a:off x="5328397"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60 %</a:t>
              </a:r>
              <a:endParaRPr lang="fr-FR" sz="800" dirty="0">
                <a:solidFill>
                  <a:schemeClr val="tx1">
                    <a:lumMod val="75000"/>
                    <a:lumOff val="25000"/>
                  </a:schemeClr>
                </a:solidFill>
                <a:cs typeface="Arial" panose="020B0604020202020204" pitchFamily="34" charset="0"/>
              </a:endParaRPr>
            </a:p>
          </p:txBody>
        </p:sp>
        <p:sp>
          <p:nvSpPr>
            <p:cNvPr id="60" name="Rectangle 59">
              <a:extLst>
                <a:ext uri="{FF2B5EF4-FFF2-40B4-BE49-F238E27FC236}">
                  <a16:creationId xmlns="" xmlns:a16="http://schemas.microsoft.com/office/drawing/2014/main" id="{07F5D238-E5EC-ACD5-422F-67B3588D3072}"/>
                </a:ext>
              </a:extLst>
            </p:cNvPr>
            <p:cNvSpPr/>
            <p:nvPr/>
          </p:nvSpPr>
          <p:spPr>
            <a:xfrm>
              <a:off x="5880155"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40 %</a:t>
              </a:r>
              <a:endParaRPr lang="fr-FR" sz="800" dirty="0">
                <a:solidFill>
                  <a:schemeClr val="tx1">
                    <a:lumMod val="75000"/>
                    <a:lumOff val="25000"/>
                  </a:schemeClr>
                </a:solidFill>
                <a:cs typeface="Arial" panose="020B0604020202020204" pitchFamily="34" charset="0"/>
              </a:endParaRPr>
            </a:p>
          </p:txBody>
        </p:sp>
        <p:sp>
          <p:nvSpPr>
            <p:cNvPr id="61" name="Rectangle 60">
              <a:extLst>
                <a:ext uri="{FF2B5EF4-FFF2-40B4-BE49-F238E27FC236}">
                  <a16:creationId xmlns="" xmlns:a16="http://schemas.microsoft.com/office/drawing/2014/main" id="{B17F29C8-0746-FB09-761A-A074B42C36F3}"/>
                </a:ext>
              </a:extLst>
            </p:cNvPr>
            <p:cNvSpPr/>
            <p:nvPr/>
          </p:nvSpPr>
          <p:spPr>
            <a:xfrm>
              <a:off x="6431913"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20 %</a:t>
              </a:r>
              <a:endParaRPr lang="fr-FR" sz="800" dirty="0">
                <a:solidFill>
                  <a:schemeClr val="tx1">
                    <a:lumMod val="75000"/>
                    <a:lumOff val="25000"/>
                  </a:schemeClr>
                </a:solidFill>
                <a:cs typeface="Arial" panose="020B0604020202020204" pitchFamily="34" charset="0"/>
              </a:endParaRPr>
            </a:p>
          </p:txBody>
        </p:sp>
        <p:sp>
          <p:nvSpPr>
            <p:cNvPr id="62" name="Rectangle 61">
              <a:extLst>
                <a:ext uri="{FF2B5EF4-FFF2-40B4-BE49-F238E27FC236}">
                  <a16:creationId xmlns="" xmlns:a16="http://schemas.microsoft.com/office/drawing/2014/main" id="{2B222904-AD78-13B3-F55B-AB7317038567}"/>
                </a:ext>
              </a:extLst>
            </p:cNvPr>
            <p:cNvSpPr/>
            <p:nvPr/>
          </p:nvSpPr>
          <p:spPr>
            <a:xfrm>
              <a:off x="7011723" y="4998097"/>
              <a:ext cx="349776"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0 %</a:t>
              </a:r>
              <a:endParaRPr lang="fr-FR" sz="800" dirty="0">
                <a:solidFill>
                  <a:schemeClr val="tx1">
                    <a:lumMod val="75000"/>
                    <a:lumOff val="25000"/>
                  </a:schemeClr>
                </a:solidFill>
                <a:cs typeface="Arial" panose="020B0604020202020204" pitchFamily="34" charset="0"/>
              </a:endParaRPr>
            </a:p>
          </p:txBody>
        </p:sp>
        <p:sp>
          <p:nvSpPr>
            <p:cNvPr id="63" name="Rectangle 62">
              <a:extLst>
                <a:ext uri="{FF2B5EF4-FFF2-40B4-BE49-F238E27FC236}">
                  <a16:creationId xmlns="" xmlns:a16="http://schemas.microsoft.com/office/drawing/2014/main" id="{8345653D-FDF4-FF7D-7AC7-924CE2245F34}"/>
                </a:ext>
              </a:extLst>
            </p:cNvPr>
            <p:cNvSpPr/>
            <p:nvPr/>
          </p:nvSpPr>
          <p:spPr>
            <a:xfrm>
              <a:off x="7535429"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20 %</a:t>
              </a:r>
              <a:endParaRPr lang="fr-FR" sz="800" dirty="0">
                <a:solidFill>
                  <a:schemeClr val="tx1">
                    <a:lumMod val="75000"/>
                    <a:lumOff val="25000"/>
                  </a:schemeClr>
                </a:solidFill>
                <a:cs typeface="Arial" panose="020B0604020202020204" pitchFamily="34" charset="0"/>
              </a:endParaRPr>
            </a:p>
          </p:txBody>
        </p:sp>
        <p:sp>
          <p:nvSpPr>
            <p:cNvPr id="64" name="Rectangle 63">
              <a:extLst>
                <a:ext uri="{FF2B5EF4-FFF2-40B4-BE49-F238E27FC236}">
                  <a16:creationId xmlns="" xmlns:a16="http://schemas.microsoft.com/office/drawing/2014/main" id="{4C067AE7-4E44-054B-12C0-7B5FA7E72C14}"/>
                </a:ext>
              </a:extLst>
            </p:cNvPr>
            <p:cNvSpPr/>
            <p:nvPr/>
          </p:nvSpPr>
          <p:spPr>
            <a:xfrm>
              <a:off x="8087187"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40 %</a:t>
              </a:r>
              <a:endParaRPr lang="fr-FR" sz="800" dirty="0">
                <a:solidFill>
                  <a:schemeClr val="tx1">
                    <a:lumMod val="75000"/>
                    <a:lumOff val="25000"/>
                  </a:schemeClr>
                </a:solidFill>
                <a:cs typeface="Arial" panose="020B0604020202020204" pitchFamily="34" charset="0"/>
              </a:endParaRPr>
            </a:p>
          </p:txBody>
        </p:sp>
        <p:sp>
          <p:nvSpPr>
            <p:cNvPr id="65" name="Rectangle 64">
              <a:extLst>
                <a:ext uri="{FF2B5EF4-FFF2-40B4-BE49-F238E27FC236}">
                  <a16:creationId xmlns="" xmlns:a16="http://schemas.microsoft.com/office/drawing/2014/main" id="{9DAAF875-8E23-ED07-FA67-310C58F321AA}"/>
                </a:ext>
              </a:extLst>
            </p:cNvPr>
            <p:cNvSpPr/>
            <p:nvPr/>
          </p:nvSpPr>
          <p:spPr>
            <a:xfrm>
              <a:off x="8638945"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60 %</a:t>
              </a:r>
              <a:endParaRPr lang="fr-FR" sz="800" dirty="0">
                <a:solidFill>
                  <a:schemeClr val="tx1">
                    <a:lumMod val="75000"/>
                    <a:lumOff val="25000"/>
                  </a:schemeClr>
                </a:solidFill>
                <a:cs typeface="Arial" panose="020B0604020202020204" pitchFamily="34" charset="0"/>
              </a:endParaRPr>
            </a:p>
          </p:txBody>
        </p:sp>
        <p:sp>
          <p:nvSpPr>
            <p:cNvPr id="66" name="Rectangle 65">
              <a:extLst>
                <a:ext uri="{FF2B5EF4-FFF2-40B4-BE49-F238E27FC236}">
                  <a16:creationId xmlns="" xmlns:a16="http://schemas.microsoft.com/office/drawing/2014/main" id="{0819F13E-A8B0-F7DE-5B4B-746A8D4F170B}"/>
                </a:ext>
              </a:extLst>
            </p:cNvPr>
            <p:cNvSpPr/>
            <p:nvPr/>
          </p:nvSpPr>
          <p:spPr>
            <a:xfrm>
              <a:off x="9190703" y="4998097"/>
              <a:ext cx="40588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80 %</a:t>
              </a:r>
              <a:endParaRPr lang="fr-FR" sz="800" dirty="0">
                <a:solidFill>
                  <a:schemeClr val="tx1">
                    <a:lumMod val="75000"/>
                    <a:lumOff val="25000"/>
                  </a:schemeClr>
                </a:solidFill>
                <a:cs typeface="Arial" panose="020B0604020202020204" pitchFamily="34" charset="0"/>
              </a:endParaRPr>
            </a:p>
          </p:txBody>
        </p:sp>
        <p:sp>
          <p:nvSpPr>
            <p:cNvPr id="67" name="Rectangle 66">
              <a:extLst>
                <a:ext uri="{FF2B5EF4-FFF2-40B4-BE49-F238E27FC236}">
                  <a16:creationId xmlns="" xmlns:a16="http://schemas.microsoft.com/office/drawing/2014/main" id="{D4E69174-4ADC-EAD4-1178-F15BDE03BC2F}"/>
                </a:ext>
              </a:extLst>
            </p:cNvPr>
            <p:cNvSpPr/>
            <p:nvPr/>
          </p:nvSpPr>
          <p:spPr>
            <a:xfrm>
              <a:off x="9707992" y="4998097"/>
              <a:ext cx="474810" cy="215444"/>
            </a:xfrm>
            <a:prstGeom prst="rect">
              <a:avLst/>
            </a:prstGeom>
            <a:noFill/>
          </p:spPr>
          <p:txBody>
            <a:bodyPr wrap="none">
              <a:spAutoFit/>
            </a:bodyPr>
            <a:lstStyle/>
            <a:p>
              <a:pPr algn="ctr"/>
              <a:r>
                <a:rPr lang="en-US" sz="800" dirty="0">
                  <a:solidFill>
                    <a:schemeClr val="tx1">
                      <a:lumMod val="75000"/>
                      <a:lumOff val="25000"/>
                    </a:schemeClr>
                  </a:solidFill>
                  <a:cs typeface="Arial" panose="020B0604020202020204" pitchFamily="34" charset="0"/>
                </a:rPr>
                <a:t>100 %</a:t>
              </a:r>
              <a:endParaRPr lang="fr-FR" sz="800" dirty="0">
                <a:solidFill>
                  <a:schemeClr val="tx1">
                    <a:lumMod val="75000"/>
                    <a:lumOff val="25000"/>
                  </a:schemeClr>
                </a:solidFill>
                <a:cs typeface="Arial" panose="020B0604020202020204" pitchFamily="34" charset="0"/>
              </a:endParaRPr>
            </a:p>
          </p:txBody>
        </p:sp>
      </p:grpSp>
      <p:grpSp>
        <p:nvGrpSpPr>
          <p:cNvPr id="124" name="Groupe 123">
            <a:extLst>
              <a:ext uri="{FF2B5EF4-FFF2-40B4-BE49-F238E27FC236}">
                <a16:creationId xmlns="" xmlns:a16="http://schemas.microsoft.com/office/drawing/2014/main" id="{BADFD7E0-2BA2-525A-9E5C-045DA5C4B745}"/>
              </a:ext>
            </a:extLst>
          </p:cNvPr>
          <p:cNvGrpSpPr/>
          <p:nvPr/>
        </p:nvGrpSpPr>
        <p:grpSpPr>
          <a:xfrm>
            <a:off x="7185169" y="1768840"/>
            <a:ext cx="1980000" cy="3112810"/>
            <a:chOff x="7185169" y="1768840"/>
            <a:chExt cx="1980000" cy="3112810"/>
          </a:xfrm>
        </p:grpSpPr>
        <p:sp>
          <p:nvSpPr>
            <p:cNvPr id="96" name="Rectangle 95">
              <a:extLst>
                <a:ext uri="{FF2B5EF4-FFF2-40B4-BE49-F238E27FC236}">
                  <a16:creationId xmlns="" xmlns:a16="http://schemas.microsoft.com/office/drawing/2014/main" id="{E7211A15-5D72-3B20-D7CB-ABF8178C1C50}"/>
                </a:ext>
              </a:extLst>
            </p:cNvPr>
            <p:cNvSpPr/>
            <p:nvPr/>
          </p:nvSpPr>
          <p:spPr>
            <a:xfrm>
              <a:off x="7185174" y="1969161"/>
              <a:ext cx="684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 xmlns:a16="http://schemas.microsoft.com/office/drawing/2014/main" id="{999B0933-29C9-1BAA-FF6A-610FB1612BA7}"/>
                </a:ext>
              </a:extLst>
            </p:cNvPr>
            <p:cNvSpPr/>
            <p:nvPr/>
          </p:nvSpPr>
          <p:spPr>
            <a:xfrm>
              <a:off x="7185175" y="1768840"/>
              <a:ext cx="36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a:extLst>
                <a:ext uri="{FF2B5EF4-FFF2-40B4-BE49-F238E27FC236}">
                  <a16:creationId xmlns="" xmlns:a16="http://schemas.microsoft.com/office/drawing/2014/main" id="{96B3ED44-E8D2-A9CD-552B-DCB90EA63C42}"/>
                </a:ext>
              </a:extLst>
            </p:cNvPr>
            <p:cNvSpPr/>
            <p:nvPr/>
          </p:nvSpPr>
          <p:spPr>
            <a:xfrm>
              <a:off x="7185174" y="2169482"/>
              <a:ext cx="144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 xmlns:a16="http://schemas.microsoft.com/office/drawing/2014/main" id="{7368990F-F00B-7166-D962-7C495FC41630}"/>
                </a:ext>
              </a:extLst>
            </p:cNvPr>
            <p:cNvSpPr/>
            <p:nvPr/>
          </p:nvSpPr>
          <p:spPr>
            <a:xfrm>
              <a:off x="7185175" y="2369803"/>
              <a:ext cx="252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 xmlns:a16="http://schemas.microsoft.com/office/drawing/2014/main" id="{7FECFD17-4804-1792-6630-7B1E160A3609}"/>
                </a:ext>
              </a:extLst>
            </p:cNvPr>
            <p:cNvSpPr/>
            <p:nvPr/>
          </p:nvSpPr>
          <p:spPr>
            <a:xfrm>
              <a:off x="7185175" y="2570124"/>
              <a:ext cx="36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 xmlns:a16="http://schemas.microsoft.com/office/drawing/2014/main" id="{058206F7-2333-277F-279E-FF6B34D0E022}"/>
                </a:ext>
              </a:extLst>
            </p:cNvPr>
            <p:cNvSpPr/>
            <p:nvPr/>
          </p:nvSpPr>
          <p:spPr>
            <a:xfrm>
              <a:off x="7185174" y="2770445"/>
              <a:ext cx="36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 xmlns:a16="http://schemas.microsoft.com/office/drawing/2014/main" id="{C74B2E7F-5186-20E6-5FBF-90CF9B86E6E5}"/>
                </a:ext>
              </a:extLst>
            </p:cNvPr>
            <p:cNvSpPr/>
            <p:nvPr/>
          </p:nvSpPr>
          <p:spPr>
            <a:xfrm>
              <a:off x="7185175" y="2970766"/>
              <a:ext cx="36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 xmlns:a16="http://schemas.microsoft.com/office/drawing/2014/main" id="{30C87317-1D04-77B0-657F-2F1302E7D75E}"/>
                </a:ext>
              </a:extLst>
            </p:cNvPr>
            <p:cNvSpPr/>
            <p:nvPr/>
          </p:nvSpPr>
          <p:spPr>
            <a:xfrm>
              <a:off x="7185175" y="3171087"/>
              <a:ext cx="72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 xmlns:a16="http://schemas.microsoft.com/office/drawing/2014/main" id="{7060552F-517F-EF0D-C546-2D5FA6CD8DFD}"/>
                </a:ext>
              </a:extLst>
            </p:cNvPr>
            <p:cNvSpPr/>
            <p:nvPr/>
          </p:nvSpPr>
          <p:spPr>
            <a:xfrm>
              <a:off x="7185173" y="3371408"/>
              <a:ext cx="684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 xmlns:a16="http://schemas.microsoft.com/office/drawing/2014/main" id="{6EE76517-7506-F685-5739-E56541E45DF0}"/>
                </a:ext>
              </a:extLst>
            </p:cNvPr>
            <p:cNvSpPr/>
            <p:nvPr/>
          </p:nvSpPr>
          <p:spPr>
            <a:xfrm>
              <a:off x="7185173" y="3571729"/>
              <a:ext cx="396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a:extLst>
                <a:ext uri="{FF2B5EF4-FFF2-40B4-BE49-F238E27FC236}">
                  <a16:creationId xmlns="" xmlns:a16="http://schemas.microsoft.com/office/drawing/2014/main" id="{DDA23AC9-702D-2481-004B-EA3DD3BCBE25}"/>
                </a:ext>
              </a:extLst>
            </p:cNvPr>
            <p:cNvSpPr/>
            <p:nvPr/>
          </p:nvSpPr>
          <p:spPr>
            <a:xfrm>
              <a:off x="7185169" y="3772050"/>
              <a:ext cx="1980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a:extLst>
                <a:ext uri="{FF2B5EF4-FFF2-40B4-BE49-F238E27FC236}">
                  <a16:creationId xmlns="" xmlns:a16="http://schemas.microsoft.com/office/drawing/2014/main" id="{61C1598A-00F9-7555-0CFD-A7D775E06533}"/>
                </a:ext>
              </a:extLst>
            </p:cNvPr>
            <p:cNvSpPr/>
            <p:nvPr/>
          </p:nvSpPr>
          <p:spPr>
            <a:xfrm>
              <a:off x="7185174" y="3972371"/>
              <a:ext cx="684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a:extLst>
                <a:ext uri="{FF2B5EF4-FFF2-40B4-BE49-F238E27FC236}">
                  <a16:creationId xmlns="" xmlns:a16="http://schemas.microsoft.com/office/drawing/2014/main" id="{A3EE85B2-A368-5C53-3013-CFBFD478313C}"/>
                </a:ext>
              </a:extLst>
            </p:cNvPr>
            <p:cNvSpPr/>
            <p:nvPr/>
          </p:nvSpPr>
          <p:spPr>
            <a:xfrm>
              <a:off x="7185174" y="4172692"/>
              <a:ext cx="792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2" name="Groupe 121">
              <a:extLst>
                <a:ext uri="{FF2B5EF4-FFF2-40B4-BE49-F238E27FC236}">
                  <a16:creationId xmlns="" xmlns:a16="http://schemas.microsoft.com/office/drawing/2014/main" id="{B97C37C4-8F2B-AB87-3A07-0B5E0B73106C}"/>
                </a:ext>
              </a:extLst>
            </p:cNvPr>
            <p:cNvGrpSpPr/>
            <p:nvPr/>
          </p:nvGrpSpPr>
          <p:grpSpPr>
            <a:xfrm>
              <a:off x="7185169" y="4373013"/>
              <a:ext cx="468005" cy="108000"/>
              <a:chOff x="7185169" y="4289383"/>
              <a:chExt cx="468005" cy="108000"/>
            </a:xfrm>
          </p:grpSpPr>
          <p:sp>
            <p:nvSpPr>
              <p:cNvPr id="109" name="Rectangle 108">
                <a:extLst>
                  <a:ext uri="{FF2B5EF4-FFF2-40B4-BE49-F238E27FC236}">
                    <a16:creationId xmlns="" xmlns:a16="http://schemas.microsoft.com/office/drawing/2014/main" id="{038C0E4E-2FAF-C6D0-3C84-522EAACBCE4E}"/>
                  </a:ext>
                </a:extLst>
              </p:cNvPr>
              <p:cNvSpPr/>
              <p:nvPr/>
            </p:nvSpPr>
            <p:spPr>
              <a:xfrm>
                <a:off x="7185174" y="4289383"/>
                <a:ext cx="468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 xmlns:a16="http://schemas.microsoft.com/office/drawing/2014/main" id="{22120BD9-C852-C878-8A56-93BE0D2EEBBD}"/>
                  </a:ext>
                </a:extLst>
              </p:cNvPr>
              <p:cNvSpPr/>
              <p:nvPr/>
            </p:nvSpPr>
            <p:spPr>
              <a:xfrm>
                <a:off x="7185169" y="4289383"/>
                <a:ext cx="252000" cy="108000"/>
              </a:xfrm>
              <a:prstGeom prst="rect">
                <a:avLst/>
              </a:prstGeom>
              <a:solidFill>
                <a:srgbClr val="006B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1" name="Groupe 120">
              <a:extLst>
                <a:ext uri="{FF2B5EF4-FFF2-40B4-BE49-F238E27FC236}">
                  <a16:creationId xmlns="" xmlns:a16="http://schemas.microsoft.com/office/drawing/2014/main" id="{8283C341-9A63-0FD7-10AD-CAC52BA9614D}"/>
                </a:ext>
              </a:extLst>
            </p:cNvPr>
            <p:cNvGrpSpPr/>
            <p:nvPr/>
          </p:nvGrpSpPr>
          <p:grpSpPr>
            <a:xfrm>
              <a:off x="7185169" y="4573334"/>
              <a:ext cx="432005" cy="108000"/>
              <a:chOff x="7185169" y="4484084"/>
              <a:chExt cx="432005" cy="108000"/>
            </a:xfrm>
          </p:grpSpPr>
          <p:sp>
            <p:nvSpPr>
              <p:cNvPr id="110" name="Rectangle 109">
                <a:extLst>
                  <a:ext uri="{FF2B5EF4-FFF2-40B4-BE49-F238E27FC236}">
                    <a16:creationId xmlns="" xmlns:a16="http://schemas.microsoft.com/office/drawing/2014/main" id="{7E9BF15E-399A-1DFE-B987-040C9F5C312D}"/>
                  </a:ext>
                </a:extLst>
              </p:cNvPr>
              <p:cNvSpPr/>
              <p:nvPr/>
            </p:nvSpPr>
            <p:spPr>
              <a:xfrm>
                <a:off x="7185174" y="4484084"/>
                <a:ext cx="432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 xmlns:a16="http://schemas.microsoft.com/office/drawing/2014/main" id="{13DE684F-3D4E-2CDD-9508-4CBBE7ACA513}"/>
                  </a:ext>
                </a:extLst>
              </p:cNvPr>
              <p:cNvSpPr/>
              <p:nvPr/>
            </p:nvSpPr>
            <p:spPr>
              <a:xfrm>
                <a:off x="7185169" y="4484084"/>
                <a:ext cx="216000" cy="108000"/>
              </a:xfrm>
              <a:prstGeom prst="rect">
                <a:avLst/>
              </a:prstGeom>
              <a:solidFill>
                <a:srgbClr val="006B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0" name="Groupe 119">
              <a:extLst>
                <a:ext uri="{FF2B5EF4-FFF2-40B4-BE49-F238E27FC236}">
                  <a16:creationId xmlns="" xmlns:a16="http://schemas.microsoft.com/office/drawing/2014/main" id="{A21FB4FA-D9DE-B984-EC53-FF18954EE3A5}"/>
                </a:ext>
              </a:extLst>
            </p:cNvPr>
            <p:cNvGrpSpPr/>
            <p:nvPr/>
          </p:nvGrpSpPr>
          <p:grpSpPr>
            <a:xfrm>
              <a:off x="7185169" y="4773650"/>
              <a:ext cx="504004" cy="108000"/>
              <a:chOff x="7185169" y="4653136"/>
              <a:chExt cx="504004" cy="108000"/>
            </a:xfrm>
          </p:grpSpPr>
          <p:sp>
            <p:nvSpPr>
              <p:cNvPr id="111" name="Rectangle 110">
                <a:extLst>
                  <a:ext uri="{FF2B5EF4-FFF2-40B4-BE49-F238E27FC236}">
                    <a16:creationId xmlns="" xmlns:a16="http://schemas.microsoft.com/office/drawing/2014/main" id="{40E6BBFD-AD44-0C26-9C11-6331D9DC01ED}"/>
                  </a:ext>
                </a:extLst>
              </p:cNvPr>
              <p:cNvSpPr/>
              <p:nvPr/>
            </p:nvSpPr>
            <p:spPr>
              <a:xfrm>
                <a:off x="7185173" y="4653136"/>
                <a:ext cx="504000" cy="108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 xmlns:a16="http://schemas.microsoft.com/office/drawing/2014/main" id="{D45092DA-6CCA-2E32-F116-1CD3E6706059}"/>
                  </a:ext>
                </a:extLst>
              </p:cNvPr>
              <p:cNvSpPr/>
              <p:nvPr/>
            </p:nvSpPr>
            <p:spPr>
              <a:xfrm>
                <a:off x="7185169" y="4653136"/>
                <a:ext cx="72000" cy="108000"/>
              </a:xfrm>
              <a:prstGeom prst="rect">
                <a:avLst/>
              </a:prstGeom>
              <a:solidFill>
                <a:srgbClr val="006B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239576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err="1">
                <a:solidFill>
                  <a:srgbClr val="FF7F4D"/>
                </a:solidFill>
                <a:latin typeface="Century Gothic" panose="020B0502020202020204" pitchFamily="34" charset="0"/>
              </a:rPr>
              <a:t>Étude</a:t>
            </a:r>
            <a:r>
              <a:rPr lang="en-US" b="1" dirty="0">
                <a:solidFill>
                  <a:srgbClr val="FF7F4D"/>
                </a:solidFill>
                <a:latin typeface="Century Gothic" panose="020B0502020202020204" pitchFamily="34" charset="0"/>
              </a:rPr>
              <a:t> </a:t>
            </a:r>
            <a:r>
              <a:rPr lang="en-US" dirty="0"/>
              <a:t>DeLLphi-301</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dirty="0"/>
              <a:t>L. Paz-Ares L. et al., ESMO</a:t>
            </a:r>
            <a:r>
              <a:rPr lang="fr-FR" baseline="30000" dirty="0"/>
              <a:t>® </a:t>
            </a:r>
            <a:r>
              <a:rPr lang="fr-FR" dirty="0"/>
              <a:t>2023, Abs. #LBA92</a:t>
            </a:r>
            <a:endParaRPr lang="fr-FR" sz="1400" dirty="0"/>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8" name="Espace réservé du contenu 8">
            <a:extLst>
              <a:ext uri="{FF2B5EF4-FFF2-40B4-BE49-F238E27FC236}">
                <a16:creationId xmlns="" xmlns:a16="http://schemas.microsoft.com/office/drawing/2014/main" id="{E5A1CBDD-16BF-DBB9-72CE-1CD91CCB9645}"/>
              </a:ext>
            </a:extLst>
          </p:cNvPr>
          <p:cNvSpPr txBox="1">
            <a:spLocks/>
          </p:cNvSpPr>
          <p:nvPr/>
        </p:nvSpPr>
        <p:spPr>
          <a:xfrm>
            <a:off x="1267365" y="1192635"/>
            <a:ext cx="10423065" cy="4609443"/>
          </a:xfrm>
          <a:prstGeom prst="rect">
            <a:avLst/>
          </a:prstGeom>
        </p:spPr>
        <p:txBody>
          <a:bodyPr vert="horz" lIns="91440" tIns="45720" rIns="91440" bIns="45720" rtlCol="0">
            <a:no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b="1" dirty="0"/>
              <a:t>Le </a:t>
            </a:r>
            <a:r>
              <a:rPr lang="fr-FR" b="1" dirty="0" err="1"/>
              <a:t>Tarlatamab</a:t>
            </a:r>
            <a:r>
              <a:rPr lang="fr-FR" b="1" dirty="0"/>
              <a:t> </a:t>
            </a:r>
            <a:r>
              <a:rPr lang="fr-FR" dirty="0"/>
              <a:t>est en anticorps bi </a:t>
            </a:r>
            <a:r>
              <a:rPr lang="fr-FR" dirty="0" err="1"/>
              <a:t>spéficique</a:t>
            </a:r>
            <a:r>
              <a:rPr lang="fr-FR" dirty="0"/>
              <a:t> CD3/DDL3</a:t>
            </a:r>
          </a:p>
          <a:p>
            <a:pPr>
              <a:spcAft>
                <a:spcPts val="1800"/>
              </a:spcAft>
            </a:pPr>
            <a:r>
              <a:rPr lang="fr-FR" dirty="0"/>
              <a:t>Chez les patients en 3</a:t>
            </a:r>
            <a:r>
              <a:rPr lang="fr-FR" baseline="30000" dirty="0"/>
              <a:t>ème</a:t>
            </a:r>
            <a:r>
              <a:rPr lang="fr-FR" dirty="0"/>
              <a:t> et plus de chimiothérapie, le </a:t>
            </a:r>
            <a:r>
              <a:rPr lang="fr-FR" dirty="0" err="1"/>
              <a:t>tarlatamab</a:t>
            </a:r>
            <a:r>
              <a:rPr lang="fr-FR" dirty="0"/>
              <a:t> montre des résultats très </a:t>
            </a:r>
            <a:r>
              <a:rPr lang="fr-FR" dirty="0" smtClean="0"/>
              <a:t>prometteurs </a:t>
            </a:r>
            <a:r>
              <a:rPr lang="fr-FR" dirty="0"/>
              <a:t>avec un taux de réponse (ORR) de 40% pour la dose de 10 mg/kg</a:t>
            </a:r>
          </a:p>
          <a:p>
            <a:pPr>
              <a:spcAft>
                <a:spcPts val="1800"/>
              </a:spcAft>
            </a:pPr>
            <a:r>
              <a:rPr lang="fr-FR" dirty="0" smtClean="0"/>
              <a:t>Le </a:t>
            </a:r>
            <a:r>
              <a:rPr lang="fr-FR" dirty="0"/>
              <a:t>profil de tolérance nouveau sera à appréhender avec notamment des syndromes de relargages cytokiniques.</a:t>
            </a:r>
          </a:p>
          <a:p>
            <a:pPr>
              <a:spcAft>
                <a:spcPts val="1800"/>
              </a:spcAft>
            </a:pPr>
            <a:r>
              <a:rPr lang="fr-FR" dirty="0" smtClean="0"/>
              <a:t>Une </a:t>
            </a:r>
            <a:r>
              <a:rPr lang="fr-FR" dirty="0"/>
              <a:t>étude de phase III est en cours DeLLphi-304 en 2</a:t>
            </a:r>
            <a:r>
              <a:rPr lang="fr-FR" baseline="30000" dirty="0"/>
              <a:t>ème</a:t>
            </a:r>
            <a:r>
              <a:rPr lang="fr-FR" dirty="0"/>
              <a:t> ligne </a:t>
            </a:r>
            <a:r>
              <a:rPr lang="fr-FR" i="1" dirty="0"/>
              <a:t>versus</a:t>
            </a:r>
            <a:r>
              <a:rPr lang="fr-FR" dirty="0"/>
              <a:t> la chimiothérapie standard.</a:t>
            </a:r>
          </a:p>
          <a:p>
            <a:endParaRPr lang="fr-FR" dirty="0">
              <a:solidFill>
                <a:schemeClr val="tx2"/>
              </a:solidFill>
            </a:endParaRPr>
          </a:p>
        </p:txBody>
      </p:sp>
    </p:spTree>
    <p:extLst>
      <p:ext uri="{BB962C8B-B14F-4D97-AF65-F5344CB8AC3E}">
        <p14:creationId xmlns:p14="http://schemas.microsoft.com/office/powerpoint/2010/main" val="38718717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47772" y="2132588"/>
            <a:ext cx="10176963" cy="2939399"/>
          </a:xfrm>
        </p:spPr>
        <p:txBody>
          <a:bodyPr/>
          <a:lstStyle/>
          <a:p>
            <a:r>
              <a:rPr lang="fr-FR" dirty="0" err="1"/>
              <a:t>Datopotamab</a:t>
            </a:r>
            <a:r>
              <a:rPr lang="fr-FR" dirty="0"/>
              <a:t> </a:t>
            </a:r>
            <a:r>
              <a:rPr lang="fr-FR" dirty="0" err="1"/>
              <a:t>déruxtécan</a:t>
            </a:r>
            <a:r>
              <a:rPr lang="fr-FR" dirty="0"/>
              <a:t> (</a:t>
            </a:r>
            <a:r>
              <a:rPr lang="fr-FR" dirty="0" err="1"/>
              <a:t>Dato-DXd</a:t>
            </a:r>
            <a:r>
              <a:rPr lang="fr-FR" dirty="0"/>
              <a:t>) </a:t>
            </a:r>
            <a:r>
              <a:rPr lang="fr-FR" i="1" dirty="0"/>
              <a:t>vs</a:t>
            </a:r>
            <a:r>
              <a:rPr lang="fr-FR" dirty="0"/>
              <a:t> </a:t>
            </a:r>
            <a:r>
              <a:rPr lang="fr-FR" dirty="0" err="1"/>
              <a:t>docétaxel</a:t>
            </a:r>
            <a:r>
              <a:rPr lang="fr-FR" dirty="0"/>
              <a:t> en 2</a:t>
            </a:r>
            <a:r>
              <a:rPr lang="fr-FR" baseline="30000" dirty="0"/>
              <a:t>ème</a:t>
            </a:r>
            <a:r>
              <a:rPr lang="fr-FR" dirty="0"/>
              <a:t> ligne du CBNPC </a:t>
            </a:r>
          </a:p>
        </p:txBody>
      </p:sp>
      <p:sp>
        <p:nvSpPr>
          <p:cNvPr id="4" name="Espace réservé du texte 3"/>
          <p:cNvSpPr>
            <a:spLocks noGrp="1"/>
          </p:cNvSpPr>
          <p:nvPr>
            <p:ph type="body" sz="quarter" idx="18"/>
          </p:nvPr>
        </p:nvSpPr>
        <p:spPr>
          <a:xfrm>
            <a:off x="1405436" y="3589177"/>
            <a:ext cx="10370160" cy="1690915"/>
          </a:xfrm>
        </p:spPr>
        <p:txBody>
          <a:bodyPr/>
          <a:lstStyle/>
          <a:p>
            <a:r>
              <a:rPr lang="fr-FR" sz="3200" dirty="0"/>
              <a:t>Résultats de l'étude randomisée de phase 3 TROPION-Lung-01</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AE. </a:t>
            </a:r>
            <a:r>
              <a:rPr lang="fr-FR" sz="1200" i="1" dirty="0" err="1">
                <a:solidFill>
                  <a:schemeClr val="bg1"/>
                </a:solidFill>
                <a:latin typeface="Century Gothic" panose="020B0502020202020204" pitchFamily="34" charset="0"/>
              </a:rPr>
              <a:t>Lisberg</a:t>
            </a:r>
            <a:r>
              <a:rPr lang="fr-FR" sz="1200" i="1" dirty="0">
                <a:solidFill>
                  <a:schemeClr val="bg1"/>
                </a:solidFill>
                <a:latin typeface="Century Gothic" panose="020B0502020202020204" pitchFamily="34" charset="0"/>
              </a:rPr>
              <a:t> et al. </a:t>
            </a:r>
            <a:r>
              <a:rPr lang="fr-FR" sz="1200" i="1" dirty="0" smtClean="0">
                <a:solidFill>
                  <a:schemeClr val="bg1"/>
                </a:solidFill>
                <a:latin typeface="Century Gothic" panose="020B0502020202020204" pitchFamily="34" charset="0"/>
              </a:rPr>
              <a:t>ESMO</a:t>
            </a:r>
            <a:r>
              <a:rPr lang="fr-FR" sz="1200" i="1" baseline="30000" dirty="0" smtClean="0">
                <a:solidFill>
                  <a:srgbClr val="FFFFFF"/>
                </a:solidFill>
                <a:latin typeface="Century Gothic" panose="020B0502020202020204" pitchFamily="34" charset="0"/>
              </a:rPr>
              <a:t>®</a:t>
            </a:r>
            <a:r>
              <a:rPr lang="fr-FR" sz="1200" i="1" dirty="0" smtClean="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#LBA12</a:t>
            </a:r>
          </a:p>
        </p:txBody>
      </p:sp>
    </p:spTree>
    <p:extLst>
      <p:ext uri="{BB962C8B-B14F-4D97-AF65-F5344CB8AC3E}">
        <p14:creationId xmlns:p14="http://schemas.microsoft.com/office/powerpoint/2010/main" val="22381498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TROPION-Lung-01</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t>Design de l’essai</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6" name="TextBox 17">
            <a:extLst>
              <a:ext uri="{FF2B5EF4-FFF2-40B4-BE49-F238E27FC236}">
                <a16:creationId xmlns="" xmlns:a16="http://schemas.microsoft.com/office/drawing/2014/main" id="{597498F1-C5F1-BBE6-2CF1-8ECD60B9181C}"/>
              </a:ext>
            </a:extLst>
          </p:cNvPr>
          <p:cNvSpPr txBox="1"/>
          <p:nvPr/>
        </p:nvSpPr>
        <p:spPr>
          <a:xfrm>
            <a:off x="5489843" y="1908949"/>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N=299</a:t>
            </a:r>
          </a:p>
        </p:txBody>
      </p:sp>
      <p:sp>
        <p:nvSpPr>
          <p:cNvPr id="8" name="TextBox 25">
            <a:extLst>
              <a:ext uri="{FF2B5EF4-FFF2-40B4-BE49-F238E27FC236}">
                <a16:creationId xmlns="" xmlns:a16="http://schemas.microsoft.com/office/drawing/2014/main" id="{CF5937A0-DD00-820D-DFC6-E6B195E9655C}"/>
              </a:ext>
            </a:extLst>
          </p:cNvPr>
          <p:cNvSpPr txBox="1"/>
          <p:nvPr/>
        </p:nvSpPr>
        <p:spPr>
          <a:xfrm>
            <a:off x="5489843" y="407894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N=305</a:t>
            </a:r>
          </a:p>
        </p:txBody>
      </p:sp>
      <p:sp>
        <p:nvSpPr>
          <p:cNvPr id="11" name="Parenthèse ouvrante 10">
            <a:extLst>
              <a:ext uri="{FF2B5EF4-FFF2-40B4-BE49-F238E27FC236}">
                <a16:creationId xmlns="" xmlns:a16="http://schemas.microsoft.com/office/drawing/2014/main" id="{24E182E8-30FF-067D-2017-0555B308DB4A}"/>
              </a:ext>
            </a:extLst>
          </p:cNvPr>
          <p:cNvSpPr/>
          <p:nvPr/>
        </p:nvSpPr>
        <p:spPr>
          <a:xfrm>
            <a:off x="5324707" y="2208339"/>
            <a:ext cx="1166626"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2" name="Freeform 5">
            <a:extLst>
              <a:ext uri="{FF2B5EF4-FFF2-40B4-BE49-F238E27FC236}">
                <a16:creationId xmlns="" xmlns:a16="http://schemas.microsoft.com/office/drawing/2014/main" id="{C60396F5-5F9A-1657-78BD-4FB80FB82013}"/>
              </a:ext>
            </a:extLst>
          </p:cNvPr>
          <p:cNvSpPr/>
          <p:nvPr/>
        </p:nvSpPr>
        <p:spPr>
          <a:xfrm>
            <a:off x="1313731" y="1902549"/>
            <a:ext cx="3348885" cy="327550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500" b="1" dirty="0" err="1">
                <a:solidFill>
                  <a:schemeClr val="accent2"/>
                </a:solidFill>
                <a:cs typeface="Arial" panose="020B0604020202020204" pitchFamily="34" charset="0"/>
              </a:rPr>
              <a:t>Critères</a:t>
            </a:r>
            <a:r>
              <a:rPr lang="da-DK" sz="1500" b="1" dirty="0">
                <a:solidFill>
                  <a:schemeClr val="accent2"/>
                </a:solidFill>
                <a:cs typeface="Arial" panose="020B0604020202020204" pitchFamily="34" charset="0"/>
              </a:rPr>
              <a:t> </a:t>
            </a:r>
            <a:r>
              <a:rPr lang="da-DK" sz="1500" b="1" dirty="0" err="1">
                <a:solidFill>
                  <a:schemeClr val="accent2"/>
                </a:solidFill>
                <a:cs typeface="Arial" panose="020B0604020202020204" pitchFamily="34" charset="0"/>
              </a:rPr>
              <a:t>d’inclusion</a:t>
            </a:r>
            <a:endParaRPr lang="da-DK" sz="1500" b="1" dirty="0">
              <a:solidFill>
                <a:schemeClr val="accent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CBNPC (</a:t>
            </a:r>
            <a:r>
              <a:rPr lang="en-US" sz="1300" dirty="0" err="1">
                <a:solidFill>
                  <a:schemeClr val="tx2"/>
                </a:solidFill>
                <a:cs typeface="Arial" panose="020B0604020202020204" pitchFamily="34" charset="0"/>
              </a:rPr>
              <a:t>stade</a:t>
            </a:r>
            <a:r>
              <a:rPr lang="en-US" sz="1300" dirty="0">
                <a:solidFill>
                  <a:schemeClr val="tx2"/>
                </a:solidFill>
                <a:cs typeface="Arial" panose="020B0604020202020204" pitchFamily="34" charset="0"/>
              </a:rPr>
              <a:t> IIIB, INC,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IV)</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ECOG PS  0 -1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Jamais </a:t>
            </a:r>
            <a:r>
              <a:rPr lang="en-US" sz="1300" dirty="0" err="1">
                <a:solidFill>
                  <a:schemeClr val="tx2"/>
                </a:solidFill>
                <a:cs typeface="Arial" panose="020B0604020202020204" pitchFamily="34" charset="0"/>
              </a:rPr>
              <a:t>traité</a:t>
            </a:r>
            <a:r>
              <a:rPr lang="en-US" sz="1300" dirty="0">
                <a:solidFill>
                  <a:schemeClr val="tx2"/>
                </a:solidFill>
                <a:cs typeface="Arial" panose="020B0604020202020204" pitchFamily="34" charset="0"/>
              </a:rPr>
              <a:t> par docetaxel</a:t>
            </a:r>
          </a:p>
          <a:p>
            <a:pPr defTabSz="450056">
              <a:spcBef>
                <a:spcPts val="1200"/>
              </a:spcBef>
              <a:buClr>
                <a:schemeClr val="bg2"/>
              </a:buClr>
              <a:buSzPct val="70000"/>
              <a:tabLst>
                <a:tab pos="120650" algn="l"/>
              </a:tabLst>
              <a:defRPr/>
            </a:pPr>
            <a:r>
              <a:rPr lang="en-US" sz="1300" b="1" dirty="0">
                <a:solidFill>
                  <a:schemeClr val="tx2"/>
                </a:solidFill>
                <a:cs typeface="Arial" panose="020B0604020202020204" pitchFamily="34" charset="0"/>
              </a:rPr>
              <a:t>   Sans addiction </a:t>
            </a:r>
            <a:r>
              <a:rPr lang="en-US" sz="1300" b="1" dirty="0" err="1">
                <a:solidFill>
                  <a:schemeClr val="tx2"/>
                </a:solidFill>
                <a:cs typeface="Arial" panose="020B0604020202020204" pitchFamily="34" charset="0"/>
              </a:rPr>
              <a:t>oncogénique</a:t>
            </a:r>
            <a:r>
              <a:rPr lang="en-US" sz="1300" b="1" dirty="0">
                <a:solidFill>
                  <a:schemeClr val="tx2"/>
                </a:solidFill>
                <a:cs typeface="Arial" panose="020B0604020202020204" pitchFamily="34" charset="0"/>
              </a:rPr>
              <a:t> </a:t>
            </a:r>
            <a:r>
              <a:rPr lang="en-US" sz="1300" b="1" dirty="0" err="1">
                <a:solidFill>
                  <a:schemeClr val="tx2"/>
                </a:solidFill>
                <a:cs typeface="Arial" panose="020B0604020202020204" pitchFamily="34" charset="0"/>
              </a:rPr>
              <a:t>ciblable</a:t>
            </a:r>
            <a:endParaRPr lang="en-US" sz="1300" b="1" dirty="0">
              <a:solidFill>
                <a:schemeClr val="tx2"/>
              </a:solidFill>
              <a:cs typeface="Arial" panose="020B0604020202020204" pitchFamily="34" charset="0"/>
            </a:endParaRPr>
          </a:p>
          <a:p>
            <a:pPr marL="452438" indent="-166688" defTabSz="450056">
              <a:spcBef>
                <a:spcPts val="300"/>
              </a:spcBef>
              <a:buClr>
                <a:schemeClr val="bg2"/>
              </a:buClr>
              <a:buSzPct val="70000"/>
              <a:buFont typeface="Wingdings" panose="05000000000000000000" pitchFamily="2" charset="2"/>
              <a:buChar char="n"/>
              <a:defRPr/>
            </a:pPr>
            <a:r>
              <a:rPr lang="en-US" sz="1300" dirty="0">
                <a:solidFill>
                  <a:schemeClr val="tx2"/>
                </a:solidFill>
                <a:cs typeface="Arial" panose="020B0604020202020204" pitchFamily="34" charset="0"/>
              </a:rPr>
              <a:t>1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2 </a:t>
            </a:r>
            <a:r>
              <a:rPr lang="en-US" sz="1300" dirty="0" err="1">
                <a:solidFill>
                  <a:schemeClr val="tx2"/>
                </a:solidFill>
                <a:cs typeface="Arial" panose="020B0604020202020204" pitchFamily="34" charset="0"/>
              </a:rPr>
              <a:t>lignes</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préalables</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incluant</a:t>
            </a:r>
            <a:r>
              <a:rPr lang="en-US" sz="1300" dirty="0">
                <a:solidFill>
                  <a:schemeClr val="tx2"/>
                </a:solidFill>
                <a:cs typeface="Arial" panose="020B0604020202020204" pitchFamily="34" charset="0"/>
              </a:rPr>
              <a:t> un </a:t>
            </a:r>
            <a:r>
              <a:rPr lang="en-US" sz="1300" dirty="0" err="1">
                <a:solidFill>
                  <a:schemeClr val="tx2"/>
                </a:solidFill>
                <a:cs typeface="Arial" panose="020B0604020202020204" pitchFamily="34" charset="0"/>
              </a:rPr>
              <a:t>sel</a:t>
            </a:r>
            <a:r>
              <a:rPr lang="en-US" sz="1300" dirty="0">
                <a:solidFill>
                  <a:schemeClr val="tx2"/>
                </a:solidFill>
                <a:cs typeface="Arial" panose="020B0604020202020204" pitchFamily="34" charset="0"/>
              </a:rPr>
              <a:t> de </a:t>
            </a:r>
            <a:r>
              <a:rPr lang="en-US" sz="1300" dirty="0" err="1">
                <a:solidFill>
                  <a:schemeClr val="tx2"/>
                </a:solidFill>
                <a:cs typeface="Arial" panose="020B0604020202020204" pitchFamily="34" charset="0"/>
              </a:rPr>
              <a:t>platine</a:t>
            </a:r>
            <a:r>
              <a:rPr lang="en-US" sz="1300" dirty="0">
                <a:solidFill>
                  <a:schemeClr val="tx2"/>
                </a:solidFill>
                <a:cs typeface="Arial" panose="020B0604020202020204" pitchFamily="34" charset="0"/>
              </a:rPr>
              <a:t> et </a:t>
            </a:r>
            <a:r>
              <a:rPr lang="en-US" sz="1300" dirty="0" err="1">
                <a:solidFill>
                  <a:schemeClr val="tx2"/>
                </a:solidFill>
                <a:cs typeface="Arial" panose="020B0604020202020204" pitchFamily="34" charset="0"/>
              </a:rPr>
              <a:t>une</a:t>
            </a:r>
            <a:r>
              <a:rPr lang="en-US" sz="1300" dirty="0">
                <a:solidFill>
                  <a:schemeClr val="tx2"/>
                </a:solidFill>
                <a:cs typeface="Arial" panose="020B0604020202020204" pitchFamily="34" charset="0"/>
              </a:rPr>
              <a:t> IO</a:t>
            </a:r>
          </a:p>
          <a:p>
            <a:pPr defTabSz="450056">
              <a:spcBef>
                <a:spcPts val="1200"/>
              </a:spcBef>
              <a:buClr>
                <a:schemeClr val="bg2"/>
              </a:buClr>
              <a:buSzPct val="70000"/>
              <a:tabLst>
                <a:tab pos="120650" algn="l"/>
              </a:tabLst>
              <a:defRPr/>
            </a:pPr>
            <a:r>
              <a:rPr lang="en-US" sz="1300" b="1" dirty="0">
                <a:solidFill>
                  <a:schemeClr val="tx2"/>
                </a:solidFill>
                <a:cs typeface="Arial" panose="020B0604020202020204" pitchFamily="34" charset="0"/>
              </a:rPr>
              <a:t>   Avec alteration </a:t>
            </a:r>
            <a:r>
              <a:rPr lang="en-US" sz="1300" b="1" dirty="0" err="1">
                <a:solidFill>
                  <a:schemeClr val="tx2"/>
                </a:solidFill>
                <a:cs typeface="Arial" panose="020B0604020202020204" pitchFamily="34" charset="0"/>
              </a:rPr>
              <a:t>ciblable</a:t>
            </a:r>
            <a:endParaRPr lang="en-US" sz="1300" b="1" dirty="0">
              <a:solidFill>
                <a:schemeClr val="tx2"/>
              </a:solidFill>
              <a:cs typeface="Arial" panose="020B0604020202020204" pitchFamily="34" charset="0"/>
            </a:endParaRPr>
          </a:p>
          <a:p>
            <a:pPr marL="452438" indent="-144463" defTabSz="450056">
              <a:spcBef>
                <a:spcPts val="300"/>
              </a:spcBef>
              <a:buClr>
                <a:schemeClr val="bg2"/>
              </a:buClr>
              <a:buSzPct val="70000"/>
              <a:buFont typeface="Wingdings" panose="05000000000000000000" pitchFamily="2" charset="2"/>
              <a:buChar char="n"/>
              <a:defRPr/>
            </a:pPr>
            <a:r>
              <a:rPr lang="en-US" sz="1300" i="1" dirty="0">
                <a:solidFill>
                  <a:schemeClr val="tx2"/>
                </a:solidFill>
                <a:cs typeface="Arial" panose="020B0604020202020204" pitchFamily="34" charset="0"/>
              </a:rPr>
              <a:t>EGFR, ALK, NTRK, BRAF, ROS1, MET </a:t>
            </a:r>
            <a:r>
              <a:rPr lang="en-US" sz="1300" dirty="0">
                <a:solidFill>
                  <a:schemeClr val="tx2"/>
                </a:solidFill>
                <a:cs typeface="Arial" panose="020B0604020202020204" pitchFamily="34" charset="0"/>
              </a:rPr>
              <a:t>exon 14,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a:t>
            </a:r>
            <a:r>
              <a:rPr lang="en-US" sz="1300" i="1" dirty="0">
                <a:solidFill>
                  <a:schemeClr val="tx2"/>
                </a:solidFill>
                <a:cs typeface="Arial" panose="020B0604020202020204" pitchFamily="34" charset="0"/>
              </a:rPr>
              <a:t>RET</a:t>
            </a:r>
          </a:p>
          <a:p>
            <a:pPr marL="452438" indent="-144463" defTabSz="450056">
              <a:spcBef>
                <a:spcPts val="300"/>
              </a:spcBef>
              <a:buClr>
                <a:schemeClr val="bg2"/>
              </a:buClr>
              <a:buSzPct val="70000"/>
              <a:buFont typeface="Wingdings" panose="05000000000000000000" pitchFamily="2" charset="2"/>
              <a:buChar char="n"/>
              <a:defRPr/>
            </a:pPr>
            <a:r>
              <a:rPr lang="en-US" sz="1300" dirty="0">
                <a:solidFill>
                  <a:schemeClr val="tx2"/>
                </a:solidFill>
                <a:cs typeface="Arial" panose="020B0604020202020204" pitchFamily="34" charset="0"/>
              </a:rPr>
              <a:t>1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2 </a:t>
            </a:r>
            <a:r>
              <a:rPr lang="en-US" sz="1300" dirty="0" err="1">
                <a:solidFill>
                  <a:schemeClr val="tx2"/>
                </a:solidFill>
                <a:cs typeface="Arial" panose="020B0604020202020204" pitchFamily="34" charset="0"/>
              </a:rPr>
              <a:t>lignes</a:t>
            </a:r>
            <a:r>
              <a:rPr lang="en-US" sz="1300" dirty="0">
                <a:solidFill>
                  <a:schemeClr val="tx2"/>
                </a:solidFill>
                <a:cs typeface="Arial" panose="020B0604020202020204" pitchFamily="34" charset="0"/>
              </a:rPr>
              <a:t> de </a:t>
            </a:r>
            <a:r>
              <a:rPr lang="en-US" sz="1300" dirty="0" err="1">
                <a:solidFill>
                  <a:schemeClr val="tx2"/>
                </a:solidFill>
                <a:cs typeface="Arial" panose="020B0604020202020204" pitchFamily="34" charset="0"/>
              </a:rPr>
              <a:t>thérapies</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ciblées</a:t>
            </a:r>
            <a:r>
              <a:rPr lang="en-US" sz="1300" dirty="0">
                <a:solidFill>
                  <a:schemeClr val="tx2"/>
                </a:solidFill>
                <a:cs typeface="Arial" panose="020B0604020202020204" pitchFamily="34" charset="0"/>
              </a:rPr>
              <a:t> + </a:t>
            </a:r>
            <a:r>
              <a:rPr lang="en-US" sz="1300" dirty="0" err="1">
                <a:solidFill>
                  <a:schemeClr val="tx2"/>
                </a:solidFill>
                <a:cs typeface="Arial" panose="020B0604020202020204" pitchFamily="34" charset="0"/>
              </a:rPr>
              <a:t>chimio</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à</a:t>
            </a:r>
            <a:r>
              <a:rPr lang="en-US" sz="1300" dirty="0">
                <a:solidFill>
                  <a:schemeClr val="tx2"/>
                </a:solidFill>
                <a:cs typeface="Arial" panose="020B0604020202020204" pitchFamily="34" charset="0"/>
              </a:rPr>
              <a:t> base de </a:t>
            </a:r>
            <a:r>
              <a:rPr lang="en-US" sz="1300" dirty="0" err="1">
                <a:solidFill>
                  <a:schemeClr val="tx2"/>
                </a:solidFill>
                <a:cs typeface="Arial" panose="020B0604020202020204" pitchFamily="34" charset="0"/>
              </a:rPr>
              <a:t>platine</a:t>
            </a:r>
            <a:r>
              <a:rPr lang="en-US" sz="1300" dirty="0">
                <a:solidFill>
                  <a:schemeClr val="tx2"/>
                </a:solidFill>
                <a:cs typeface="Arial" panose="020B0604020202020204" pitchFamily="34" charset="0"/>
              </a:rPr>
              <a:t>, et &lt;1 anti-PD-(L)1 </a:t>
            </a:r>
            <a:r>
              <a:rPr lang="en-US" sz="1300" dirty="0" err="1">
                <a:solidFill>
                  <a:schemeClr val="tx2"/>
                </a:solidFill>
                <a:cs typeface="Arial" panose="020B0604020202020204" pitchFamily="34" charset="0"/>
              </a:rPr>
              <a:t>mAb</a:t>
            </a:r>
            <a:endParaRPr lang="en-US" sz="1300" dirty="0">
              <a:solidFill>
                <a:schemeClr val="tx2"/>
              </a:solidFill>
              <a:cs typeface="Arial" panose="020B0604020202020204" pitchFamily="34" charset="0"/>
            </a:endParaRPr>
          </a:p>
        </p:txBody>
      </p:sp>
      <p:sp>
        <p:nvSpPr>
          <p:cNvPr id="13" name="Freeform 41">
            <a:extLst>
              <a:ext uri="{FF2B5EF4-FFF2-40B4-BE49-F238E27FC236}">
                <a16:creationId xmlns="" xmlns:a16="http://schemas.microsoft.com/office/drawing/2014/main" id="{14AE1B8C-F63F-EF95-139E-C2251F520985}"/>
              </a:ext>
            </a:extLst>
          </p:cNvPr>
          <p:cNvSpPr/>
          <p:nvPr/>
        </p:nvSpPr>
        <p:spPr>
          <a:xfrm>
            <a:off x="6567043" y="3481151"/>
            <a:ext cx="2583423" cy="990208"/>
          </a:xfrm>
          <a:prstGeom prst="roundRect">
            <a:avLst>
              <a:gd name="adj" fmla="val 9151"/>
            </a:avLst>
          </a:prstGeom>
          <a:solidFill>
            <a:schemeClr val="accent2">
              <a:lumMod val="75000"/>
              <a:lumOff val="2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Docétaxel</a:t>
            </a:r>
            <a:endParaRPr lang="en-US" sz="1400" b="1" dirty="0">
              <a:solidFill>
                <a:prstClr val="white"/>
              </a:solidFill>
              <a:cs typeface="Arial" panose="020B0604020202020204" pitchFamily="34" charset="0"/>
            </a:endParaRPr>
          </a:p>
          <a:p>
            <a:pPr algn="ctr" defTabSz="514350">
              <a:lnSpc>
                <a:spcPts val="1500"/>
              </a:lnSpc>
              <a:defRPr/>
            </a:pPr>
            <a:r>
              <a:rPr lang="en-US" sz="1400" b="1" dirty="0">
                <a:solidFill>
                  <a:prstClr val="white"/>
                </a:solidFill>
                <a:cs typeface="Arial" panose="020B0604020202020204" pitchFamily="34" charset="0"/>
              </a:rPr>
              <a:t>75 mg/m</a:t>
            </a:r>
            <a:r>
              <a:rPr lang="en-US" sz="1400" b="1" baseline="30000" dirty="0">
                <a:solidFill>
                  <a:prstClr val="white"/>
                </a:solidFill>
                <a:cs typeface="Arial" panose="020B0604020202020204" pitchFamily="34" charset="0"/>
              </a:rPr>
              <a:t>2</a:t>
            </a:r>
            <a:r>
              <a:rPr lang="en-US" sz="1400" b="1" dirty="0">
                <a:solidFill>
                  <a:prstClr val="white"/>
                </a:solidFill>
                <a:cs typeface="Arial" panose="020B0604020202020204" pitchFamily="34" charset="0"/>
              </a:rPr>
              <a:t> Q3W</a:t>
            </a:r>
          </a:p>
        </p:txBody>
      </p:sp>
      <p:sp>
        <p:nvSpPr>
          <p:cNvPr id="14" name="Ellipse 13">
            <a:extLst>
              <a:ext uri="{FF2B5EF4-FFF2-40B4-BE49-F238E27FC236}">
                <a16:creationId xmlns="" xmlns:a16="http://schemas.microsoft.com/office/drawing/2014/main" id="{857CED22-000E-0C45-27D5-00CCA05AB9F2}"/>
              </a:ext>
            </a:extLst>
          </p:cNvPr>
          <p:cNvSpPr/>
          <p:nvPr/>
        </p:nvSpPr>
        <p:spPr>
          <a:xfrm>
            <a:off x="5058679" y="2850026"/>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15" name="Freeform 9">
            <a:extLst>
              <a:ext uri="{FF2B5EF4-FFF2-40B4-BE49-F238E27FC236}">
                <a16:creationId xmlns="" xmlns:a16="http://schemas.microsoft.com/office/drawing/2014/main" id="{743A13A2-F85A-7453-D352-AF3E018908A1}"/>
              </a:ext>
            </a:extLst>
          </p:cNvPr>
          <p:cNvSpPr/>
          <p:nvPr/>
        </p:nvSpPr>
        <p:spPr>
          <a:xfrm>
            <a:off x="9595480" y="1822822"/>
            <a:ext cx="1764497" cy="263556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1200"/>
              </a:spcBef>
              <a:buClr>
                <a:schemeClr val="bg2"/>
              </a:buClr>
              <a:buSzPct val="70000"/>
              <a:tabLst>
                <a:tab pos="120650" algn="l"/>
              </a:tabLst>
              <a:defRPr/>
            </a:pPr>
            <a:r>
              <a:rPr lang="en-US" sz="1500" b="1" dirty="0">
                <a:solidFill>
                  <a:schemeClr val="accent2"/>
                </a:solidFill>
                <a:cs typeface="Arial" panose="020B0604020202020204" pitchFamily="34" charset="0"/>
              </a:rPr>
              <a:t>Objectif principal double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SSP par BICR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SG</a:t>
            </a:r>
          </a:p>
          <a:p>
            <a:pPr defTabSz="450056">
              <a:spcBef>
                <a:spcPts val="1200"/>
              </a:spcBef>
              <a:buClr>
                <a:schemeClr val="accent1"/>
              </a:buClr>
              <a:defRPr/>
            </a:pPr>
            <a:r>
              <a:rPr lang="en-US" sz="1500" b="1" dirty="0" err="1">
                <a:solidFill>
                  <a:schemeClr val="accent2"/>
                </a:solidFill>
                <a:cs typeface="Arial" panose="020B0604020202020204" pitchFamily="34" charset="0"/>
              </a:rPr>
              <a:t>Objectifs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secondaires</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ORR par BICR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DOR par  BICR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err="1">
                <a:solidFill>
                  <a:schemeClr val="tx2"/>
                </a:solidFill>
                <a:cs typeface="Arial" panose="020B0604020202020204" pitchFamily="34" charset="0"/>
              </a:rPr>
              <a:t>Tolérance</a:t>
            </a:r>
            <a:endParaRPr lang="en-US" sz="1300" dirty="0">
              <a:solidFill>
                <a:schemeClr val="tx2"/>
              </a:solidFill>
              <a:cs typeface="Arial" panose="020B0604020202020204" pitchFamily="34" charset="0"/>
            </a:endParaRPr>
          </a:p>
        </p:txBody>
      </p:sp>
      <p:sp>
        <p:nvSpPr>
          <p:cNvPr id="17" name="Rectangle à coins arrondis 30">
            <a:extLst>
              <a:ext uri="{FF2B5EF4-FFF2-40B4-BE49-F238E27FC236}">
                <a16:creationId xmlns="" xmlns:a16="http://schemas.microsoft.com/office/drawing/2014/main" id="{4EA87A33-54C4-AF13-E672-D122EA6A1C35}"/>
              </a:ext>
            </a:extLst>
          </p:cNvPr>
          <p:cNvSpPr/>
          <p:nvPr/>
        </p:nvSpPr>
        <p:spPr>
          <a:xfrm>
            <a:off x="1180241" y="1441546"/>
            <a:ext cx="10620000" cy="386410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18" name="Groupe 17">
            <a:extLst>
              <a:ext uri="{FF2B5EF4-FFF2-40B4-BE49-F238E27FC236}">
                <a16:creationId xmlns="" xmlns:a16="http://schemas.microsoft.com/office/drawing/2014/main" id="{1CA1C8B5-44CC-8119-9336-18B45F2F50E5}"/>
              </a:ext>
            </a:extLst>
          </p:cNvPr>
          <p:cNvGrpSpPr/>
          <p:nvPr/>
        </p:nvGrpSpPr>
        <p:grpSpPr>
          <a:xfrm>
            <a:off x="9350006" y="1729618"/>
            <a:ext cx="117884" cy="2716240"/>
            <a:chOff x="9203915" y="2219156"/>
            <a:chExt cx="117884" cy="2716240"/>
          </a:xfrm>
        </p:grpSpPr>
        <p:cxnSp>
          <p:nvCxnSpPr>
            <p:cNvPr id="19" name="Connecteur droit 18">
              <a:extLst>
                <a:ext uri="{FF2B5EF4-FFF2-40B4-BE49-F238E27FC236}">
                  <a16:creationId xmlns="" xmlns:a16="http://schemas.microsoft.com/office/drawing/2014/main" id="{05D0A4E7-ADFF-0B8D-A286-DB143455B8BB}"/>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Freeform 55">
              <a:extLst>
                <a:ext uri="{FF2B5EF4-FFF2-40B4-BE49-F238E27FC236}">
                  <a16:creationId xmlns="" xmlns:a16="http://schemas.microsoft.com/office/drawing/2014/main" id="{528354B9-BC06-3BAF-645E-CD38657FCADE}"/>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21" name="Freeform 41">
            <a:extLst>
              <a:ext uri="{FF2B5EF4-FFF2-40B4-BE49-F238E27FC236}">
                <a16:creationId xmlns="" xmlns:a16="http://schemas.microsoft.com/office/drawing/2014/main" id="{9EFE66A3-96EB-9945-A252-95FBF9F42735}"/>
              </a:ext>
            </a:extLst>
          </p:cNvPr>
          <p:cNvSpPr/>
          <p:nvPr/>
        </p:nvSpPr>
        <p:spPr>
          <a:xfrm>
            <a:off x="6567043" y="1713235"/>
            <a:ext cx="2583423"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Dato-</a:t>
            </a:r>
            <a:r>
              <a:rPr lang="en-US" sz="1400" b="1" dirty="0" err="1">
                <a:solidFill>
                  <a:prstClr val="white"/>
                </a:solidFill>
                <a:cs typeface="Arial" panose="020B0604020202020204" pitchFamily="34" charset="0"/>
              </a:rPr>
              <a:t>DXd</a:t>
            </a:r>
            <a:endParaRPr lang="en-US" sz="1400" b="1" dirty="0">
              <a:solidFill>
                <a:prstClr val="white"/>
              </a:solidFill>
              <a:cs typeface="Arial" panose="020B0604020202020204" pitchFamily="34" charset="0"/>
            </a:endParaRPr>
          </a:p>
          <a:p>
            <a:pPr algn="ctr" defTabSz="514350">
              <a:lnSpc>
                <a:spcPts val="1500"/>
              </a:lnSpc>
              <a:defRPr/>
            </a:pPr>
            <a:r>
              <a:rPr lang="en-US" sz="1400" b="1" dirty="0">
                <a:solidFill>
                  <a:prstClr val="white"/>
                </a:solidFill>
                <a:cs typeface="Arial" panose="020B0604020202020204" pitchFamily="34" charset="0"/>
              </a:rPr>
              <a:t>6 mg/kg Q3W</a:t>
            </a:r>
          </a:p>
        </p:txBody>
      </p:sp>
      <p:sp>
        <p:nvSpPr>
          <p:cNvPr id="23" name="ZoneTexte 22">
            <a:extLst>
              <a:ext uri="{FF2B5EF4-FFF2-40B4-BE49-F238E27FC236}">
                <a16:creationId xmlns="" xmlns:a16="http://schemas.microsoft.com/office/drawing/2014/main" id="{57FE375E-C2FA-EF3E-22B4-37AF68B40B10}"/>
              </a:ext>
            </a:extLst>
          </p:cNvPr>
          <p:cNvSpPr txBox="1"/>
          <p:nvPr/>
        </p:nvSpPr>
        <p:spPr>
          <a:xfrm>
            <a:off x="1456638" y="1170190"/>
            <a:ext cx="6508934"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Etude de Phase 3, randomisée en ouvert (NCT04656652)</a:t>
            </a:r>
          </a:p>
        </p:txBody>
      </p:sp>
      <p:sp>
        <p:nvSpPr>
          <p:cNvPr id="24" name="ZoneTexte 23">
            <a:extLst>
              <a:ext uri="{FF2B5EF4-FFF2-40B4-BE49-F238E27FC236}">
                <a16:creationId xmlns="" xmlns:a16="http://schemas.microsoft.com/office/drawing/2014/main" id="{51C13BF0-B91C-7276-BC1C-1D55AF6CD07C}"/>
              </a:ext>
            </a:extLst>
          </p:cNvPr>
          <p:cNvSpPr txBox="1"/>
          <p:nvPr/>
        </p:nvSpPr>
        <p:spPr>
          <a:xfrm>
            <a:off x="6421987" y="4722676"/>
            <a:ext cx="5295533" cy="461665"/>
          </a:xfrm>
          <a:prstGeom prst="rect">
            <a:avLst/>
          </a:prstGeom>
          <a:noFill/>
        </p:spPr>
        <p:txBody>
          <a:bodyPr wrap="square" rtlCol="0">
            <a:spAutoFit/>
          </a:bodyPr>
          <a:lstStyle/>
          <a:p>
            <a:r>
              <a:rPr lang="fr-FR" sz="1200" b="1" dirty="0">
                <a:solidFill>
                  <a:schemeClr val="tx2"/>
                </a:solidFill>
              </a:rPr>
              <a:t>Stratifiés par : </a:t>
            </a:r>
            <a:r>
              <a:rPr lang="fr-FR" sz="1200" dirty="0">
                <a:solidFill>
                  <a:schemeClr val="tx2"/>
                </a:solidFill>
              </a:rPr>
              <a:t>histologie, mutation actionnable, IO comme dernier traitement, origine géographique</a:t>
            </a:r>
          </a:p>
        </p:txBody>
      </p:sp>
    </p:spTree>
    <p:extLst>
      <p:ext uri="{BB962C8B-B14F-4D97-AF65-F5344CB8AC3E}">
        <p14:creationId xmlns:p14="http://schemas.microsoft.com/office/powerpoint/2010/main" val="25130973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des patients</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fr-FR" dirty="0"/>
              <a:t>TROPION-Lung-01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2868684610"/>
              </p:ext>
            </p:extLst>
          </p:nvPr>
        </p:nvGraphicFramePr>
        <p:xfrm>
          <a:off x="1416908" y="1219198"/>
          <a:ext cx="10270594" cy="4681234"/>
        </p:xfrm>
        <a:graphic>
          <a:graphicData uri="http://schemas.openxmlformats.org/drawingml/2006/table">
            <a:tbl>
              <a:tblPr firstRow="1" bandRow="1"/>
              <a:tblGrid>
                <a:gridCol w="3296674">
                  <a:extLst>
                    <a:ext uri="{9D8B030D-6E8A-4147-A177-3AD203B41FA5}">
                      <a16:colId xmlns="" xmlns:a16="http://schemas.microsoft.com/office/drawing/2014/main" val="20000"/>
                    </a:ext>
                  </a:extLst>
                </a:gridCol>
                <a:gridCol w="2846611">
                  <a:extLst>
                    <a:ext uri="{9D8B030D-6E8A-4147-A177-3AD203B41FA5}">
                      <a16:colId xmlns="" xmlns:a16="http://schemas.microsoft.com/office/drawing/2014/main" val="20003"/>
                    </a:ext>
                  </a:extLst>
                </a:gridCol>
                <a:gridCol w="1947863">
                  <a:extLst>
                    <a:ext uri="{9D8B030D-6E8A-4147-A177-3AD203B41FA5}">
                      <a16:colId xmlns="" xmlns:a16="http://schemas.microsoft.com/office/drawing/2014/main" val="20001"/>
                    </a:ext>
                  </a:extLst>
                </a:gridCol>
                <a:gridCol w="2179446">
                  <a:extLst>
                    <a:ext uri="{9D8B030D-6E8A-4147-A177-3AD203B41FA5}">
                      <a16:colId xmlns="" xmlns:a16="http://schemas.microsoft.com/office/drawing/2014/main" val="20002"/>
                    </a:ext>
                  </a:extLst>
                </a:gridCol>
              </a:tblGrid>
              <a:tr h="34533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Caractéristiques</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r-F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Dato-</a:t>
                      </a:r>
                      <a:r>
                        <a:rPr lang="da-DK" sz="1200" b="0" i="0" kern="1200" dirty="0" err="1">
                          <a:solidFill>
                            <a:schemeClr val="lt1"/>
                          </a:solidFill>
                          <a:latin typeface="Century Gothic" panose="020B0502020202020204" pitchFamily="34" charset="0"/>
                          <a:ea typeface="+mn-ea"/>
                          <a:cs typeface="Arial" panose="020B0604020202020204" pitchFamily="34" charset="0"/>
                        </a:rPr>
                        <a:t>DXd</a:t>
                      </a:r>
                      <a:r>
                        <a:rPr lang="da-DK" sz="1200" b="0" i="0" kern="1200" dirty="0">
                          <a:solidFill>
                            <a:schemeClr val="lt1"/>
                          </a:solidFill>
                          <a:latin typeface="Century Gothic" panose="020B0502020202020204" pitchFamily="34" charset="0"/>
                          <a:ea typeface="+mn-ea"/>
                          <a:cs typeface="Arial" panose="020B0604020202020204" pitchFamily="34" charset="0"/>
                        </a:rPr>
                        <a:t> (n=299)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Docétaxel (n=305)</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209005">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Âge, médiane (intervalle), </a:t>
                      </a:r>
                      <a:r>
                        <a:rPr lang="fr-FR" sz="1200" b="0" i="0" dirty="0">
                          <a:solidFill>
                            <a:schemeClr val="tx2"/>
                          </a:solidFill>
                          <a:latin typeface="Century Gothic" panose="020B0502020202020204" pitchFamily="34" charset="0"/>
                          <a:cs typeface="Arial" panose="020B0604020202020204" pitchFamily="34" charset="0"/>
                        </a:rPr>
                        <a:t>ans</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63 (26-84)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64 (24-88)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2090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260"/>
                        </a:lnSpc>
                      </a:pPr>
                      <a:r>
                        <a:rPr lang="da-DK" sz="1200" b="1" i="0" dirty="0" err="1">
                          <a:solidFill>
                            <a:schemeClr val="tx2"/>
                          </a:solidFill>
                          <a:latin typeface="Century Gothic" panose="020B0502020202020204" pitchFamily="34" charset="0"/>
                        </a:rPr>
                        <a:t>Hommes</a:t>
                      </a:r>
                      <a:r>
                        <a:rPr lang="da-DK" sz="1200" b="1" i="0" dirty="0">
                          <a:solidFill>
                            <a:schemeClr val="tx2"/>
                          </a:solidFill>
                          <a:latin typeface="Century Gothic" panose="020B0502020202020204" pitchFamily="34" charset="0"/>
                        </a:rPr>
                        <a:t>, </a:t>
                      </a:r>
                      <a:r>
                        <a:rPr lang="da-DK" sz="1200" b="0" i="0" dirty="0">
                          <a:solidFill>
                            <a:schemeClr val="tx2"/>
                          </a:solidFill>
                          <a:latin typeface="Century Gothic" panose="020B0502020202020204" pitchFamily="34" charset="0"/>
                        </a:rPr>
                        <a:t>n (%)</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fr-FR" dirty="0"/>
                    </a:p>
                  </a:txBody>
                  <a:tcPr marL="81910" marR="27304"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183 (61)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210 (69) </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610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Ethnie,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Asie</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Caucasien</a:t>
                      </a:r>
                    </a:p>
                    <a:p>
                      <a:pPr marL="231775" indent="0" algn="l">
                        <a:lnSpc>
                          <a:spcPts val="1260"/>
                        </a:lnSpc>
                        <a:spcBef>
                          <a:spcPts val="0"/>
                        </a:spcBef>
                        <a:tabLst/>
                      </a:pPr>
                      <a:r>
                        <a:rPr lang="fr-FR" sz="1200" b="0" i="0">
                          <a:solidFill>
                            <a:schemeClr val="tx2"/>
                          </a:solidFill>
                          <a:latin typeface="Century Gothic" panose="020B0502020202020204" pitchFamily="34" charset="0"/>
                          <a:cs typeface="Arial" panose="020B0604020202020204" pitchFamily="34" charset="0"/>
                        </a:rPr>
                        <a:t>Afro-Américain</a:t>
                      </a:r>
                      <a:endParaRPr lang="fr-FR" sz="1200" b="0" i="0" dirty="0">
                        <a:solidFill>
                          <a:schemeClr val="tx2"/>
                        </a:solidFill>
                        <a:latin typeface="Century Gothic" panose="020B0502020202020204" pitchFamily="34" charset="0"/>
                        <a:cs typeface="Arial" panose="020B0604020202020204" pitchFamily="34" charset="0"/>
                      </a:endParaRP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Autre</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119 (40)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123 (41)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 (2)</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51 (17)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120 (39)</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126 (41)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 (1)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55 (18)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3429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ECOG PS</a:t>
                      </a:r>
                      <a:r>
                        <a:rPr lang="fr-FR" sz="1200" b="0" i="0" dirty="0">
                          <a:solidFill>
                            <a:schemeClr val="tx2"/>
                          </a:solidFill>
                          <a:latin typeface="Century Gothic" panose="020B0502020202020204" pitchFamily="34" charset="0"/>
                          <a:cs typeface="Arial" panose="020B0604020202020204" pitchFamily="34" charset="0"/>
                        </a:rPr>
                        <a:t>, 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0</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1</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89 (30)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210 (70)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94 (31)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211 (69)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3429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Histologie,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Non épi</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épi</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234 (78)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65 (22)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234 (77)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71 (23)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209005">
                <a:tc gridSpan="2">
                  <a:txBody>
                    <a:bodyPr/>
                    <a:lstStyle/>
                    <a:p>
                      <a:pPr marL="0" marR="0" lvl="0" indent="0" algn="l" defTabSz="914400" rtl="0" eaLnBrk="1" fontAlgn="auto" latinLnBrk="0" hangingPunct="1">
                        <a:lnSpc>
                          <a:spcPts val="1260"/>
                        </a:lnSpc>
                        <a:spcBef>
                          <a:spcPts val="0"/>
                        </a:spcBef>
                        <a:spcAft>
                          <a:spcPts val="0"/>
                        </a:spcAft>
                        <a:buClrTx/>
                        <a:buSzTx/>
                        <a:buFontTx/>
                        <a:buNone/>
                        <a:tabLst/>
                        <a:defRPr/>
                      </a:pPr>
                      <a:r>
                        <a:rPr lang="fr-FR" sz="1200" b="1" i="0" dirty="0">
                          <a:solidFill>
                            <a:schemeClr val="tx2"/>
                          </a:solidFill>
                          <a:latin typeface="Century Gothic" panose="020B0502020202020204" pitchFamily="34" charset="0"/>
                          <a:cs typeface="Arial" panose="020B0604020202020204" pitchFamily="34" charset="0"/>
                        </a:rPr>
                        <a:t>Ancien ou fumeur actuel,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fr-FR"/>
                    </a:p>
                  </a:txBody>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238 (80)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251 (82)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381391631"/>
                  </a:ext>
                </a:extLst>
              </a:tr>
              <a:tr h="342976">
                <a:tc>
                  <a:txBody>
                    <a:body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Altérations génomique actionnable,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Présentes</a:t>
                      </a:r>
                    </a:p>
                    <a:p>
                      <a:pPr marL="231775" indent="0" algn="l">
                        <a:lnSpc>
                          <a:spcPts val="1260"/>
                        </a:lnSpc>
                        <a:spcBef>
                          <a:spcPts val="0"/>
                        </a:spcBef>
                        <a:tabLst/>
                      </a:pPr>
                      <a:r>
                        <a:rPr lang="fr-FR" sz="1200" b="0" i="1" dirty="0">
                          <a:solidFill>
                            <a:schemeClr val="tx2"/>
                          </a:solidFill>
                          <a:latin typeface="Century Gothic" panose="020B0502020202020204" pitchFamily="34" charset="0"/>
                          <a:cs typeface="Arial" panose="020B0604020202020204" pitchFamily="34" charset="0"/>
                        </a:rPr>
                        <a:t>EGFR</a:t>
                      </a:r>
                      <a:r>
                        <a:rPr lang="fr-FR" sz="1200" b="0" i="0" dirty="0">
                          <a:solidFill>
                            <a:schemeClr val="tx2"/>
                          </a:solidFill>
                          <a:latin typeface="Century Gothic" panose="020B0502020202020204" pitchFamily="34" charset="0"/>
                          <a:cs typeface="Arial" panose="020B0604020202020204" pitchFamily="34" charset="0"/>
                        </a:rPr>
                        <a:t> mutation</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50 (17)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39 (13)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51 (17)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45 (15)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20704677"/>
                  </a:ext>
                </a:extLst>
              </a:tr>
              <a:tr h="209005">
                <a:tc gridSpan="2">
                  <a:txBody>
                    <a:body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Métastases cérébrales à </a:t>
                      </a:r>
                      <a:r>
                        <a:rPr lang="fr-FR" sz="1200" b="1" i="0" dirty="0" err="1">
                          <a:solidFill>
                            <a:schemeClr val="tx2"/>
                          </a:solidFill>
                          <a:latin typeface="Century Gothic" panose="020B0502020202020204" pitchFamily="34" charset="0"/>
                          <a:cs typeface="Arial" panose="020B0604020202020204" pitchFamily="34" charset="0"/>
                        </a:rPr>
                        <a:t>baseline</a:t>
                      </a:r>
                      <a:r>
                        <a:rPr lang="fr-FR" sz="1200" b="1" i="0" dirty="0">
                          <a:solidFill>
                            <a:schemeClr val="tx2"/>
                          </a:solidFill>
                          <a:latin typeface="Century Gothic" panose="020B0502020202020204" pitchFamily="34" charset="0"/>
                          <a:cs typeface="Arial" panose="020B0604020202020204" pitchFamily="34" charset="0"/>
                        </a:rPr>
                        <a:t>,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fr-FR"/>
                    </a:p>
                  </a:txBody>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50 (17)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47 (15)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430389595"/>
                  </a:ext>
                </a:extLst>
              </a:tr>
              <a:tr h="476947">
                <a:tc>
                  <a:txBody>
                    <a:body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Nombre de lignes préalables,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1</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2</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 3</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167 (56)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108 (36)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22 (7)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174 (57)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102 (33)</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28 (9)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43339819"/>
                  </a:ext>
                </a:extLst>
              </a:tr>
              <a:tr h="476947">
                <a:tc>
                  <a:txBody>
                    <a:body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Traitement antérieur, </a:t>
                      </a:r>
                      <a:r>
                        <a:rPr lang="fr-FR" sz="1200" b="0" i="0" dirty="0">
                          <a:solidFill>
                            <a:schemeClr val="tx2"/>
                          </a:solidFill>
                          <a:latin typeface="Century Gothic" panose="020B0502020202020204" pitchFamily="34" charset="0"/>
                          <a:cs typeface="Arial" panose="020B0604020202020204" pitchFamily="34" charset="0"/>
                        </a:rPr>
                        <a:t>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Chimiothérapie à base de platine</a:t>
                      </a:r>
                    </a:p>
                    <a:p>
                      <a:pPr marL="231775" indent="0" algn="l">
                        <a:lnSpc>
                          <a:spcPts val="1260"/>
                        </a:lnSpc>
                        <a:spcBef>
                          <a:spcPts val="0"/>
                        </a:spcBef>
                        <a:tabLst/>
                      </a:pPr>
                      <a:r>
                        <a:rPr lang="fr-FR" sz="1200" b="0" i="0" dirty="0" err="1">
                          <a:solidFill>
                            <a:schemeClr val="tx2"/>
                          </a:solidFill>
                          <a:latin typeface="Century Gothic" panose="020B0502020202020204" pitchFamily="34" charset="0"/>
                          <a:cs typeface="Arial" panose="020B0604020202020204" pitchFamily="34" charset="0"/>
                        </a:rPr>
                        <a:t>Anti-PD</a:t>
                      </a:r>
                      <a:r>
                        <a:rPr lang="fr-FR" sz="1200" b="0" i="0" dirty="0">
                          <a:solidFill>
                            <a:schemeClr val="tx2"/>
                          </a:solidFill>
                          <a:latin typeface="Century Gothic" panose="020B0502020202020204" pitchFamily="34" charset="0"/>
                          <a:cs typeface="Arial" panose="020B0604020202020204" pitchFamily="34" charset="0"/>
                        </a:rPr>
                        <a:t>-(L)1</a:t>
                      </a:r>
                    </a:p>
                    <a:p>
                      <a:pPr marL="231775" indent="0" algn="l">
                        <a:lnSpc>
                          <a:spcPts val="1260"/>
                        </a:lnSpc>
                        <a:spcBef>
                          <a:spcPts val="0"/>
                        </a:spcBef>
                        <a:tabLst/>
                      </a:pPr>
                      <a:r>
                        <a:rPr lang="fr-FR" sz="1200" b="0" i="0" dirty="0">
                          <a:solidFill>
                            <a:schemeClr val="tx2"/>
                          </a:solidFill>
                          <a:latin typeface="Century Gothic" panose="020B0502020202020204" pitchFamily="34" charset="0"/>
                          <a:cs typeface="Arial" panose="020B0604020202020204" pitchFamily="34" charset="0"/>
                        </a:rPr>
                        <a:t>Thérapie ciblée</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297 (99)</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263 (88)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46 (15)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305 (100)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268 (88)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50 (16)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669945907"/>
                  </a:ext>
                </a:extLst>
              </a:tr>
            </a:tbl>
          </a:graphicData>
        </a:graphic>
      </p:graphicFrame>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28552" y="957060"/>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0935707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SSP pour l’ensemble des patients et analyse en sous-groupes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fr-FR" dirty="0"/>
              <a:t>TROPION-Lung-01</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sp>
        <p:nvSpPr>
          <p:cNvPr id="4" name="Rectangle à coins arrondis 16">
            <a:extLst>
              <a:ext uri="{FF2B5EF4-FFF2-40B4-BE49-F238E27FC236}">
                <a16:creationId xmlns="" xmlns:a16="http://schemas.microsoft.com/office/drawing/2014/main" id="{FAA0FB54-0219-65E5-1423-B1CFCBAA080D}"/>
              </a:ext>
            </a:extLst>
          </p:cNvPr>
          <p:cNvSpPr/>
          <p:nvPr/>
        </p:nvSpPr>
        <p:spPr>
          <a:xfrm>
            <a:off x="5900925" y="1463601"/>
            <a:ext cx="5845598" cy="4286035"/>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 name="ZoneTexte 4">
            <a:extLst>
              <a:ext uri="{FF2B5EF4-FFF2-40B4-BE49-F238E27FC236}">
                <a16:creationId xmlns="" xmlns:a16="http://schemas.microsoft.com/office/drawing/2014/main" id="{F200FE69-BE73-27FE-EF45-28EDD9C3D31D}"/>
              </a:ext>
            </a:extLst>
          </p:cNvPr>
          <p:cNvSpPr txBox="1"/>
          <p:nvPr/>
        </p:nvSpPr>
        <p:spPr>
          <a:xfrm>
            <a:off x="6337692" y="1311263"/>
            <a:ext cx="3521739"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SSP dans les  sous-groupes principaux</a:t>
            </a:r>
          </a:p>
        </p:txBody>
      </p:sp>
      <p:grpSp>
        <p:nvGrpSpPr>
          <p:cNvPr id="10" name="Groupe 9">
            <a:extLst>
              <a:ext uri="{FF2B5EF4-FFF2-40B4-BE49-F238E27FC236}">
                <a16:creationId xmlns="" xmlns:a16="http://schemas.microsoft.com/office/drawing/2014/main" id="{A812C240-F744-F929-6047-E4B6F5E36830}"/>
              </a:ext>
            </a:extLst>
          </p:cNvPr>
          <p:cNvGrpSpPr/>
          <p:nvPr/>
        </p:nvGrpSpPr>
        <p:grpSpPr>
          <a:xfrm>
            <a:off x="9576342" y="3130266"/>
            <a:ext cx="1725922" cy="2602742"/>
            <a:chOff x="529157" y="2485881"/>
            <a:chExt cx="5305459" cy="3038258"/>
          </a:xfrm>
        </p:grpSpPr>
        <p:graphicFrame>
          <p:nvGraphicFramePr>
            <p:cNvPr id="11" name="Graphique 10">
              <a:extLst>
                <a:ext uri="{FF2B5EF4-FFF2-40B4-BE49-F238E27FC236}">
                  <a16:creationId xmlns="" xmlns:a16="http://schemas.microsoft.com/office/drawing/2014/main" id="{28C39FC3-6A49-0FD0-1D85-316C37A8A595}"/>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a:extLst>
                <a:ext uri="{FF2B5EF4-FFF2-40B4-BE49-F238E27FC236}">
                  <a16:creationId xmlns="" xmlns:a16="http://schemas.microsoft.com/office/drawing/2014/main" id="{572A0DFC-4543-1ECF-D38F-825C49DE6B29}"/>
                </a:ext>
              </a:extLst>
            </p:cNvPr>
            <p:cNvSpPr txBox="1">
              <a:spLocks noChangeArrowheads="1"/>
            </p:cNvSpPr>
            <p:nvPr/>
          </p:nvSpPr>
          <p:spPr bwMode="auto">
            <a:xfrm>
              <a:off x="1014256" y="5272645"/>
              <a:ext cx="3306655" cy="25149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50000"/>
                      <a:lumOff val="50000"/>
                    </a:schemeClr>
                  </a:solidFill>
                  <a:latin typeface="+mn-lt"/>
                  <a:ea typeface="+mn-ea"/>
                  <a:cs typeface="Arial"/>
                </a:rPr>
                <a:t>Hazard</a:t>
              </a:r>
              <a:r>
                <a:rPr lang="da-DK" sz="800" dirty="0">
                  <a:solidFill>
                    <a:schemeClr val="tx1">
                      <a:lumMod val="50000"/>
                      <a:lumOff val="50000"/>
                    </a:schemeClr>
                  </a:solidFill>
                  <a:latin typeface="+mn-lt"/>
                  <a:ea typeface="+mn-ea"/>
                  <a:cs typeface="Arial"/>
                </a:rPr>
                <a:t> ratio</a:t>
              </a:r>
            </a:p>
          </p:txBody>
        </p:sp>
      </p:grpSp>
      <p:graphicFrame>
        <p:nvGraphicFramePr>
          <p:cNvPr id="13" name="Tableau 12">
            <a:extLst>
              <a:ext uri="{FF2B5EF4-FFF2-40B4-BE49-F238E27FC236}">
                <a16:creationId xmlns="" xmlns:a16="http://schemas.microsoft.com/office/drawing/2014/main" id="{3B991550-87D5-EAA1-E490-F0267AB36CBB}"/>
              </a:ext>
            </a:extLst>
          </p:cNvPr>
          <p:cNvGraphicFramePr>
            <a:graphicFrameLocks noGrp="1"/>
          </p:cNvGraphicFramePr>
          <p:nvPr>
            <p:extLst>
              <p:ext uri="{D42A27DB-BD31-4B8C-83A1-F6EECF244321}">
                <p14:modId xmlns:p14="http://schemas.microsoft.com/office/powerpoint/2010/main" val="415102667"/>
              </p:ext>
            </p:extLst>
          </p:nvPr>
        </p:nvGraphicFramePr>
        <p:xfrm>
          <a:off x="6003697" y="1689789"/>
          <a:ext cx="5660307" cy="3575703"/>
        </p:xfrm>
        <a:graphic>
          <a:graphicData uri="http://schemas.openxmlformats.org/drawingml/2006/table">
            <a:tbl>
              <a:tblPr firstRow="1" bandRow="1"/>
              <a:tblGrid>
                <a:gridCol w="1068211">
                  <a:extLst>
                    <a:ext uri="{9D8B030D-6E8A-4147-A177-3AD203B41FA5}">
                      <a16:colId xmlns="" xmlns:a16="http://schemas.microsoft.com/office/drawing/2014/main" val="20000"/>
                    </a:ext>
                  </a:extLst>
                </a:gridCol>
                <a:gridCol w="1014883">
                  <a:extLst>
                    <a:ext uri="{9D8B030D-6E8A-4147-A177-3AD203B41FA5}">
                      <a16:colId xmlns="" xmlns:a16="http://schemas.microsoft.com/office/drawing/2014/main" val="20003"/>
                    </a:ext>
                  </a:extLst>
                </a:gridCol>
                <a:gridCol w="758651">
                  <a:extLst>
                    <a:ext uri="{9D8B030D-6E8A-4147-A177-3AD203B41FA5}">
                      <a16:colId xmlns="" xmlns:a16="http://schemas.microsoft.com/office/drawing/2014/main" val="20004"/>
                    </a:ext>
                  </a:extLst>
                </a:gridCol>
                <a:gridCol w="758651">
                  <a:extLst>
                    <a:ext uri="{9D8B030D-6E8A-4147-A177-3AD203B41FA5}">
                      <a16:colId xmlns="" xmlns:a16="http://schemas.microsoft.com/office/drawing/2014/main" val="3200306659"/>
                    </a:ext>
                  </a:extLst>
                </a:gridCol>
                <a:gridCol w="1668026">
                  <a:extLst>
                    <a:ext uri="{9D8B030D-6E8A-4147-A177-3AD203B41FA5}">
                      <a16:colId xmlns="" xmlns:a16="http://schemas.microsoft.com/office/drawing/2014/main" val="20001"/>
                    </a:ext>
                  </a:extLst>
                </a:gridCol>
                <a:gridCol w="391885">
                  <a:extLst>
                    <a:ext uri="{9D8B030D-6E8A-4147-A177-3AD203B41FA5}">
                      <a16:colId xmlns="" xmlns:a16="http://schemas.microsoft.com/office/drawing/2014/main" val="20002"/>
                    </a:ext>
                  </a:extLst>
                </a:gridCol>
              </a:tblGrid>
              <a:tr h="24011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080"/>
                        </a:lnSpc>
                      </a:pPr>
                      <a:r>
                        <a:rPr lang="fr-FR" sz="900" b="0" dirty="0">
                          <a:solidFill>
                            <a:schemeClr val="bg1"/>
                          </a:solidFill>
                          <a:latin typeface="+mn-lt"/>
                          <a:cs typeface="Arial" panose="020B0604020202020204" pitchFamily="34" charset="0"/>
                        </a:rPr>
                        <a:t>Sous-groupes</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fr-FR"/>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ts val="1080"/>
                        </a:lnSpc>
                        <a:spcBef>
                          <a:spcPts val="0"/>
                        </a:spcBef>
                        <a:spcAft>
                          <a:spcPts val="0"/>
                        </a:spcAft>
                        <a:buClrTx/>
                        <a:buSzTx/>
                        <a:buFontTx/>
                        <a:buNone/>
                        <a:tabLst/>
                        <a:defRPr/>
                      </a:pPr>
                      <a:r>
                        <a:rPr lang="fr-FR" sz="900" b="0" dirty="0" err="1">
                          <a:solidFill>
                            <a:schemeClr val="bg1"/>
                          </a:solidFill>
                          <a:latin typeface="+mn-lt"/>
                          <a:cs typeface="Arial" panose="020B0604020202020204" pitchFamily="34" charset="0"/>
                        </a:rPr>
                        <a:t>Evénéments</a:t>
                      </a:r>
                      <a:r>
                        <a:rPr lang="fr-FR" sz="900" b="0" dirty="0">
                          <a:solidFill>
                            <a:schemeClr val="bg1"/>
                          </a:solidFill>
                          <a:latin typeface="+mn-lt"/>
                          <a:cs typeface="Arial" panose="020B0604020202020204" pitchFamily="34" charset="0"/>
                        </a:rPr>
                        <a:t>/N</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fr-FR"/>
                    </a:p>
                  </a:txBody>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080"/>
                        </a:lnSpc>
                      </a:pPr>
                      <a:endParaRPr lang="fr-FR" sz="900" b="0" dirty="0">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080"/>
                        </a:lnSpc>
                      </a:pPr>
                      <a:r>
                        <a:rPr lang="fr-FR" sz="900" b="0" dirty="0">
                          <a:solidFill>
                            <a:schemeClr val="bg1"/>
                          </a:solidFill>
                          <a:latin typeface="+mn-lt"/>
                          <a:cs typeface="Arial" panose="020B0604020202020204" pitchFamily="34" charset="0"/>
                        </a:rPr>
                        <a:t>HR </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186008">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ts val="1080"/>
                        </a:lnSpc>
                        <a:spcBef>
                          <a:spcPts val="0"/>
                        </a:spcBef>
                      </a:pPr>
                      <a:endParaRPr lang="fr-FR" sz="9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92075" indent="-4763" algn="l">
                        <a:lnSpc>
                          <a:spcPct val="100000"/>
                        </a:lnSpc>
                        <a:spcBef>
                          <a:spcPts val="300"/>
                        </a:spcBef>
                        <a:spcAft>
                          <a:spcPts val="0"/>
                        </a:spcAft>
                      </a:pPr>
                      <a:endParaRPr lang="fr-FR" sz="1400" b="0" baseline="0">
                        <a:solidFill>
                          <a:schemeClr val="bg2"/>
                        </a:solidFill>
                        <a:latin typeface="Arial" panose="020B0604020202020204" pitchFamily="34" charset="0"/>
                        <a:cs typeface="Arial" panose="020B0604020202020204" pitchFamily="34" charset="0"/>
                      </a:endParaRPr>
                    </a:p>
                  </a:txBody>
                  <a:tcPr marL="36000" marR="36000" marT="60960" marB="6096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ctr">
                        <a:lnSpc>
                          <a:spcPts val="1080"/>
                        </a:lnSpc>
                        <a:spcBef>
                          <a:spcPts val="300"/>
                        </a:spcBef>
                      </a:pPr>
                      <a:r>
                        <a:rPr lang="fr-FR" sz="900" b="1" kern="1200" dirty="0" err="1">
                          <a:solidFill>
                            <a:schemeClr val="tx1"/>
                          </a:solidFill>
                          <a:latin typeface="+mn-lt"/>
                          <a:ea typeface="+mn-ea"/>
                          <a:cs typeface="+mn-cs"/>
                        </a:rPr>
                        <a:t>Dato-DXd</a:t>
                      </a:r>
                      <a:endParaRPr lang="fr-FR" sz="900" b="1" kern="1200" dirty="0">
                        <a:solidFill>
                          <a:schemeClr val="tx1"/>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92075" algn="ctr">
                        <a:lnSpc>
                          <a:spcPts val="1080"/>
                        </a:lnSpc>
                        <a:spcBef>
                          <a:spcPts val="300"/>
                        </a:spcBef>
                      </a:pPr>
                      <a:r>
                        <a:rPr lang="fr-FR" sz="900" b="1" kern="1200" dirty="0" err="1">
                          <a:solidFill>
                            <a:schemeClr val="tx1"/>
                          </a:solidFill>
                          <a:latin typeface="+mn-lt"/>
                          <a:ea typeface="+mn-ea"/>
                          <a:cs typeface="+mn-cs"/>
                        </a:rPr>
                        <a:t>Docetaxel</a:t>
                      </a:r>
                      <a:endParaRPr lang="fr-FR" sz="900" b="1" kern="1200" dirty="0">
                        <a:solidFill>
                          <a:schemeClr val="tx1"/>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indent="87313" algn="ctr">
                        <a:spcBef>
                          <a:spcPts val="300"/>
                        </a:spcBef>
                      </a:pPr>
                      <a:endParaRPr lang="fr-FR" sz="1200" b="1">
                        <a:solidFill>
                          <a:schemeClr val="accent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080"/>
                        </a:lnSpc>
                        <a:spcBef>
                          <a:spcPts val="300"/>
                        </a:spcBef>
                      </a:pPr>
                      <a:endParaRPr kumimoji="0" lang="fr-FR" sz="9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4381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ts val="1080"/>
                        </a:lnSpc>
                        <a:spcBef>
                          <a:spcPts val="0"/>
                        </a:spcBef>
                      </a:pPr>
                      <a:r>
                        <a:rPr lang="fr-FR" sz="900" b="1" kern="1200" dirty="0">
                          <a:solidFill>
                            <a:schemeClr val="tx2"/>
                          </a:solidFill>
                          <a:latin typeface="+mn-lt"/>
                          <a:ea typeface="+mn-ea"/>
                          <a:cs typeface="+mn-cs"/>
                        </a:rPr>
                        <a:t>Âge à randomisation</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300"/>
                        </a:spcBef>
                        <a:spcAft>
                          <a:spcPts val="0"/>
                        </a:spcAft>
                      </a:pPr>
                      <a:r>
                        <a:rPr lang="da-DK" sz="900" dirty="0">
                          <a:solidFill>
                            <a:schemeClr val="tx2"/>
                          </a:solidFill>
                          <a:latin typeface="+mn-lt"/>
                        </a:rPr>
                        <a:t>&lt; 65 </a:t>
                      </a:r>
                      <a:r>
                        <a:rPr lang="da-DK" sz="900" dirty="0" err="1">
                          <a:solidFill>
                            <a:schemeClr val="tx2"/>
                          </a:solidFill>
                          <a:latin typeface="+mn-lt"/>
                        </a:rPr>
                        <a:t>ans</a:t>
                      </a:r>
                      <a:endParaRPr lang="da-DK" sz="900" dirty="0">
                        <a:solidFill>
                          <a:schemeClr val="tx2"/>
                        </a:solidFill>
                        <a:latin typeface="+mn-lt"/>
                      </a:endParaRPr>
                    </a:p>
                    <a:p>
                      <a:pPr marL="92075" indent="-4763" algn="l">
                        <a:lnSpc>
                          <a:spcPts val="1080"/>
                        </a:lnSpc>
                        <a:spcBef>
                          <a:spcPts val="300"/>
                        </a:spcBef>
                        <a:spcAft>
                          <a:spcPts val="0"/>
                        </a:spcAft>
                      </a:pPr>
                      <a:r>
                        <a:rPr lang="da-DK" sz="900" dirty="0">
                          <a:solidFill>
                            <a:schemeClr val="tx2"/>
                          </a:solidFill>
                          <a:latin typeface="+mn-lt"/>
                        </a:rPr>
                        <a:t>≥ 65 </a:t>
                      </a:r>
                      <a:r>
                        <a:rPr lang="da-DK" sz="900" dirty="0" err="1">
                          <a:solidFill>
                            <a:schemeClr val="tx2"/>
                          </a:solidFill>
                          <a:latin typeface="+mn-lt"/>
                        </a:rPr>
                        <a:t>ans</a:t>
                      </a:r>
                      <a:endParaRPr lang="da-DK" sz="900" dirty="0">
                        <a:solidFill>
                          <a:schemeClr val="tx2"/>
                        </a:solidFill>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118/162</a:t>
                      </a:r>
                    </a:p>
                    <a:p>
                      <a:pPr algn="ctr">
                        <a:lnSpc>
                          <a:spcPts val="1080"/>
                        </a:lnSpc>
                      </a:pPr>
                      <a:r>
                        <a:rPr lang="en-US" sz="900" dirty="0">
                          <a:solidFill>
                            <a:schemeClr val="tx2"/>
                          </a:solidFill>
                          <a:latin typeface="+mn-lt"/>
                        </a:rPr>
                        <a:t>95/137</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115/155</a:t>
                      </a:r>
                    </a:p>
                    <a:p>
                      <a:pPr algn="ctr">
                        <a:lnSpc>
                          <a:spcPts val="1080"/>
                        </a:lnSpc>
                      </a:pPr>
                      <a:r>
                        <a:rPr lang="en-US" sz="900" dirty="0">
                          <a:solidFill>
                            <a:schemeClr val="tx2"/>
                          </a:solidFill>
                          <a:latin typeface="+mn-lt"/>
                        </a:rPr>
                        <a:t>103/150</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lnSpc>
                          <a:spcPts val="1080"/>
                        </a:lnSpc>
                        <a:spcBef>
                          <a:spcPts val="300"/>
                        </a:spcBef>
                      </a:pPr>
                      <a:endParaRPr lang="fr-FR" sz="900" b="1" dirty="0">
                        <a:solidFill>
                          <a:schemeClr val="accent1"/>
                        </a:solidFill>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080"/>
                        </a:lnSpc>
                        <a:spcBef>
                          <a:spcPts val="300"/>
                        </a:spcBef>
                      </a:pPr>
                      <a:r>
                        <a:rPr lang="fr-FR" sz="900" b="1" dirty="0">
                          <a:solidFill>
                            <a:schemeClr val="tx2"/>
                          </a:solidFill>
                          <a:latin typeface="+mn-lt"/>
                          <a:cs typeface="Arial" panose="020B0604020202020204" pitchFamily="34" charset="0"/>
                        </a:rPr>
                        <a:t>0,67</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0,83</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4081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ts val="1080"/>
                        </a:lnSpc>
                        <a:spcBef>
                          <a:spcPts val="300"/>
                        </a:spcBef>
                        <a:spcAft>
                          <a:spcPts val="0"/>
                        </a:spcAft>
                        <a:buClrTx/>
                        <a:buSzTx/>
                        <a:buFontTx/>
                        <a:buNone/>
                        <a:tabLst/>
                        <a:defRPr/>
                      </a:pPr>
                      <a:r>
                        <a:rPr lang="en-US" sz="900" b="1" kern="1200" dirty="0" err="1">
                          <a:solidFill>
                            <a:schemeClr val="tx2"/>
                          </a:solidFill>
                          <a:latin typeface="+mn-lt"/>
                          <a:ea typeface="+mn-ea"/>
                          <a:cs typeface="+mn-cs"/>
                        </a:rPr>
                        <a:t>Sexe</a:t>
                      </a:r>
                      <a:endParaRPr lang="en-US" sz="9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0"/>
                        </a:spcBef>
                        <a:spcAft>
                          <a:spcPts val="0"/>
                        </a:spcAft>
                      </a:pPr>
                      <a:r>
                        <a:rPr lang="en-US" sz="900" kern="1200" dirty="0">
                          <a:solidFill>
                            <a:schemeClr val="tx2"/>
                          </a:solidFill>
                          <a:latin typeface="+mn-lt"/>
                          <a:ea typeface="+mn-ea"/>
                          <a:cs typeface="+mn-cs"/>
                        </a:rPr>
                        <a:t>Hommes</a:t>
                      </a:r>
                    </a:p>
                    <a:p>
                      <a:pPr marL="92075" indent="-4763" algn="l">
                        <a:lnSpc>
                          <a:spcPts val="1080"/>
                        </a:lnSpc>
                        <a:spcBef>
                          <a:spcPts val="0"/>
                        </a:spcBef>
                        <a:spcAft>
                          <a:spcPts val="0"/>
                        </a:spcAft>
                      </a:pPr>
                      <a:r>
                        <a:rPr lang="en-US" sz="900" kern="1200" dirty="0">
                          <a:solidFill>
                            <a:schemeClr val="tx2"/>
                          </a:solidFill>
                          <a:latin typeface="+mn-lt"/>
                          <a:ea typeface="+mn-ea"/>
                          <a:cs typeface="+mn-cs"/>
                        </a:rPr>
                        <a:t>Femmes</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136/183</a:t>
                      </a:r>
                    </a:p>
                    <a:p>
                      <a:pPr algn="ctr">
                        <a:lnSpc>
                          <a:spcPts val="1080"/>
                        </a:lnSpc>
                      </a:pPr>
                      <a:r>
                        <a:rPr lang="en-US" sz="900" dirty="0">
                          <a:solidFill>
                            <a:schemeClr val="tx2"/>
                          </a:solidFill>
                          <a:latin typeface="+mn-lt"/>
                        </a:rPr>
                        <a:t>77/116</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158/210</a:t>
                      </a:r>
                    </a:p>
                    <a:p>
                      <a:pPr algn="ctr">
                        <a:lnSpc>
                          <a:spcPts val="1080"/>
                        </a:lnSpc>
                      </a:pPr>
                      <a:r>
                        <a:rPr lang="en-US" sz="900" dirty="0">
                          <a:solidFill>
                            <a:schemeClr val="tx2"/>
                          </a:solidFill>
                          <a:latin typeface="+mn-lt"/>
                        </a:rPr>
                        <a:t>60/95</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ts val="1080"/>
                        </a:lnSpc>
                        <a:spcBef>
                          <a:spcPts val="300"/>
                        </a:spcBef>
                      </a:pPr>
                      <a:endParaRPr lang="fr-FR" sz="900" b="1" dirty="0">
                        <a:solidFill>
                          <a:schemeClr val="accent1"/>
                        </a:solidFill>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0,79</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0,71</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381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0"/>
                        </a:spcBef>
                        <a:spcAft>
                          <a:spcPts val="0"/>
                        </a:spcAft>
                      </a:pPr>
                      <a:r>
                        <a:rPr lang="en-US" sz="900" b="1" kern="1200" dirty="0" err="1">
                          <a:solidFill>
                            <a:schemeClr val="tx2"/>
                          </a:solidFill>
                          <a:latin typeface="+mn-lt"/>
                          <a:ea typeface="+mn-ea"/>
                          <a:cs typeface="+mn-cs"/>
                        </a:rPr>
                        <a:t>Ethnie</a:t>
                      </a:r>
                      <a:endParaRPr lang="en-US" sz="9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300"/>
                        </a:spcBef>
                        <a:spcAft>
                          <a:spcPts val="0"/>
                        </a:spcAft>
                      </a:pPr>
                      <a:r>
                        <a:rPr lang="en-US" sz="900" kern="1200" dirty="0" err="1">
                          <a:solidFill>
                            <a:schemeClr val="tx2"/>
                          </a:solidFill>
                          <a:latin typeface="+mn-lt"/>
                          <a:ea typeface="+mn-ea"/>
                          <a:cs typeface="+mn-cs"/>
                        </a:rPr>
                        <a:t>Asiatiques</a:t>
                      </a:r>
                      <a:endParaRPr lang="en-US" sz="900" kern="1200" dirty="0">
                        <a:solidFill>
                          <a:schemeClr val="tx2"/>
                        </a:solidFill>
                        <a:latin typeface="+mn-lt"/>
                        <a:ea typeface="+mn-ea"/>
                        <a:cs typeface="+mn-cs"/>
                      </a:endParaRPr>
                    </a:p>
                    <a:p>
                      <a:pPr marL="92075" indent="-4763" algn="l">
                        <a:lnSpc>
                          <a:spcPts val="1080"/>
                        </a:lnSpc>
                        <a:spcBef>
                          <a:spcPts val="300"/>
                        </a:spcBef>
                        <a:spcAft>
                          <a:spcPts val="0"/>
                        </a:spcAft>
                      </a:pPr>
                      <a:r>
                        <a:rPr lang="en-US" sz="900" kern="1200" dirty="0">
                          <a:solidFill>
                            <a:schemeClr val="tx2"/>
                          </a:solidFill>
                          <a:latin typeface="+mn-lt"/>
                          <a:ea typeface="+mn-ea"/>
                          <a:cs typeface="+mn-cs"/>
                        </a:rPr>
                        <a:t>Non-</a:t>
                      </a:r>
                      <a:r>
                        <a:rPr lang="en-US" sz="900" kern="1200" dirty="0" err="1">
                          <a:solidFill>
                            <a:schemeClr val="tx2"/>
                          </a:solidFill>
                          <a:latin typeface="+mn-lt"/>
                          <a:ea typeface="+mn-ea"/>
                          <a:cs typeface="+mn-cs"/>
                        </a:rPr>
                        <a:t>Asiatiques</a:t>
                      </a:r>
                      <a:endParaRPr lang="en-US" sz="9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76/119</a:t>
                      </a:r>
                    </a:p>
                    <a:p>
                      <a:pPr algn="ctr">
                        <a:lnSpc>
                          <a:spcPts val="1080"/>
                        </a:lnSpc>
                      </a:pPr>
                      <a:r>
                        <a:rPr lang="en-US" sz="900" dirty="0">
                          <a:solidFill>
                            <a:schemeClr val="tx2"/>
                          </a:solidFill>
                          <a:latin typeface="+mn-lt"/>
                        </a:rPr>
                        <a:t>131/172</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82/120</a:t>
                      </a:r>
                    </a:p>
                    <a:p>
                      <a:pPr algn="ctr">
                        <a:lnSpc>
                          <a:spcPts val="1080"/>
                        </a:lnSpc>
                      </a:pPr>
                      <a:r>
                        <a:rPr lang="en-US" sz="900" dirty="0">
                          <a:solidFill>
                            <a:schemeClr val="tx2"/>
                          </a:solidFill>
                          <a:latin typeface="+mn-lt"/>
                        </a:rPr>
                        <a:t>129/177</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080"/>
                        </a:lnSpc>
                      </a:pPr>
                      <a:endParaRPr lang="fr-FR" sz="9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0,77</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0,76</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4381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0"/>
                        </a:spcBef>
                        <a:spcAft>
                          <a:spcPts val="0"/>
                        </a:spcAft>
                      </a:pPr>
                      <a:r>
                        <a:rPr lang="en-US" sz="900" b="1" kern="1200" dirty="0" err="1">
                          <a:solidFill>
                            <a:schemeClr val="tx2"/>
                          </a:solidFill>
                          <a:latin typeface="+mn-lt"/>
                          <a:ea typeface="+mn-ea"/>
                          <a:cs typeface="+mn-cs"/>
                        </a:rPr>
                        <a:t>tabagisme</a:t>
                      </a:r>
                      <a:endParaRPr lang="en-US" sz="9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300"/>
                        </a:spcBef>
                        <a:spcAft>
                          <a:spcPts val="0"/>
                        </a:spcAft>
                      </a:pPr>
                      <a:r>
                        <a:rPr lang="en-US" sz="900" kern="1200" dirty="0">
                          <a:solidFill>
                            <a:schemeClr val="tx2"/>
                          </a:solidFill>
                          <a:latin typeface="+mn-lt"/>
                          <a:ea typeface="+mn-ea"/>
                          <a:cs typeface="+mn-cs"/>
                        </a:rPr>
                        <a:t>non</a:t>
                      </a:r>
                    </a:p>
                    <a:p>
                      <a:pPr marL="92075" indent="-4763" algn="l">
                        <a:lnSpc>
                          <a:spcPts val="1080"/>
                        </a:lnSpc>
                        <a:spcBef>
                          <a:spcPts val="300"/>
                        </a:spcBef>
                        <a:spcAft>
                          <a:spcPts val="0"/>
                        </a:spcAft>
                      </a:pPr>
                      <a:r>
                        <a:rPr lang="en-US" sz="900" kern="1200" dirty="0" err="1">
                          <a:solidFill>
                            <a:schemeClr val="tx2"/>
                          </a:solidFill>
                          <a:latin typeface="+mn-lt"/>
                          <a:ea typeface="+mn-ea"/>
                          <a:cs typeface="+mn-cs"/>
                        </a:rPr>
                        <a:t>oui</a:t>
                      </a:r>
                      <a:endParaRPr lang="en-US" sz="9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36/61</a:t>
                      </a:r>
                    </a:p>
                    <a:p>
                      <a:pPr algn="ctr">
                        <a:lnSpc>
                          <a:spcPts val="1080"/>
                        </a:lnSpc>
                      </a:pPr>
                      <a:r>
                        <a:rPr lang="en-US" sz="900" dirty="0">
                          <a:solidFill>
                            <a:schemeClr val="tx2"/>
                          </a:solidFill>
                          <a:latin typeface="+mn-lt"/>
                        </a:rPr>
                        <a:t>177/238</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33/52</a:t>
                      </a:r>
                    </a:p>
                    <a:p>
                      <a:pPr algn="ctr">
                        <a:lnSpc>
                          <a:spcPts val="1080"/>
                        </a:lnSpc>
                      </a:pPr>
                      <a:r>
                        <a:rPr lang="en-US" sz="900" dirty="0">
                          <a:solidFill>
                            <a:schemeClr val="tx2"/>
                          </a:solidFill>
                          <a:latin typeface="+mn-lt"/>
                        </a:rPr>
                        <a:t>184/251</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080"/>
                        </a:lnSpc>
                      </a:pPr>
                      <a:endParaRPr lang="fr-FR" sz="9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0,67</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0,77</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4381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0"/>
                        </a:spcBef>
                        <a:spcAft>
                          <a:spcPts val="0"/>
                        </a:spcAft>
                      </a:pPr>
                      <a:r>
                        <a:rPr lang="en-US" sz="900" b="1" kern="1200" dirty="0" err="1">
                          <a:solidFill>
                            <a:schemeClr val="tx2"/>
                          </a:solidFill>
                          <a:latin typeface="+mn-lt"/>
                          <a:ea typeface="+mn-ea"/>
                          <a:cs typeface="+mn-cs"/>
                        </a:rPr>
                        <a:t>Métastases</a:t>
                      </a:r>
                      <a:r>
                        <a:rPr lang="en-US" sz="900" b="1" kern="1200" dirty="0">
                          <a:solidFill>
                            <a:schemeClr val="tx2"/>
                          </a:solidFill>
                          <a:latin typeface="+mn-lt"/>
                          <a:ea typeface="+mn-ea"/>
                          <a:cs typeface="+mn-cs"/>
                        </a:rPr>
                        <a:t> </a:t>
                      </a:r>
                      <a:r>
                        <a:rPr lang="en-US" sz="900" b="1" kern="1200" dirty="0" err="1">
                          <a:solidFill>
                            <a:schemeClr val="tx2"/>
                          </a:solidFill>
                          <a:latin typeface="+mn-lt"/>
                          <a:ea typeface="+mn-ea"/>
                          <a:cs typeface="+mn-cs"/>
                        </a:rPr>
                        <a:t>cérébrales</a:t>
                      </a:r>
                      <a:endParaRPr lang="en-US" sz="9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300"/>
                        </a:spcBef>
                        <a:spcAft>
                          <a:spcPts val="0"/>
                        </a:spcAft>
                      </a:pPr>
                      <a:r>
                        <a:rPr lang="en-US" sz="900" kern="1200" dirty="0">
                          <a:solidFill>
                            <a:schemeClr val="tx2"/>
                          </a:solidFill>
                          <a:latin typeface="+mn-lt"/>
                          <a:ea typeface="+mn-ea"/>
                          <a:cs typeface="+mn-cs"/>
                        </a:rPr>
                        <a:t>avec</a:t>
                      </a:r>
                    </a:p>
                    <a:p>
                      <a:pPr marL="92075" indent="-4763" algn="l">
                        <a:lnSpc>
                          <a:spcPts val="1080"/>
                        </a:lnSpc>
                        <a:spcBef>
                          <a:spcPts val="300"/>
                        </a:spcBef>
                        <a:spcAft>
                          <a:spcPts val="0"/>
                        </a:spcAft>
                      </a:pPr>
                      <a:r>
                        <a:rPr lang="en-US" sz="900" kern="1200" dirty="0">
                          <a:solidFill>
                            <a:schemeClr val="tx2"/>
                          </a:solidFill>
                          <a:latin typeface="+mn-lt"/>
                          <a:ea typeface="+mn-ea"/>
                          <a:cs typeface="+mn-cs"/>
                        </a:rPr>
                        <a:t>sans</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33/50</a:t>
                      </a:r>
                    </a:p>
                    <a:p>
                      <a:pPr algn="ctr">
                        <a:lnSpc>
                          <a:spcPts val="1080"/>
                        </a:lnSpc>
                      </a:pPr>
                      <a:r>
                        <a:rPr lang="en-US" sz="900" dirty="0">
                          <a:solidFill>
                            <a:schemeClr val="tx2"/>
                          </a:solidFill>
                          <a:latin typeface="+mn-lt"/>
                        </a:rPr>
                        <a:t>180/249</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080"/>
                        </a:lnSpc>
                      </a:pPr>
                      <a:r>
                        <a:rPr lang="en-US" sz="900" dirty="0">
                          <a:solidFill>
                            <a:schemeClr val="tx2"/>
                          </a:solidFill>
                          <a:latin typeface="+mn-lt"/>
                        </a:rPr>
                        <a:t>31/47</a:t>
                      </a:r>
                    </a:p>
                    <a:p>
                      <a:pPr algn="ctr">
                        <a:lnSpc>
                          <a:spcPts val="1080"/>
                        </a:lnSpc>
                      </a:pPr>
                      <a:r>
                        <a:rPr lang="en-US" sz="900" dirty="0">
                          <a:solidFill>
                            <a:schemeClr val="tx2"/>
                          </a:solidFill>
                          <a:latin typeface="+mn-lt"/>
                        </a:rPr>
                        <a:t>187//258</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080"/>
                        </a:lnSpc>
                      </a:pPr>
                      <a:endParaRPr lang="fr-FR" sz="9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0,64</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0,76</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4888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0"/>
                        </a:spcBef>
                        <a:spcAft>
                          <a:spcPts val="0"/>
                        </a:spcAft>
                      </a:pPr>
                      <a:r>
                        <a:rPr lang="en-US" sz="900" b="1" kern="1200" dirty="0">
                          <a:solidFill>
                            <a:schemeClr val="tx2"/>
                          </a:solidFill>
                          <a:latin typeface="+mn-lt"/>
                          <a:ea typeface="+mn-ea"/>
                          <a:cs typeface="+mn-cs"/>
                        </a:rPr>
                        <a:t>Histology</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ts val="1080"/>
                        </a:lnSpc>
                        <a:spcBef>
                          <a:spcPts val="300"/>
                        </a:spcBef>
                        <a:spcAft>
                          <a:spcPts val="0"/>
                        </a:spcAft>
                      </a:pPr>
                      <a:r>
                        <a:rPr lang="en-US" sz="900" kern="1200" dirty="0">
                          <a:solidFill>
                            <a:schemeClr val="tx2"/>
                          </a:solidFill>
                          <a:latin typeface="+mn-lt"/>
                          <a:ea typeface="+mn-ea"/>
                          <a:cs typeface="+mn-cs"/>
                        </a:rPr>
                        <a:t>Non </a:t>
                      </a:r>
                      <a:r>
                        <a:rPr lang="en-US" sz="900" kern="1200" dirty="0" err="1">
                          <a:solidFill>
                            <a:schemeClr val="tx2"/>
                          </a:solidFill>
                          <a:latin typeface="+mn-lt"/>
                          <a:ea typeface="+mn-ea"/>
                          <a:cs typeface="+mn-cs"/>
                        </a:rPr>
                        <a:t>épi</a:t>
                      </a:r>
                      <a:r>
                        <a:rPr lang="en-US" sz="900" kern="1200" dirty="0">
                          <a:solidFill>
                            <a:schemeClr val="tx2"/>
                          </a:solidFill>
                          <a:latin typeface="+mn-lt"/>
                          <a:ea typeface="+mn-ea"/>
                          <a:cs typeface="+mn-cs"/>
                        </a:rPr>
                        <a:t> </a:t>
                      </a:r>
                    </a:p>
                    <a:p>
                      <a:pPr marL="92075" indent="-4763" algn="l">
                        <a:lnSpc>
                          <a:spcPts val="1080"/>
                        </a:lnSpc>
                        <a:spcBef>
                          <a:spcPts val="300"/>
                        </a:spcBef>
                        <a:spcAft>
                          <a:spcPts val="0"/>
                        </a:spcAft>
                      </a:pPr>
                      <a:r>
                        <a:rPr lang="en-US" sz="900" kern="1200" dirty="0" err="1">
                          <a:solidFill>
                            <a:schemeClr val="tx2"/>
                          </a:solidFill>
                          <a:latin typeface="+mn-lt"/>
                          <a:ea typeface="+mn-ea"/>
                          <a:cs typeface="+mn-cs"/>
                        </a:rPr>
                        <a:t>épi</a:t>
                      </a:r>
                      <a:endParaRPr lang="en-US" sz="9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156/229</a:t>
                      </a:r>
                    </a:p>
                    <a:p>
                      <a:pPr algn="ctr">
                        <a:lnSpc>
                          <a:spcPts val="1080"/>
                        </a:lnSpc>
                      </a:pPr>
                      <a:r>
                        <a:rPr lang="en-US" sz="900" dirty="0">
                          <a:solidFill>
                            <a:schemeClr val="tx2"/>
                          </a:solidFill>
                          <a:latin typeface="+mn-lt"/>
                        </a:rPr>
                        <a:t>57/70</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080"/>
                        </a:lnSpc>
                      </a:pPr>
                      <a:r>
                        <a:rPr lang="en-US" sz="900" dirty="0">
                          <a:solidFill>
                            <a:schemeClr val="tx2"/>
                          </a:solidFill>
                          <a:latin typeface="+mn-lt"/>
                        </a:rPr>
                        <a:t>168/232</a:t>
                      </a:r>
                    </a:p>
                    <a:p>
                      <a:pPr algn="ctr">
                        <a:lnSpc>
                          <a:spcPts val="1080"/>
                        </a:lnSpc>
                      </a:pPr>
                      <a:r>
                        <a:rPr lang="en-US" sz="900" dirty="0">
                          <a:solidFill>
                            <a:schemeClr val="tx2"/>
                          </a:solidFill>
                          <a:latin typeface="+mn-lt"/>
                        </a:rPr>
                        <a:t>50/73</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080"/>
                        </a:lnSpc>
                      </a:pPr>
                      <a:endParaRPr lang="fr-FR" sz="9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0,63</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1,38</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r h="453883">
                <a:tc>
                  <a:txBody>
                    <a:bodyPr/>
                    <a:lstStyle/>
                    <a:p>
                      <a:pPr marL="92075" indent="-4763" algn="l">
                        <a:lnSpc>
                          <a:spcPts val="1080"/>
                        </a:lnSpc>
                        <a:spcBef>
                          <a:spcPts val="0"/>
                        </a:spcBef>
                        <a:spcAft>
                          <a:spcPts val="0"/>
                        </a:spcAft>
                      </a:pPr>
                      <a:r>
                        <a:rPr lang="en-US" sz="900" b="1" kern="1200" dirty="0" err="1">
                          <a:solidFill>
                            <a:schemeClr val="tx2"/>
                          </a:solidFill>
                          <a:latin typeface="+mn-lt"/>
                          <a:ea typeface="+mn-ea"/>
                          <a:cs typeface="+mn-cs"/>
                        </a:rPr>
                        <a:t>Altération</a:t>
                      </a:r>
                      <a:r>
                        <a:rPr lang="en-US" sz="900" b="1" kern="1200" dirty="0">
                          <a:solidFill>
                            <a:schemeClr val="tx2"/>
                          </a:solidFill>
                          <a:latin typeface="+mn-lt"/>
                          <a:ea typeface="+mn-ea"/>
                          <a:cs typeface="+mn-cs"/>
                        </a:rPr>
                        <a:t> </a:t>
                      </a:r>
                      <a:r>
                        <a:rPr lang="en-US" sz="900" b="1" kern="1200" dirty="0" err="1">
                          <a:solidFill>
                            <a:schemeClr val="tx2"/>
                          </a:solidFill>
                          <a:latin typeface="+mn-lt"/>
                          <a:ea typeface="+mn-ea"/>
                          <a:cs typeface="+mn-cs"/>
                        </a:rPr>
                        <a:t>actionnable</a:t>
                      </a:r>
                      <a:endParaRPr lang="en-US" sz="900" b="1" kern="1200" dirty="0">
                        <a:solidFill>
                          <a:schemeClr val="tx2"/>
                        </a:solidFill>
                        <a:latin typeface="+mn-lt"/>
                        <a:ea typeface="+mn-ea"/>
                        <a:cs typeface="+mn-cs"/>
                      </a:endParaRP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2075" indent="-4763" algn="l">
                        <a:lnSpc>
                          <a:spcPts val="1080"/>
                        </a:lnSpc>
                        <a:spcBef>
                          <a:spcPts val="300"/>
                        </a:spcBef>
                        <a:spcAft>
                          <a:spcPts val="0"/>
                        </a:spcAft>
                      </a:pPr>
                      <a:r>
                        <a:rPr lang="en-US" sz="900" kern="1200" dirty="0" err="1">
                          <a:solidFill>
                            <a:schemeClr val="tx2"/>
                          </a:solidFill>
                          <a:latin typeface="+mn-lt"/>
                          <a:ea typeface="+mn-ea"/>
                          <a:cs typeface="+mn-cs"/>
                        </a:rPr>
                        <a:t>Absente</a:t>
                      </a:r>
                      <a:endParaRPr lang="en-US" sz="900" kern="1200" dirty="0">
                        <a:solidFill>
                          <a:schemeClr val="tx2"/>
                        </a:solidFill>
                        <a:latin typeface="+mn-lt"/>
                        <a:ea typeface="+mn-ea"/>
                        <a:cs typeface="+mn-cs"/>
                      </a:endParaRPr>
                    </a:p>
                    <a:p>
                      <a:pPr marL="92075" indent="-4763" algn="l">
                        <a:lnSpc>
                          <a:spcPts val="1080"/>
                        </a:lnSpc>
                        <a:spcBef>
                          <a:spcPts val="300"/>
                        </a:spcBef>
                        <a:spcAft>
                          <a:spcPts val="0"/>
                        </a:spcAft>
                      </a:pPr>
                      <a:r>
                        <a:rPr lang="en-US" sz="900" kern="1200" dirty="0" err="1">
                          <a:solidFill>
                            <a:schemeClr val="tx2"/>
                          </a:solidFill>
                          <a:latin typeface="+mn-lt"/>
                          <a:ea typeface="+mn-ea"/>
                          <a:cs typeface="+mn-cs"/>
                        </a:rPr>
                        <a:t>Presente</a:t>
                      </a:r>
                      <a:endParaRPr lang="en-US" sz="900" kern="1200" dirty="0">
                        <a:solidFill>
                          <a:schemeClr val="tx2"/>
                        </a:solidFill>
                        <a:latin typeface="+mn-lt"/>
                        <a:ea typeface="+mn-ea"/>
                        <a:cs typeface="+mn-cs"/>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ts val="1080"/>
                        </a:lnSpc>
                      </a:pPr>
                      <a:r>
                        <a:rPr lang="en-US" sz="900" dirty="0">
                          <a:solidFill>
                            <a:schemeClr val="tx2"/>
                          </a:solidFill>
                          <a:latin typeface="+mn-lt"/>
                        </a:rPr>
                        <a:t>189/252</a:t>
                      </a:r>
                    </a:p>
                    <a:p>
                      <a:pPr algn="ctr">
                        <a:lnSpc>
                          <a:spcPts val="1080"/>
                        </a:lnSpc>
                      </a:pPr>
                      <a:r>
                        <a:rPr lang="en-US" sz="900" dirty="0">
                          <a:solidFill>
                            <a:schemeClr val="tx2"/>
                          </a:solidFill>
                          <a:latin typeface="+mn-lt"/>
                        </a:rPr>
                        <a:t>24/47</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ts val="1080"/>
                        </a:lnSpc>
                      </a:pPr>
                      <a:r>
                        <a:rPr lang="en-US" sz="900" dirty="0">
                          <a:solidFill>
                            <a:schemeClr val="tx2"/>
                          </a:solidFill>
                          <a:latin typeface="+mn-lt"/>
                        </a:rPr>
                        <a:t>184/255</a:t>
                      </a:r>
                    </a:p>
                    <a:p>
                      <a:pPr algn="ctr">
                        <a:lnSpc>
                          <a:spcPts val="1080"/>
                        </a:lnSpc>
                      </a:pPr>
                      <a:r>
                        <a:rPr lang="en-US" sz="900" dirty="0">
                          <a:solidFill>
                            <a:schemeClr val="tx2"/>
                          </a:solidFill>
                          <a:latin typeface="+mn-lt"/>
                        </a:rPr>
                        <a:t>34/50</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080"/>
                        </a:lnSpc>
                      </a:pPr>
                      <a:endParaRPr lang="fr-FR" sz="900" dirty="0">
                        <a:latin typeface="+mn-lt"/>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0,84</a:t>
                      </a:r>
                    </a:p>
                    <a:p>
                      <a:pPr marL="0" marR="0" lvl="0" indent="0" algn="ctr" defTabSz="914400" rtl="0" eaLnBrk="1" fontAlgn="auto" latinLnBrk="0" hangingPunct="1">
                        <a:lnSpc>
                          <a:spcPts val="1080"/>
                        </a:lnSpc>
                        <a:spcBef>
                          <a:spcPts val="300"/>
                        </a:spcBef>
                        <a:spcAft>
                          <a:spcPts val="0"/>
                        </a:spcAft>
                        <a:buClrTx/>
                        <a:buSzTx/>
                        <a:buFontTx/>
                        <a:buNone/>
                        <a:tabLst/>
                        <a:defRPr/>
                      </a:pPr>
                      <a:r>
                        <a:rPr kumimoji="0" lang="fr-FR" sz="9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0,38</a:t>
                      </a: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947848848"/>
                  </a:ext>
                </a:extLst>
              </a:tr>
            </a:tbl>
          </a:graphicData>
        </a:graphic>
      </p:graphicFrame>
      <p:grpSp>
        <p:nvGrpSpPr>
          <p:cNvPr id="14" name="Groupe 13">
            <a:extLst>
              <a:ext uri="{FF2B5EF4-FFF2-40B4-BE49-F238E27FC236}">
                <a16:creationId xmlns="" xmlns:a16="http://schemas.microsoft.com/office/drawing/2014/main" id="{6811493F-B351-30ED-B209-FFCB98E94204}"/>
              </a:ext>
            </a:extLst>
          </p:cNvPr>
          <p:cNvGrpSpPr/>
          <p:nvPr/>
        </p:nvGrpSpPr>
        <p:grpSpPr>
          <a:xfrm>
            <a:off x="9792908" y="5215013"/>
            <a:ext cx="271130" cy="81643"/>
            <a:chOff x="7192888" y="5826580"/>
            <a:chExt cx="271130" cy="81643"/>
          </a:xfrm>
        </p:grpSpPr>
        <p:cxnSp>
          <p:nvCxnSpPr>
            <p:cNvPr id="15" name="Connecteur droit 14">
              <a:extLst>
                <a:ext uri="{FF2B5EF4-FFF2-40B4-BE49-F238E27FC236}">
                  <a16:creationId xmlns="" xmlns:a16="http://schemas.microsoft.com/office/drawing/2014/main" id="{21314DA7-F081-A92C-5928-97432509A724}"/>
                </a:ext>
              </a:extLst>
            </p:cNvPr>
            <p:cNvCxnSpPr>
              <a:cxnSpLocks/>
            </p:cNvCxnSpPr>
            <p:nvPr/>
          </p:nvCxnSpPr>
          <p:spPr>
            <a:xfrm>
              <a:off x="7192888" y="5867401"/>
              <a:ext cx="27113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 name="Rectangle 15">
              <a:extLst>
                <a:ext uri="{FF2B5EF4-FFF2-40B4-BE49-F238E27FC236}">
                  <a16:creationId xmlns="" xmlns:a16="http://schemas.microsoft.com/office/drawing/2014/main" id="{9640B872-D709-4744-D1E4-35BD029B4EF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7" name="Groupe 16">
            <a:extLst>
              <a:ext uri="{FF2B5EF4-FFF2-40B4-BE49-F238E27FC236}">
                <a16:creationId xmlns="" xmlns:a16="http://schemas.microsoft.com/office/drawing/2014/main" id="{62FE4A68-30AA-CEAB-2C78-605A84D0F9E8}"/>
              </a:ext>
            </a:extLst>
          </p:cNvPr>
          <p:cNvGrpSpPr/>
          <p:nvPr/>
        </p:nvGrpSpPr>
        <p:grpSpPr>
          <a:xfrm>
            <a:off x="10085303" y="5022508"/>
            <a:ext cx="212651" cy="81643"/>
            <a:chOff x="7208837" y="5826580"/>
            <a:chExt cx="212651" cy="81643"/>
          </a:xfrm>
        </p:grpSpPr>
        <p:cxnSp>
          <p:nvCxnSpPr>
            <p:cNvPr id="19" name="Connecteur droit 18">
              <a:extLst>
                <a:ext uri="{FF2B5EF4-FFF2-40B4-BE49-F238E27FC236}">
                  <a16:creationId xmlns="" xmlns:a16="http://schemas.microsoft.com/office/drawing/2014/main" id="{16BDDD57-ED08-D4E1-2DCE-FBFAC4E62A72}"/>
                </a:ext>
              </a:extLst>
            </p:cNvPr>
            <p:cNvCxnSpPr>
              <a:cxnSpLocks/>
            </p:cNvCxnSpPr>
            <p:nvPr/>
          </p:nvCxnSpPr>
          <p:spPr>
            <a:xfrm>
              <a:off x="7208837" y="5867401"/>
              <a:ext cx="212651"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20" name="Rectangle 19">
              <a:extLst>
                <a:ext uri="{FF2B5EF4-FFF2-40B4-BE49-F238E27FC236}">
                  <a16:creationId xmlns="" xmlns:a16="http://schemas.microsoft.com/office/drawing/2014/main" id="{121FA8F8-128F-27F2-7EA2-D5EAD3CEC0D3}"/>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1" name="Groupe 20">
            <a:extLst>
              <a:ext uri="{FF2B5EF4-FFF2-40B4-BE49-F238E27FC236}">
                <a16:creationId xmlns="" xmlns:a16="http://schemas.microsoft.com/office/drawing/2014/main" id="{E2567993-6B2D-D2F4-8D12-D6DB283C8C04}"/>
              </a:ext>
            </a:extLst>
          </p:cNvPr>
          <p:cNvGrpSpPr/>
          <p:nvPr/>
        </p:nvGrpSpPr>
        <p:grpSpPr>
          <a:xfrm>
            <a:off x="10042773" y="4189010"/>
            <a:ext cx="186070" cy="81643"/>
            <a:chOff x="7197325" y="5826580"/>
            <a:chExt cx="186070" cy="81643"/>
          </a:xfrm>
        </p:grpSpPr>
        <p:cxnSp>
          <p:nvCxnSpPr>
            <p:cNvPr id="23" name="Connecteur droit 22">
              <a:extLst>
                <a:ext uri="{FF2B5EF4-FFF2-40B4-BE49-F238E27FC236}">
                  <a16:creationId xmlns="" xmlns:a16="http://schemas.microsoft.com/office/drawing/2014/main" id="{1B1A3E5F-2C67-06B4-3BAF-B59412862AB5}"/>
                </a:ext>
              </a:extLst>
            </p:cNvPr>
            <p:cNvCxnSpPr>
              <a:cxnSpLocks/>
            </p:cNvCxnSpPr>
            <p:nvPr/>
          </p:nvCxnSpPr>
          <p:spPr>
            <a:xfrm>
              <a:off x="7197325" y="5867401"/>
              <a:ext cx="1860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24" name="Rectangle 23">
              <a:extLst>
                <a:ext uri="{FF2B5EF4-FFF2-40B4-BE49-F238E27FC236}">
                  <a16:creationId xmlns="" xmlns:a16="http://schemas.microsoft.com/office/drawing/2014/main" id="{2A0F5686-F362-92B5-F658-D229757969F2}"/>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9" name="Groupe 38">
            <a:extLst>
              <a:ext uri="{FF2B5EF4-FFF2-40B4-BE49-F238E27FC236}">
                <a16:creationId xmlns="" xmlns:a16="http://schemas.microsoft.com/office/drawing/2014/main" id="{769B3D37-4A31-AE0F-E299-A02E00D0E959}"/>
              </a:ext>
            </a:extLst>
          </p:cNvPr>
          <p:cNvGrpSpPr/>
          <p:nvPr/>
        </p:nvGrpSpPr>
        <p:grpSpPr>
          <a:xfrm>
            <a:off x="9915182" y="3988852"/>
            <a:ext cx="405932" cy="81643"/>
            <a:chOff x="7146032" y="5826580"/>
            <a:chExt cx="405932" cy="81643"/>
          </a:xfrm>
        </p:grpSpPr>
        <p:cxnSp>
          <p:nvCxnSpPr>
            <p:cNvPr id="40" name="Connecteur droit 39">
              <a:extLst>
                <a:ext uri="{FF2B5EF4-FFF2-40B4-BE49-F238E27FC236}">
                  <a16:creationId xmlns="" xmlns:a16="http://schemas.microsoft.com/office/drawing/2014/main" id="{9873B4FE-5E58-E38D-BCD7-59903F6666CF}"/>
                </a:ext>
              </a:extLst>
            </p:cNvPr>
            <p:cNvCxnSpPr>
              <a:cxnSpLocks/>
            </p:cNvCxnSpPr>
            <p:nvPr/>
          </p:nvCxnSpPr>
          <p:spPr>
            <a:xfrm>
              <a:off x="7146032" y="5867401"/>
              <a:ext cx="405932"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41" name="Rectangle 40">
              <a:extLst>
                <a:ext uri="{FF2B5EF4-FFF2-40B4-BE49-F238E27FC236}">
                  <a16:creationId xmlns="" xmlns:a16="http://schemas.microsoft.com/office/drawing/2014/main" id="{DFA8A182-6288-CEAD-F132-77D6FFE51FD7}"/>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2" name="Groupe 41">
            <a:extLst>
              <a:ext uri="{FF2B5EF4-FFF2-40B4-BE49-F238E27FC236}">
                <a16:creationId xmlns="" xmlns:a16="http://schemas.microsoft.com/office/drawing/2014/main" id="{34241B7E-B0E8-6C99-04BF-8E37D3B33186}"/>
              </a:ext>
            </a:extLst>
          </p:cNvPr>
          <p:cNvGrpSpPr/>
          <p:nvPr/>
        </p:nvGrpSpPr>
        <p:grpSpPr>
          <a:xfrm>
            <a:off x="10032140" y="3732353"/>
            <a:ext cx="223284" cy="81643"/>
            <a:chOff x="7191718" y="5826580"/>
            <a:chExt cx="223284" cy="81643"/>
          </a:xfrm>
        </p:grpSpPr>
        <p:cxnSp>
          <p:nvCxnSpPr>
            <p:cNvPr id="43" name="Connecteur droit 42">
              <a:extLst>
                <a:ext uri="{FF2B5EF4-FFF2-40B4-BE49-F238E27FC236}">
                  <a16:creationId xmlns="" xmlns:a16="http://schemas.microsoft.com/office/drawing/2014/main" id="{4E36AA30-8022-1F4A-0EEF-3176A9ECF83B}"/>
                </a:ext>
              </a:extLst>
            </p:cNvPr>
            <p:cNvCxnSpPr>
              <a:cxnSpLocks/>
            </p:cNvCxnSpPr>
            <p:nvPr/>
          </p:nvCxnSpPr>
          <p:spPr>
            <a:xfrm>
              <a:off x="7191718" y="5867401"/>
              <a:ext cx="223284"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44" name="Rectangle 43">
              <a:extLst>
                <a:ext uri="{FF2B5EF4-FFF2-40B4-BE49-F238E27FC236}">
                  <a16:creationId xmlns="" xmlns:a16="http://schemas.microsoft.com/office/drawing/2014/main" id="{14D9851C-3196-5FA8-F433-BCF7F521826A}"/>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5" name="Groupe 44">
            <a:extLst>
              <a:ext uri="{FF2B5EF4-FFF2-40B4-BE49-F238E27FC236}">
                <a16:creationId xmlns="" xmlns:a16="http://schemas.microsoft.com/office/drawing/2014/main" id="{CC0F3DC3-2EF8-1271-BEA4-050203519943}"/>
              </a:ext>
            </a:extLst>
          </p:cNvPr>
          <p:cNvGrpSpPr/>
          <p:nvPr/>
        </p:nvGrpSpPr>
        <p:grpSpPr>
          <a:xfrm>
            <a:off x="9947080" y="3539848"/>
            <a:ext cx="382677" cy="81643"/>
            <a:chOff x="7169287" y="5826580"/>
            <a:chExt cx="382677" cy="81643"/>
          </a:xfrm>
        </p:grpSpPr>
        <p:cxnSp>
          <p:nvCxnSpPr>
            <p:cNvPr id="46" name="Connecteur droit 45">
              <a:extLst>
                <a:ext uri="{FF2B5EF4-FFF2-40B4-BE49-F238E27FC236}">
                  <a16:creationId xmlns="" xmlns:a16="http://schemas.microsoft.com/office/drawing/2014/main" id="{1D993F64-AF66-497C-D9DA-6D4BE72FEC43}"/>
                </a:ext>
              </a:extLst>
            </p:cNvPr>
            <p:cNvCxnSpPr>
              <a:cxnSpLocks/>
            </p:cNvCxnSpPr>
            <p:nvPr/>
          </p:nvCxnSpPr>
          <p:spPr>
            <a:xfrm>
              <a:off x="7169287" y="5867401"/>
              <a:ext cx="382677"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47" name="Rectangle 46">
              <a:extLst>
                <a:ext uri="{FF2B5EF4-FFF2-40B4-BE49-F238E27FC236}">
                  <a16:creationId xmlns="" xmlns:a16="http://schemas.microsoft.com/office/drawing/2014/main" id="{E8452201-E7A8-CA01-9D21-16AF250D4F81}"/>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8" name="Groupe 47">
            <a:extLst>
              <a:ext uri="{FF2B5EF4-FFF2-40B4-BE49-F238E27FC236}">
                <a16:creationId xmlns="" xmlns:a16="http://schemas.microsoft.com/office/drawing/2014/main" id="{A5763685-F168-92CE-ED67-134BA63B52FE}"/>
              </a:ext>
            </a:extLst>
          </p:cNvPr>
          <p:cNvGrpSpPr/>
          <p:nvPr/>
        </p:nvGrpSpPr>
        <p:grpSpPr>
          <a:xfrm>
            <a:off x="10026824" y="3267352"/>
            <a:ext cx="212651" cy="81643"/>
            <a:chOff x="7185234" y="5826580"/>
            <a:chExt cx="212651" cy="81643"/>
          </a:xfrm>
        </p:grpSpPr>
        <p:cxnSp>
          <p:nvCxnSpPr>
            <p:cNvPr id="49" name="Connecteur droit 48">
              <a:extLst>
                <a:ext uri="{FF2B5EF4-FFF2-40B4-BE49-F238E27FC236}">
                  <a16:creationId xmlns="" xmlns:a16="http://schemas.microsoft.com/office/drawing/2014/main" id="{9046BA1F-D00C-FBD1-B33B-4BBE46D66ED6}"/>
                </a:ext>
              </a:extLst>
            </p:cNvPr>
            <p:cNvCxnSpPr>
              <a:cxnSpLocks/>
            </p:cNvCxnSpPr>
            <p:nvPr/>
          </p:nvCxnSpPr>
          <p:spPr>
            <a:xfrm>
              <a:off x="7185234" y="5867401"/>
              <a:ext cx="212651"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0" name="Rectangle 49">
              <a:extLst>
                <a:ext uri="{FF2B5EF4-FFF2-40B4-BE49-F238E27FC236}">
                  <a16:creationId xmlns="" xmlns:a16="http://schemas.microsoft.com/office/drawing/2014/main" id="{5F8BC26F-9F2C-28DE-EB08-EA0A926AE96D}"/>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1" name="Groupe 50">
            <a:extLst>
              <a:ext uri="{FF2B5EF4-FFF2-40B4-BE49-F238E27FC236}">
                <a16:creationId xmlns="" xmlns:a16="http://schemas.microsoft.com/office/drawing/2014/main" id="{D6197E21-865F-9AC5-724F-F50906C02AA6}"/>
              </a:ext>
            </a:extLst>
          </p:cNvPr>
          <p:cNvGrpSpPr/>
          <p:nvPr/>
        </p:nvGrpSpPr>
        <p:grpSpPr>
          <a:xfrm>
            <a:off x="10005559" y="3094944"/>
            <a:ext cx="313660" cy="81643"/>
            <a:chOff x="7151586" y="5826580"/>
            <a:chExt cx="313660" cy="81643"/>
          </a:xfrm>
        </p:grpSpPr>
        <p:cxnSp>
          <p:nvCxnSpPr>
            <p:cNvPr id="52" name="Connecteur droit 51">
              <a:extLst>
                <a:ext uri="{FF2B5EF4-FFF2-40B4-BE49-F238E27FC236}">
                  <a16:creationId xmlns="" xmlns:a16="http://schemas.microsoft.com/office/drawing/2014/main" id="{5ADDB343-7913-D21B-3315-76B097CB42CB}"/>
                </a:ext>
              </a:extLst>
            </p:cNvPr>
            <p:cNvCxnSpPr>
              <a:cxnSpLocks/>
            </p:cNvCxnSpPr>
            <p:nvPr/>
          </p:nvCxnSpPr>
          <p:spPr>
            <a:xfrm>
              <a:off x="7151586" y="5867401"/>
              <a:ext cx="31366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3" name="Rectangle 52">
              <a:extLst>
                <a:ext uri="{FF2B5EF4-FFF2-40B4-BE49-F238E27FC236}">
                  <a16:creationId xmlns="" xmlns:a16="http://schemas.microsoft.com/office/drawing/2014/main" id="{18D77035-A6AC-A04F-67E0-6EA746195054}"/>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4" name="Groupe 53">
            <a:extLst>
              <a:ext uri="{FF2B5EF4-FFF2-40B4-BE49-F238E27FC236}">
                <a16:creationId xmlns="" xmlns:a16="http://schemas.microsoft.com/office/drawing/2014/main" id="{6C1D3AFC-381E-B3BB-FFA1-7883B91BA9DA}"/>
              </a:ext>
            </a:extLst>
          </p:cNvPr>
          <p:cNvGrpSpPr/>
          <p:nvPr/>
        </p:nvGrpSpPr>
        <p:grpSpPr>
          <a:xfrm>
            <a:off x="9989610" y="2834479"/>
            <a:ext cx="287079" cy="81643"/>
            <a:chOff x="7176355" y="5826580"/>
            <a:chExt cx="287079" cy="81643"/>
          </a:xfrm>
        </p:grpSpPr>
        <p:cxnSp>
          <p:nvCxnSpPr>
            <p:cNvPr id="55" name="Connecteur droit 54">
              <a:extLst>
                <a:ext uri="{FF2B5EF4-FFF2-40B4-BE49-F238E27FC236}">
                  <a16:creationId xmlns="" xmlns:a16="http://schemas.microsoft.com/office/drawing/2014/main" id="{8AE25B9C-1E4F-B598-FA4D-FEA8DEC52927}"/>
                </a:ext>
              </a:extLst>
            </p:cNvPr>
            <p:cNvCxnSpPr>
              <a:cxnSpLocks/>
            </p:cNvCxnSpPr>
            <p:nvPr/>
          </p:nvCxnSpPr>
          <p:spPr>
            <a:xfrm>
              <a:off x="7176355" y="5867401"/>
              <a:ext cx="287079"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6" name="Rectangle 55">
              <a:extLst>
                <a:ext uri="{FF2B5EF4-FFF2-40B4-BE49-F238E27FC236}">
                  <a16:creationId xmlns="" xmlns:a16="http://schemas.microsoft.com/office/drawing/2014/main" id="{8C3FA7E4-7A49-6FCD-6803-B9294FC1D88E}"/>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7" name="Groupe 56">
            <a:extLst>
              <a:ext uri="{FF2B5EF4-FFF2-40B4-BE49-F238E27FC236}">
                <a16:creationId xmlns="" xmlns:a16="http://schemas.microsoft.com/office/drawing/2014/main" id="{A0AAFAD4-3219-D4D4-42A1-7FFDF406F8BD}"/>
              </a:ext>
            </a:extLst>
          </p:cNvPr>
          <p:cNvGrpSpPr/>
          <p:nvPr/>
        </p:nvGrpSpPr>
        <p:grpSpPr>
          <a:xfrm>
            <a:off x="10021508" y="2693384"/>
            <a:ext cx="255181" cy="81643"/>
            <a:chOff x="7166307" y="5826580"/>
            <a:chExt cx="255181" cy="81643"/>
          </a:xfrm>
        </p:grpSpPr>
        <p:cxnSp>
          <p:nvCxnSpPr>
            <p:cNvPr id="58" name="Connecteur droit 57">
              <a:extLst>
                <a:ext uri="{FF2B5EF4-FFF2-40B4-BE49-F238E27FC236}">
                  <a16:creationId xmlns="" xmlns:a16="http://schemas.microsoft.com/office/drawing/2014/main" id="{2FE3C811-635C-4DF7-80D5-47BAE8A71EB1}"/>
                </a:ext>
              </a:extLst>
            </p:cNvPr>
            <p:cNvCxnSpPr>
              <a:cxnSpLocks/>
            </p:cNvCxnSpPr>
            <p:nvPr/>
          </p:nvCxnSpPr>
          <p:spPr>
            <a:xfrm>
              <a:off x="7166307" y="5867401"/>
              <a:ext cx="255181"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9" name="Rectangle 58">
              <a:extLst>
                <a:ext uri="{FF2B5EF4-FFF2-40B4-BE49-F238E27FC236}">
                  <a16:creationId xmlns="" xmlns:a16="http://schemas.microsoft.com/office/drawing/2014/main" id="{5D3DF8AD-F3E7-9E63-E091-96CE9ADD749B}"/>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0" name="Groupe 59">
            <a:extLst>
              <a:ext uri="{FF2B5EF4-FFF2-40B4-BE49-F238E27FC236}">
                <a16:creationId xmlns="" xmlns:a16="http://schemas.microsoft.com/office/drawing/2014/main" id="{015186C5-0CE5-793C-302C-AA213C727118}"/>
              </a:ext>
            </a:extLst>
          </p:cNvPr>
          <p:cNvGrpSpPr/>
          <p:nvPr/>
        </p:nvGrpSpPr>
        <p:grpSpPr>
          <a:xfrm>
            <a:off x="10037457" y="2457932"/>
            <a:ext cx="292395" cy="81643"/>
            <a:chOff x="7164671" y="5826580"/>
            <a:chExt cx="292395" cy="81643"/>
          </a:xfrm>
        </p:grpSpPr>
        <p:cxnSp>
          <p:nvCxnSpPr>
            <p:cNvPr id="61" name="Connecteur droit 60">
              <a:extLst>
                <a:ext uri="{FF2B5EF4-FFF2-40B4-BE49-F238E27FC236}">
                  <a16:creationId xmlns="" xmlns:a16="http://schemas.microsoft.com/office/drawing/2014/main" id="{A60E199C-AE54-D1C6-F273-EA5992ADEDA4}"/>
                </a:ext>
              </a:extLst>
            </p:cNvPr>
            <p:cNvCxnSpPr>
              <a:cxnSpLocks/>
            </p:cNvCxnSpPr>
            <p:nvPr/>
          </p:nvCxnSpPr>
          <p:spPr>
            <a:xfrm>
              <a:off x="7164671" y="5867401"/>
              <a:ext cx="292395"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62" name="Rectangle 61">
              <a:extLst>
                <a:ext uri="{FF2B5EF4-FFF2-40B4-BE49-F238E27FC236}">
                  <a16:creationId xmlns="" xmlns:a16="http://schemas.microsoft.com/office/drawing/2014/main" id="{3EC4E368-996D-7200-5A08-F2139538C153}"/>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3" name="Groupe 62">
            <a:extLst>
              <a:ext uri="{FF2B5EF4-FFF2-40B4-BE49-F238E27FC236}">
                <a16:creationId xmlns="" xmlns:a16="http://schemas.microsoft.com/office/drawing/2014/main" id="{879FEC8C-F04E-A545-B6D7-15D3716184F5}"/>
              </a:ext>
            </a:extLst>
          </p:cNvPr>
          <p:cNvGrpSpPr/>
          <p:nvPr/>
        </p:nvGrpSpPr>
        <p:grpSpPr>
          <a:xfrm>
            <a:off x="10000243" y="2265427"/>
            <a:ext cx="207335" cy="81643"/>
            <a:chOff x="7207201" y="5826580"/>
            <a:chExt cx="207335" cy="81643"/>
          </a:xfrm>
        </p:grpSpPr>
        <p:cxnSp>
          <p:nvCxnSpPr>
            <p:cNvPr id="64" name="Connecteur droit 63">
              <a:extLst>
                <a:ext uri="{FF2B5EF4-FFF2-40B4-BE49-F238E27FC236}">
                  <a16:creationId xmlns="" xmlns:a16="http://schemas.microsoft.com/office/drawing/2014/main" id="{AAFDEC2B-C08A-A8A0-4350-DF10EDDC7FE9}"/>
                </a:ext>
              </a:extLst>
            </p:cNvPr>
            <p:cNvCxnSpPr>
              <a:cxnSpLocks/>
            </p:cNvCxnSpPr>
            <p:nvPr/>
          </p:nvCxnSpPr>
          <p:spPr>
            <a:xfrm>
              <a:off x="7207201" y="5867401"/>
              <a:ext cx="207335"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65" name="Rectangle 64">
              <a:extLst>
                <a:ext uri="{FF2B5EF4-FFF2-40B4-BE49-F238E27FC236}">
                  <a16:creationId xmlns="" xmlns:a16="http://schemas.microsoft.com/office/drawing/2014/main" id="{9FB5F43C-CA3E-7E20-ADA9-A0CF6ABB3697}"/>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66" name="Connecteur droit 65">
            <a:extLst>
              <a:ext uri="{FF2B5EF4-FFF2-40B4-BE49-F238E27FC236}">
                <a16:creationId xmlns="" xmlns:a16="http://schemas.microsoft.com/office/drawing/2014/main" id="{1E66F2A5-8CAD-C619-990A-7FF7CD01F927}"/>
              </a:ext>
            </a:extLst>
          </p:cNvPr>
          <p:cNvCxnSpPr>
            <a:cxnSpLocks/>
          </p:cNvCxnSpPr>
          <p:nvPr/>
        </p:nvCxnSpPr>
        <p:spPr>
          <a:xfrm flipV="1">
            <a:off x="10273424" y="2146052"/>
            <a:ext cx="0" cy="32058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7" name="Groupe 66">
            <a:extLst>
              <a:ext uri="{FF2B5EF4-FFF2-40B4-BE49-F238E27FC236}">
                <a16:creationId xmlns="" xmlns:a16="http://schemas.microsoft.com/office/drawing/2014/main" id="{6CDD1E60-431C-155B-F9DB-37DEAE03111F}"/>
              </a:ext>
            </a:extLst>
          </p:cNvPr>
          <p:cNvGrpSpPr/>
          <p:nvPr/>
        </p:nvGrpSpPr>
        <p:grpSpPr>
          <a:xfrm>
            <a:off x="9936447" y="4449574"/>
            <a:ext cx="217968" cy="81643"/>
            <a:chOff x="7167416" y="5826580"/>
            <a:chExt cx="217968" cy="81643"/>
          </a:xfrm>
        </p:grpSpPr>
        <p:cxnSp>
          <p:nvCxnSpPr>
            <p:cNvPr id="68" name="Connecteur droit 67">
              <a:extLst>
                <a:ext uri="{FF2B5EF4-FFF2-40B4-BE49-F238E27FC236}">
                  <a16:creationId xmlns="" xmlns:a16="http://schemas.microsoft.com/office/drawing/2014/main" id="{D3207303-54A9-5543-2E6B-2D6CEC642CF7}"/>
                </a:ext>
              </a:extLst>
            </p:cNvPr>
            <p:cNvCxnSpPr>
              <a:cxnSpLocks/>
            </p:cNvCxnSpPr>
            <p:nvPr/>
          </p:nvCxnSpPr>
          <p:spPr>
            <a:xfrm>
              <a:off x="7167416" y="5867401"/>
              <a:ext cx="217968"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69" name="Rectangle 68">
              <a:extLst>
                <a:ext uri="{FF2B5EF4-FFF2-40B4-BE49-F238E27FC236}">
                  <a16:creationId xmlns="" xmlns:a16="http://schemas.microsoft.com/office/drawing/2014/main" id="{1FB31E88-A2AC-3242-0BA5-ADBB4F868810}"/>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0" name="Groupe 69">
            <a:extLst>
              <a:ext uri="{FF2B5EF4-FFF2-40B4-BE49-F238E27FC236}">
                <a16:creationId xmlns="" xmlns:a16="http://schemas.microsoft.com/office/drawing/2014/main" id="{AEB05705-3926-F198-73E0-221FD9F1620D}"/>
              </a:ext>
            </a:extLst>
          </p:cNvPr>
          <p:cNvGrpSpPr/>
          <p:nvPr/>
        </p:nvGrpSpPr>
        <p:grpSpPr>
          <a:xfrm>
            <a:off x="10237741" y="4665598"/>
            <a:ext cx="629055" cy="81643"/>
            <a:chOff x="7037614" y="5826580"/>
            <a:chExt cx="629055" cy="81643"/>
          </a:xfrm>
        </p:grpSpPr>
        <p:cxnSp>
          <p:nvCxnSpPr>
            <p:cNvPr id="71" name="Connecteur droit 70">
              <a:extLst>
                <a:ext uri="{FF2B5EF4-FFF2-40B4-BE49-F238E27FC236}">
                  <a16:creationId xmlns="" xmlns:a16="http://schemas.microsoft.com/office/drawing/2014/main" id="{998A32EB-16CE-D497-94D6-4193098ED927}"/>
                </a:ext>
              </a:extLst>
            </p:cNvPr>
            <p:cNvCxnSpPr>
              <a:cxnSpLocks/>
            </p:cNvCxnSpPr>
            <p:nvPr/>
          </p:nvCxnSpPr>
          <p:spPr>
            <a:xfrm>
              <a:off x="7037614" y="5867401"/>
              <a:ext cx="629055"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72" name="Rectangle 71">
              <a:extLst>
                <a:ext uri="{FF2B5EF4-FFF2-40B4-BE49-F238E27FC236}">
                  <a16:creationId xmlns="" xmlns:a16="http://schemas.microsoft.com/office/drawing/2014/main" id="{E9EC7D83-38E1-9DB9-2661-93DA12AB465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73" name="Tableau 72">
            <a:extLst>
              <a:ext uri="{FF2B5EF4-FFF2-40B4-BE49-F238E27FC236}">
                <a16:creationId xmlns="" xmlns:a16="http://schemas.microsoft.com/office/drawing/2014/main" id="{3E633AF8-74DB-F873-7883-81D013CB202A}"/>
              </a:ext>
            </a:extLst>
          </p:cNvPr>
          <p:cNvGraphicFramePr>
            <a:graphicFrameLocks noGrp="1"/>
          </p:cNvGraphicFramePr>
          <p:nvPr>
            <p:extLst>
              <p:ext uri="{D42A27DB-BD31-4B8C-83A1-F6EECF244321}">
                <p14:modId xmlns:p14="http://schemas.microsoft.com/office/powerpoint/2010/main" val="2597755038"/>
              </p:ext>
            </p:extLst>
          </p:nvPr>
        </p:nvGraphicFramePr>
        <p:xfrm>
          <a:off x="1122907" y="4298373"/>
          <a:ext cx="4296525" cy="700432"/>
        </p:xfrm>
        <a:graphic>
          <a:graphicData uri="http://schemas.openxmlformats.org/drawingml/2006/table">
            <a:tbl>
              <a:tblPr firstRow="1" bandRow="1">
                <a:tableStyleId>{5C22544A-7EE6-4342-B048-85BDC9FD1C3A}</a:tableStyleId>
              </a:tblPr>
              <a:tblGrid>
                <a:gridCol w="675875">
                  <a:extLst>
                    <a:ext uri="{9D8B030D-6E8A-4147-A177-3AD203B41FA5}">
                      <a16:colId xmlns="" xmlns:a16="http://schemas.microsoft.com/office/drawing/2014/main" val="20000"/>
                    </a:ext>
                  </a:extLst>
                </a:gridCol>
                <a:gridCol w="362065">
                  <a:extLst>
                    <a:ext uri="{9D8B030D-6E8A-4147-A177-3AD203B41FA5}">
                      <a16:colId xmlns="" xmlns:a16="http://schemas.microsoft.com/office/drawing/2014/main" val="20001"/>
                    </a:ext>
                  </a:extLst>
                </a:gridCol>
                <a:gridCol w="362065">
                  <a:extLst>
                    <a:ext uri="{9D8B030D-6E8A-4147-A177-3AD203B41FA5}">
                      <a16:colId xmlns="" xmlns:a16="http://schemas.microsoft.com/office/drawing/2014/main" val="20006"/>
                    </a:ext>
                  </a:extLst>
                </a:gridCol>
                <a:gridCol w="362065">
                  <a:extLst>
                    <a:ext uri="{9D8B030D-6E8A-4147-A177-3AD203B41FA5}">
                      <a16:colId xmlns="" xmlns:a16="http://schemas.microsoft.com/office/drawing/2014/main" val="20002"/>
                    </a:ext>
                  </a:extLst>
                </a:gridCol>
                <a:gridCol w="362065">
                  <a:extLst>
                    <a:ext uri="{9D8B030D-6E8A-4147-A177-3AD203B41FA5}">
                      <a16:colId xmlns="" xmlns:a16="http://schemas.microsoft.com/office/drawing/2014/main" val="20007"/>
                    </a:ext>
                  </a:extLst>
                </a:gridCol>
                <a:gridCol w="362065">
                  <a:extLst>
                    <a:ext uri="{9D8B030D-6E8A-4147-A177-3AD203B41FA5}">
                      <a16:colId xmlns="" xmlns:a16="http://schemas.microsoft.com/office/drawing/2014/main" val="20003"/>
                    </a:ext>
                  </a:extLst>
                </a:gridCol>
                <a:gridCol w="362065">
                  <a:extLst>
                    <a:ext uri="{9D8B030D-6E8A-4147-A177-3AD203B41FA5}">
                      <a16:colId xmlns="" xmlns:a16="http://schemas.microsoft.com/office/drawing/2014/main" val="20008"/>
                    </a:ext>
                  </a:extLst>
                </a:gridCol>
                <a:gridCol w="362065">
                  <a:extLst>
                    <a:ext uri="{9D8B030D-6E8A-4147-A177-3AD203B41FA5}">
                      <a16:colId xmlns="" xmlns:a16="http://schemas.microsoft.com/office/drawing/2014/main" val="20004"/>
                    </a:ext>
                  </a:extLst>
                </a:gridCol>
                <a:gridCol w="362065">
                  <a:extLst>
                    <a:ext uri="{9D8B030D-6E8A-4147-A177-3AD203B41FA5}">
                      <a16:colId xmlns="" xmlns:a16="http://schemas.microsoft.com/office/drawing/2014/main" val="20009"/>
                    </a:ext>
                  </a:extLst>
                </a:gridCol>
                <a:gridCol w="362065">
                  <a:extLst>
                    <a:ext uri="{9D8B030D-6E8A-4147-A177-3AD203B41FA5}">
                      <a16:colId xmlns="" xmlns:a16="http://schemas.microsoft.com/office/drawing/2014/main" val="20005"/>
                    </a:ext>
                  </a:extLst>
                </a:gridCol>
                <a:gridCol w="362065">
                  <a:extLst>
                    <a:ext uri="{9D8B030D-6E8A-4147-A177-3AD203B41FA5}">
                      <a16:colId xmlns="" xmlns:a16="http://schemas.microsoft.com/office/drawing/2014/main" val="20010"/>
                    </a:ext>
                  </a:extLst>
                </a:gridCol>
              </a:tblGrid>
              <a:tr h="297692">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bg2"/>
                          </a:solidFill>
                        </a:rPr>
                        <a:t>Dato-DXd</a:t>
                      </a:r>
                      <a:endParaRPr lang="fr-FR" sz="9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299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156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96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accent2">
                              <a:lumMod val="75000"/>
                              <a:lumOff val="25000"/>
                            </a:schemeClr>
                          </a:solidFill>
                        </a:rPr>
                        <a:t>Docétaxel</a:t>
                      </a:r>
                      <a:endParaRPr lang="fr-FR" sz="900" b="0" spc="-30" dirty="0">
                        <a:solidFill>
                          <a:schemeClr val="accent2">
                            <a:lumMod val="75000"/>
                            <a:lumOff val="2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305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186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63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74" name="Connecteur droit 73">
            <a:extLst>
              <a:ext uri="{FF2B5EF4-FFF2-40B4-BE49-F238E27FC236}">
                <a16:creationId xmlns="" xmlns:a16="http://schemas.microsoft.com/office/drawing/2014/main" id="{A1C9F91E-1A5A-682E-C8A7-AF21FE8C30DD}"/>
              </a:ext>
            </a:extLst>
          </p:cNvPr>
          <p:cNvCxnSpPr>
            <a:cxnSpLocks/>
          </p:cNvCxnSpPr>
          <p:nvPr/>
        </p:nvCxnSpPr>
        <p:spPr>
          <a:xfrm>
            <a:off x="1895475" y="4538293"/>
            <a:ext cx="3427261"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5" name="Groupe 74">
            <a:extLst>
              <a:ext uri="{FF2B5EF4-FFF2-40B4-BE49-F238E27FC236}">
                <a16:creationId xmlns="" xmlns:a16="http://schemas.microsoft.com/office/drawing/2014/main" id="{3A662DFF-5668-28DC-F19F-96D64ACBC9B5}"/>
              </a:ext>
            </a:extLst>
          </p:cNvPr>
          <p:cNvGrpSpPr/>
          <p:nvPr/>
        </p:nvGrpSpPr>
        <p:grpSpPr>
          <a:xfrm>
            <a:off x="1494052" y="2462646"/>
            <a:ext cx="3860730" cy="2019195"/>
            <a:chOff x="250935" y="2485881"/>
            <a:chExt cx="5583681" cy="3067590"/>
          </a:xfrm>
        </p:grpSpPr>
        <p:graphicFrame>
          <p:nvGraphicFramePr>
            <p:cNvPr id="76" name="Graphique 75">
              <a:extLst>
                <a:ext uri="{FF2B5EF4-FFF2-40B4-BE49-F238E27FC236}">
                  <a16:creationId xmlns="" xmlns:a16="http://schemas.microsoft.com/office/drawing/2014/main" id="{DDEF79E0-E6D0-856E-10FA-43AE95C5B16C}"/>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77" name="Text Box 4">
              <a:extLst>
                <a:ext uri="{FF2B5EF4-FFF2-40B4-BE49-F238E27FC236}">
                  <a16:creationId xmlns="" xmlns:a16="http://schemas.microsoft.com/office/drawing/2014/main" id="{2F50D5BE-85C8-9D14-1244-CD463A82AF95}"/>
                </a:ext>
              </a:extLst>
            </p:cNvPr>
            <p:cNvSpPr txBox="1">
              <a:spLocks noChangeArrowheads="1"/>
            </p:cNvSpPr>
            <p:nvPr/>
          </p:nvSpPr>
          <p:spPr bwMode="auto">
            <a:xfrm rot="16200000">
              <a:off x="-465462" y="3745782"/>
              <a:ext cx="1766641" cy="33384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SSP, %</a:t>
              </a:r>
            </a:p>
          </p:txBody>
        </p:sp>
        <p:sp>
          <p:nvSpPr>
            <p:cNvPr id="78" name="Text Box 4">
              <a:extLst>
                <a:ext uri="{FF2B5EF4-FFF2-40B4-BE49-F238E27FC236}">
                  <a16:creationId xmlns="" xmlns:a16="http://schemas.microsoft.com/office/drawing/2014/main" id="{A9F9BED4-ACCD-7911-6125-90151A270BDE}"/>
                </a:ext>
              </a:extLst>
            </p:cNvPr>
            <p:cNvSpPr txBox="1">
              <a:spLocks noChangeArrowheads="1"/>
            </p:cNvSpPr>
            <p:nvPr/>
          </p:nvSpPr>
          <p:spPr bwMode="auto">
            <a:xfrm>
              <a:off x="1693805" y="5284014"/>
              <a:ext cx="3306657" cy="26945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Mois </a:t>
              </a:r>
              <a:r>
                <a:rPr lang="da-DK" sz="900" dirty="0" err="1">
                  <a:solidFill>
                    <a:schemeClr val="tx1">
                      <a:lumMod val="50000"/>
                      <a:lumOff val="50000"/>
                    </a:schemeClr>
                  </a:solidFill>
                  <a:latin typeface="+mn-lt"/>
                  <a:ea typeface="+mn-ea"/>
                  <a:cs typeface="Arial"/>
                </a:rPr>
                <a:t>après</a:t>
              </a:r>
              <a:r>
                <a:rPr lang="da-DK" sz="900" dirty="0">
                  <a:solidFill>
                    <a:schemeClr val="tx1">
                      <a:lumMod val="50000"/>
                      <a:lumOff val="50000"/>
                    </a:schemeClr>
                  </a:solidFill>
                  <a:latin typeface="+mn-lt"/>
                  <a:ea typeface="+mn-ea"/>
                  <a:cs typeface="Arial"/>
                </a:rPr>
                <a:t> la </a:t>
              </a:r>
              <a:r>
                <a:rPr lang="da-DK" sz="900" dirty="0" err="1">
                  <a:solidFill>
                    <a:schemeClr val="tx1">
                      <a:lumMod val="50000"/>
                      <a:lumOff val="50000"/>
                    </a:schemeClr>
                  </a:solidFill>
                  <a:latin typeface="+mn-lt"/>
                  <a:ea typeface="+mn-ea"/>
                  <a:cs typeface="Arial"/>
                </a:rPr>
                <a:t>randomisation</a:t>
              </a:r>
              <a:endParaRPr lang="da-DK" sz="900" dirty="0">
                <a:solidFill>
                  <a:schemeClr val="tx1">
                    <a:lumMod val="50000"/>
                    <a:lumOff val="50000"/>
                  </a:schemeClr>
                </a:solidFill>
                <a:latin typeface="+mn-lt"/>
                <a:ea typeface="+mn-ea"/>
                <a:cs typeface="Arial"/>
              </a:endParaRPr>
            </a:p>
          </p:txBody>
        </p:sp>
      </p:grpSp>
      <p:sp>
        <p:nvSpPr>
          <p:cNvPr id="79" name="Rectangle à coins arrondis 16">
            <a:extLst>
              <a:ext uri="{FF2B5EF4-FFF2-40B4-BE49-F238E27FC236}">
                <a16:creationId xmlns="" xmlns:a16="http://schemas.microsoft.com/office/drawing/2014/main" id="{73DEAABC-B226-DC41-A588-660D525CC3B7}"/>
              </a:ext>
            </a:extLst>
          </p:cNvPr>
          <p:cNvSpPr/>
          <p:nvPr/>
        </p:nvSpPr>
        <p:spPr>
          <a:xfrm>
            <a:off x="1076648" y="1463601"/>
            <a:ext cx="4529264" cy="428641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81" name="Tableau 80">
            <a:extLst>
              <a:ext uri="{FF2B5EF4-FFF2-40B4-BE49-F238E27FC236}">
                <a16:creationId xmlns="" xmlns:a16="http://schemas.microsoft.com/office/drawing/2014/main" id="{9FD7D630-AE53-E721-9DA9-FFFB2E96B72E}"/>
              </a:ext>
            </a:extLst>
          </p:cNvPr>
          <p:cNvGraphicFramePr>
            <a:graphicFrameLocks noGrp="1"/>
          </p:cNvGraphicFramePr>
          <p:nvPr>
            <p:extLst>
              <p:ext uri="{D42A27DB-BD31-4B8C-83A1-F6EECF244321}">
                <p14:modId xmlns:p14="http://schemas.microsoft.com/office/powerpoint/2010/main" val="3294539148"/>
              </p:ext>
            </p:extLst>
          </p:nvPr>
        </p:nvGraphicFramePr>
        <p:xfrm>
          <a:off x="1779373" y="5058033"/>
          <a:ext cx="2823992" cy="638065"/>
        </p:xfrm>
        <a:graphic>
          <a:graphicData uri="http://schemas.openxmlformats.org/drawingml/2006/table">
            <a:tbl>
              <a:tblPr firstRow="1" bandRow="1"/>
              <a:tblGrid>
                <a:gridCol w="1179298">
                  <a:extLst>
                    <a:ext uri="{9D8B030D-6E8A-4147-A177-3AD203B41FA5}">
                      <a16:colId xmlns="" xmlns:a16="http://schemas.microsoft.com/office/drawing/2014/main" val="20000"/>
                    </a:ext>
                  </a:extLst>
                </a:gridCol>
                <a:gridCol w="822347">
                  <a:extLst>
                    <a:ext uri="{9D8B030D-6E8A-4147-A177-3AD203B41FA5}">
                      <a16:colId xmlns="" xmlns:a16="http://schemas.microsoft.com/office/drawing/2014/main" val="20001"/>
                    </a:ext>
                  </a:extLst>
                </a:gridCol>
                <a:gridCol w="822347">
                  <a:extLst>
                    <a:ext uri="{9D8B030D-6E8A-4147-A177-3AD203B41FA5}">
                      <a16:colId xmlns="" xmlns:a16="http://schemas.microsoft.com/office/drawing/2014/main" val="20002"/>
                    </a:ext>
                  </a:extLst>
                </a:gridCol>
              </a:tblGrid>
              <a:tr h="2265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860"/>
                        </a:lnSpc>
                        <a:spcBef>
                          <a:spcPts val="0"/>
                        </a:spcBef>
                      </a:pPr>
                      <a:endParaRPr lang="fr-FR" sz="800" b="1" i="0" dirty="0">
                        <a:solidFill>
                          <a:schemeClr val="tx2"/>
                        </a:solidFill>
                        <a:latin typeface="Century Gothic" panose="020B0502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860"/>
                        </a:lnSpc>
                        <a:spcBef>
                          <a:spcPts val="0"/>
                        </a:spcBef>
                        <a:spcAft>
                          <a:spcPts val="0"/>
                        </a:spcAft>
                        <a:buClrTx/>
                        <a:buSzTx/>
                        <a:buFontTx/>
                        <a:buNone/>
                        <a:tabLst/>
                        <a:defRPr/>
                      </a:pPr>
                      <a:r>
                        <a:rPr lang="da-DK" sz="800" b="0" i="0" kern="1200" dirty="0">
                          <a:solidFill>
                            <a:schemeClr val="lt1"/>
                          </a:solidFill>
                          <a:latin typeface="Century Gothic" panose="020B0502020202020204" pitchFamily="34" charset="0"/>
                          <a:ea typeface="+mn-ea"/>
                          <a:cs typeface="Arial" panose="020B0604020202020204" pitchFamily="34" charset="0"/>
                        </a:rPr>
                        <a:t>Dato-</a:t>
                      </a:r>
                      <a:r>
                        <a:rPr lang="da-DK" sz="800" b="0" i="0" kern="1200" dirty="0" err="1">
                          <a:solidFill>
                            <a:schemeClr val="lt1"/>
                          </a:solidFill>
                          <a:latin typeface="Century Gothic" panose="020B0502020202020204" pitchFamily="34" charset="0"/>
                          <a:ea typeface="+mn-ea"/>
                          <a:cs typeface="Arial" panose="020B0604020202020204" pitchFamily="34" charset="0"/>
                        </a:rPr>
                        <a:t>DXd</a:t>
                      </a:r>
                      <a:endParaRPr lang="fr-FR" sz="8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860"/>
                        </a:lnSpc>
                        <a:spcBef>
                          <a:spcPts val="0"/>
                        </a:spcBef>
                        <a:spcAft>
                          <a:spcPts val="0"/>
                        </a:spcAft>
                        <a:buClrTx/>
                        <a:buSzTx/>
                        <a:buFontTx/>
                        <a:buNone/>
                        <a:tabLst/>
                        <a:defRPr/>
                      </a:pPr>
                      <a:r>
                        <a:rPr lang="da-DK" sz="800" b="0" i="0" kern="1200" dirty="0">
                          <a:solidFill>
                            <a:schemeClr val="lt1"/>
                          </a:solidFill>
                          <a:latin typeface="Century Gothic" panose="020B0502020202020204" pitchFamily="34" charset="0"/>
                          <a:ea typeface="+mn-ea"/>
                          <a:cs typeface="Arial" panose="020B0604020202020204" pitchFamily="34" charset="0"/>
                        </a:rPr>
                        <a:t>Docétaxel</a:t>
                      </a:r>
                      <a:endParaRPr lang="fr-FR" sz="8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135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860"/>
                        </a:lnSpc>
                        <a:spcBef>
                          <a:spcPts val="0"/>
                        </a:spcBef>
                      </a:pPr>
                      <a:r>
                        <a:rPr lang="fr-FR" sz="800" b="1" i="0" dirty="0">
                          <a:solidFill>
                            <a:schemeClr val="tx2"/>
                          </a:solidFill>
                          <a:latin typeface="Century Gothic" panose="020B0502020202020204" pitchFamily="34" charset="0"/>
                          <a:cs typeface="Arial" panose="020B0604020202020204" pitchFamily="34" charset="0"/>
                        </a:rPr>
                        <a:t>ORR </a:t>
                      </a:r>
                      <a:r>
                        <a:rPr lang="fr-FR" sz="800" b="0" i="0" dirty="0">
                          <a:solidFill>
                            <a:schemeClr val="tx2"/>
                          </a:solidFill>
                          <a:latin typeface="Century Gothic" panose="020B0502020202020204" pitchFamily="34" charset="0"/>
                          <a:cs typeface="Arial" panose="020B0604020202020204" pitchFamily="34" charset="0"/>
                        </a:rPr>
                        <a:t>(IC95%),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860"/>
                        </a:lnSpc>
                        <a:spcBef>
                          <a:spcPts val="0"/>
                        </a:spcBef>
                        <a:tabLst>
                          <a:tab pos="452438" algn="l"/>
                          <a:tab pos="722313" algn="l"/>
                        </a:tabLst>
                      </a:pPr>
                      <a:r>
                        <a:rPr lang="fr-FR" sz="800" b="1" i="0" kern="1200" dirty="0">
                          <a:solidFill>
                            <a:schemeClr val="bg2"/>
                          </a:solidFill>
                          <a:latin typeface="Century Gothic" panose="020B0502020202020204" pitchFamily="34" charset="0"/>
                          <a:ea typeface="+mn-ea"/>
                          <a:cs typeface="Arial" panose="020B0604020202020204" pitchFamily="34" charset="0"/>
                        </a:rPr>
                        <a:t>26,4 </a:t>
                      </a:r>
                      <a:r>
                        <a:rPr lang="fr-FR" sz="800" b="0" i="0" kern="1200" dirty="0">
                          <a:solidFill>
                            <a:schemeClr val="bg2"/>
                          </a:solidFill>
                          <a:latin typeface="Century Gothic" panose="020B0502020202020204" pitchFamily="34" charset="0"/>
                          <a:ea typeface="+mn-ea"/>
                          <a:cs typeface="Arial" panose="020B0604020202020204" pitchFamily="34" charset="0"/>
                        </a:rPr>
                        <a:t>(21,5-31,8)</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860"/>
                        </a:lnSpc>
                        <a:spcBef>
                          <a:spcPts val="0"/>
                        </a:spcBef>
                        <a:tabLst>
                          <a:tab pos="452438" algn="l"/>
                          <a:tab pos="722313" algn="l"/>
                        </a:tabLst>
                      </a:pPr>
                      <a:r>
                        <a:rPr lang="fr-FR" sz="8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26,4 </a:t>
                      </a:r>
                      <a:r>
                        <a:rPr lang="fr-FR" sz="800" b="0"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(21,5-31,8)</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35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860"/>
                        </a:lnSpc>
                        <a:spcBef>
                          <a:spcPts val="0"/>
                        </a:spcBef>
                      </a:pPr>
                      <a:r>
                        <a:rPr lang="fr-FR" sz="800" b="1" i="0" dirty="0">
                          <a:solidFill>
                            <a:schemeClr val="tx2"/>
                          </a:solidFill>
                          <a:latin typeface="Century Gothic" panose="020B0502020202020204" pitchFamily="34" charset="0"/>
                          <a:cs typeface="Arial" panose="020B0604020202020204" pitchFamily="34" charset="0"/>
                        </a:rPr>
                        <a:t>DOR </a:t>
                      </a:r>
                      <a:r>
                        <a:rPr lang="fr-FR" sz="800" b="0" i="0" dirty="0">
                          <a:solidFill>
                            <a:schemeClr val="tx2"/>
                          </a:solidFill>
                          <a:latin typeface="Century Gothic" panose="020B0502020202020204" pitchFamily="34" charset="0"/>
                          <a:cs typeface="Arial" panose="020B0604020202020204" pitchFamily="34" charset="0"/>
                        </a:rPr>
                        <a:t>(IC95% ), mois</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860"/>
                        </a:lnSpc>
                        <a:spcBef>
                          <a:spcPts val="0"/>
                        </a:spcBef>
                        <a:spcAft>
                          <a:spcPts val="0"/>
                        </a:spcAft>
                        <a:buClrTx/>
                        <a:buSzTx/>
                        <a:buFontTx/>
                        <a:buNone/>
                        <a:tabLst>
                          <a:tab pos="452438" algn="l"/>
                          <a:tab pos="722313" algn="l"/>
                        </a:tabLst>
                        <a:defRPr/>
                      </a:pPr>
                      <a:r>
                        <a:rPr kumimoji="0" lang="fr-FR" sz="8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26,4 </a:t>
                      </a:r>
                      <a:r>
                        <a:rPr kumimoji="0" lang="fr-FR" sz="800" b="0"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(21,5-31,8)</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860"/>
                        </a:lnSpc>
                        <a:spcBef>
                          <a:spcPts val="0"/>
                        </a:spcBef>
                        <a:spcAft>
                          <a:spcPts val="0"/>
                        </a:spcAft>
                        <a:buClrTx/>
                        <a:buSzTx/>
                        <a:buFontTx/>
                        <a:buNone/>
                        <a:tabLst>
                          <a:tab pos="452438" algn="l"/>
                          <a:tab pos="722313" algn="l"/>
                        </a:tabLst>
                        <a:defRPr/>
                      </a:pPr>
                      <a:r>
                        <a:rPr kumimoji="0" lang="fr-FR" sz="800" b="1" i="0" u="none" strike="noStrike" kern="1200" cap="none" spc="0" normalizeH="0" baseline="0" noProof="0" dirty="0">
                          <a:ln>
                            <a:noFill/>
                          </a:ln>
                          <a:solidFill>
                            <a:schemeClr val="accent2">
                              <a:lumMod val="75000"/>
                              <a:lumOff val="25000"/>
                            </a:schemeClr>
                          </a:solidFill>
                          <a:effectLst/>
                          <a:uLnTx/>
                          <a:uFillTx/>
                          <a:latin typeface="Century Gothic" panose="020B0502020202020204" pitchFamily="34" charset="0"/>
                          <a:ea typeface="+mn-ea"/>
                          <a:cs typeface="Arial" panose="020B0604020202020204" pitchFamily="34" charset="0"/>
                        </a:rPr>
                        <a:t>26,4 </a:t>
                      </a:r>
                      <a:r>
                        <a:rPr kumimoji="0" lang="fr-FR" sz="800" b="0" i="0" u="none" strike="noStrike" kern="1200" cap="none" spc="0" normalizeH="0" baseline="0" noProof="0" dirty="0">
                          <a:ln>
                            <a:noFill/>
                          </a:ln>
                          <a:solidFill>
                            <a:schemeClr val="accent2">
                              <a:lumMod val="75000"/>
                              <a:lumOff val="25000"/>
                            </a:schemeClr>
                          </a:solidFill>
                          <a:effectLst/>
                          <a:uLnTx/>
                          <a:uFillTx/>
                          <a:latin typeface="Century Gothic" panose="020B0502020202020204" pitchFamily="34" charset="0"/>
                          <a:ea typeface="+mn-ea"/>
                          <a:cs typeface="Arial" panose="020B0604020202020204" pitchFamily="34" charset="0"/>
                        </a:rPr>
                        <a:t>(21,5-31,8)</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bl>
          </a:graphicData>
        </a:graphic>
      </p:graphicFrame>
      <p:sp>
        <p:nvSpPr>
          <p:cNvPr id="82" name="Forme libre 81">
            <a:extLst>
              <a:ext uri="{FF2B5EF4-FFF2-40B4-BE49-F238E27FC236}">
                <a16:creationId xmlns="" xmlns:a16="http://schemas.microsoft.com/office/drawing/2014/main" id="{6C875D74-10A9-51D1-20C0-C0E3D7DCC00B}"/>
              </a:ext>
            </a:extLst>
          </p:cNvPr>
          <p:cNvSpPr/>
          <p:nvPr/>
        </p:nvSpPr>
        <p:spPr>
          <a:xfrm>
            <a:off x="2044931" y="2549236"/>
            <a:ext cx="3003665" cy="1557251"/>
          </a:xfrm>
          <a:custGeom>
            <a:avLst/>
            <a:gdLst>
              <a:gd name="connsiteX0" fmla="*/ 0 w 3003665"/>
              <a:gd name="connsiteY0" fmla="*/ 0 h 1557251"/>
              <a:gd name="connsiteX1" fmla="*/ 149629 w 3003665"/>
              <a:gd name="connsiteY1" fmla="*/ 27709 h 1557251"/>
              <a:gd name="connsiteX2" fmla="*/ 188422 w 3003665"/>
              <a:gd name="connsiteY2" fmla="*/ 72044 h 1557251"/>
              <a:gd name="connsiteX3" fmla="*/ 221673 w 3003665"/>
              <a:gd name="connsiteY3" fmla="*/ 138546 h 1557251"/>
              <a:gd name="connsiteX4" fmla="*/ 243840 w 3003665"/>
              <a:gd name="connsiteY4" fmla="*/ 210589 h 1557251"/>
              <a:gd name="connsiteX5" fmla="*/ 254924 w 3003665"/>
              <a:gd name="connsiteY5" fmla="*/ 266008 h 1557251"/>
              <a:gd name="connsiteX6" fmla="*/ 271549 w 3003665"/>
              <a:gd name="connsiteY6" fmla="*/ 310342 h 1557251"/>
              <a:gd name="connsiteX7" fmla="*/ 315884 w 3003665"/>
              <a:gd name="connsiteY7" fmla="*/ 349135 h 1557251"/>
              <a:gd name="connsiteX8" fmla="*/ 315884 w 3003665"/>
              <a:gd name="connsiteY8" fmla="*/ 349135 h 1557251"/>
              <a:gd name="connsiteX9" fmla="*/ 432262 w 3003665"/>
              <a:gd name="connsiteY9" fmla="*/ 393469 h 1557251"/>
              <a:gd name="connsiteX10" fmla="*/ 482138 w 3003665"/>
              <a:gd name="connsiteY10" fmla="*/ 482139 h 1557251"/>
              <a:gd name="connsiteX11" fmla="*/ 493222 w 3003665"/>
              <a:gd name="connsiteY11" fmla="*/ 565266 h 1557251"/>
              <a:gd name="connsiteX12" fmla="*/ 543098 w 3003665"/>
              <a:gd name="connsiteY12" fmla="*/ 631768 h 1557251"/>
              <a:gd name="connsiteX13" fmla="*/ 681644 w 3003665"/>
              <a:gd name="connsiteY13" fmla="*/ 659477 h 1557251"/>
              <a:gd name="connsiteX14" fmla="*/ 681644 w 3003665"/>
              <a:gd name="connsiteY14" fmla="*/ 659477 h 1557251"/>
              <a:gd name="connsiteX15" fmla="*/ 775854 w 3003665"/>
              <a:gd name="connsiteY15" fmla="*/ 820189 h 1557251"/>
              <a:gd name="connsiteX16" fmla="*/ 842356 w 3003665"/>
              <a:gd name="connsiteY16" fmla="*/ 836815 h 1557251"/>
              <a:gd name="connsiteX17" fmla="*/ 908858 w 3003665"/>
              <a:gd name="connsiteY17" fmla="*/ 875608 h 1557251"/>
              <a:gd name="connsiteX18" fmla="*/ 969818 w 3003665"/>
              <a:gd name="connsiteY18" fmla="*/ 897775 h 1557251"/>
              <a:gd name="connsiteX19" fmla="*/ 1058487 w 3003665"/>
              <a:gd name="connsiteY19" fmla="*/ 969819 h 1557251"/>
              <a:gd name="connsiteX20" fmla="*/ 1208116 w 3003665"/>
              <a:gd name="connsiteY20" fmla="*/ 969819 h 1557251"/>
              <a:gd name="connsiteX21" fmla="*/ 1257993 w 3003665"/>
              <a:gd name="connsiteY21" fmla="*/ 1030779 h 1557251"/>
              <a:gd name="connsiteX22" fmla="*/ 1307869 w 3003665"/>
              <a:gd name="connsiteY22" fmla="*/ 1047404 h 1557251"/>
              <a:gd name="connsiteX23" fmla="*/ 1407622 w 3003665"/>
              <a:gd name="connsiteY23" fmla="*/ 1069571 h 1557251"/>
              <a:gd name="connsiteX24" fmla="*/ 1524000 w 3003665"/>
              <a:gd name="connsiteY24" fmla="*/ 1147157 h 1557251"/>
              <a:gd name="connsiteX25" fmla="*/ 1706880 w 3003665"/>
              <a:gd name="connsiteY25" fmla="*/ 1147157 h 1557251"/>
              <a:gd name="connsiteX26" fmla="*/ 1756756 w 3003665"/>
              <a:gd name="connsiteY26" fmla="*/ 1197033 h 1557251"/>
              <a:gd name="connsiteX27" fmla="*/ 1878676 w 3003665"/>
              <a:gd name="connsiteY27" fmla="*/ 1213659 h 1557251"/>
              <a:gd name="connsiteX28" fmla="*/ 1972887 w 3003665"/>
              <a:gd name="connsiteY28" fmla="*/ 1213659 h 1557251"/>
              <a:gd name="connsiteX29" fmla="*/ 2072640 w 3003665"/>
              <a:gd name="connsiteY29" fmla="*/ 1291244 h 1557251"/>
              <a:gd name="connsiteX30" fmla="*/ 2177934 w 3003665"/>
              <a:gd name="connsiteY30" fmla="*/ 1291244 h 1557251"/>
              <a:gd name="connsiteX31" fmla="*/ 2277687 w 3003665"/>
              <a:gd name="connsiteY31" fmla="*/ 1368829 h 1557251"/>
              <a:gd name="connsiteX32" fmla="*/ 2371898 w 3003665"/>
              <a:gd name="connsiteY32" fmla="*/ 1374371 h 1557251"/>
              <a:gd name="connsiteX33" fmla="*/ 2504902 w 3003665"/>
              <a:gd name="connsiteY33" fmla="*/ 1435331 h 1557251"/>
              <a:gd name="connsiteX34" fmla="*/ 2660073 w 3003665"/>
              <a:gd name="connsiteY34" fmla="*/ 1435331 h 1557251"/>
              <a:gd name="connsiteX35" fmla="*/ 2660073 w 3003665"/>
              <a:gd name="connsiteY35" fmla="*/ 1507375 h 1557251"/>
              <a:gd name="connsiteX36" fmla="*/ 2743200 w 3003665"/>
              <a:gd name="connsiteY36" fmla="*/ 1507375 h 1557251"/>
              <a:gd name="connsiteX37" fmla="*/ 2743200 w 3003665"/>
              <a:gd name="connsiteY37" fmla="*/ 1507375 h 1557251"/>
              <a:gd name="connsiteX38" fmla="*/ 2743200 w 3003665"/>
              <a:gd name="connsiteY38" fmla="*/ 1557251 h 1557251"/>
              <a:gd name="connsiteX39" fmla="*/ 3003665 w 3003665"/>
              <a:gd name="connsiteY39" fmla="*/ 1557251 h 1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03665" h="1557251">
                <a:moveTo>
                  <a:pt x="0" y="0"/>
                </a:moveTo>
                <a:lnTo>
                  <a:pt x="149629" y="27709"/>
                </a:lnTo>
                <a:lnTo>
                  <a:pt x="188422" y="72044"/>
                </a:lnTo>
                <a:lnTo>
                  <a:pt x="221673" y="138546"/>
                </a:lnTo>
                <a:lnTo>
                  <a:pt x="243840" y="210589"/>
                </a:lnTo>
                <a:lnTo>
                  <a:pt x="254924" y="266008"/>
                </a:lnTo>
                <a:lnTo>
                  <a:pt x="271549" y="310342"/>
                </a:lnTo>
                <a:lnTo>
                  <a:pt x="315884" y="349135"/>
                </a:lnTo>
                <a:lnTo>
                  <a:pt x="315884" y="349135"/>
                </a:lnTo>
                <a:lnTo>
                  <a:pt x="432262" y="393469"/>
                </a:lnTo>
                <a:lnTo>
                  <a:pt x="482138" y="482139"/>
                </a:lnTo>
                <a:lnTo>
                  <a:pt x="493222" y="565266"/>
                </a:lnTo>
                <a:lnTo>
                  <a:pt x="543098" y="631768"/>
                </a:lnTo>
                <a:lnTo>
                  <a:pt x="681644" y="659477"/>
                </a:lnTo>
                <a:lnTo>
                  <a:pt x="681644" y="659477"/>
                </a:lnTo>
                <a:lnTo>
                  <a:pt x="775854" y="820189"/>
                </a:lnTo>
                <a:lnTo>
                  <a:pt x="842356" y="836815"/>
                </a:lnTo>
                <a:lnTo>
                  <a:pt x="908858" y="875608"/>
                </a:lnTo>
                <a:lnTo>
                  <a:pt x="969818" y="897775"/>
                </a:lnTo>
                <a:lnTo>
                  <a:pt x="1058487" y="969819"/>
                </a:lnTo>
                <a:lnTo>
                  <a:pt x="1208116" y="969819"/>
                </a:lnTo>
                <a:lnTo>
                  <a:pt x="1257993" y="1030779"/>
                </a:lnTo>
                <a:lnTo>
                  <a:pt x="1307869" y="1047404"/>
                </a:lnTo>
                <a:lnTo>
                  <a:pt x="1407622" y="1069571"/>
                </a:lnTo>
                <a:lnTo>
                  <a:pt x="1524000" y="1147157"/>
                </a:lnTo>
                <a:lnTo>
                  <a:pt x="1706880" y="1147157"/>
                </a:lnTo>
                <a:lnTo>
                  <a:pt x="1756756" y="1197033"/>
                </a:lnTo>
                <a:lnTo>
                  <a:pt x="1878676" y="1213659"/>
                </a:lnTo>
                <a:lnTo>
                  <a:pt x="1972887" y="1213659"/>
                </a:lnTo>
                <a:lnTo>
                  <a:pt x="2072640" y="1291244"/>
                </a:lnTo>
                <a:lnTo>
                  <a:pt x="2177934" y="1291244"/>
                </a:lnTo>
                <a:lnTo>
                  <a:pt x="2277687" y="1368829"/>
                </a:lnTo>
                <a:lnTo>
                  <a:pt x="2371898" y="1374371"/>
                </a:lnTo>
                <a:lnTo>
                  <a:pt x="2504902" y="1435331"/>
                </a:lnTo>
                <a:lnTo>
                  <a:pt x="2660073" y="1435331"/>
                </a:lnTo>
                <a:lnTo>
                  <a:pt x="2660073" y="1507375"/>
                </a:lnTo>
                <a:lnTo>
                  <a:pt x="2743200" y="1507375"/>
                </a:lnTo>
                <a:lnTo>
                  <a:pt x="2743200" y="1507375"/>
                </a:lnTo>
                <a:lnTo>
                  <a:pt x="2743200" y="1557251"/>
                </a:lnTo>
                <a:lnTo>
                  <a:pt x="3003665" y="1557251"/>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a:extLst>
              <a:ext uri="{FF2B5EF4-FFF2-40B4-BE49-F238E27FC236}">
                <a16:creationId xmlns="" xmlns:a16="http://schemas.microsoft.com/office/drawing/2014/main" id="{D5E9918B-F2D0-24AF-9BA0-ED45E8C21811}"/>
              </a:ext>
            </a:extLst>
          </p:cNvPr>
          <p:cNvSpPr/>
          <p:nvPr/>
        </p:nvSpPr>
        <p:spPr>
          <a:xfrm>
            <a:off x="2062480" y="2560320"/>
            <a:ext cx="2809240" cy="1595120"/>
          </a:xfrm>
          <a:custGeom>
            <a:avLst/>
            <a:gdLst>
              <a:gd name="connsiteX0" fmla="*/ 0 w 2809240"/>
              <a:gd name="connsiteY0" fmla="*/ 0 h 1595120"/>
              <a:gd name="connsiteX1" fmla="*/ 116840 w 2809240"/>
              <a:gd name="connsiteY1" fmla="*/ 25400 h 1595120"/>
              <a:gd name="connsiteX2" fmla="*/ 182880 w 2809240"/>
              <a:gd name="connsiteY2" fmla="*/ 76200 h 1595120"/>
              <a:gd name="connsiteX3" fmla="*/ 208280 w 2809240"/>
              <a:gd name="connsiteY3" fmla="*/ 147320 h 1595120"/>
              <a:gd name="connsiteX4" fmla="*/ 233680 w 2809240"/>
              <a:gd name="connsiteY4" fmla="*/ 228600 h 1595120"/>
              <a:gd name="connsiteX5" fmla="*/ 233680 w 2809240"/>
              <a:gd name="connsiteY5" fmla="*/ 391160 h 1595120"/>
              <a:gd name="connsiteX6" fmla="*/ 289560 w 2809240"/>
              <a:gd name="connsiteY6" fmla="*/ 447040 h 1595120"/>
              <a:gd name="connsiteX7" fmla="*/ 386080 w 2809240"/>
              <a:gd name="connsiteY7" fmla="*/ 497840 h 1595120"/>
              <a:gd name="connsiteX8" fmla="*/ 421640 w 2809240"/>
              <a:gd name="connsiteY8" fmla="*/ 528320 h 1595120"/>
              <a:gd name="connsiteX9" fmla="*/ 472440 w 2809240"/>
              <a:gd name="connsiteY9" fmla="*/ 624840 h 1595120"/>
              <a:gd name="connsiteX10" fmla="*/ 487680 w 2809240"/>
              <a:gd name="connsiteY10" fmla="*/ 685800 h 1595120"/>
              <a:gd name="connsiteX11" fmla="*/ 518160 w 2809240"/>
              <a:gd name="connsiteY11" fmla="*/ 726440 h 1595120"/>
              <a:gd name="connsiteX12" fmla="*/ 660400 w 2809240"/>
              <a:gd name="connsiteY12" fmla="*/ 807720 h 1595120"/>
              <a:gd name="connsiteX13" fmla="*/ 711200 w 2809240"/>
              <a:gd name="connsiteY13" fmla="*/ 873760 h 1595120"/>
              <a:gd name="connsiteX14" fmla="*/ 787400 w 2809240"/>
              <a:gd name="connsiteY14" fmla="*/ 1000760 h 1595120"/>
              <a:gd name="connsiteX15" fmla="*/ 924560 w 2809240"/>
              <a:gd name="connsiteY15" fmla="*/ 1000760 h 1595120"/>
              <a:gd name="connsiteX16" fmla="*/ 980440 w 2809240"/>
              <a:gd name="connsiteY16" fmla="*/ 1117600 h 1595120"/>
              <a:gd name="connsiteX17" fmla="*/ 1026160 w 2809240"/>
              <a:gd name="connsiteY17" fmla="*/ 1158240 h 1595120"/>
              <a:gd name="connsiteX18" fmla="*/ 1198880 w 2809240"/>
              <a:gd name="connsiteY18" fmla="*/ 1183640 h 1595120"/>
              <a:gd name="connsiteX19" fmla="*/ 1249680 w 2809240"/>
              <a:gd name="connsiteY19" fmla="*/ 1234440 h 1595120"/>
              <a:gd name="connsiteX20" fmla="*/ 1437640 w 2809240"/>
              <a:gd name="connsiteY20" fmla="*/ 1234440 h 1595120"/>
              <a:gd name="connsiteX21" fmla="*/ 1483360 w 2809240"/>
              <a:gd name="connsiteY21" fmla="*/ 1330960 h 1595120"/>
              <a:gd name="connsiteX22" fmla="*/ 1651000 w 2809240"/>
              <a:gd name="connsiteY22" fmla="*/ 1330960 h 1595120"/>
              <a:gd name="connsiteX23" fmla="*/ 1691640 w 2809240"/>
              <a:gd name="connsiteY23" fmla="*/ 1402080 h 1595120"/>
              <a:gd name="connsiteX24" fmla="*/ 2286000 w 2809240"/>
              <a:gd name="connsiteY24" fmla="*/ 1402080 h 1595120"/>
              <a:gd name="connsiteX25" fmla="*/ 2286000 w 2809240"/>
              <a:gd name="connsiteY25" fmla="*/ 1402080 h 1595120"/>
              <a:gd name="connsiteX26" fmla="*/ 2286000 w 2809240"/>
              <a:gd name="connsiteY26" fmla="*/ 1457960 h 1595120"/>
              <a:gd name="connsiteX27" fmla="*/ 2463800 w 2809240"/>
              <a:gd name="connsiteY27" fmla="*/ 1457960 h 1595120"/>
              <a:gd name="connsiteX28" fmla="*/ 2702560 w 2809240"/>
              <a:gd name="connsiteY28" fmla="*/ 1457960 h 1595120"/>
              <a:gd name="connsiteX29" fmla="*/ 2702560 w 2809240"/>
              <a:gd name="connsiteY29" fmla="*/ 1518920 h 1595120"/>
              <a:gd name="connsiteX30" fmla="*/ 2809240 w 2809240"/>
              <a:gd name="connsiteY30" fmla="*/ 1518920 h 1595120"/>
              <a:gd name="connsiteX31" fmla="*/ 2809240 w 2809240"/>
              <a:gd name="connsiteY31" fmla="*/ 1595120 h 159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9240" h="1595120">
                <a:moveTo>
                  <a:pt x="0" y="0"/>
                </a:moveTo>
                <a:lnTo>
                  <a:pt x="116840" y="25400"/>
                </a:lnTo>
                <a:lnTo>
                  <a:pt x="182880" y="76200"/>
                </a:lnTo>
                <a:lnTo>
                  <a:pt x="208280" y="147320"/>
                </a:lnTo>
                <a:lnTo>
                  <a:pt x="233680" y="228600"/>
                </a:lnTo>
                <a:lnTo>
                  <a:pt x="233680" y="391160"/>
                </a:lnTo>
                <a:lnTo>
                  <a:pt x="289560" y="447040"/>
                </a:lnTo>
                <a:lnTo>
                  <a:pt x="386080" y="497840"/>
                </a:lnTo>
                <a:lnTo>
                  <a:pt x="421640" y="528320"/>
                </a:lnTo>
                <a:lnTo>
                  <a:pt x="472440" y="624840"/>
                </a:lnTo>
                <a:lnTo>
                  <a:pt x="487680" y="685800"/>
                </a:lnTo>
                <a:lnTo>
                  <a:pt x="518160" y="726440"/>
                </a:lnTo>
                <a:lnTo>
                  <a:pt x="660400" y="807720"/>
                </a:lnTo>
                <a:lnTo>
                  <a:pt x="711200" y="873760"/>
                </a:lnTo>
                <a:lnTo>
                  <a:pt x="787400" y="1000760"/>
                </a:lnTo>
                <a:lnTo>
                  <a:pt x="924560" y="1000760"/>
                </a:lnTo>
                <a:lnTo>
                  <a:pt x="980440" y="1117600"/>
                </a:lnTo>
                <a:lnTo>
                  <a:pt x="1026160" y="1158240"/>
                </a:lnTo>
                <a:lnTo>
                  <a:pt x="1198880" y="1183640"/>
                </a:lnTo>
                <a:lnTo>
                  <a:pt x="1249680" y="1234440"/>
                </a:lnTo>
                <a:lnTo>
                  <a:pt x="1437640" y="1234440"/>
                </a:lnTo>
                <a:lnTo>
                  <a:pt x="1483360" y="1330960"/>
                </a:lnTo>
                <a:lnTo>
                  <a:pt x="1651000" y="1330960"/>
                </a:lnTo>
                <a:lnTo>
                  <a:pt x="1691640" y="1402080"/>
                </a:lnTo>
                <a:lnTo>
                  <a:pt x="2286000" y="1402080"/>
                </a:lnTo>
                <a:lnTo>
                  <a:pt x="2286000" y="1402080"/>
                </a:lnTo>
                <a:lnTo>
                  <a:pt x="2286000" y="1457960"/>
                </a:lnTo>
                <a:lnTo>
                  <a:pt x="2463800" y="1457960"/>
                </a:lnTo>
                <a:lnTo>
                  <a:pt x="2702560" y="1457960"/>
                </a:lnTo>
                <a:lnTo>
                  <a:pt x="2702560" y="1518920"/>
                </a:lnTo>
                <a:lnTo>
                  <a:pt x="2809240" y="1518920"/>
                </a:lnTo>
                <a:lnTo>
                  <a:pt x="2809240" y="1595120"/>
                </a:lnTo>
              </a:path>
            </a:pathLst>
          </a:custGeom>
          <a:noFill/>
          <a:ln w="3810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4" name="Connecteur droit 83">
            <a:extLst>
              <a:ext uri="{FF2B5EF4-FFF2-40B4-BE49-F238E27FC236}">
                <a16:creationId xmlns="" xmlns:a16="http://schemas.microsoft.com/office/drawing/2014/main" id="{0B243CA3-8017-6DD2-921A-C20DF4FA0FBC}"/>
              </a:ext>
            </a:extLst>
          </p:cNvPr>
          <p:cNvCxnSpPr/>
          <p:nvPr/>
        </p:nvCxnSpPr>
        <p:spPr>
          <a:xfrm>
            <a:off x="3088640" y="3550920"/>
            <a:ext cx="0" cy="624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 xmlns:a16="http://schemas.microsoft.com/office/drawing/2014/main" id="{667047A7-8A33-D0E7-1FFF-4328242B89B3}"/>
              </a:ext>
            </a:extLst>
          </p:cNvPr>
          <p:cNvCxnSpPr>
            <a:cxnSpLocks/>
          </p:cNvCxnSpPr>
          <p:nvPr/>
        </p:nvCxnSpPr>
        <p:spPr>
          <a:xfrm>
            <a:off x="3622328" y="3723640"/>
            <a:ext cx="0" cy="4521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ZoneTexte 85">
            <a:extLst>
              <a:ext uri="{FF2B5EF4-FFF2-40B4-BE49-F238E27FC236}">
                <a16:creationId xmlns="" xmlns:a16="http://schemas.microsoft.com/office/drawing/2014/main" id="{F95D6C8B-9DEE-C66C-1C41-9CB5903F72A8}"/>
              </a:ext>
            </a:extLst>
          </p:cNvPr>
          <p:cNvSpPr txBox="1"/>
          <p:nvPr/>
        </p:nvSpPr>
        <p:spPr>
          <a:xfrm>
            <a:off x="2672080" y="3677920"/>
            <a:ext cx="518160" cy="230832"/>
          </a:xfrm>
          <a:prstGeom prst="rect">
            <a:avLst/>
          </a:prstGeom>
          <a:noFill/>
        </p:spPr>
        <p:txBody>
          <a:bodyPr wrap="square" rtlCol="0">
            <a:spAutoFit/>
          </a:bodyPr>
          <a:lstStyle/>
          <a:p>
            <a:pPr algn="ctr"/>
            <a:r>
              <a:rPr lang="fr-FR" sz="900" b="1" dirty="0">
                <a:solidFill>
                  <a:schemeClr val="accent2">
                    <a:lumMod val="75000"/>
                    <a:lumOff val="25000"/>
                  </a:schemeClr>
                </a:solidFill>
              </a:rPr>
              <a:t>28,2</a:t>
            </a:r>
          </a:p>
        </p:txBody>
      </p:sp>
      <p:sp>
        <p:nvSpPr>
          <p:cNvPr id="87" name="ZoneTexte 86">
            <a:extLst>
              <a:ext uri="{FF2B5EF4-FFF2-40B4-BE49-F238E27FC236}">
                <a16:creationId xmlns="" xmlns:a16="http://schemas.microsoft.com/office/drawing/2014/main" id="{6297ABCE-7C21-5119-0564-25BEAFA89DD9}"/>
              </a:ext>
            </a:extLst>
          </p:cNvPr>
          <p:cNvSpPr txBox="1"/>
          <p:nvPr/>
        </p:nvSpPr>
        <p:spPr>
          <a:xfrm>
            <a:off x="3199552" y="3902576"/>
            <a:ext cx="518160" cy="230832"/>
          </a:xfrm>
          <a:prstGeom prst="rect">
            <a:avLst/>
          </a:prstGeom>
          <a:noFill/>
        </p:spPr>
        <p:txBody>
          <a:bodyPr wrap="square" rtlCol="0">
            <a:spAutoFit/>
          </a:bodyPr>
          <a:lstStyle/>
          <a:p>
            <a:pPr algn="ctr"/>
            <a:r>
              <a:rPr lang="fr-FR" sz="900" b="1" dirty="0">
                <a:solidFill>
                  <a:schemeClr val="accent2">
                    <a:lumMod val="75000"/>
                    <a:lumOff val="25000"/>
                  </a:schemeClr>
                </a:solidFill>
              </a:rPr>
              <a:t>17,8</a:t>
            </a:r>
          </a:p>
        </p:txBody>
      </p:sp>
      <p:sp>
        <p:nvSpPr>
          <p:cNvPr id="88" name="ZoneTexte 87">
            <a:extLst>
              <a:ext uri="{FF2B5EF4-FFF2-40B4-BE49-F238E27FC236}">
                <a16:creationId xmlns="" xmlns:a16="http://schemas.microsoft.com/office/drawing/2014/main" id="{6F4FF604-D6F2-3B49-96F8-B470C264C99F}"/>
              </a:ext>
            </a:extLst>
          </p:cNvPr>
          <p:cNvSpPr txBox="1"/>
          <p:nvPr/>
        </p:nvSpPr>
        <p:spPr>
          <a:xfrm>
            <a:off x="3369856" y="3406016"/>
            <a:ext cx="518160" cy="230832"/>
          </a:xfrm>
          <a:prstGeom prst="rect">
            <a:avLst/>
          </a:prstGeom>
          <a:noFill/>
        </p:spPr>
        <p:txBody>
          <a:bodyPr wrap="square" rtlCol="0">
            <a:spAutoFit/>
          </a:bodyPr>
          <a:lstStyle/>
          <a:p>
            <a:pPr algn="ctr"/>
            <a:r>
              <a:rPr lang="fr-FR" sz="900" b="1" dirty="0">
                <a:solidFill>
                  <a:schemeClr val="bg2"/>
                </a:solidFill>
              </a:rPr>
              <a:t>30,1</a:t>
            </a:r>
          </a:p>
        </p:txBody>
      </p:sp>
      <p:sp>
        <p:nvSpPr>
          <p:cNvPr id="89" name="ZoneTexte 88">
            <a:extLst>
              <a:ext uri="{FF2B5EF4-FFF2-40B4-BE49-F238E27FC236}">
                <a16:creationId xmlns="" xmlns:a16="http://schemas.microsoft.com/office/drawing/2014/main" id="{2EB5D6E1-5654-D2B7-2B7C-1F2B577A53A7}"/>
              </a:ext>
            </a:extLst>
          </p:cNvPr>
          <p:cNvSpPr txBox="1"/>
          <p:nvPr/>
        </p:nvSpPr>
        <p:spPr>
          <a:xfrm>
            <a:off x="2726224" y="3194184"/>
            <a:ext cx="518160" cy="230832"/>
          </a:xfrm>
          <a:prstGeom prst="rect">
            <a:avLst/>
          </a:prstGeom>
          <a:noFill/>
        </p:spPr>
        <p:txBody>
          <a:bodyPr wrap="square" rtlCol="0">
            <a:spAutoFit/>
          </a:bodyPr>
          <a:lstStyle/>
          <a:p>
            <a:pPr algn="ctr"/>
            <a:r>
              <a:rPr lang="fr-FR" sz="900" b="1" dirty="0">
                <a:solidFill>
                  <a:schemeClr val="bg2"/>
                </a:solidFill>
              </a:rPr>
              <a:t>40,8</a:t>
            </a:r>
          </a:p>
        </p:txBody>
      </p:sp>
      <p:sp>
        <p:nvSpPr>
          <p:cNvPr id="7" name="ZoneTexte 6">
            <a:extLst>
              <a:ext uri="{FF2B5EF4-FFF2-40B4-BE49-F238E27FC236}">
                <a16:creationId xmlns="" xmlns:a16="http://schemas.microsoft.com/office/drawing/2014/main" id="{F40C7F53-ED9F-1FEE-1562-12A6666CCBD0}"/>
              </a:ext>
            </a:extLst>
          </p:cNvPr>
          <p:cNvSpPr txBox="1"/>
          <p:nvPr/>
        </p:nvSpPr>
        <p:spPr>
          <a:xfrm>
            <a:off x="1564215" y="1311263"/>
            <a:ext cx="2625947"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SSP : ITT</a:t>
            </a:r>
          </a:p>
        </p:txBody>
      </p:sp>
      <p:graphicFrame>
        <p:nvGraphicFramePr>
          <p:cNvPr id="80" name="Tableau 79">
            <a:extLst>
              <a:ext uri="{FF2B5EF4-FFF2-40B4-BE49-F238E27FC236}">
                <a16:creationId xmlns="" xmlns:a16="http://schemas.microsoft.com/office/drawing/2014/main" id="{0A2BE5CD-2E60-0666-1464-982EA2CEBC25}"/>
              </a:ext>
            </a:extLst>
          </p:cNvPr>
          <p:cNvGraphicFramePr>
            <a:graphicFrameLocks noGrp="1"/>
          </p:cNvGraphicFramePr>
          <p:nvPr>
            <p:extLst>
              <p:ext uri="{D42A27DB-BD31-4B8C-83A1-F6EECF244321}">
                <p14:modId xmlns:p14="http://schemas.microsoft.com/office/powerpoint/2010/main" val="3566537539"/>
              </p:ext>
            </p:extLst>
          </p:nvPr>
        </p:nvGraphicFramePr>
        <p:xfrm>
          <a:off x="1176793" y="1611702"/>
          <a:ext cx="4250684" cy="731520"/>
        </p:xfrm>
        <a:graphic>
          <a:graphicData uri="http://schemas.openxmlformats.org/drawingml/2006/table">
            <a:tbl>
              <a:tblPr firstRow="1" bandRow="1">
                <a:tableStyleId>{5C22544A-7EE6-4342-B048-85BDC9FD1C3A}</a:tableStyleId>
              </a:tblPr>
              <a:tblGrid>
                <a:gridCol w="731520">
                  <a:extLst>
                    <a:ext uri="{9D8B030D-6E8A-4147-A177-3AD203B41FA5}">
                      <a16:colId xmlns="" xmlns:a16="http://schemas.microsoft.com/office/drawing/2014/main" val="20000"/>
                    </a:ext>
                  </a:extLst>
                </a:gridCol>
                <a:gridCol w="1081377">
                  <a:extLst>
                    <a:ext uri="{9D8B030D-6E8A-4147-A177-3AD203B41FA5}">
                      <a16:colId xmlns="" xmlns:a16="http://schemas.microsoft.com/office/drawing/2014/main" val="20002"/>
                    </a:ext>
                  </a:extLst>
                </a:gridCol>
                <a:gridCol w="699715">
                  <a:extLst>
                    <a:ext uri="{9D8B030D-6E8A-4147-A177-3AD203B41FA5}">
                      <a16:colId xmlns="" xmlns:a16="http://schemas.microsoft.com/office/drawing/2014/main" val="2048849677"/>
                    </a:ext>
                  </a:extLst>
                </a:gridCol>
                <a:gridCol w="564543">
                  <a:extLst>
                    <a:ext uri="{9D8B030D-6E8A-4147-A177-3AD203B41FA5}">
                      <a16:colId xmlns="" xmlns:a16="http://schemas.microsoft.com/office/drawing/2014/main" val="26845504"/>
                    </a:ext>
                  </a:extLst>
                </a:gridCol>
                <a:gridCol w="1173529">
                  <a:extLst>
                    <a:ext uri="{9D8B030D-6E8A-4147-A177-3AD203B41FA5}">
                      <a16:colId xmlns="" xmlns:a16="http://schemas.microsoft.com/office/drawing/2014/main" val="1578194212"/>
                    </a:ext>
                  </a:extLst>
                </a:gridCol>
              </a:tblGrid>
              <a:tr h="225417">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Médiane (IC 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HR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800" b="0" i="1" kern="1200" dirty="0">
                          <a:solidFill>
                            <a:schemeClr val="tx1"/>
                          </a:solidFill>
                          <a:latin typeface="+mn-lt"/>
                          <a:ea typeface="+mn-ea"/>
                          <a:cs typeface="Arial" panose="020B0604020202020204" pitchFamily="34" charset="0"/>
                        </a:rPr>
                        <a:t>p</a:t>
                      </a:r>
                      <a:endParaRPr lang="fr-FR" sz="800" b="0" kern="1200" dirty="0">
                        <a:solidFill>
                          <a:schemeClr val="tx1"/>
                        </a:solidFill>
                        <a:latin typeface="+mn-lt"/>
                        <a:ea typeface="+mn-ea"/>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err="1">
                          <a:solidFill>
                            <a:schemeClr val="tx1"/>
                          </a:solidFill>
                          <a:latin typeface="+mj-lt"/>
                          <a:cs typeface="Arial" panose="020B0604020202020204" pitchFamily="34" charset="0"/>
                        </a:rPr>
                        <a:t>Prespecified</a:t>
                      </a:r>
                      <a:r>
                        <a:rPr lang="fr-FR" sz="800" b="0" dirty="0">
                          <a:solidFill>
                            <a:schemeClr val="tx1"/>
                          </a:solidFill>
                          <a:latin typeface="+mj-lt"/>
                          <a:cs typeface="Arial" panose="020B0604020202020204" pitchFamily="34" charset="0"/>
                        </a:rPr>
                        <a:t> </a:t>
                      </a:r>
                      <a:r>
                        <a:rPr lang="fr-FR" sz="800" b="0" dirty="0" err="1">
                          <a:solidFill>
                            <a:schemeClr val="tx1"/>
                          </a:solidFill>
                          <a:latin typeface="+mj-lt"/>
                          <a:cs typeface="Arial" panose="020B0604020202020204" pitchFamily="34" charset="0"/>
                        </a:rPr>
                        <a:t>boundary</a:t>
                      </a:r>
                      <a:r>
                        <a:rPr lang="fr-FR" sz="800" b="0" dirty="0">
                          <a:solidFill>
                            <a:schemeClr val="tx1"/>
                          </a:solidFill>
                          <a:latin typeface="+mj-lt"/>
                          <a:cs typeface="Arial" panose="020B0604020202020204" pitchFamily="34" charset="0"/>
                        </a:rPr>
                        <a:t> (2-sided)</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800" b="1" dirty="0" err="1">
                          <a:solidFill>
                            <a:schemeClr val="bg2"/>
                          </a:solidFill>
                          <a:latin typeface="+mj-lt"/>
                          <a:cs typeface="Arial" panose="020B0604020202020204" pitchFamily="34" charset="0"/>
                        </a:rPr>
                        <a:t>Dato-DXd</a:t>
                      </a:r>
                      <a:r>
                        <a:rPr lang="fr-FR" sz="800" b="1" dirty="0">
                          <a:solidFill>
                            <a:schemeClr val="bg2"/>
                          </a:solidFill>
                          <a:latin typeface="+mj-lt"/>
                          <a:cs typeface="Arial" panose="020B0604020202020204" pitchFamily="34" charset="0"/>
                        </a:rPr>
                        <a: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4,4 (4,2-5,6)</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900" b="1" dirty="0">
                          <a:solidFill>
                            <a:schemeClr val="tx1"/>
                          </a:solidFill>
                          <a:latin typeface="+mj-lt"/>
                          <a:cs typeface="Arial" panose="020B0604020202020204" pitchFamily="34" charset="0"/>
                        </a:rPr>
                        <a:t>0,75 </a:t>
                      </a:r>
                      <a:br>
                        <a:rPr lang="fr-FR" sz="900" b="1" dirty="0">
                          <a:solidFill>
                            <a:schemeClr val="tx1"/>
                          </a:solidFill>
                          <a:latin typeface="+mj-lt"/>
                          <a:cs typeface="Arial" panose="020B0604020202020204" pitchFamily="34" charset="0"/>
                        </a:rPr>
                      </a:br>
                      <a:r>
                        <a:rPr lang="fr-FR" sz="900" b="1" dirty="0">
                          <a:solidFill>
                            <a:schemeClr val="tx1"/>
                          </a:solidFill>
                          <a:latin typeface="+mj-lt"/>
                          <a:cs typeface="Arial" panose="020B0604020202020204" pitchFamily="34" charset="0"/>
                        </a:rPr>
                        <a:t>(0,62-0,91)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900" b="1" dirty="0">
                          <a:solidFill>
                            <a:schemeClr val="tx1"/>
                          </a:solidFill>
                          <a:latin typeface="+mj-lt"/>
                          <a:cs typeface="Arial" panose="020B0604020202020204" pitchFamily="34" charset="0"/>
                        </a:rPr>
                        <a:t>0,004</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900" b="1" dirty="0">
                          <a:solidFill>
                            <a:schemeClr val="tx1"/>
                          </a:solidFill>
                          <a:latin typeface="+mj-lt"/>
                          <a:cs typeface="Arial" panose="020B0604020202020204" pitchFamily="34" charset="0"/>
                        </a:rPr>
                        <a:t>0,008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800" b="1" dirty="0" err="1">
                          <a:solidFill>
                            <a:schemeClr val="accent2">
                              <a:lumMod val="75000"/>
                              <a:lumOff val="25000"/>
                            </a:schemeClr>
                          </a:solidFill>
                          <a:latin typeface="+mj-lt"/>
                          <a:cs typeface="Arial" panose="020B0604020202020204" pitchFamily="34" charset="0"/>
                        </a:rPr>
                        <a:t>Docetaxel</a:t>
                      </a:r>
                      <a:endParaRPr lang="fr-FR" sz="800" b="1" dirty="0">
                        <a:solidFill>
                          <a:schemeClr val="accent2">
                            <a:lumMod val="75000"/>
                            <a:lumOff val="25000"/>
                          </a:schemeClr>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tx1"/>
                          </a:solidFill>
                          <a:latin typeface="+mn-lt"/>
                          <a:ea typeface="+mn-ea"/>
                          <a:cs typeface="Arial" panose="020B0604020202020204" pitchFamily="34" charset="0"/>
                        </a:rPr>
                        <a:t>3,7 (2,9-4,2)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90" name="Connecteur droit 89">
            <a:extLst>
              <a:ext uri="{FF2B5EF4-FFF2-40B4-BE49-F238E27FC236}">
                <a16:creationId xmlns="" xmlns:a16="http://schemas.microsoft.com/office/drawing/2014/main" id="{BCF9D89E-98AB-59C6-8D3D-58342E004729}"/>
              </a:ext>
            </a:extLst>
          </p:cNvPr>
          <p:cNvCxnSpPr/>
          <p:nvPr/>
        </p:nvCxnSpPr>
        <p:spPr>
          <a:xfrm>
            <a:off x="1028552" y="957060"/>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5796591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SSP selon l’histologie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fr-FR" dirty="0"/>
              <a:t>TROPION-Lung-01</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graphicFrame>
        <p:nvGraphicFramePr>
          <p:cNvPr id="73" name="Tableau 72">
            <a:extLst>
              <a:ext uri="{FF2B5EF4-FFF2-40B4-BE49-F238E27FC236}">
                <a16:creationId xmlns="" xmlns:a16="http://schemas.microsoft.com/office/drawing/2014/main" id="{3E633AF8-74DB-F873-7883-81D013CB202A}"/>
              </a:ext>
            </a:extLst>
          </p:cNvPr>
          <p:cNvGraphicFramePr>
            <a:graphicFrameLocks noGrp="1"/>
          </p:cNvGraphicFramePr>
          <p:nvPr>
            <p:extLst>
              <p:ext uri="{D42A27DB-BD31-4B8C-83A1-F6EECF244321}">
                <p14:modId xmlns:p14="http://schemas.microsoft.com/office/powerpoint/2010/main" val="2794379964"/>
              </p:ext>
            </p:extLst>
          </p:nvPr>
        </p:nvGraphicFramePr>
        <p:xfrm>
          <a:off x="1122907" y="4298373"/>
          <a:ext cx="4296525" cy="700432"/>
        </p:xfrm>
        <a:graphic>
          <a:graphicData uri="http://schemas.openxmlformats.org/drawingml/2006/table">
            <a:tbl>
              <a:tblPr firstRow="1" bandRow="1">
                <a:tableStyleId>{5C22544A-7EE6-4342-B048-85BDC9FD1C3A}</a:tableStyleId>
              </a:tblPr>
              <a:tblGrid>
                <a:gridCol w="675875">
                  <a:extLst>
                    <a:ext uri="{9D8B030D-6E8A-4147-A177-3AD203B41FA5}">
                      <a16:colId xmlns="" xmlns:a16="http://schemas.microsoft.com/office/drawing/2014/main" val="20000"/>
                    </a:ext>
                  </a:extLst>
                </a:gridCol>
                <a:gridCol w="362065">
                  <a:extLst>
                    <a:ext uri="{9D8B030D-6E8A-4147-A177-3AD203B41FA5}">
                      <a16:colId xmlns="" xmlns:a16="http://schemas.microsoft.com/office/drawing/2014/main" val="20001"/>
                    </a:ext>
                  </a:extLst>
                </a:gridCol>
                <a:gridCol w="362065">
                  <a:extLst>
                    <a:ext uri="{9D8B030D-6E8A-4147-A177-3AD203B41FA5}">
                      <a16:colId xmlns="" xmlns:a16="http://schemas.microsoft.com/office/drawing/2014/main" val="20006"/>
                    </a:ext>
                  </a:extLst>
                </a:gridCol>
                <a:gridCol w="362065">
                  <a:extLst>
                    <a:ext uri="{9D8B030D-6E8A-4147-A177-3AD203B41FA5}">
                      <a16:colId xmlns="" xmlns:a16="http://schemas.microsoft.com/office/drawing/2014/main" val="20002"/>
                    </a:ext>
                  </a:extLst>
                </a:gridCol>
                <a:gridCol w="362065">
                  <a:extLst>
                    <a:ext uri="{9D8B030D-6E8A-4147-A177-3AD203B41FA5}">
                      <a16:colId xmlns="" xmlns:a16="http://schemas.microsoft.com/office/drawing/2014/main" val="20007"/>
                    </a:ext>
                  </a:extLst>
                </a:gridCol>
                <a:gridCol w="362065">
                  <a:extLst>
                    <a:ext uri="{9D8B030D-6E8A-4147-A177-3AD203B41FA5}">
                      <a16:colId xmlns="" xmlns:a16="http://schemas.microsoft.com/office/drawing/2014/main" val="20003"/>
                    </a:ext>
                  </a:extLst>
                </a:gridCol>
                <a:gridCol w="362065">
                  <a:extLst>
                    <a:ext uri="{9D8B030D-6E8A-4147-A177-3AD203B41FA5}">
                      <a16:colId xmlns="" xmlns:a16="http://schemas.microsoft.com/office/drawing/2014/main" val="20008"/>
                    </a:ext>
                  </a:extLst>
                </a:gridCol>
                <a:gridCol w="362065">
                  <a:extLst>
                    <a:ext uri="{9D8B030D-6E8A-4147-A177-3AD203B41FA5}">
                      <a16:colId xmlns="" xmlns:a16="http://schemas.microsoft.com/office/drawing/2014/main" val="20004"/>
                    </a:ext>
                  </a:extLst>
                </a:gridCol>
                <a:gridCol w="362065">
                  <a:extLst>
                    <a:ext uri="{9D8B030D-6E8A-4147-A177-3AD203B41FA5}">
                      <a16:colId xmlns="" xmlns:a16="http://schemas.microsoft.com/office/drawing/2014/main" val="20009"/>
                    </a:ext>
                  </a:extLst>
                </a:gridCol>
                <a:gridCol w="362065">
                  <a:extLst>
                    <a:ext uri="{9D8B030D-6E8A-4147-A177-3AD203B41FA5}">
                      <a16:colId xmlns="" xmlns:a16="http://schemas.microsoft.com/office/drawing/2014/main" val="20005"/>
                    </a:ext>
                  </a:extLst>
                </a:gridCol>
                <a:gridCol w="362065">
                  <a:extLst>
                    <a:ext uri="{9D8B030D-6E8A-4147-A177-3AD203B41FA5}">
                      <a16:colId xmlns="" xmlns:a16="http://schemas.microsoft.com/office/drawing/2014/main" val="20010"/>
                    </a:ext>
                  </a:extLst>
                </a:gridCol>
              </a:tblGrid>
              <a:tr h="297692">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bg2"/>
                          </a:solidFill>
                        </a:rPr>
                        <a:t>Dato-DXd</a:t>
                      </a:r>
                      <a:endParaRPr lang="fr-FR" sz="9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178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86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68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accent2">
                              <a:lumMod val="75000"/>
                              <a:lumOff val="25000"/>
                            </a:schemeClr>
                          </a:solidFill>
                        </a:rPr>
                        <a:t>Docétaxel</a:t>
                      </a:r>
                      <a:endParaRPr lang="fr-FR" sz="900" b="0" spc="-30" dirty="0">
                        <a:solidFill>
                          <a:schemeClr val="accent2">
                            <a:lumMod val="75000"/>
                            <a:lumOff val="2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232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74" name="Connecteur droit 73">
            <a:extLst>
              <a:ext uri="{FF2B5EF4-FFF2-40B4-BE49-F238E27FC236}">
                <a16:creationId xmlns="" xmlns:a16="http://schemas.microsoft.com/office/drawing/2014/main" id="{A1C9F91E-1A5A-682E-C8A7-AF21FE8C30DD}"/>
              </a:ext>
            </a:extLst>
          </p:cNvPr>
          <p:cNvCxnSpPr>
            <a:cxnSpLocks/>
          </p:cNvCxnSpPr>
          <p:nvPr/>
        </p:nvCxnSpPr>
        <p:spPr>
          <a:xfrm>
            <a:off x="1895475" y="4538293"/>
            <a:ext cx="3427261"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5" name="Groupe 74">
            <a:extLst>
              <a:ext uri="{FF2B5EF4-FFF2-40B4-BE49-F238E27FC236}">
                <a16:creationId xmlns="" xmlns:a16="http://schemas.microsoft.com/office/drawing/2014/main" id="{3A662DFF-5668-28DC-F19F-96D64ACBC9B5}"/>
              </a:ext>
            </a:extLst>
          </p:cNvPr>
          <p:cNvGrpSpPr/>
          <p:nvPr/>
        </p:nvGrpSpPr>
        <p:grpSpPr>
          <a:xfrm>
            <a:off x="1494052" y="2462646"/>
            <a:ext cx="3860730" cy="2019195"/>
            <a:chOff x="250935" y="2485881"/>
            <a:chExt cx="5583681" cy="3067590"/>
          </a:xfrm>
        </p:grpSpPr>
        <p:graphicFrame>
          <p:nvGraphicFramePr>
            <p:cNvPr id="76" name="Graphique 75">
              <a:extLst>
                <a:ext uri="{FF2B5EF4-FFF2-40B4-BE49-F238E27FC236}">
                  <a16:creationId xmlns="" xmlns:a16="http://schemas.microsoft.com/office/drawing/2014/main" id="{DDEF79E0-E6D0-856E-10FA-43AE95C5B16C}"/>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77" name="Text Box 4">
              <a:extLst>
                <a:ext uri="{FF2B5EF4-FFF2-40B4-BE49-F238E27FC236}">
                  <a16:creationId xmlns="" xmlns:a16="http://schemas.microsoft.com/office/drawing/2014/main" id="{2F50D5BE-85C8-9D14-1244-CD463A82AF95}"/>
                </a:ext>
              </a:extLst>
            </p:cNvPr>
            <p:cNvSpPr txBox="1">
              <a:spLocks noChangeArrowheads="1"/>
            </p:cNvSpPr>
            <p:nvPr/>
          </p:nvSpPr>
          <p:spPr bwMode="auto">
            <a:xfrm rot="16200000">
              <a:off x="-465462" y="3745782"/>
              <a:ext cx="1766641" cy="33384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SSP, %</a:t>
              </a:r>
            </a:p>
          </p:txBody>
        </p:sp>
        <p:sp>
          <p:nvSpPr>
            <p:cNvPr id="78" name="Text Box 4">
              <a:extLst>
                <a:ext uri="{FF2B5EF4-FFF2-40B4-BE49-F238E27FC236}">
                  <a16:creationId xmlns="" xmlns:a16="http://schemas.microsoft.com/office/drawing/2014/main" id="{A9F9BED4-ACCD-7911-6125-90151A270BDE}"/>
                </a:ext>
              </a:extLst>
            </p:cNvPr>
            <p:cNvSpPr txBox="1">
              <a:spLocks noChangeArrowheads="1"/>
            </p:cNvSpPr>
            <p:nvPr/>
          </p:nvSpPr>
          <p:spPr bwMode="auto">
            <a:xfrm>
              <a:off x="1693805" y="5284014"/>
              <a:ext cx="3306657" cy="26945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Mois </a:t>
              </a:r>
              <a:r>
                <a:rPr lang="da-DK" sz="900" dirty="0" err="1">
                  <a:solidFill>
                    <a:schemeClr val="tx1">
                      <a:lumMod val="50000"/>
                      <a:lumOff val="50000"/>
                    </a:schemeClr>
                  </a:solidFill>
                  <a:latin typeface="+mn-lt"/>
                  <a:ea typeface="+mn-ea"/>
                  <a:cs typeface="Arial"/>
                </a:rPr>
                <a:t>après</a:t>
              </a:r>
              <a:r>
                <a:rPr lang="da-DK" sz="900" dirty="0">
                  <a:solidFill>
                    <a:schemeClr val="tx1">
                      <a:lumMod val="50000"/>
                      <a:lumOff val="50000"/>
                    </a:schemeClr>
                  </a:solidFill>
                  <a:latin typeface="+mn-lt"/>
                  <a:ea typeface="+mn-ea"/>
                  <a:cs typeface="Arial"/>
                </a:rPr>
                <a:t> la </a:t>
              </a:r>
              <a:r>
                <a:rPr lang="da-DK" sz="900" dirty="0" err="1">
                  <a:solidFill>
                    <a:schemeClr val="tx1">
                      <a:lumMod val="50000"/>
                      <a:lumOff val="50000"/>
                    </a:schemeClr>
                  </a:solidFill>
                  <a:latin typeface="+mn-lt"/>
                  <a:ea typeface="+mn-ea"/>
                  <a:cs typeface="Arial"/>
                </a:rPr>
                <a:t>randomisation</a:t>
              </a:r>
              <a:endParaRPr lang="da-DK" sz="900" dirty="0">
                <a:solidFill>
                  <a:schemeClr val="tx1">
                    <a:lumMod val="50000"/>
                    <a:lumOff val="50000"/>
                  </a:schemeClr>
                </a:solidFill>
                <a:latin typeface="+mn-lt"/>
                <a:ea typeface="+mn-ea"/>
                <a:cs typeface="Arial"/>
              </a:endParaRPr>
            </a:p>
          </p:txBody>
        </p:sp>
      </p:grpSp>
      <p:sp>
        <p:nvSpPr>
          <p:cNvPr id="79" name="Rectangle à coins arrondis 16">
            <a:extLst>
              <a:ext uri="{FF2B5EF4-FFF2-40B4-BE49-F238E27FC236}">
                <a16:creationId xmlns="" xmlns:a16="http://schemas.microsoft.com/office/drawing/2014/main" id="{73DEAABC-B226-DC41-A588-660D525CC3B7}"/>
              </a:ext>
            </a:extLst>
          </p:cNvPr>
          <p:cNvSpPr/>
          <p:nvPr/>
        </p:nvSpPr>
        <p:spPr>
          <a:xfrm>
            <a:off x="1076647" y="1293341"/>
            <a:ext cx="5185930" cy="403357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 name="ZoneTexte 6">
            <a:extLst>
              <a:ext uri="{FF2B5EF4-FFF2-40B4-BE49-F238E27FC236}">
                <a16:creationId xmlns="" xmlns:a16="http://schemas.microsoft.com/office/drawing/2014/main" id="{F40C7F53-ED9F-1FEE-1562-12A6666CCBD0}"/>
              </a:ext>
            </a:extLst>
          </p:cNvPr>
          <p:cNvSpPr txBox="1"/>
          <p:nvPr/>
        </p:nvSpPr>
        <p:spPr>
          <a:xfrm>
            <a:off x="1399459" y="1077800"/>
            <a:ext cx="1827570" cy="461665"/>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Non-épidermoïdes</a:t>
            </a:r>
            <a:br>
              <a:rPr lang="fr-FR" sz="1400" b="1" dirty="0">
                <a:solidFill>
                  <a:srgbClr val="737078"/>
                </a:solidFill>
                <a:latin typeface="+mj-lt"/>
                <a:cs typeface="Arial Narrow" panose="020B0604020202020204" pitchFamily="34" charset="0"/>
              </a:rPr>
            </a:br>
            <a:r>
              <a:rPr lang="fr-FR" sz="1000" dirty="0">
                <a:solidFill>
                  <a:srgbClr val="737078"/>
                </a:solidFill>
                <a:latin typeface="+mj-lt"/>
                <a:cs typeface="Arial Narrow" panose="020B0604020202020204" pitchFamily="34" charset="0"/>
              </a:rPr>
              <a:t>(avec ou sans mutation)</a:t>
            </a:r>
          </a:p>
        </p:txBody>
      </p:sp>
      <p:graphicFrame>
        <p:nvGraphicFramePr>
          <p:cNvPr id="80" name="Tableau 79">
            <a:extLst>
              <a:ext uri="{FF2B5EF4-FFF2-40B4-BE49-F238E27FC236}">
                <a16:creationId xmlns="" xmlns:a16="http://schemas.microsoft.com/office/drawing/2014/main" id="{0A2BE5CD-2E60-0666-1464-982EA2CEBC25}"/>
              </a:ext>
            </a:extLst>
          </p:cNvPr>
          <p:cNvGraphicFramePr>
            <a:graphicFrameLocks noGrp="1"/>
          </p:cNvGraphicFramePr>
          <p:nvPr>
            <p:extLst>
              <p:ext uri="{D42A27DB-BD31-4B8C-83A1-F6EECF244321}">
                <p14:modId xmlns:p14="http://schemas.microsoft.com/office/powerpoint/2010/main" val="576233684"/>
              </p:ext>
            </p:extLst>
          </p:nvPr>
        </p:nvGraphicFramePr>
        <p:xfrm>
          <a:off x="2405449" y="1583183"/>
          <a:ext cx="3622178" cy="731520"/>
        </p:xfrm>
        <a:graphic>
          <a:graphicData uri="http://schemas.openxmlformats.org/drawingml/2006/table">
            <a:tbl>
              <a:tblPr firstRow="1" bandRow="1">
                <a:tableStyleId>{5C22544A-7EE6-4342-B048-85BDC9FD1C3A}</a:tableStyleId>
              </a:tblPr>
              <a:tblGrid>
                <a:gridCol w="881448">
                  <a:extLst>
                    <a:ext uri="{9D8B030D-6E8A-4147-A177-3AD203B41FA5}">
                      <a16:colId xmlns="" xmlns:a16="http://schemas.microsoft.com/office/drawing/2014/main" val="20000"/>
                    </a:ext>
                  </a:extLst>
                </a:gridCol>
                <a:gridCol w="890920">
                  <a:extLst>
                    <a:ext uri="{9D8B030D-6E8A-4147-A177-3AD203B41FA5}">
                      <a16:colId xmlns="" xmlns:a16="http://schemas.microsoft.com/office/drawing/2014/main" val="20002"/>
                    </a:ext>
                  </a:extLst>
                </a:gridCol>
                <a:gridCol w="708685">
                  <a:extLst>
                    <a:ext uri="{9D8B030D-6E8A-4147-A177-3AD203B41FA5}">
                      <a16:colId xmlns="" xmlns:a16="http://schemas.microsoft.com/office/drawing/2014/main" val="2048849677"/>
                    </a:ext>
                  </a:extLst>
                </a:gridCol>
                <a:gridCol w="557453">
                  <a:extLst>
                    <a:ext uri="{9D8B030D-6E8A-4147-A177-3AD203B41FA5}">
                      <a16:colId xmlns="" xmlns:a16="http://schemas.microsoft.com/office/drawing/2014/main" val="26845504"/>
                    </a:ext>
                  </a:extLst>
                </a:gridCol>
                <a:gridCol w="583672">
                  <a:extLst>
                    <a:ext uri="{9D8B030D-6E8A-4147-A177-3AD203B41FA5}">
                      <a16:colId xmlns="" xmlns:a16="http://schemas.microsoft.com/office/drawing/2014/main" val="1578194212"/>
                    </a:ext>
                  </a:extLst>
                </a:gridCol>
              </a:tblGrid>
              <a:tr h="225417">
                <a:tc>
                  <a:txBody>
                    <a:bodyPr/>
                    <a:lstStyle/>
                    <a:p>
                      <a:pPr algn="ctr">
                        <a:lnSpc>
                          <a:spcPts val="860"/>
                        </a:lnSpc>
                      </a:pPr>
                      <a:endParaRPr lang="fr-FR" sz="9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HR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0" i="0" kern="1200" dirty="0">
                          <a:solidFill>
                            <a:schemeClr val="tx1"/>
                          </a:solidFill>
                          <a:latin typeface="+mn-lt"/>
                          <a:ea typeface="+mn-ea"/>
                          <a:cs typeface="Arial" panose="020B0604020202020204" pitchFamily="34" charset="0"/>
                        </a:rPr>
                        <a:t>ORR,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DOR,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err="1">
                          <a:solidFill>
                            <a:schemeClr val="bg2"/>
                          </a:solidFill>
                          <a:latin typeface="+mj-lt"/>
                          <a:cs typeface="Arial" panose="020B0604020202020204" pitchFamily="34" charset="0"/>
                        </a:rPr>
                        <a:t>Dato-DXd</a:t>
                      </a:r>
                      <a:r>
                        <a:rPr lang="fr-FR" sz="900" b="1" dirty="0">
                          <a:solidFill>
                            <a:schemeClr val="bg2"/>
                          </a:solidFill>
                          <a:latin typeface="+mj-lt"/>
                          <a:cs typeface="Arial" panose="020B0604020202020204" pitchFamily="34" charset="0"/>
                        </a:rPr>
                        <a: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5,6 (4,4-7,0)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900" b="1" dirty="0">
                          <a:solidFill>
                            <a:schemeClr val="tx1"/>
                          </a:solidFill>
                          <a:latin typeface="+mj-lt"/>
                          <a:cs typeface="Arial" panose="020B0604020202020204" pitchFamily="34" charset="0"/>
                        </a:rPr>
                        <a:t>0,63 </a:t>
                      </a:r>
                      <a:br>
                        <a:rPr lang="fr-FR" sz="900" b="1" dirty="0">
                          <a:solidFill>
                            <a:schemeClr val="tx1"/>
                          </a:solidFill>
                          <a:latin typeface="+mj-lt"/>
                          <a:cs typeface="Arial" panose="020B0604020202020204" pitchFamily="34" charset="0"/>
                        </a:rPr>
                      </a:br>
                      <a:r>
                        <a:rPr lang="fr-FR" sz="900" b="1" dirty="0">
                          <a:solidFill>
                            <a:schemeClr val="tx1"/>
                          </a:solidFill>
                          <a:latin typeface="+mj-lt"/>
                          <a:cs typeface="Arial" panose="020B0604020202020204" pitchFamily="34" charset="0"/>
                        </a:rPr>
                        <a:t>(0,51-0,78)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31,2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7,7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err="1">
                          <a:solidFill>
                            <a:schemeClr val="accent2">
                              <a:lumMod val="75000"/>
                              <a:lumOff val="25000"/>
                            </a:schemeClr>
                          </a:solidFill>
                          <a:latin typeface="+mj-lt"/>
                          <a:cs typeface="Arial" panose="020B0604020202020204" pitchFamily="34" charset="0"/>
                        </a:rPr>
                        <a:t>Docétaxel</a:t>
                      </a:r>
                      <a:endParaRPr lang="fr-FR" sz="900" b="1" dirty="0">
                        <a:solidFill>
                          <a:schemeClr val="accent2">
                            <a:lumMod val="75000"/>
                            <a:lumOff val="25000"/>
                          </a:schemeClr>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tx1"/>
                          </a:solidFill>
                          <a:latin typeface="+mn-lt"/>
                          <a:ea typeface="+mn-ea"/>
                          <a:cs typeface="Arial" panose="020B0604020202020204" pitchFamily="34" charset="0"/>
                        </a:rPr>
                        <a:t>3,7 (2,9-4,2)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12,8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5,6</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aphicFrame>
        <p:nvGraphicFramePr>
          <p:cNvPr id="26" name="Tableau 25">
            <a:extLst>
              <a:ext uri="{FF2B5EF4-FFF2-40B4-BE49-F238E27FC236}">
                <a16:creationId xmlns="" xmlns:a16="http://schemas.microsoft.com/office/drawing/2014/main" id="{937E24C2-FEB9-1C05-C6C8-A0DDBEFAF0B4}"/>
              </a:ext>
            </a:extLst>
          </p:cNvPr>
          <p:cNvGraphicFramePr>
            <a:graphicFrameLocks noGrp="1"/>
          </p:cNvGraphicFramePr>
          <p:nvPr>
            <p:extLst>
              <p:ext uri="{D42A27DB-BD31-4B8C-83A1-F6EECF244321}">
                <p14:modId xmlns:p14="http://schemas.microsoft.com/office/powerpoint/2010/main" val="415483168"/>
              </p:ext>
            </p:extLst>
          </p:nvPr>
        </p:nvGraphicFramePr>
        <p:xfrm>
          <a:off x="6734811" y="4298373"/>
          <a:ext cx="4296525" cy="700432"/>
        </p:xfrm>
        <a:graphic>
          <a:graphicData uri="http://schemas.openxmlformats.org/drawingml/2006/table">
            <a:tbl>
              <a:tblPr firstRow="1" bandRow="1">
                <a:tableStyleId>{5C22544A-7EE6-4342-B048-85BDC9FD1C3A}</a:tableStyleId>
              </a:tblPr>
              <a:tblGrid>
                <a:gridCol w="675875">
                  <a:extLst>
                    <a:ext uri="{9D8B030D-6E8A-4147-A177-3AD203B41FA5}">
                      <a16:colId xmlns="" xmlns:a16="http://schemas.microsoft.com/office/drawing/2014/main" val="20000"/>
                    </a:ext>
                  </a:extLst>
                </a:gridCol>
                <a:gridCol w="362065">
                  <a:extLst>
                    <a:ext uri="{9D8B030D-6E8A-4147-A177-3AD203B41FA5}">
                      <a16:colId xmlns="" xmlns:a16="http://schemas.microsoft.com/office/drawing/2014/main" val="20001"/>
                    </a:ext>
                  </a:extLst>
                </a:gridCol>
                <a:gridCol w="362065">
                  <a:extLst>
                    <a:ext uri="{9D8B030D-6E8A-4147-A177-3AD203B41FA5}">
                      <a16:colId xmlns="" xmlns:a16="http://schemas.microsoft.com/office/drawing/2014/main" val="20006"/>
                    </a:ext>
                  </a:extLst>
                </a:gridCol>
                <a:gridCol w="362065">
                  <a:extLst>
                    <a:ext uri="{9D8B030D-6E8A-4147-A177-3AD203B41FA5}">
                      <a16:colId xmlns="" xmlns:a16="http://schemas.microsoft.com/office/drawing/2014/main" val="20002"/>
                    </a:ext>
                  </a:extLst>
                </a:gridCol>
                <a:gridCol w="362065">
                  <a:extLst>
                    <a:ext uri="{9D8B030D-6E8A-4147-A177-3AD203B41FA5}">
                      <a16:colId xmlns="" xmlns:a16="http://schemas.microsoft.com/office/drawing/2014/main" val="20007"/>
                    </a:ext>
                  </a:extLst>
                </a:gridCol>
                <a:gridCol w="362065">
                  <a:extLst>
                    <a:ext uri="{9D8B030D-6E8A-4147-A177-3AD203B41FA5}">
                      <a16:colId xmlns="" xmlns:a16="http://schemas.microsoft.com/office/drawing/2014/main" val="20003"/>
                    </a:ext>
                  </a:extLst>
                </a:gridCol>
                <a:gridCol w="362065">
                  <a:extLst>
                    <a:ext uri="{9D8B030D-6E8A-4147-A177-3AD203B41FA5}">
                      <a16:colId xmlns="" xmlns:a16="http://schemas.microsoft.com/office/drawing/2014/main" val="20008"/>
                    </a:ext>
                  </a:extLst>
                </a:gridCol>
                <a:gridCol w="362065">
                  <a:extLst>
                    <a:ext uri="{9D8B030D-6E8A-4147-A177-3AD203B41FA5}">
                      <a16:colId xmlns="" xmlns:a16="http://schemas.microsoft.com/office/drawing/2014/main" val="20004"/>
                    </a:ext>
                  </a:extLst>
                </a:gridCol>
                <a:gridCol w="362065">
                  <a:extLst>
                    <a:ext uri="{9D8B030D-6E8A-4147-A177-3AD203B41FA5}">
                      <a16:colId xmlns="" xmlns:a16="http://schemas.microsoft.com/office/drawing/2014/main" val="20009"/>
                    </a:ext>
                  </a:extLst>
                </a:gridCol>
                <a:gridCol w="362065">
                  <a:extLst>
                    <a:ext uri="{9D8B030D-6E8A-4147-A177-3AD203B41FA5}">
                      <a16:colId xmlns="" xmlns:a16="http://schemas.microsoft.com/office/drawing/2014/main" val="20005"/>
                    </a:ext>
                  </a:extLst>
                </a:gridCol>
                <a:gridCol w="362065">
                  <a:extLst>
                    <a:ext uri="{9D8B030D-6E8A-4147-A177-3AD203B41FA5}">
                      <a16:colId xmlns="" xmlns:a16="http://schemas.microsoft.com/office/drawing/2014/main" val="20010"/>
                    </a:ext>
                  </a:extLst>
                </a:gridCol>
              </a:tblGrid>
              <a:tr h="297692">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bg2"/>
                          </a:solidFill>
                        </a:rPr>
                        <a:t>Dato-DXd</a:t>
                      </a:r>
                      <a:endParaRPr lang="fr-FR" sz="9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chemeClr val="accent2">
                              <a:lumMod val="75000"/>
                              <a:lumOff val="25000"/>
                            </a:schemeClr>
                          </a:solidFill>
                        </a:rPr>
                        <a:t>Docétaxel</a:t>
                      </a:r>
                      <a:endParaRPr lang="fr-FR" sz="900" b="0" spc="-30" dirty="0">
                        <a:solidFill>
                          <a:schemeClr val="accent2">
                            <a:lumMod val="75000"/>
                            <a:lumOff val="2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27" name="Connecteur droit 26">
            <a:extLst>
              <a:ext uri="{FF2B5EF4-FFF2-40B4-BE49-F238E27FC236}">
                <a16:creationId xmlns="" xmlns:a16="http://schemas.microsoft.com/office/drawing/2014/main" id="{8A4EBBB8-00DC-B955-5267-2FD48756AA10}"/>
              </a:ext>
            </a:extLst>
          </p:cNvPr>
          <p:cNvCxnSpPr>
            <a:cxnSpLocks/>
          </p:cNvCxnSpPr>
          <p:nvPr/>
        </p:nvCxnSpPr>
        <p:spPr>
          <a:xfrm>
            <a:off x="7507379" y="4538293"/>
            <a:ext cx="3427261"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8" name="Groupe 27">
            <a:extLst>
              <a:ext uri="{FF2B5EF4-FFF2-40B4-BE49-F238E27FC236}">
                <a16:creationId xmlns="" xmlns:a16="http://schemas.microsoft.com/office/drawing/2014/main" id="{C3FF50DC-EE46-1384-5403-CC80B3D03459}"/>
              </a:ext>
            </a:extLst>
          </p:cNvPr>
          <p:cNvGrpSpPr/>
          <p:nvPr/>
        </p:nvGrpSpPr>
        <p:grpSpPr>
          <a:xfrm>
            <a:off x="7105956" y="2462646"/>
            <a:ext cx="3860730" cy="2019195"/>
            <a:chOff x="250935" y="2485881"/>
            <a:chExt cx="5583681" cy="3067590"/>
          </a:xfrm>
        </p:grpSpPr>
        <p:graphicFrame>
          <p:nvGraphicFramePr>
            <p:cNvPr id="29" name="Graphique 28">
              <a:extLst>
                <a:ext uri="{FF2B5EF4-FFF2-40B4-BE49-F238E27FC236}">
                  <a16:creationId xmlns="" xmlns:a16="http://schemas.microsoft.com/office/drawing/2014/main" id="{1CE06739-FDFB-1DED-0D29-12375335F866}"/>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Box 4">
              <a:extLst>
                <a:ext uri="{FF2B5EF4-FFF2-40B4-BE49-F238E27FC236}">
                  <a16:creationId xmlns="" xmlns:a16="http://schemas.microsoft.com/office/drawing/2014/main" id="{73A7A371-6B22-2DF0-58D4-59500410E3B2}"/>
                </a:ext>
              </a:extLst>
            </p:cNvPr>
            <p:cNvSpPr txBox="1">
              <a:spLocks noChangeArrowheads="1"/>
            </p:cNvSpPr>
            <p:nvPr/>
          </p:nvSpPr>
          <p:spPr bwMode="auto">
            <a:xfrm rot="16200000">
              <a:off x="-465462" y="3745782"/>
              <a:ext cx="1766641" cy="33384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SSP, %</a:t>
              </a:r>
            </a:p>
          </p:txBody>
        </p:sp>
        <p:sp>
          <p:nvSpPr>
            <p:cNvPr id="31" name="Text Box 4">
              <a:extLst>
                <a:ext uri="{FF2B5EF4-FFF2-40B4-BE49-F238E27FC236}">
                  <a16:creationId xmlns="" xmlns:a16="http://schemas.microsoft.com/office/drawing/2014/main" id="{C2D8840A-EB95-34E0-4078-E051AA0FC0D2}"/>
                </a:ext>
              </a:extLst>
            </p:cNvPr>
            <p:cNvSpPr txBox="1">
              <a:spLocks noChangeArrowheads="1"/>
            </p:cNvSpPr>
            <p:nvPr/>
          </p:nvSpPr>
          <p:spPr bwMode="auto">
            <a:xfrm>
              <a:off x="1693805" y="5284014"/>
              <a:ext cx="3306657" cy="26945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50000"/>
                      <a:lumOff val="50000"/>
                    </a:schemeClr>
                  </a:solidFill>
                  <a:latin typeface="+mn-lt"/>
                  <a:ea typeface="+mn-ea"/>
                  <a:cs typeface="Arial"/>
                </a:rPr>
                <a:t>Mois </a:t>
              </a:r>
              <a:r>
                <a:rPr lang="da-DK" sz="900" dirty="0" err="1">
                  <a:solidFill>
                    <a:schemeClr val="tx1">
                      <a:lumMod val="50000"/>
                      <a:lumOff val="50000"/>
                    </a:schemeClr>
                  </a:solidFill>
                  <a:latin typeface="+mn-lt"/>
                  <a:ea typeface="+mn-ea"/>
                  <a:cs typeface="Arial"/>
                </a:rPr>
                <a:t>après</a:t>
              </a:r>
              <a:r>
                <a:rPr lang="da-DK" sz="900" dirty="0">
                  <a:solidFill>
                    <a:schemeClr val="tx1">
                      <a:lumMod val="50000"/>
                      <a:lumOff val="50000"/>
                    </a:schemeClr>
                  </a:solidFill>
                  <a:latin typeface="+mn-lt"/>
                  <a:ea typeface="+mn-ea"/>
                  <a:cs typeface="Arial"/>
                </a:rPr>
                <a:t> la </a:t>
              </a:r>
              <a:r>
                <a:rPr lang="da-DK" sz="900" dirty="0" err="1">
                  <a:solidFill>
                    <a:schemeClr val="tx1">
                      <a:lumMod val="50000"/>
                      <a:lumOff val="50000"/>
                    </a:schemeClr>
                  </a:solidFill>
                  <a:latin typeface="+mn-lt"/>
                  <a:ea typeface="+mn-ea"/>
                  <a:cs typeface="Arial"/>
                </a:rPr>
                <a:t>randomisation</a:t>
              </a:r>
              <a:endParaRPr lang="da-DK" sz="900" dirty="0">
                <a:solidFill>
                  <a:schemeClr val="tx1">
                    <a:lumMod val="50000"/>
                    <a:lumOff val="50000"/>
                  </a:schemeClr>
                </a:solidFill>
                <a:latin typeface="+mn-lt"/>
                <a:ea typeface="+mn-ea"/>
                <a:cs typeface="Arial"/>
              </a:endParaRPr>
            </a:p>
          </p:txBody>
        </p:sp>
      </p:grpSp>
      <p:sp>
        <p:nvSpPr>
          <p:cNvPr id="32" name="Rectangle à coins arrondis 16">
            <a:extLst>
              <a:ext uri="{FF2B5EF4-FFF2-40B4-BE49-F238E27FC236}">
                <a16:creationId xmlns="" xmlns:a16="http://schemas.microsoft.com/office/drawing/2014/main" id="{2578C8AC-C6A3-0797-7A87-29D2F1BA8118}"/>
              </a:ext>
            </a:extLst>
          </p:cNvPr>
          <p:cNvSpPr/>
          <p:nvPr/>
        </p:nvSpPr>
        <p:spPr>
          <a:xfrm>
            <a:off x="6688551" y="1276865"/>
            <a:ext cx="5185930" cy="405004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3" name="ZoneTexte 32">
            <a:extLst>
              <a:ext uri="{FF2B5EF4-FFF2-40B4-BE49-F238E27FC236}">
                <a16:creationId xmlns="" xmlns:a16="http://schemas.microsoft.com/office/drawing/2014/main" id="{5E1E6EBD-65B0-967C-4CBE-2B9EC6C79BB6}"/>
              </a:ext>
            </a:extLst>
          </p:cNvPr>
          <p:cNvSpPr txBox="1"/>
          <p:nvPr/>
        </p:nvSpPr>
        <p:spPr>
          <a:xfrm>
            <a:off x="7126693" y="1036611"/>
            <a:ext cx="1827570" cy="461665"/>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Epidermoïdes</a:t>
            </a:r>
            <a:br>
              <a:rPr lang="fr-FR" sz="1400" b="1" dirty="0">
                <a:solidFill>
                  <a:srgbClr val="737078"/>
                </a:solidFill>
                <a:latin typeface="+mj-lt"/>
                <a:cs typeface="Arial Narrow" panose="020B0604020202020204" pitchFamily="34" charset="0"/>
              </a:rPr>
            </a:br>
            <a:r>
              <a:rPr lang="fr-FR" sz="1000" dirty="0">
                <a:solidFill>
                  <a:srgbClr val="737078"/>
                </a:solidFill>
                <a:latin typeface="+mj-lt"/>
                <a:cs typeface="Arial Narrow" panose="020B0604020202020204" pitchFamily="34" charset="0"/>
              </a:rPr>
              <a:t>(avec ou sans mutation)</a:t>
            </a:r>
          </a:p>
        </p:txBody>
      </p:sp>
      <p:graphicFrame>
        <p:nvGraphicFramePr>
          <p:cNvPr id="34" name="Tableau 33">
            <a:extLst>
              <a:ext uri="{FF2B5EF4-FFF2-40B4-BE49-F238E27FC236}">
                <a16:creationId xmlns="" xmlns:a16="http://schemas.microsoft.com/office/drawing/2014/main" id="{E68C620A-30D4-5CC5-3A7A-69CE4B185F5A}"/>
              </a:ext>
            </a:extLst>
          </p:cNvPr>
          <p:cNvGraphicFramePr>
            <a:graphicFrameLocks noGrp="1"/>
          </p:cNvGraphicFramePr>
          <p:nvPr>
            <p:extLst>
              <p:ext uri="{D42A27DB-BD31-4B8C-83A1-F6EECF244321}">
                <p14:modId xmlns:p14="http://schemas.microsoft.com/office/powerpoint/2010/main" val="2608716438"/>
              </p:ext>
            </p:extLst>
          </p:nvPr>
        </p:nvGraphicFramePr>
        <p:xfrm>
          <a:off x="7982466" y="1565189"/>
          <a:ext cx="3615876" cy="731520"/>
        </p:xfrm>
        <a:graphic>
          <a:graphicData uri="http://schemas.openxmlformats.org/drawingml/2006/table">
            <a:tbl>
              <a:tblPr firstRow="1" bandRow="1">
                <a:tableStyleId>{5C22544A-7EE6-4342-B048-85BDC9FD1C3A}</a:tableStyleId>
              </a:tblPr>
              <a:tblGrid>
                <a:gridCol w="889685">
                  <a:extLst>
                    <a:ext uri="{9D8B030D-6E8A-4147-A177-3AD203B41FA5}">
                      <a16:colId xmlns="" xmlns:a16="http://schemas.microsoft.com/office/drawing/2014/main" val="20000"/>
                    </a:ext>
                  </a:extLst>
                </a:gridCol>
                <a:gridCol w="832022">
                  <a:extLst>
                    <a:ext uri="{9D8B030D-6E8A-4147-A177-3AD203B41FA5}">
                      <a16:colId xmlns="" xmlns:a16="http://schemas.microsoft.com/office/drawing/2014/main" val="20002"/>
                    </a:ext>
                  </a:extLst>
                </a:gridCol>
                <a:gridCol w="755030">
                  <a:extLst>
                    <a:ext uri="{9D8B030D-6E8A-4147-A177-3AD203B41FA5}">
                      <a16:colId xmlns="" xmlns:a16="http://schemas.microsoft.com/office/drawing/2014/main" val="2048849677"/>
                    </a:ext>
                  </a:extLst>
                </a:gridCol>
                <a:gridCol w="556482">
                  <a:extLst>
                    <a:ext uri="{9D8B030D-6E8A-4147-A177-3AD203B41FA5}">
                      <a16:colId xmlns="" xmlns:a16="http://schemas.microsoft.com/office/drawing/2014/main" val="26845504"/>
                    </a:ext>
                  </a:extLst>
                </a:gridCol>
                <a:gridCol w="582657">
                  <a:extLst>
                    <a:ext uri="{9D8B030D-6E8A-4147-A177-3AD203B41FA5}">
                      <a16:colId xmlns="" xmlns:a16="http://schemas.microsoft.com/office/drawing/2014/main" val="1578194212"/>
                    </a:ext>
                  </a:extLst>
                </a:gridCol>
              </a:tblGrid>
              <a:tr h="280370">
                <a:tc>
                  <a:txBody>
                    <a:bodyPr/>
                    <a:lstStyle/>
                    <a:p>
                      <a:pPr algn="ctr">
                        <a:lnSpc>
                          <a:spcPts val="860"/>
                        </a:lnSpc>
                      </a:pPr>
                      <a:endParaRPr lang="fr-FR" sz="9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HR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0" i="0" kern="1200" dirty="0">
                          <a:solidFill>
                            <a:schemeClr val="tx1"/>
                          </a:solidFill>
                          <a:latin typeface="+mn-lt"/>
                          <a:ea typeface="+mn-ea"/>
                          <a:cs typeface="Arial" panose="020B0604020202020204" pitchFamily="34" charset="0"/>
                        </a:rPr>
                        <a:t>ORR, %</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900" b="0" dirty="0">
                          <a:solidFill>
                            <a:schemeClr val="tx1"/>
                          </a:solidFill>
                          <a:latin typeface="+mj-lt"/>
                          <a:cs typeface="Arial" panose="020B0604020202020204" pitchFamily="34" charset="0"/>
                        </a:rPr>
                        <a:t>DOR,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err="1">
                          <a:solidFill>
                            <a:schemeClr val="bg2"/>
                          </a:solidFill>
                          <a:latin typeface="+mj-lt"/>
                          <a:cs typeface="Arial" panose="020B0604020202020204" pitchFamily="34" charset="0"/>
                        </a:rPr>
                        <a:t>Dato-DXd</a:t>
                      </a:r>
                      <a:r>
                        <a:rPr lang="fr-FR" sz="900" b="1" dirty="0">
                          <a:solidFill>
                            <a:schemeClr val="bg2"/>
                          </a:solidFill>
                          <a:latin typeface="+mj-lt"/>
                          <a:cs typeface="Arial" panose="020B0604020202020204" pitchFamily="34" charset="0"/>
                        </a:rPr>
                        <a: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2,8 (1,9-4,0)</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900" b="1" dirty="0">
                          <a:solidFill>
                            <a:schemeClr val="tx1"/>
                          </a:solidFill>
                          <a:latin typeface="+mj-lt"/>
                          <a:cs typeface="Arial" panose="020B0604020202020204" pitchFamily="34" charset="0"/>
                        </a:rPr>
                        <a:t>1,38 </a:t>
                      </a:r>
                      <a:br>
                        <a:rPr lang="fr-FR" sz="900" b="1" dirty="0">
                          <a:solidFill>
                            <a:schemeClr val="tx1"/>
                          </a:solidFill>
                          <a:latin typeface="+mj-lt"/>
                          <a:cs typeface="Arial" panose="020B0604020202020204" pitchFamily="34" charset="0"/>
                        </a:rPr>
                      </a:br>
                      <a:r>
                        <a:rPr lang="fr-FR" sz="900" b="1" dirty="0">
                          <a:solidFill>
                            <a:schemeClr val="tx1"/>
                          </a:solidFill>
                          <a:latin typeface="+mj-lt"/>
                          <a:cs typeface="Arial" panose="020B0604020202020204" pitchFamily="34" charset="0"/>
                        </a:rPr>
                        <a:t>(0,94-2,02)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9,2</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5,9</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56906">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err="1">
                          <a:solidFill>
                            <a:schemeClr val="accent2">
                              <a:lumMod val="75000"/>
                              <a:lumOff val="25000"/>
                            </a:schemeClr>
                          </a:solidFill>
                          <a:latin typeface="+mj-lt"/>
                          <a:cs typeface="Arial" panose="020B0604020202020204" pitchFamily="34" charset="0"/>
                        </a:rPr>
                        <a:t>Docétaxel</a:t>
                      </a:r>
                      <a:endParaRPr lang="fr-FR" sz="900" b="1" dirty="0">
                        <a:solidFill>
                          <a:schemeClr val="accent2">
                            <a:lumMod val="75000"/>
                            <a:lumOff val="25000"/>
                          </a:schemeClr>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tx1"/>
                          </a:solidFill>
                          <a:latin typeface="+mn-lt"/>
                          <a:ea typeface="+mn-ea"/>
                          <a:cs typeface="Arial" panose="020B0604020202020204" pitchFamily="34" charset="0"/>
                        </a:rPr>
                        <a:t>3,9 (2,8-4,5)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12,7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dirty="0">
                          <a:solidFill>
                            <a:schemeClr val="tx1"/>
                          </a:solidFill>
                          <a:latin typeface="+mj-lt"/>
                          <a:cs typeface="Arial" panose="020B0604020202020204" pitchFamily="34" charset="0"/>
                        </a:rPr>
                        <a:t>8,1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35" name="Forme libre 34">
            <a:extLst>
              <a:ext uri="{FF2B5EF4-FFF2-40B4-BE49-F238E27FC236}">
                <a16:creationId xmlns="" xmlns:a16="http://schemas.microsoft.com/office/drawing/2014/main" id="{D6668CB8-FFB1-8BE0-8879-4B4B8097D9F6}"/>
              </a:ext>
            </a:extLst>
          </p:cNvPr>
          <p:cNvSpPr/>
          <p:nvPr/>
        </p:nvSpPr>
        <p:spPr>
          <a:xfrm>
            <a:off x="2020824" y="2514600"/>
            <a:ext cx="2852928" cy="1655064"/>
          </a:xfrm>
          <a:custGeom>
            <a:avLst/>
            <a:gdLst>
              <a:gd name="connsiteX0" fmla="*/ 0 w 2852928"/>
              <a:gd name="connsiteY0" fmla="*/ 0 h 1655064"/>
              <a:gd name="connsiteX1" fmla="*/ 118872 w 2852928"/>
              <a:gd name="connsiteY1" fmla="*/ 54864 h 1655064"/>
              <a:gd name="connsiteX2" fmla="*/ 201168 w 2852928"/>
              <a:gd name="connsiteY2" fmla="*/ 100584 h 1655064"/>
              <a:gd name="connsiteX3" fmla="*/ 246888 w 2852928"/>
              <a:gd name="connsiteY3" fmla="*/ 237744 h 1655064"/>
              <a:gd name="connsiteX4" fmla="*/ 283464 w 2852928"/>
              <a:gd name="connsiteY4" fmla="*/ 493776 h 1655064"/>
              <a:gd name="connsiteX5" fmla="*/ 411480 w 2852928"/>
              <a:gd name="connsiteY5" fmla="*/ 530352 h 1655064"/>
              <a:gd name="connsiteX6" fmla="*/ 466344 w 2852928"/>
              <a:gd name="connsiteY6" fmla="*/ 548640 h 1655064"/>
              <a:gd name="connsiteX7" fmla="*/ 566928 w 2852928"/>
              <a:gd name="connsiteY7" fmla="*/ 777240 h 1655064"/>
              <a:gd name="connsiteX8" fmla="*/ 694944 w 2852928"/>
              <a:gd name="connsiteY8" fmla="*/ 850392 h 1655064"/>
              <a:gd name="connsiteX9" fmla="*/ 740664 w 2852928"/>
              <a:gd name="connsiteY9" fmla="*/ 886968 h 1655064"/>
              <a:gd name="connsiteX10" fmla="*/ 822960 w 2852928"/>
              <a:gd name="connsiteY10" fmla="*/ 1024128 h 1655064"/>
              <a:gd name="connsiteX11" fmla="*/ 987552 w 2852928"/>
              <a:gd name="connsiteY11" fmla="*/ 1060704 h 1655064"/>
              <a:gd name="connsiteX12" fmla="*/ 1042416 w 2852928"/>
              <a:gd name="connsiteY12" fmla="*/ 1170432 h 1655064"/>
              <a:gd name="connsiteX13" fmla="*/ 1197864 w 2852928"/>
              <a:gd name="connsiteY13" fmla="*/ 1234440 h 1655064"/>
              <a:gd name="connsiteX14" fmla="*/ 1298448 w 2852928"/>
              <a:gd name="connsiteY14" fmla="*/ 1316736 h 1655064"/>
              <a:gd name="connsiteX15" fmla="*/ 1472184 w 2852928"/>
              <a:gd name="connsiteY15" fmla="*/ 1316736 h 1655064"/>
              <a:gd name="connsiteX16" fmla="*/ 1563624 w 2852928"/>
              <a:gd name="connsiteY16" fmla="*/ 1399032 h 1655064"/>
              <a:gd name="connsiteX17" fmla="*/ 1682496 w 2852928"/>
              <a:gd name="connsiteY17" fmla="*/ 1399032 h 1655064"/>
              <a:gd name="connsiteX18" fmla="*/ 1764792 w 2852928"/>
              <a:gd name="connsiteY18" fmla="*/ 1463040 h 1655064"/>
              <a:gd name="connsiteX19" fmla="*/ 2313432 w 2852928"/>
              <a:gd name="connsiteY19" fmla="*/ 1463040 h 1655064"/>
              <a:gd name="connsiteX20" fmla="*/ 2313432 w 2852928"/>
              <a:gd name="connsiteY20" fmla="*/ 1463040 h 1655064"/>
              <a:gd name="connsiteX21" fmla="*/ 2313432 w 2852928"/>
              <a:gd name="connsiteY21" fmla="*/ 1536192 h 1655064"/>
              <a:gd name="connsiteX22" fmla="*/ 2852928 w 2852928"/>
              <a:gd name="connsiteY22" fmla="*/ 1536192 h 1655064"/>
              <a:gd name="connsiteX23" fmla="*/ 2852928 w 2852928"/>
              <a:gd name="connsiteY23" fmla="*/ 1655064 h 165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928" h="1655064">
                <a:moveTo>
                  <a:pt x="0" y="0"/>
                </a:moveTo>
                <a:lnTo>
                  <a:pt x="118872" y="54864"/>
                </a:lnTo>
                <a:lnTo>
                  <a:pt x="201168" y="100584"/>
                </a:lnTo>
                <a:lnTo>
                  <a:pt x="246888" y="237744"/>
                </a:lnTo>
                <a:lnTo>
                  <a:pt x="283464" y="493776"/>
                </a:lnTo>
                <a:lnTo>
                  <a:pt x="411480" y="530352"/>
                </a:lnTo>
                <a:lnTo>
                  <a:pt x="466344" y="548640"/>
                </a:lnTo>
                <a:lnTo>
                  <a:pt x="566928" y="777240"/>
                </a:lnTo>
                <a:lnTo>
                  <a:pt x="694944" y="850392"/>
                </a:lnTo>
                <a:lnTo>
                  <a:pt x="740664" y="886968"/>
                </a:lnTo>
                <a:lnTo>
                  <a:pt x="822960" y="1024128"/>
                </a:lnTo>
                <a:lnTo>
                  <a:pt x="987552" y="1060704"/>
                </a:lnTo>
                <a:lnTo>
                  <a:pt x="1042416" y="1170432"/>
                </a:lnTo>
                <a:lnTo>
                  <a:pt x="1197864" y="1234440"/>
                </a:lnTo>
                <a:lnTo>
                  <a:pt x="1298448" y="1316736"/>
                </a:lnTo>
                <a:lnTo>
                  <a:pt x="1472184" y="1316736"/>
                </a:lnTo>
                <a:lnTo>
                  <a:pt x="1563624" y="1399032"/>
                </a:lnTo>
                <a:lnTo>
                  <a:pt x="1682496" y="1399032"/>
                </a:lnTo>
                <a:lnTo>
                  <a:pt x="1764792" y="1463040"/>
                </a:lnTo>
                <a:lnTo>
                  <a:pt x="2313432" y="1463040"/>
                </a:lnTo>
                <a:lnTo>
                  <a:pt x="2313432" y="1463040"/>
                </a:lnTo>
                <a:lnTo>
                  <a:pt x="2313432" y="1536192"/>
                </a:lnTo>
                <a:lnTo>
                  <a:pt x="2852928" y="1536192"/>
                </a:lnTo>
                <a:lnTo>
                  <a:pt x="2852928" y="1655064"/>
                </a:lnTo>
              </a:path>
            </a:pathLst>
          </a:custGeom>
          <a:noFill/>
          <a:ln w="3810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a:extLst>
              <a:ext uri="{FF2B5EF4-FFF2-40B4-BE49-F238E27FC236}">
                <a16:creationId xmlns="" xmlns:a16="http://schemas.microsoft.com/office/drawing/2014/main" id="{B3D41960-72CF-0B5B-78FB-FE199BBEED9A}"/>
              </a:ext>
            </a:extLst>
          </p:cNvPr>
          <p:cNvSpPr/>
          <p:nvPr/>
        </p:nvSpPr>
        <p:spPr>
          <a:xfrm>
            <a:off x="2029968" y="2523744"/>
            <a:ext cx="2889504" cy="1609344"/>
          </a:xfrm>
          <a:custGeom>
            <a:avLst/>
            <a:gdLst>
              <a:gd name="connsiteX0" fmla="*/ 0 w 2889504"/>
              <a:gd name="connsiteY0" fmla="*/ 0 h 1609344"/>
              <a:gd name="connsiteX1" fmla="*/ 173736 w 2889504"/>
              <a:gd name="connsiteY1" fmla="*/ 9144 h 1609344"/>
              <a:gd name="connsiteX2" fmla="*/ 210312 w 2889504"/>
              <a:gd name="connsiteY2" fmla="*/ 45720 h 1609344"/>
              <a:gd name="connsiteX3" fmla="*/ 301752 w 2889504"/>
              <a:gd name="connsiteY3" fmla="*/ 246888 h 1609344"/>
              <a:gd name="connsiteX4" fmla="*/ 484632 w 2889504"/>
              <a:gd name="connsiteY4" fmla="*/ 338328 h 1609344"/>
              <a:gd name="connsiteX5" fmla="*/ 530352 w 2889504"/>
              <a:gd name="connsiteY5" fmla="*/ 502920 h 1609344"/>
              <a:gd name="connsiteX6" fmla="*/ 585216 w 2889504"/>
              <a:gd name="connsiteY6" fmla="*/ 530352 h 1609344"/>
              <a:gd name="connsiteX7" fmla="*/ 694944 w 2889504"/>
              <a:gd name="connsiteY7" fmla="*/ 548640 h 1609344"/>
              <a:gd name="connsiteX8" fmla="*/ 813816 w 2889504"/>
              <a:gd name="connsiteY8" fmla="*/ 722376 h 1609344"/>
              <a:gd name="connsiteX9" fmla="*/ 1069848 w 2889504"/>
              <a:gd name="connsiteY9" fmla="*/ 877824 h 1609344"/>
              <a:gd name="connsiteX10" fmla="*/ 1225296 w 2889504"/>
              <a:gd name="connsiteY10" fmla="*/ 877824 h 1609344"/>
              <a:gd name="connsiteX11" fmla="*/ 1298448 w 2889504"/>
              <a:gd name="connsiteY11" fmla="*/ 969264 h 1609344"/>
              <a:gd name="connsiteX12" fmla="*/ 1426464 w 2889504"/>
              <a:gd name="connsiteY12" fmla="*/ 969264 h 1609344"/>
              <a:gd name="connsiteX13" fmla="*/ 1527048 w 2889504"/>
              <a:gd name="connsiteY13" fmla="*/ 1069848 h 1609344"/>
              <a:gd name="connsiteX14" fmla="*/ 1700784 w 2889504"/>
              <a:gd name="connsiteY14" fmla="*/ 1069848 h 1609344"/>
              <a:gd name="connsiteX15" fmla="*/ 1700784 w 2889504"/>
              <a:gd name="connsiteY15" fmla="*/ 1069848 h 1609344"/>
              <a:gd name="connsiteX16" fmla="*/ 1773936 w 2889504"/>
              <a:gd name="connsiteY16" fmla="*/ 1170432 h 1609344"/>
              <a:gd name="connsiteX17" fmla="*/ 1965960 w 2889504"/>
              <a:gd name="connsiteY17" fmla="*/ 1179576 h 1609344"/>
              <a:gd name="connsiteX18" fmla="*/ 2121408 w 2889504"/>
              <a:gd name="connsiteY18" fmla="*/ 1298448 h 1609344"/>
              <a:gd name="connsiteX19" fmla="*/ 2267712 w 2889504"/>
              <a:gd name="connsiteY19" fmla="*/ 1298448 h 1609344"/>
              <a:gd name="connsiteX20" fmla="*/ 2267712 w 2889504"/>
              <a:gd name="connsiteY20" fmla="*/ 1389888 h 1609344"/>
              <a:gd name="connsiteX21" fmla="*/ 2423160 w 2889504"/>
              <a:gd name="connsiteY21" fmla="*/ 1389888 h 1609344"/>
              <a:gd name="connsiteX22" fmla="*/ 2523744 w 2889504"/>
              <a:gd name="connsiteY22" fmla="*/ 1444752 h 1609344"/>
              <a:gd name="connsiteX23" fmla="*/ 2523744 w 2889504"/>
              <a:gd name="connsiteY23" fmla="*/ 1444752 h 1609344"/>
              <a:gd name="connsiteX24" fmla="*/ 2670048 w 2889504"/>
              <a:gd name="connsiteY24" fmla="*/ 1444752 h 1609344"/>
              <a:gd name="connsiteX25" fmla="*/ 2670048 w 2889504"/>
              <a:gd name="connsiteY25" fmla="*/ 1609344 h 1609344"/>
              <a:gd name="connsiteX26" fmla="*/ 2889504 w 2889504"/>
              <a:gd name="connsiteY26" fmla="*/ 1609344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89504" h="1609344">
                <a:moveTo>
                  <a:pt x="0" y="0"/>
                </a:moveTo>
                <a:lnTo>
                  <a:pt x="173736" y="9144"/>
                </a:lnTo>
                <a:lnTo>
                  <a:pt x="210312" y="45720"/>
                </a:lnTo>
                <a:lnTo>
                  <a:pt x="301752" y="246888"/>
                </a:lnTo>
                <a:lnTo>
                  <a:pt x="484632" y="338328"/>
                </a:lnTo>
                <a:lnTo>
                  <a:pt x="530352" y="502920"/>
                </a:lnTo>
                <a:lnTo>
                  <a:pt x="585216" y="530352"/>
                </a:lnTo>
                <a:lnTo>
                  <a:pt x="694944" y="548640"/>
                </a:lnTo>
                <a:lnTo>
                  <a:pt x="813816" y="722376"/>
                </a:lnTo>
                <a:lnTo>
                  <a:pt x="1069848" y="877824"/>
                </a:lnTo>
                <a:lnTo>
                  <a:pt x="1225296" y="877824"/>
                </a:lnTo>
                <a:lnTo>
                  <a:pt x="1298448" y="969264"/>
                </a:lnTo>
                <a:lnTo>
                  <a:pt x="1426464" y="969264"/>
                </a:lnTo>
                <a:lnTo>
                  <a:pt x="1527048" y="1069848"/>
                </a:lnTo>
                <a:lnTo>
                  <a:pt x="1700784" y="1069848"/>
                </a:lnTo>
                <a:lnTo>
                  <a:pt x="1700784" y="1069848"/>
                </a:lnTo>
                <a:lnTo>
                  <a:pt x="1773936" y="1170432"/>
                </a:lnTo>
                <a:lnTo>
                  <a:pt x="1965960" y="1179576"/>
                </a:lnTo>
                <a:lnTo>
                  <a:pt x="2121408" y="1298448"/>
                </a:lnTo>
                <a:lnTo>
                  <a:pt x="2267712" y="1298448"/>
                </a:lnTo>
                <a:lnTo>
                  <a:pt x="2267712" y="1389888"/>
                </a:lnTo>
                <a:lnTo>
                  <a:pt x="2423160" y="1389888"/>
                </a:lnTo>
                <a:lnTo>
                  <a:pt x="2523744" y="1444752"/>
                </a:lnTo>
                <a:lnTo>
                  <a:pt x="2523744" y="1444752"/>
                </a:lnTo>
                <a:lnTo>
                  <a:pt x="2670048" y="1444752"/>
                </a:lnTo>
                <a:lnTo>
                  <a:pt x="2670048" y="1609344"/>
                </a:lnTo>
                <a:lnTo>
                  <a:pt x="2889504" y="1609344"/>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36">
            <a:extLst>
              <a:ext uri="{FF2B5EF4-FFF2-40B4-BE49-F238E27FC236}">
                <a16:creationId xmlns="" xmlns:a16="http://schemas.microsoft.com/office/drawing/2014/main" id="{6516732A-E6B7-7E12-B883-E024A33A0D63}"/>
              </a:ext>
            </a:extLst>
          </p:cNvPr>
          <p:cNvSpPr/>
          <p:nvPr/>
        </p:nvSpPr>
        <p:spPr>
          <a:xfrm>
            <a:off x="7624482" y="2548218"/>
            <a:ext cx="2891118" cy="1546411"/>
          </a:xfrm>
          <a:custGeom>
            <a:avLst/>
            <a:gdLst>
              <a:gd name="connsiteX0" fmla="*/ 0 w 2891118"/>
              <a:gd name="connsiteY0" fmla="*/ 0 h 1546411"/>
              <a:gd name="connsiteX1" fmla="*/ 228600 w 2891118"/>
              <a:gd name="connsiteY1" fmla="*/ 0 h 1546411"/>
              <a:gd name="connsiteX2" fmla="*/ 262218 w 2891118"/>
              <a:gd name="connsiteY2" fmla="*/ 134470 h 1546411"/>
              <a:gd name="connsiteX3" fmla="*/ 322730 w 2891118"/>
              <a:gd name="connsiteY3" fmla="*/ 349623 h 1546411"/>
              <a:gd name="connsiteX4" fmla="*/ 396689 w 2891118"/>
              <a:gd name="connsiteY4" fmla="*/ 349623 h 1546411"/>
              <a:gd name="connsiteX5" fmla="*/ 423583 w 2891118"/>
              <a:gd name="connsiteY5" fmla="*/ 430306 h 1546411"/>
              <a:gd name="connsiteX6" fmla="*/ 470647 w 2891118"/>
              <a:gd name="connsiteY6" fmla="*/ 470647 h 1546411"/>
              <a:gd name="connsiteX7" fmla="*/ 551330 w 2891118"/>
              <a:gd name="connsiteY7" fmla="*/ 766482 h 1546411"/>
              <a:gd name="connsiteX8" fmla="*/ 625289 w 2891118"/>
              <a:gd name="connsiteY8" fmla="*/ 766482 h 1546411"/>
              <a:gd name="connsiteX9" fmla="*/ 652183 w 2891118"/>
              <a:gd name="connsiteY9" fmla="*/ 800100 h 1546411"/>
              <a:gd name="connsiteX10" fmla="*/ 726142 w 2891118"/>
              <a:gd name="connsiteY10" fmla="*/ 800100 h 1546411"/>
              <a:gd name="connsiteX11" fmla="*/ 813547 w 2891118"/>
              <a:gd name="connsiteY11" fmla="*/ 1048870 h 1546411"/>
              <a:gd name="connsiteX12" fmla="*/ 1008530 w 2891118"/>
              <a:gd name="connsiteY12" fmla="*/ 1048870 h 1546411"/>
              <a:gd name="connsiteX13" fmla="*/ 1042147 w 2891118"/>
              <a:gd name="connsiteY13" fmla="*/ 1183341 h 1546411"/>
              <a:gd name="connsiteX14" fmla="*/ 1257300 w 2891118"/>
              <a:gd name="connsiteY14" fmla="*/ 1183341 h 1546411"/>
              <a:gd name="connsiteX15" fmla="*/ 1257300 w 2891118"/>
              <a:gd name="connsiteY15" fmla="*/ 1243853 h 1546411"/>
              <a:gd name="connsiteX16" fmla="*/ 1701053 w 2891118"/>
              <a:gd name="connsiteY16" fmla="*/ 1243853 h 1546411"/>
              <a:gd name="connsiteX17" fmla="*/ 1701053 w 2891118"/>
              <a:gd name="connsiteY17" fmla="*/ 1290917 h 1546411"/>
              <a:gd name="connsiteX18" fmla="*/ 1956547 w 2891118"/>
              <a:gd name="connsiteY18" fmla="*/ 1290917 h 1546411"/>
              <a:gd name="connsiteX19" fmla="*/ 1956547 w 2891118"/>
              <a:gd name="connsiteY19" fmla="*/ 1358153 h 1546411"/>
              <a:gd name="connsiteX20" fmla="*/ 2568389 w 2891118"/>
              <a:gd name="connsiteY20" fmla="*/ 1358153 h 1546411"/>
              <a:gd name="connsiteX21" fmla="*/ 2568389 w 2891118"/>
              <a:gd name="connsiteY21" fmla="*/ 1452282 h 1546411"/>
              <a:gd name="connsiteX22" fmla="*/ 2776818 w 2891118"/>
              <a:gd name="connsiteY22" fmla="*/ 1452282 h 1546411"/>
              <a:gd name="connsiteX23" fmla="*/ 2776818 w 2891118"/>
              <a:gd name="connsiteY23" fmla="*/ 1546411 h 1546411"/>
              <a:gd name="connsiteX24" fmla="*/ 2891118 w 2891118"/>
              <a:gd name="connsiteY24" fmla="*/ 1546411 h 154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1118" h="1546411">
                <a:moveTo>
                  <a:pt x="0" y="0"/>
                </a:moveTo>
                <a:lnTo>
                  <a:pt x="228600" y="0"/>
                </a:lnTo>
                <a:lnTo>
                  <a:pt x="262218" y="134470"/>
                </a:lnTo>
                <a:lnTo>
                  <a:pt x="322730" y="349623"/>
                </a:lnTo>
                <a:lnTo>
                  <a:pt x="396689" y="349623"/>
                </a:lnTo>
                <a:lnTo>
                  <a:pt x="423583" y="430306"/>
                </a:lnTo>
                <a:lnTo>
                  <a:pt x="470647" y="470647"/>
                </a:lnTo>
                <a:lnTo>
                  <a:pt x="551330" y="766482"/>
                </a:lnTo>
                <a:lnTo>
                  <a:pt x="625289" y="766482"/>
                </a:lnTo>
                <a:lnTo>
                  <a:pt x="652183" y="800100"/>
                </a:lnTo>
                <a:lnTo>
                  <a:pt x="726142" y="800100"/>
                </a:lnTo>
                <a:lnTo>
                  <a:pt x="813547" y="1048870"/>
                </a:lnTo>
                <a:lnTo>
                  <a:pt x="1008530" y="1048870"/>
                </a:lnTo>
                <a:lnTo>
                  <a:pt x="1042147" y="1183341"/>
                </a:lnTo>
                <a:lnTo>
                  <a:pt x="1257300" y="1183341"/>
                </a:lnTo>
                <a:lnTo>
                  <a:pt x="1257300" y="1243853"/>
                </a:lnTo>
                <a:lnTo>
                  <a:pt x="1701053" y="1243853"/>
                </a:lnTo>
                <a:lnTo>
                  <a:pt x="1701053" y="1290917"/>
                </a:lnTo>
                <a:lnTo>
                  <a:pt x="1956547" y="1290917"/>
                </a:lnTo>
                <a:lnTo>
                  <a:pt x="1956547" y="1358153"/>
                </a:lnTo>
                <a:lnTo>
                  <a:pt x="2568389" y="1358153"/>
                </a:lnTo>
                <a:lnTo>
                  <a:pt x="2568389" y="1452282"/>
                </a:lnTo>
                <a:lnTo>
                  <a:pt x="2776818" y="1452282"/>
                </a:lnTo>
                <a:lnTo>
                  <a:pt x="2776818" y="1546411"/>
                </a:lnTo>
                <a:lnTo>
                  <a:pt x="2891118" y="1546411"/>
                </a:lnTo>
              </a:path>
            </a:pathLst>
          </a:custGeom>
          <a:noFill/>
          <a:ln w="3810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a:extLst>
              <a:ext uri="{FF2B5EF4-FFF2-40B4-BE49-F238E27FC236}">
                <a16:creationId xmlns="" xmlns:a16="http://schemas.microsoft.com/office/drawing/2014/main" id="{979C4562-BBAA-CE09-9AEF-D51BD0E37A0D}"/>
              </a:ext>
            </a:extLst>
          </p:cNvPr>
          <p:cNvSpPr/>
          <p:nvPr/>
        </p:nvSpPr>
        <p:spPr>
          <a:xfrm>
            <a:off x="7631206" y="2541494"/>
            <a:ext cx="3065929" cy="1618970"/>
          </a:xfrm>
          <a:custGeom>
            <a:avLst/>
            <a:gdLst>
              <a:gd name="connsiteX0" fmla="*/ 0 w 3065929"/>
              <a:gd name="connsiteY0" fmla="*/ 0 h 1620370"/>
              <a:gd name="connsiteX1" fmla="*/ 107576 w 3065929"/>
              <a:gd name="connsiteY1" fmla="*/ 13447 h 1620370"/>
              <a:gd name="connsiteX2" fmla="*/ 181535 w 3065929"/>
              <a:gd name="connsiteY2" fmla="*/ 80682 h 1620370"/>
              <a:gd name="connsiteX3" fmla="*/ 208429 w 3065929"/>
              <a:gd name="connsiteY3" fmla="*/ 161364 h 1620370"/>
              <a:gd name="connsiteX4" fmla="*/ 268941 w 3065929"/>
              <a:gd name="connsiteY4" fmla="*/ 316006 h 1620370"/>
              <a:gd name="connsiteX5" fmla="*/ 268941 w 3065929"/>
              <a:gd name="connsiteY5" fmla="*/ 470647 h 1620370"/>
              <a:gd name="connsiteX6" fmla="*/ 356347 w 3065929"/>
              <a:gd name="connsiteY6" fmla="*/ 652182 h 1620370"/>
              <a:gd name="connsiteX7" fmla="*/ 463923 w 3065929"/>
              <a:gd name="connsiteY7" fmla="*/ 652182 h 1620370"/>
              <a:gd name="connsiteX8" fmla="*/ 484094 w 3065929"/>
              <a:gd name="connsiteY8" fmla="*/ 739588 h 1620370"/>
              <a:gd name="connsiteX9" fmla="*/ 524435 w 3065929"/>
              <a:gd name="connsiteY9" fmla="*/ 900953 h 1620370"/>
              <a:gd name="connsiteX10" fmla="*/ 531159 w 3065929"/>
              <a:gd name="connsiteY10" fmla="*/ 941294 h 1620370"/>
              <a:gd name="connsiteX11" fmla="*/ 591670 w 3065929"/>
              <a:gd name="connsiteY11" fmla="*/ 941294 h 1620370"/>
              <a:gd name="connsiteX12" fmla="*/ 591670 w 3065929"/>
              <a:gd name="connsiteY12" fmla="*/ 981635 h 1620370"/>
              <a:gd name="connsiteX13" fmla="*/ 726141 w 3065929"/>
              <a:gd name="connsiteY13" fmla="*/ 981635 h 1620370"/>
              <a:gd name="connsiteX14" fmla="*/ 726141 w 3065929"/>
              <a:gd name="connsiteY14" fmla="*/ 1062317 h 1620370"/>
              <a:gd name="connsiteX15" fmla="*/ 833718 w 3065929"/>
              <a:gd name="connsiteY15" fmla="*/ 1230406 h 1620370"/>
              <a:gd name="connsiteX16" fmla="*/ 968188 w 3065929"/>
              <a:gd name="connsiteY16" fmla="*/ 1230406 h 1620370"/>
              <a:gd name="connsiteX17" fmla="*/ 1069041 w 3065929"/>
              <a:gd name="connsiteY17" fmla="*/ 1344706 h 1620370"/>
              <a:gd name="connsiteX18" fmla="*/ 1250576 w 3065929"/>
              <a:gd name="connsiteY18" fmla="*/ 1344706 h 1620370"/>
              <a:gd name="connsiteX19" fmla="*/ 1250576 w 3065929"/>
              <a:gd name="connsiteY19" fmla="*/ 1391770 h 1620370"/>
              <a:gd name="connsiteX20" fmla="*/ 1539688 w 3065929"/>
              <a:gd name="connsiteY20" fmla="*/ 1391770 h 1620370"/>
              <a:gd name="connsiteX21" fmla="*/ 1539688 w 3065929"/>
              <a:gd name="connsiteY21" fmla="*/ 1391770 h 1620370"/>
              <a:gd name="connsiteX22" fmla="*/ 1539688 w 3065929"/>
              <a:gd name="connsiteY22" fmla="*/ 1472453 h 1620370"/>
              <a:gd name="connsiteX23" fmla="*/ 2023782 w 3065929"/>
              <a:gd name="connsiteY23" fmla="*/ 1472453 h 1620370"/>
              <a:gd name="connsiteX24" fmla="*/ 2023782 w 3065929"/>
              <a:gd name="connsiteY24" fmla="*/ 1472453 h 1620370"/>
              <a:gd name="connsiteX25" fmla="*/ 2359959 w 3065929"/>
              <a:gd name="connsiteY25" fmla="*/ 1472453 h 1620370"/>
              <a:gd name="connsiteX26" fmla="*/ 2359959 w 3065929"/>
              <a:gd name="connsiteY26" fmla="*/ 1553135 h 1620370"/>
              <a:gd name="connsiteX27" fmla="*/ 2810435 w 3065929"/>
              <a:gd name="connsiteY27" fmla="*/ 1553135 h 1620370"/>
              <a:gd name="connsiteX28" fmla="*/ 2810435 w 3065929"/>
              <a:gd name="connsiteY28" fmla="*/ 1553135 h 1620370"/>
              <a:gd name="connsiteX29" fmla="*/ 2810435 w 3065929"/>
              <a:gd name="connsiteY29" fmla="*/ 1620370 h 1620370"/>
              <a:gd name="connsiteX30" fmla="*/ 3065929 w 3065929"/>
              <a:gd name="connsiteY30" fmla="*/ 1620370 h 16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65929" h="1620370">
                <a:moveTo>
                  <a:pt x="0" y="0"/>
                </a:moveTo>
                <a:lnTo>
                  <a:pt x="107576" y="13447"/>
                </a:lnTo>
                <a:lnTo>
                  <a:pt x="181535" y="80682"/>
                </a:lnTo>
                <a:lnTo>
                  <a:pt x="208429" y="161364"/>
                </a:lnTo>
                <a:lnTo>
                  <a:pt x="268941" y="316006"/>
                </a:lnTo>
                <a:lnTo>
                  <a:pt x="268941" y="470647"/>
                </a:lnTo>
                <a:lnTo>
                  <a:pt x="356347" y="652182"/>
                </a:lnTo>
                <a:lnTo>
                  <a:pt x="463923" y="652182"/>
                </a:lnTo>
                <a:lnTo>
                  <a:pt x="484094" y="739588"/>
                </a:lnTo>
                <a:lnTo>
                  <a:pt x="524435" y="900953"/>
                </a:lnTo>
                <a:lnTo>
                  <a:pt x="531159" y="941294"/>
                </a:lnTo>
                <a:lnTo>
                  <a:pt x="591670" y="941294"/>
                </a:lnTo>
                <a:lnTo>
                  <a:pt x="591670" y="981635"/>
                </a:lnTo>
                <a:lnTo>
                  <a:pt x="726141" y="981635"/>
                </a:lnTo>
                <a:lnTo>
                  <a:pt x="726141" y="1062317"/>
                </a:lnTo>
                <a:lnTo>
                  <a:pt x="833718" y="1230406"/>
                </a:lnTo>
                <a:lnTo>
                  <a:pt x="968188" y="1230406"/>
                </a:lnTo>
                <a:lnTo>
                  <a:pt x="1069041" y="1344706"/>
                </a:lnTo>
                <a:lnTo>
                  <a:pt x="1250576" y="1344706"/>
                </a:lnTo>
                <a:lnTo>
                  <a:pt x="1250576" y="1391770"/>
                </a:lnTo>
                <a:lnTo>
                  <a:pt x="1539688" y="1391770"/>
                </a:lnTo>
                <a:lnTo>
                  <a:pt x="1539688" y="1391770"/>
                </a:lnTo>
                <a:lnTo>
                  <a:pt x="1539688" y="1472453"/>
                </a:lnTo>
                <a:lnTo>
                  <a:pt x="2023782" y="1472453"/>
                </a:lnTo>
                <a:lnTo>
                  <a:pt x="2023782" y="1472453"/>
                </a:lnTo>
                <a:lnTo>
                  <a:pt x="2359959" y="1472453"/>
                </a:lnTo>
                <a:lnTo>
                  <a:pt x="2359959" y="1553135"/>
                </a:lnTo>
                <a:lnTo>
                  <a:pt x="2810435" y="1553135"/>
                </a:lnTo>
                <a:lnTo>
                  <a:pt x="2810435" y="1553135"/>
                </a:lnTo>
                <a:lnTo>
                  <a:pt x="2810435" y="1620370"/>
                </a:lnTo>
                <a:lnTo>
                  <a:pt x="3065929" y="1620370"/>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38">
            <a:extLst>
              <a:ext uri="{FF2B5EF4-FFF2-40B4-BE49-F238E27FC236}">
                <a16:creationId xmlns="" xmlns:a16="http://schemas.microsoft.com/office/drawing/2014/main" id="{BCF9D89E-98AB-59C6-8D3D-58342E004729}"/>
              </a:ext>
            </a:extLst>
          </p:cNvPr>
          <p:cNvCxnSpPr/>
          <p:nvPr/>
        </p:nvCxnSpPr>
        <p:spPr>
          <a:xfrm>
            <a:off x="1028552" y="957060"/>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40" name="Freeform 5">
            <a:extLst>
              <a:ext uri="{FF2B5EF4-FFF2-40B4-BE49-F238E27FC236}">
                <a16:creationId xmlns="" xmlns:a16="http://schemas.microsoft.com/office/drawing/2014/main" id="{ACF8C053-B0B6-6BF8-6653-B88864F91FDE}"/>
              </a:ext>
            </a:extLst>
          </p:cNvPr>
          <p:cNvSpPr/>
          <p:nvPr/>
        </p:nvSpPr>
        <p:spPr>
          <a:xfrm>
            <a:off x="2410317" y="5519351"/>
            <a:ext cx="7812840" cy="424899"/>
          </a:xfrm>
          <a:prstGeom prst="rect">
            <a:avLst/>
          </a:prstGeom>
          <a:solidFill>
            <a:srgbClr val="005087"/>
          </a:solidFill>
        </p:spPr>
        <p:txBody>
          <a:bodyPr lIns="0" rIns="0" anchor="ctr"/>
          <a:lstStyle/>
          <a:p>
            <a:pPr marL="800100">
              <a:spcAft>
                <a:spcPts val="600"/>
              </a:spcAft>
              <a:buClr>
                <a:schemeClr val="bg1"/>
              </a:buClr>
              <a:buSzPct val="100000"/>
            </a:pPr>
            <a:r>
              <a:rPr lang="fr-FR" sz="1600" b="1" dirty="0">
                <a:solidFill>
                  <a:schemeClr val="bg1"/>
                </a:solidFill>
                <a:latin typeface="Century Gothic" panose="020B0502020202020204" pitchFamily="34" charset="0"/>
                <a:cs typeface="Arial Narrow" panose="020B0604020202020204" pitchFamily="34" charset="0"/>
              </a:rPr>
              <a:t>SSP HR pour les non-épidermoïdes sans mutation : 0,71 (0,56-0,91)</a:t>
            </a:r>
          </a:p>
        </p:txBody>
      </p:sp>
    </p:spTree>
    <p:extLst>
      <p:ext uri="{BB962C8B-B14F-4D97-AF65-F5344CB8AC3E}">
        <p14:creationId xmlns:p14="http://schemas.microsoft.com/office/powerpoint/2010/main" val="27576081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TROPION-Lung-01</a:t>
            </a:r>
          </a:p>
        </p:txBody>
      </p:sp>
      <p:sp>
        <p:nvSpPr>
          <p:cNvPr id="16" name="Espace réservé du contenu 15">
            <a:extLst>
              <a:ext uri="{FF2B5EF4-FFF2-40B4-BE49-F238E27FC236}">
                <a16:creationId xmlns="" xmlns:a16="http://schemas.microsoft.com/office/drawing/2014/main" id="{EA7CE719-7C14-5A55-96D2-56C64D46E026}"/>
              </a:ext>
            </a:extLst>
          </p:cNvPr>
          <p:cNvSpPr>
            <a:spLocks noGrp="1"/>
          </p:cNvSpPr>
          <p:nvPr>
            <p:ph sz="quarter" idx="10"/>
          </p:nvPr>
        </p:nvSpPr>
        <p:spPr>
          <a:xfrm>
            <a:off x="7742047" y="783808"/>
            <a:ext cx="4228905" cy="4845930"/>
          </a:xfrm>
        </p:spPr>
        <p:txBody>
          <a:bodyPr anchor="b">
            <a:noAutofit/>
          </a:bodyPr>
          <a:lstStyle/>
          <a:p>
            <a:pPr marL="231775" indent="-231775">
              <a:spcAft>
                <a:spcPts val="600"/>
              </a:spcAft>
            </a:pPr>
            <a:r>
              <a:rPr lang="fr-FR" sz="1600" dirty="0">
                <a:solidFill>
                  <a:schemeClr val="tx2"/>
                </a:solidFill>
              </a:rPr>
              <a:t>Stomatites et nausées étaient les </a:t>
            </a:r>
            <a:r>
              <a:rPr lang="fr-FR" sz="1600" dirty="0" err="1">
                <a:solidFill>
                  <a:schemeClr val="tx2"/>
                </a:solidFill>
              </a:rPr>
              <a:t>TRAEs</a:t>
            </a:r>
            <a:r>
              <a:rPr lang="fr-FR" sz="1600" dirty="0">
                <a:solidFill>
                  <a:schemeClr val="tx2"/>
                </a:solidFill>
              </a:rPr>
              <a:t> les plus fréquents et généralement de grade 1 ou 2</a:t>
            </a:r>
          </a:p>
          <a:p>
            <a:pPr marL="231775" indent="-231775">
              <a:spcAft>
                <a:spcPts val="600"/>
              </a:spcAft>
            </a:pPr>
            <a:r>
              <a:rPr lang="fr-FR" sz="1600" dirty="0">
                <a:solidFill>
                  <a:schemeClr val="tx2"/>
                </a:solidFill>
              </a:rPr>
              <a:t>Les toxicités hématologiques, y compris les neutropénies et les neutropénies fébriles  étaient plus fréquentes dans le bras </a:t>
            </a:r>
            <a:r>
              <a:rPr lang="fr-FR" sz="1600" dirty="0" err="1">
                <a:solidFill>
                  <a:schemeClr val="tx2"/>
                </a:solidFill>
              </a:rPr>
              <a:t>docétaxel</a:t>
            </a:r>
            <a:endParaRPr lang="fr-FR" sz="1600" dirty="0">
              <a:solidFill>
                <a:schemeClr val="tx2"/>
              </a:solidFill>
            </a:endParaRPr>
          </a:p>
          <a:p>
            <a:pPr marL="231775" indent="-231775">
              <a:spcAft>
                <a:spcPts val="600"/>
              </a:spcAft>
            </a:pPr>
            <a:r>
              <a:rPr lang="fr-FR" sz="1600" dirty="0">
                <a:solidFill>
                  <a:schemeClr val="tx2"/>
                </a:solidFill>
              </a:rPr>
              <a:t>Aucun nouveau signal de toxicité n’a été identifié sous </a:t>
            </a:r>
            <a:r>
              <a:rPr lang="fr-FR" sz="1600" dirty="0" err="1">
                <a:solidFill>
                  <a:schemeClr val="tx2"/>
                </a:solidFill>
              </a:rPr>
              <a:t>Dato-DXd</a:t>
            </a:r>
            <a:endParaRPr lang="fr-FR" sz="1600" dirty="0">
              <a:solidFill>
                <a:schemeClr val="tx2"/>
              </a:solidFill>
            </a:endParaRPr>
          </a:p>
          <a:p>
            <a:pPr marL="231775" indent="-231775">
              <a:spcAft>
                <a:spcPts val="600"/>
              </a:spcAft>
            </a:pPr>
            <a:r>
              <a:rPr lang="fr-FR" sz="1600" dirty="0">
                <a:solidFill>
                  <a:schemeClr val="tx2"/>
                </a:solidFill>
              </a:rPr>
              <a:t>Sept PID de grade 5 ont été jugées potentiellement liées à la molécule</a:t>
            </a:r>
          </a:p>
          <a:p>
            <a:pPr marL="231775" indent="-231775">
              <a:spcAft>
                <a:spcPts val="600"/>
              </a:spcAft>
            </a:pPr>
            <a:r>
              <a:rPr lang="fr-FR" sz="1600" dirty="0">
                <a:solidFill>
                  <a:schemeClr val="tx2"/>
                </a:solidFill>
              </a:rPr>
              <a:t>﻿﻿La cause principale de 4 de ces 7 cas a été attribué à la progression de la maladie par les investigateurs</a:t>
            </a:r>
          </a:p>
          <a:p>
            <a:pPr marL="231775" indent="-231775">
              <a:spcAft>
                <a:spcPts val="600"/>
              </a:spcAft>
            </a:pPr>
            <a:r>
              <a:rPr lang="fr-FR" sz="1600" dirty="0">
                <a:solidFill>
                  <a:schemeClr val="tx2"/>
                </a:solidFill>
              </a:rPr>
              <a:t>﻿﻿Non-épidermoïdes : 4 sur 232 patients (1,7%) ; Epidermoïdes : 3 sur 65 patients (4,6 %)</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t>Tolérance</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sp>
        <p:nvSpPr>
          <p:cNvPr id="66" name="ZoneTexte 65">
            <a:extLst>
              <a:ext uri="{FF2B5EF4-FFF2-40B4-BE49-F238E27FC236}">
                <a16:creationId xmlns="" xmlns:a16="http://schemas.microsoft.com/office/drawing/2014/main" id="{BB14FF4B-3FE3-9B99-1AE2-C30B29300F64}"/>
              </a:ext>
            </a:extLst>
          </p:cNvPr>
          <p:cNvSpPr txBox="1"/>
          <p:nvPr/>
        </p:nvSpPr>
        <p:spPr>
          <a:xfrm>
            <a:off x="1186766" y="1306119"/>
            <a:ext cx="5634164" cy="338554"/>
          </a:xfrm>
          <a:prstGeom prst="rect">
            <a:avLst/>
          </a:prstGeom>
          <a:solidFill>
            <a:schemeClr val="bg1"/>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600" b="1" dirty="0">
                <a:solidFill>
                  <a:srgbClr val="737078"/>
                </a:solidFill>
                <a:latin typeface="+mj-lt"/>
                <a:cs typeface="Arial Narrow" panose="020B0604020202020204" pitchFamily="34" charset="0"/>
              </a:rPr>
              <a:t>Eis liés au traitement concernant ≥ 10 % des patients</a:t>
            </a:r>
            <a:endParaRPr lang="fr-FR" sz="1600" b="1" dirty="0">
              <a:solidFill>
                <a:srgbClr val="737078"/>
              </a:solidFill>
              <a:latin typeface="+mj-lt"/>
              <a:cs typeface="Arial Narrow" panose="020B0604020202020204" pitchFamily="34" charset="0"/>
            </a:endParaRPr>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5" name="Tableau 4">
            <a:extLst>
              <a:ext uri="{FF2B5EF4-FFF2-40B4-BE49-F238E27FC236}">
                <a16:creationId xmlns="" xmlns:a16="http://schemas.microsoft.com/office/drawing/2014/main" id="{482BB9C4-CB61-A19C-292E-0DC6A8891F95}"/>
              </a:ext>
            </a:extLst>
          </p:cNvPr>
          <p:cNvGraphicFramePr>
            <a:graphicFrameLocks noGrp="1"/>
          </p:cNvGraphicFramePr>
          <p:nvPr>
            <p:extLst>
              <p:ext uri="{D42A27DB-BD31-4B8C-83A1-F6EECF244321}">
                <p14:modId xmlns:p14="http://schemas.microsoft.com/office/powerpoint/2010/main" val="1131510873"/>
              </p:ext>
            </p:extLst>
          </p:nvPr>
        </p:nvGraphicFramePr>
        <p:xfrm>
          <a:off x="1292658" y="1870956"/>
          <a:ext cx="6219645" cy="3955029"/>
        </p:xfrm>
        <a:graphic>
          <a:graphicData uri="http://schemas.openxmlformats.org/drawingml/2006/table">
            <a:tbl>
              <a:tblPr firstRow="1" bandRow="1"/>
              <a:tblGrid>
                <a:gridCol w="2509233">
                  <a:extLst>
                    <a:ext uri="{9D8B030D-6E8A-4147-A177-3AD203B41FA5}">
                      <a16:colId xmlns="" xmlns:a16="http://schemas.microsoft.com/office/drawing/2014/main" val="20000"/>
                    </a:ext>
                  </a:extLst>
                </a:gridCol>
                <a:gridCol w="927603">
                  <a:extLst>
                    <a:ext uri="{9D8B030D-6E8A-4147-A177-3AD203B41FA5}">
                      <a16:colId xmlns="" xmlns:a16="http://schemas.microsoft.com/office/drawing/2014/main" val="1475490280"/>
                    </a:ext>
                  </a:extLst>
                </a:gridCol>
                <a:gridCol w="927603">
                  <a:extLst>
                    <a:ext uri="{9D8B030D-6E8A-4147-A177-3AD203B41FA5}">
                      <a16:colId xmlns="" xmlns:a16="http://schemas.microsoft.com/office/drawing/2014/main" val="20001"/>
                    </a:ext>
                  </a:extLst>
                </a:gridCol>
                <a:gridCol w="927603">
                  <a:extLst>
                    <a:ext uri="{9D8B030D-6E8A-4147-A177-3AD203B41FA5}">
                      <a16:colId xmlns="" xmlns:a16="http://schemas.microsoft.com/office/drawing/2014/main" val="3843758185"/>
                    </a:ext>
                  </a:extLst>
                </a:gridCol>
                <a:gridCol w="927603">
                  <a:extLst>
                    <a:ext uri="{9D8B030D-6E8A-4147-A177-3AD203B41FA5}">
                      <a16:colId xmlns="" xmlns:a16="http://schemas.microsoft.com/office/drawing/2014/main" val="20002"/>
                    </a:ext>
                  </a:extLst>
                </a:gridCol>
              </a:tblGrid>
              <a:tr h="249493">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260"/>
                        </a:lnSpc>
                        <a:spcBef>
                          <a:spcPts val="0"/>
                        </a:spcBef>
                      </a:pPr>
                      <a:r>
                        <a:rPr lang="fr-FR" sz="1100" b="1" i="0" kern="1200" dirty="0">
                          <a:solidFill>
                            <a:schemeClr val="tx2"/>
                          </a:solidFill>
                          <a:latin typeface="Century Gothic" panose="020B0502020202020204" pitchFamily="34" charset="0"/>
                          <a:ea typeface="+mn-ea"/>
                          <a:cs typeface="+mn-cs"/>
                        </a:rPr>
                        <a:t>Système</a:t>
                      </a:r>
                      <a:r>
                        <a:rPr lang="fr-FR" sz="1100" b="0" i="0" kern="1200" dirty="0">
                          <a:solidFill>
                            <a:schemeClr val="tx2"/>
                          </a:solidFill>
                          <a:latin typeface="Century Gothic" panose="020B0502020202020204" pitchFamily="34" charset="0"/>
                          <a:ea typeface="+mn-ea"/>
                          <a:cs typeface="+mn-cs"/>
                        </a:rPr>
                        <a:t>,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100" b="0" i="0" kern="1200" dirty="0">
                          <a:solidFill>
                            <a:schemeClr val="lt1"/>
                          </a:solidFill>
                          <a:latin typeface="Century Gothic" panose="020B0502020202020204" pitchFamily="34" charset="0"/>
                          <a:ea typeface="+mn-ea"/>
                          <a:cs typeface="Arial" panose="020B0604020202020204" pitchFamily="34" charset="0"/>
                        </a:rPr>
                        <a:t>Dato-</a:t>
                      </a:r>
                      <a:r>
                        <a:rPr lang="da-DK" sz="1100" b="0" i="0" kern="1200" dirty="0" err="1">
                          <a:solidFill>
                            <a:schemeClr val="lt1"/>
                          </a:solidFill>
                          <a:latin typeface="Century Gothic" panose="020B0502020202020204" pitchFamily="34" charset="0"/>
                          <a:ea typeface="+mn-ea"/>
                          <a:cs typeface="Arial" panose="020B0604020202020204" pitchFamily="34" charset="0"/>
                        </a:rPr>
                        <a:t>DXd</a:t>
                      </a:r>
                      <a:r>
                        <a:rPr lang="da-DK" sz="1100" b="0" i="0" kern="1200" dirty="0">
                          <a:solidFill>
                            <a:schemeClr val="lt1"/>
                          </a:solidFill>
                          <a:latin typeface="Century Gothic" panose="020B0502020202020204" pitchFamily="34" charset="0"/>
                          <a:ea typeface="+mn-ea"/>
                          <a:cs typeface="Arial" panose="020B0604020202020204" pitchFamily="34" charset="0"/>
                        </a:rPr>
                        <a:t> (n = 297)</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Dato-</a:t>
                      </a:r>
                      <a:r>
                        <a:rPr lang="da-DK" sz="1200" b="0" i="0" kern="1200" dirty="0" err="1">
                          <a:solidFill>
                            <a:schemeClr val="lt1"/>
                          </a:solidFill>
                          <a:latin typeface="Century Gothic" panose="020B0502020202020204" pitchFamily="34" charset="0"/>
                          <a:ea typeface="+mn-ea"/>
                          <a:cs typeface="Arial" panose="020B0604020202020204" pitchFamily="34" charset="0"/>
                        </a:rPr>
                        <a:t>DXd</a:t>
                      </a:r>
                      <a:r>
                        <a:rPr lang="da-DK" sz="1200" b="0" i="0" kern="1200" dirty="0">
                          <a:solidFill>
                            <a:schemeClr val="lt1"/>
                          </a:solidFill>
                          <a:latin typeface="Century Gothic" panose="020B0502020202020204" pitchFamily="34" charset="0"/>
                          <a:ea typeface="+mn-ea"/>
                          <a:cs typeface="Arial" panose="020B0604020202020204" pitchFamily="34" charset="0"/>
                        </a:rPr>
                        <a:t> (n=299)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100" b="0" i="0" kern="1200" dirty="0">
                          <a:solidFill>
                            <a:schemeClr val="lt1"/>
                          </a:solidFill>
                          <a:latin typeface="Century Gothic" panose="020B0502020202020204" pitchFamily="34" charset="0"/>
                          <a:ea typeface="+mn-ea"/>
                          <a:cs typeface="Arial" panose="020B0604020202020204" pitchFamily="34" charset="0"/>
                        </a:rPr>
                        <a:t>Docétaxel (n = 290)</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Docetaxel</a:t>
                      </a:r>
                      <a:r>
                        <a:rPr lang="da-DK" sz="1200" b="0" i="0" kern="1200" dirty="0">
                          <a:solidFill>
                            <a:schemeClr val="lt1"/>
                          </a:solidFill>
                          <a:latin typeface="Century Gothic" panose="020B0502020202020204" pitchFamily="34" charset="0"/>
                          <a:ea typeface="+mn-ea"/>
                          <a:cs typeface="Arial" panose="020B0604020202020204" pitchFamily="34" charset="0"/>
                        </a:rPr>
                        <a:t> (n=305)</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249493">
                <a:tc vMerge="1">
                  <a:txBody>
                    <a:bodyPr/>
                    <a:lstStyle/>
                    <a:p>
                      <a:pPr marL="0" marR="0" lvl="0" indent="0" algn="l" defTabSz="914400" rtl="0" eaLnBrk="1" fontAlgn="auto" latinLnBrk="0" hangingPunct="1">
                        <a:lnSpc>
                          <a:spcPts val="1360"/>
                        </a:lnSpc>
                        <a:spcBef>
                          <a:spcPts val="0"/>
                        </a:spcBef>
                        <a:spcAft>
                          <a:spcPts val="0"/>
                        </a:spcAft>
                        <a:buClrTx/>
                        <a:buSzTx/>
                        <a:buFontTx/>
                        <a:buNone/>
                        <a:tabLst/>
                        <a:defRPr/>
                      </a:pPr>
                      <a:r>
                        <a:rPr lang="fr-FR" sz="1200" b="0" i="0" kern="1200" dirty="0" err="1">
                          <a:solidFill>
                            <a:schemeClr val="tx2"/>
                          </a:solidFill>
                          <a:latin typeface="Century Gothic" panose="020B0502020202020204" pitchFamily="34" charset="0"/>
                          <a:ea typeface="+mn-ea"/>
                          <a:cs typeface="+mn-cs"/>
                        </a:rPr>
                        <a:t>Preferred</a:t>
                      </a:r>
                      <a:r>
                        <a:rPr lang="fr-FR" sz="1200" b="0" i="0" kern="1200" dirty="0">
                          <a:solidFill>
                            <a:schemeClr val="tx2"/>
                          </a:solidFill>
                          <a:latin typeface="Century Gothic" panose="020B0502020202020204" pitchFamily="34" charset="0"/>
                          <a:ea typeface="+mn-ea"/>
                          <a:cs typeface="+mn-cs"/>
                        </a:rPr>
                        <a:t> team,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Tous grade</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Grade ≥ 3</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Tous grade</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Grade ≥ 3</a:t>
                      </a: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3849239125"/>
                  </a:ext>
                </a:extLst>
              </a:tr>
              <a:tr h="587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260"/>
                        </a:lnSpc>
                      </a:pPr>
                      <a:r>
                        <a:rPr lang="da-DK" sz="1100" b="1" i="0" dirty="0">
                          <a:solidFill>
                            <a:schemeClr val="tx2"/>
                          </a:solidFill>
                          <a:latin typeface="Century Gothic" panose="020B0502020202020204" pitchFamily="34" charset="0"/>
                        </a:rPr>
                        <a:t>Système sanguin et lymphatique </a:t>
                      </a:r>
                    </a:p>
                    <a:p>
                      <a:pPr marL="225425" indent="0">
                        <a:lnSpc>
                          <a:spcPts val="1260"/>
                        </a:lnSpc>
                        <a:tabLst/>
                      </a:pPr>
                      <a:r>
                        <a:rPr lang="en-US" sz="1100" b="0" i="0" dirty="0" err="1">
                          <a:solidFill>
                            <a:schemeClr val="tx2"/>
                          </a:solidFill>
                          <a:latin typeface="Century Gothic" panose="020B0502020202020204" pitchFamily="34" charset="0"/>
                        </a:rPr>
                        <a:t>Anémie</a:t>
                      </a:r>
                      <a:endParaRPr lang="en-US" sz="1100" b="0" i="0" dirty="0">
                        <a:solidFill>
                          <a:schemeClr val="tx2"/>
                        </a:solidFill>
                        <a:latin typeface="Century Gothic" panose="020B0502020202020204" pitchFamily="34" charset="0"/>
                      </a:endParaRPr>
                    </a:p>
                    <a:p>
                      <a:pPr marL="225425" indent="0">
                        <a:lnSpc>
                          <a:spcPts val="1260"/>
                        </a:lnSpc>
                        <a:tabLst/>
                      </a:pPr>
                      <a:r>
                        <a:rPr lang="en-US" sz="1100" b="0" i="0" dirty="0">
                          <a:solidFill>
                            <a:schemeClr val="tx2"/>
                          </a:solidFill>
                          <a:latin typeface="Century Gothic" panose="020B0502020202020204" pitchFamily="34" charset="0"/>
                        </a:rPr>
                        <a:t>Neutropénie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43 (15)</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12 (4)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11 (4)</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2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59 (20)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76 (26)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11 (4)</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68 (23)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10876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100" b="1" i="0" dirty="0">
                          <a:solidFill>
                            <a:schemeClr val="tx2"/>
                          </a:solidFill>
                          <a:latin typeface="Century Gothic" panose="020B0502020202020204" pitchFamily="34" charset="0"/>
                          <a:cs typeface="Arial" panose="020B0604020202020204" pitchFamily="34" charset="0"/>
                        </a:rPr>
                        <a:t>Gastro-intestinal</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Stomates</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Nausées</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Vomissements</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Constipation</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Diarrhées</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140 (47)</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100 (34)</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38 (13)</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29 (10)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28 (9)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19 (6)</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7 (2)</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 (1)</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 (0,3)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45 (16)</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48 (17)</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22 (8)</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30 (10)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55 (19)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3 (1)</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3 (1)</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 (0,3)</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587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100" b="1" i="0" dirty="0">
                          <a:solidFill>
                            <a:schemeClr val="tx2"/>
                          </a:solidFill>
                          <a:latin typeface="Century Gothic" panose="020B0502020202020204" pitchFamily="34" charset="0"/>
                          <a:cs typeface="Arial" panose="020B0604020202020204" pitchFamily="34" charset="0"/>
                        </a:rPr>
                        <a:t>Général</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Asthénie</a:t>
                      </a:r>
                    </a:p>
                    <a:p>
                      <a:pPr marL="231775" indent="0" algn="l">
                        <a:lnSpc>
                          <a:spcPts val="1260"/>
                        </a:lnSpc>
                        <a:spcBef>
                          <a:spcPts val="0"/>
                        </a:spcBef>
                        <a:tabLst/>
                      </a:pPr>
                      <a:r>
                        <a:rPr lang="fr-FR" sz="1100" b="0" i="0" dirty="0">
                          <a:solidFill>
                            <a:schemeClr val="tx2"/>
                          </a:solidFill>
                          <a:latin typeface="Century Gothic" panose="020B0502020202020204" pitchFamily="34" charset="0"/>
                          <a:cs typeface="Arial" panose="020B0604020202020204" pitchFamily="34" charset="0"/>
                        </a:rPr>
                        <a:t>Fatigue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55 (19)</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34 (11)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8 (3)</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2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55 (19)</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40 (14)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 (2)</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 (2)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42039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100" b="1" i="0" dirty="0">
                          <a:solidFill>
                            <a:schemeClr val="tx2"/>
                          </a:solidFill>
                          <a:latin typeface="Century Gothic" panose="020B0502020202020204" pitchFamily="34" charset="0"/>
                          <a:cs typeface="Arial" panose="020B0604020202020204" pitchFamily="34" charset="0"/>
                        </a:rPr>
                        <a:t>Métabolisme et nutrition</a:t>
                      </a:r>
                    </a:p>
                    <a:p>
                      <a:pPr marL="225425" marR="0" lvl="0" indent="0" algn="l" defTabSz="914400" rtl="0" eaLnBrk="1" fontAlgn="auto" latinLnBrk="0" hangingPunct="1">
                        <a:lnSpc>
                          <a:spcPts val="1260"/>
                        </a:lnSpc>
                        <a:spcBef>
                          <a:spcPts val="0"/>
                        </a:spcBef>
                        <a:spcAft>
                          <a:spcPts val="0"/>
                        </a:spcAft>
                        <a:buClrTx/>
                        <a:buSzTx/>
                        <a:buFontTx/>
                        <a:buNone/>
                        <a:tabLst/>
                        <a:defRPr/>
                      </a:pPr>
                      <a:r>
                        <a:rPr lang="fr-FR" sz="1100" b="0" i="0" dirty="0">
                          <a:solidFill>
                            <a:schemeClr val="tx2"/>
                          </a:solidFill>
                          <a:latin typeface="Century Gothic" panose="020B0502020202020204" pitchFamily="34" charset="0"/>
                          <a:cs typeface="Arial" panose="020B0604020202020204" pitchFamily="34" charset="0"/>
                        </a:rPr>
                        <a:t>Perte d’appétit</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68 (23)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 (0,3)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45 (16)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 (0,3)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754027">
                <a:tc>
                  <a:txBody>
                    <a:bodyPr/>
                    <a:lstStyle/>
                    <a:p>
                      <a:pPr algn="l">
                        <a:lnSpc>
                          <a:spcPts val="1260"/>
                        </a:lnSpc>
                        <a:spcBef>
                          <a:spcPts val="0"/>
                        </a:spcBef>
                      </a:pPr>
                      <a:r>
                        <a:rPr lang="fr-FR" sz="1100" b="1" i="0" dirty="0">
                          <a:solidFill>
                            <a:schemeClr val="tx2"/>
                          </a:solidFill>
                          <a:latin typeface="Century Gothic" panose="020B0502020202020204" pitchFamily="34" charset="0"/>
                          <a:cs typeface="Arial" panose="020B0604020202020204" pitchFamily="34" charset="0"/>
                        </a:rPr>
                        <a:t>Cutané et sous cutané</a:t>
                      </a:r>
                    </a:p>
                    <a:p>
                      <a:pPr marL="225425" marR="0" lvl="0" indent="0" algn="l" defTabSz="914400" rtl="0" eaLnBrk="1" fontAlgn="auto" latinLnBrk="0" hangingPunct="1">
                        <a:lnSpc>
                          <a:spcPts val="1260"/>
                        </a:lnSpc>
                        <a:spcBef>
                          <a:spcPts val="0"/>
                        </a:spcBef>
                        <a:spcAft>
                          <a:spcPts val="0"/>
                        </a:spcAft>
                        <a:buClrTx/>
                        <a:buSzTx/>
                        <a:buFontTx/>
                        <a:buNone/>
                        <a:tabLst/>
                        <a:defRPr/>
                      </a:pPr>
                      <a:r>
                        <a:rPr lang="fr-FR" sz="1100" b="0" i="0" dirty="0">
                          <a:solidFill>
                            <a:schemeClr val="tx2"/>
                          </a:solidFill>
                          <a:latin typeface="Century Gothic" panose="020B0502020202020204" pitchFamily="34" charset="0"/>
                          <a:cs typeface="Arial" panose="020B0604020202020204" pitchFamily="34" charset="0"/>
                        </a:rPr>
                        <a:t>Alopécie</a:t>
                      </a:r>
                    </a:p>
                    <a:p>
                      <a:pPr marL="225425" marR="0" lvl="0" indent="0" algn="l" defTabSz="914400" rtl="0" eaLnBrk="1" fontAlgn="auto" latinLnBrk="0" hangingPunct="1">
                        <a:lnSpc>
                          <a:spcPts val="1260"/>
                        </a:lnSpc>
                        <a:spcBef>
                          <a:spcPts val="0"/>
                        </a:spcBef>
                        <a:spcAft>
                          <a:spcPts val="0"/>
                        </a:spcAft>
                        <a:buClrTx/>
                        <a:buSzTx/>
                        <a:buFontTx/>
                        <a:buNone/>
                        <a:tabLst/>
                        <a:defRPr/>
                      </a:pPr>
                      <a:r>
                        <a:rPr lang="fr-FR" sz="1100" b="0" i="0" dirty="0">
                          <a:solidFill>
                            <a:schemeClr val="tx2"/>
                          </a:solidFill>
                          <a:latin typeface="Century Gothic" panose="020B0502020202020204" pitchFamily="34" charset="0"/>
                          <a:cs typeface="Arial" panose="020B0604020202020204" pitchFamily="34" charset="0"/>
                        </a:rPr>
                        <a:t>Rash</a:t>
                      </a:r>
                    </a:p>
                    <a:p>
                      <a:pPr marL="225425" marR="0" lvl="0" indent="0" algn="l" defTabSz="914400" rtl="0" eaLnBrk="1" fontAlgn="auto" latinLnBrk="0" hangingPunct="1">
                        <a:lnSpc>
                          <a:spcPts val="1260"/>
                        </a:lnSpc>
                        <a:spcBef>
                          <a:spcPts val="0"/>
                        </a:spcBef>
                        <a:spcAft>
                          <a:spcPts val="0"/>
                        </a:spcAft>
                        <a:buClrTx/>
                        <a:buSzTx/>
                        <a:buFontTx/>
                        <a:buNone/>
                        <a:tabLst/>
                        <a:defRPr/>
                      </a:pPr>
                      <a:r>
                        <a:rPr lang="fr-FR" sz="1100" b="0" i="0" dirty="0">
                          <a:solidFill>
                            <a:schemeClr val="tx2"/>
                          </a:solidFill>
                          <a:latin typeface="Century Gothic" panose="020B0502020202020204" pitchFamily="34" charset="0"/>
                          <a:cs typeface="Arial" panose="020B0604020202020204" pitchFamily="34" charset="0"/>
                        </a:rPr>
                        <a:t>Prurit</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95 (32)</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36 (12)</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30 (10)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101 (35)</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18 (6)</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12 (4)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endPar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 (0,3)</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2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0</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320993400"/>
                  </a:ext>
                </a:extLst>
              </a:tr>
            </a:tbl>
          </a:graphicData>
        </a:graphic>
      </p:graphicFrame>
    </p:spTree>
    <p:extLst>
      <p:ext uri="{BB962C8B-B14F-4D97-AF65-F5344CB8AC3E}">
        <p14:creationId xmlns:p14="http://schemas.microsoft.com/office/powerpoint/2010/main" val="2869533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TROPION-Lung-01</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83840" y="1522149"/>
            <a:ext cx="10409866" cy="3134700"/>
          </a:xfrm>
        </p:spPr>
        <p:txBody>
          <a:bodyPr>
            <a:noAutofit/>
          </a:bodyPr>
          <a:lstStyle/>
          <a:p>
            <a:r>
              <a:rPr lang="fr-FR" dirty="0"/>
              <a:t>Le </a:t>
            </a:r>
            <a:r>
              <a:rPr lang="fr-FR" dirty="0" err="1"/>
              <a:t>Dato-DXd</a:t>
            </a:r>
            <a:r>
              <a:rPr lang="fr-FR" dirty="0"/>
              <a:t> est le premier </a:t>
            </a:r>
            <a:r>
              <a:rPr lang="fr-FR" dirty="0" err="1"/>
              <a:t>Ac</a:t>
            </a:r>
            <a:r>
              <a:rPr lang="fr-FR" dirty="0"/>
              <a:t>. bispécifique à démontrer un bénéfice par rapport au </a:t>
            </a:r>
            <a:r>
              <a:rPr lang="fr-FR" dirty="0" err="1"/>
              <a:t>Docétaxel</a:t>
            </a:r>
            <a:r>
              <a:rPr lang="fr-FR" dirty="0"/>
              <a:t> chez des patients CBNPC prétraités.</a:t>
            </a:r>
          </a:p>
          <a:p>
            <a:endParaRPr lang="fr-FR" dirty="0"/>
          </a:p>
          <a:p>
            <a:r>
              <a:rPr lang="fr-FR" dirty="0"/>
              <a:t>Le bénéfice est entièrement drivé par les non épidermoïdes.</a:t>
            </a:r>
          </a:p>
          <a:p>
            <a:endParaRPr lang="fr-FR" dirty="0"/>
          </a:p>
          <a:p>
            <a:r>
              <a:rPr lang="fr-FR" dirty="0"/>
              <a:t>Meilleure tolérance globale mais PID imposant une vigilance.</a:t>
            </a:r>
          </a:p>
          <a:p>
            <a:endParaRPr lang="fr-FR" dirty="0"/>
          </a:p>
          <a:p>
            <a:r>
              <a:rPr lang="fr-FR" dirty="0"/>
              <a:t>Signal plutôt en faveur du </a:t>
            </a:r>
            <a:r>
              <a:rPr lang="fr-FR" dirty="0" err="1"/>
              <a:t>Dato-DXd</a:t>
            </a:r>
            <a:r>
              <a:rPr lang="fr-FR" dirty="0"/>
              <a:t> en survie globale mais données immatures.</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AE. </a:t>
            </a:r>
            <a:r>
              <a:rPr lang="fr-FR" dirty="0" err="1"/>
              <a:t>Lisberg</a:t>
            </a:r>
            <a:r>
              <a:rPr lang="fr-FR" dirty="0"/>
              <a:t> et al. ESMO</a:t>
            </a:r>
            <a:r>
              <a:rPr lang="fr-FR" baseline="30000" dirty="0">
                <a:solidFill>
                  <a:srgbClr val="FFFFFF"/>
                </a:solidFill>
              </a:rPr>
              <a:t>®</a:t>
            </a:r>
            <a:r>
              <a:rPr lang="fr-FR" dirty="0"/>
              <a:t> 2023 Abs. #LBA12</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9028526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265394" y="2056510"/>
            <a:ext cx="10370160" cy="1690915"/>
          </a:xfrm>
        </p:spPr>
        <p:txBody>
          <a:bodyPr/>
          <a:lstStyle/>
          <a:p>
            <a:r>
              <a:rPr lang="fr-FR" dirty="0"/>
              <a:t>Le pet scanner comme outils d’une radiothérapie personnalisée </a:t>
            </a:r>
            <a:endParaRPr lang="fr-FR" sz="4400" dirty="0"/>
          </a:p>
        </p:txBody>
      </p:sp>
      <p:sp>
        <p:nvSpPr>
          <p:cNvPr id="4" name="Espace réservé du texte 3"/>
          <p:cNvSpPr>
            <a:spLocks noGrp="1"/>
          </p:cNvSpPr>
          <p:nvPr>
            <p:ph type="body" sz="quarter" idx="18"/>
          </p:nvPr>
        </p:nvSpPr>
        <p:spPr>
          <a:xfrm>
            <a:off x="1281869" y="3581928"/>
            <a:ext cx="10370160" cy="1690915"/>
          </a:xfrm>
        </p:spPr>
        <p:txBody>
          <a:bodyPr/>
          <a:lstStyle/>
          <a:p>
            <a:r>
              <a:rPr lang="fr-FR" sz="3600" dirty="0"/>
              <a:t>L’étude IFCT 1401 RTEP7</a:t>
            </a:r>
          </a:p>
        </p:txBody>
      </p:sp>
      <p:sp>
        <p:nvSpPr>
          <p:cNvPr id="6" name="Espace réservé du texte 2">
            <a:extLst>
              <a:ext uri="{FF2B5EF4-FFF2-40B4-BE49-F238E27FC236}">
                <a16:creationId xmlns="" xmlns:a16="http://schemas.microsoft.com/office/drawing/2014/main" id="{20F2DDA9-55AF-3689-B39C-277186600CDE}"/>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mj-lt"/>
              </a:rPr>
              <a:t>G. </a:t>
            </a:r>
            <a:r>
              <a:rPr lang="fr-FR" sz="1200" dirty="0" err="1">
                <a:solidFill>
                  <a:schemeClr val="bg1"/>
                </a:solidFill>
                <a:latin typeface="+mj-lt"/>
              </a:rPr>
              <a:t>Zalcman</a:t>
            </a:r>
            <a:r>
              <a:rPr lang="fr-FR" sz="1200" i="1" dirty="0">
                <a:solidFill>
                  <a:schemeClr val="bg1"/>
                </a:solidFill>
                <a:latin typeface="+mj-lt"/>
              </a:rPr>
              <a:t> et al., ESMO</a:t>
            </a:r>
            <a:r>
              <a:rPr lang="fr-FR" sz="1200" i="1" baseline="30000" dirty="0">
                <a:solidFill>
                  <a:schemeClr val="bg1"/>
                </a:solidFill>
                <a:latin typeface="+mj-lt"/>
              </a:rPr>
              <a:t>® </a:t>
            </a:r>
            <a:r>
              <a:rPr lang="fr-FR" sz="1200" i="1" dirty="0">
                <a:solidFill>
                  <a:schemeClr val="bg1"/>
                </a:solidFill>
                <a:latin typeface="+mj-lt"/>
              </a:rPr>
              <a:t>2023</a:t>
            </a:r>
            <a:r>
              <a:rPr lang="fr-FR" sz="1200" i="1">
                <a:solidFill>
                  <a:schemeClr val="bg1"/>
                </a:solidFill>
                <a:latin typeface="+mj-lt"/>
              </a:rPr>
              <a:t>, Abs.# </a:t>
            </a:r>
            <a:r>
              <a:rPr lang="fr-FR" sz="1200" dirty="0">
                <a:solidFill>
                  <a:schemeClr val="bg1"/>
                </a:solidFill>
                <a:latin typeface="+mj-lt"/>
              </a:rPr>
              <a:t>12910</a:t>
            </a:r>
          </a:p>
        </p:txBody>
      </p:sp>
    </p:spTree>
    <p:extLst>
      <p:ext uri="{BB962C8B-B14F-4D97-AF65-F5344CB8AC3E}">
        <p14:creationId xmlns:p14="http://schemas.microsoft.com/office/powerpoint/2010/main" val="35349979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arenthèse ouvrante 101">
            <a:extLst>
              <a:ext uri="{FF2B5EF4-FFF2-40B4-BE49-F238E27FC236}">
                <a16:creationId xmlns="" xmlns:a16="http://schemas.microsoft.com/office/drawing/2014/main" id="{A552AEB7-CFA5-3767-DAD2-FE6ADBBCFAB0}"/>
              </a:ext>
            </a:extLst>
          </p:cNvPr>
          <p:cNvSpPr/>
          <p:nvPr/>
        </p:nvSpPr>
        <p:spPr>
          <a:xfrm rot="5400000">
            <a:off x="10366057" y="1502659"/>
            <a:ext cx="148540" cy="1711713"/>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1" name="Freeform 41">
            <a:extLst>
              <a:ext uri="{FF2B5EF4-FFF2-40B4-BE49-F238E27FC236}">
                <a16:creationId xmlns="" xmlns:a16="http://schemas.microsoft.com/office/drawing/2014/main" id="{FEDD9D71-BC16-B60C-07A6-AC3DF08FFCE5}"/>
              </a:ext>
            </a:extLst>
          </p:cNvPr>
          <p:cNvSpPr/>
          <p:nvPr/>
        </p:nvSpPr>
        <p:spPr>
          <a:xfrm>
            <a:off x="10030461" y="2122256"/>
            <a:ext cx="819733" cy="312516"/>
          </a:xfrm>
          <a:prstGeom prst="roundRect">
            <a:avLst>
              <a:gd name="adj" fmla="val 9151"/>
            </a:avLst>
          </a:prstGeom>
          <a:solidFill>
            <a:schemeClr val="bg1"/>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800" b="1" dirty="0">
                <a:cs typeface="Arial" panose="020B0604020202020204" pitchFamily="34" charset="0"/>
              </a:rPr>
              <a:t>Follow-up</a:t>
            </a:r>
          </a:p>
        </p:txBody>
      </p:sp>
      <p:cxnSp>
        <p:nvCxnSpPr>
          <p:cNvPr id="95" name="Connecteur droit avec flèche 94">
            <a:extLst>
              <a:ext uri="{FF2B5EF4-FFF2-40B4-BE49-F238E27FC236}">
                <a16:creationId xmlns="" xmlns:a16="http://schemas.microsoft.com/office/drawing/2014/main" id="{D13875A5-3D14-B999-08EF-8DF2D841A132}"/>
              </a:ext>
            </a:extLst>
          </p:cNvPr>
          <p:cNvCxnSpPr>
            <a:cxnSpLocks/>
          </p:cNvCxnSpPr>
          <p:nvPr/>
        </p:nvCxnSpPr>
        <p:spPr>
          <a:xfrm>
            <a:off x="9033592" y="4594793"/>
            <a:ext cx="2544326"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Connecteur droit avec flèche 80">
            <a:extLst>
              <a:ext uri="{FF2B5EF4-FFF2-40B4-BE49-F238E27FC236}">
                <a16:creationId xmlns="" xmlns:a16="http://schemas.microsoft.com/office/drawing/2014/main" id="{F772C3BD-0EA0-E348-E332-22EAC28BC8AF}"/>
              </a:ext>
            </a:extLst>
          </p:cNvPr>
          <p:cNvCxnSpPr>
            <a:cxnSpLocks/>
          </p:cNvCxnSpPr>
          <p:nvPr/>
        </p:nvCxnSpPr>
        <p:spPr>
          <a:xfrm>
            <a:off x="9033592" y="3586681"/>
            <a:ext cx="257122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2" name="Connecteur droit avec flèche 81">
            <a:extLst>
              <a:ext uri="{FF2B5EF4-FFF2-40B4-BE49-F238E27FC236}">
                <a16:creationId xmlns="" xmlns:a16="http://schemas.microsoft.com/office/drawing/2014/main" id="{7D728048-65EE-32A2-DD03-5F58BDC5715E}"/>
              </a:ext>
            </a:extLst>
          </p:cNvPr>
          <p:cNvCxnSpPr>
            <a:cxnSpLocks/>
          </p:cNvCxnSpPr>
          <p:nvPr/>
        </p:nvCxnSpPr>
        <p:spPr>
          <a:xfrm>
            <a:off x="9033592" y="2938609"/>
            <a:ext cx="2544326"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Connecteur droit avec flèche 78">
            <a:extLst>
              <a:ext uri="{FF2B5EF4-FFF2-40B4-BE49-F238E27FC236}">
                <a16:creationId xmlns="" xmlns:a16="http://schemas.microsoft.com/office/drawing/2014/main" id="{9717DD2A-424B-6302-9C14-B4B6CD4DFD45}"/>
              </a:ext>
            </a:extLst>
          </p:cNvPr>
          <p:cNvCxnSpPr>
            <a:cxnSpLocks/>
          </p:cNvCxnSpPr>
          <p:nvPr/>
        </p:nvCxnSpPr>
        <p:spPr>
          <a:xfrm>
            <a:off x="7593432" y="3586681"/>
            <a:ext cx="589765"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Connecteur droit avec flèche 79">
            <a:extLst>
              <a:ext uri="{FF2B5EF4-FFF2-40B4-BE49-F238E27FC236}">
                <a16:creationId xmlns="" xmlns:a16="http://schemas.microsoft.com/office/drawing/2014/main" id="{9A06DC15-090E-1766-CAD7-82C0EAB0CA75}"/>
              </a:ext>
            </a:extLst>
          </p:cNvPr>
          <p:cNvCxnSpPr>
            <a:cxnSpLocks/>
          </p:cNvCxnSpPr>
          <p:nvPr/>
        </p:nvCxnSpPr>
        <p:spPr>
          <a:xfrm>
            <a:off x="7593432" y="2938609"/>
            <a:ext cx="589765"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Connecteur droit avec flèche 75">
            <a:extLst>
              <a:ext uri="{FF2B5EF4-FFF2-40B4-BE49-F238E27FC236}">
                <a16:creationId xmlns="" xmlns:a16="http://schemas.microsoft.com/office/drawing/2014/main" id="{B104BC58-22E8-D3A1-C02E-D7AB8A1EF424}"/>
              </a:ext>
            </a:extLst>
          </p:cNvPr>
          <p:cNvCxnSpPr>
            <a:cxnSpLocks/>
          </p:cNvCxnSpPr>
          <p:nvPr/>
        </p:nvCxnSpPr>
        <p:spPr>
          <a:xfrm>
            <a:off x="6873352" y="3586681"/>
            <a:ext cx="589765"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Connecteur droit avec flèche 73">
            <a:extLst>
              <a:ext uri="{FF2B5EF4-FFF2-40B4-BE49-F238E27FC236}">
                <a16:creationId xmlns="" xmlns:a16="http://schemas.microsoft.com/office/drawing/2014/main" id="{4094E9B2-5EF2-D9AE-3F3B-1D5E8A85D4C5}"/>
              </a:ext>
            </a:extLst>
          </p:cNvPr>
          <p:cNvCxnSpPr>
            <a:cxnSpLocks/>
          </p:cNvCxnSpPr>
          <p:nvPr/>
        </p:nvCxnSpPr>
        <p:spPr>
          <a:xfrm>
            <a:off x="6873352" y="2938609"/>
            <a:ext cx="589765"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5" name="Connecteur droit avec flèche 64">
            <a:extLst>
              <a:ext uri="{FF2B5EF4-FFF2-40B4-BE49-F238E27FC236}">
                <a16:creationId xmlns="" xmlns:a16="http://schemas.microsoft.com/office/drawing/2014/main" id="{A72F3A24-BE5A-5594-AA03-D4768403A071}"/>
              </a:ext>
            </a:extLst>
          </p:cNvPr>
          <p:cNvCxnSpPr>
            <a:cxnSpLocks/>
          </p:cNvCxnSpPr>
          <p:nvPr/>
        </p:nvCxnSpPr>
        <p:spPr>
          <a:xfrm>
            <a:off x="5163669" y="3255939"/>
            <a:ext cx="609600" cy="0"/>
          </a:xfrm>
          <a:prstGeom prst="straightConnector1">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66" name="Connecteur droit avec flèche 65">
            <a:extLst>
              <a:ext uri="{FF2B5EF4-FFF2-40B4-BE49-F238E27FC236}">
                <a16:creationId xmlns="" xmlns:a16="http://schemas.microsoft.com/office/drawing/2014/main" id="{A7FBF0CE-AAE6-87B8-ADE4-0740C7CEAEE4}"/>
              </a:ext>
            </a:extLst>
          </p:cNvPr>
          <p:cNvCxnSpPr>
            <a:cxnSpLocks/>
          </p:cNvCxnSpPr>
          <p:nvPr/>
        </p:nvCxnSpPr>
        <p:spPr>
          <a:xfrm>
            <a:off x="3849016" y="4558645"/>
            <a:ext cx="2444208" cy="0"/>
          </a:xfrm>
          <a:prstGeom prst="straightConnector1">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58" name="Connecteur droit avec flèche 57">
            <a:extLst>
              <a:ext uri="{FF2B5EF4-FFF2-40B4-BE49-F238E27FC236}">
                <a16:creationId xmlns="" xmlns:a16="http://schemas.microsoft.com/office/drawing/2014/main" id="{9C9C6EEA-524C-B189-CE00-2181766DEEEE}"/>
              </a:ext>
            </a:extLst>
          </p:cNvPr>
          <p:cNvCxnSpPr>
            <a:cxnSpLocks/>
          </p:cNvCxnSpPr>
          <p:nvPr/>
        </p:nvCxnSpPr>
        <p:spPr>
          <a:xfrm>
            <a:off x="2823880" y="3252537"/>
            <a:ext cx="1990167"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0" name="Connecteur droit avec flèche 59">
            <a:extLst>
              <a:ext uri="{FF2B5EF4-FFF2-40B4-BE49-F238E27FC236}">
                <a16:creationId xmlns="" xmlns:a16="http://schemas.microsoft.com/office/drawing/2014/main" id="{9B914B2B-2A22-B498-C449-862F6AEE770A}"/>
              </a:ext>
            </a:extLst>
          </p:cNvPr>
          <p:cNvCxnSpPr>
            <a:cxnSpLocks/>
          </p:cNvCxnSpPr>
          <p:nvPr/>
        </p:nvCxnSpPr>
        <p:spPr>
          <a:xfrm>
            <a:off x="2823880" y="4558645"/>
            <a:ext cx="1990167"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Etude RTEP IFCT-1401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t>Rationnel et design</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G. </a:t>
            </a:r>
            <a:r>
              <a:rPr lang="fr-FR" dirty="0" err="1"/>
              <a:t>Zalcman</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r>
              <a:rPr lang="fr-FR" dirty="0"/>
              <a:t>1291O</a:t>
            </a:r>
            <a:endParaRPr lang="fr-FR" sz="1400" dirty="0"/>
          </a:p>
        </p:txBody>
      </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22" name="TextBox 17">
            <a:extLst>
              <a:ext uri="{FF2B5EF4-FFF2-40B4-BE49-F238E27FC236}">
                <a16:creationId xmlns="" xmlns:a16="http://schemas.microsoft.com/office/drawing/2014/main" id="{AFDD25A7-26FB-96BF-C010-B49792FBD107}"/>
              </a:ext>
            </a:extLst>
          </p:cNvPr>
          <p:cNvSpPr txBox="1"/>
          <p:nvPr/>
        </p:nvSpPr>
        <p:spPr>
          <a:xfrm>
            <a:off x="1693034" y="3010524"/>
            <a:ext cx="442429"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N=75</a:t>
            </a:r>
          </a:p>
        </p:txBody>
      </p:sp>
      <p:sp>
        <p:nvSpPr>
          <p:cNvPr id="23" name="TextBox 25">
            <a:extLst>
              <a:ext uri="{FF2B5EF4-FFF2-40B4-BE49-F238E27FC236}">
                <a16:creationId xmlns="" xmlns:a16="http://schemas.microsoft.com/office/drawing/2014/main" id="{943356B9-28FC-76DD-5BBB-DAA01B346497}"/>
              </a:ext>
            </a:extLst>
          </p:cNvPr>
          <p:cNvSpPr txBox="1"/>
          <p:nvPr/>
        </p:nvSpPr>
        <p:spPr>
          <a:xfrm>
            <a:off x="1693034" y="4613360"/>
            <a:ext cx="442429"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N=75</a:t>
            </a:r>
          </a:p>
        </p:txBody>
      </p:sp>
      <p:sp>
        <p:nvSpPr>
          <p:cNvPr id="24" name="Parenthèse ouvrante 23">
            <a:extLst>
              <a:ext uri="{FF2B5EF4-FFF2-40B4-BE49-F238E27FC236}">
                <a16:creationId xmlns="" xmlns:a16="http://schemas.microsoft.com/office/drawing/2014/main" id="{D56C0C32-5C91-6EBD-9881-4F048767E4D6}"/>
              </a:ext>
            </a:extLst>
          </p:cNvPr>
          <p:cNvSpPr/>
          <p:nvPr/>
        </p:nvSpPr>
        <p:spPr>
          <a:xfrm>
            <a:off x="1583050" y="3254466"/>
            <a:ext cx="716397" cy="129636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6" name="Freeform 41">
            <a:extLst>
              <a:ext uri="{FF2B5EF4-FFF2-40B4-BE49-F238E27FC236}">
                <a16:creationId xmlns="" xmlns:a16="http://schemas.microsoft.com/office/drawing/2014/main" id="{BF541A94-480F-918A-2857-4B0402B12B47}"/>
              </a:ext>
            </a:extLst>
          </p:cNvPr>
          <p:cNvSpPr/>
          <p:nvPr/>
        </p:nvSpPr>
        <p:spPr>
          <a:xfrm>
            <a:off x="2304015" y="4073440"/>
            <a:ext cx="681232" cy="990208"/>
          </a:xfrm>
          <a:prstGeom prst="roundRect">
            <a:avLst>
              <a:gd name="adj" fmla="val 9151"/>
            </a:avLst>
          </a:prstGeom>
          <a:solidFill>
            <a:schemeClr val="accent3"/>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Am B</a:t>
            </a:r>
          </a:p>
        </p:txBody>
      </p:sp>
      <p:sp>
        <p:nvSpPr>
          <p:cNvPr id="27" name="Ellipse 26">
            <a:extLst>
              <a:ext uri="{FF2B5EF4-FFF2-40B4-BE49-F238E27FC236}">
                <a16:creationId xmlns="" xmlns:a16="http://schemas.microsoft.com/office/drawing/2014/main" id="{4C4392C2-6FE7-C323-BD02-6D521B3F42FB}"/>
              </a:ext>
            </a:extLst>
          </p:cNvPr>
          <p:cNvSpPr/>
          <p:nvPr/>
        </p:nvSpPr>
        <p:spPr>
          <a:xfrm>
            <a:off x="1317022" y="3326568"/>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a:solidFill>
                  <a:srgbClr val="FFFFFF"/>
                </a:solidFill>
                <a:cs typeface="Arial" panose="020B0604020202020204" pitchFamily="34" charset="0"/>
              </a:rPr>
              <a:t>R</a:t>
            </a:r>
            <a:br>
              <a:rPr lang="en-US" altLang="zh-CN" sz="1600" b="1">
                <a:solidFill>
                  <a:srgbClr val="FFFFFF"/>
                </a:solidFill>
                <a:cs typeface="Arial" panose="020B0604020202020204" pitchFamily="34" charset="0"/>
              </a:rPr>
            </a:br>
            <a:r>
              <a:rPr lang="en-US" altLang="zh-CN" sz="1200" b="1">
                <a:solidFill>
                  <a:srgbClr val="FFFFFF"/>
                </a:solidFill>
                <a:cs typeface="Arial" panose="020B0604020202020204" pitchFamily="34" charset="0"/>
              </a:rPr>
              <a:t>1:1</a:t>
            </a:r>
            <a:endParaRPr lang="en-US" altLang="zh-CN" sz="1200" b="1" dirty="0">
              <a:solidFill>
                <a:srgbClr val="FFFFFF"/>
              </a:solidFill>
              <a:cs typeface="Arial" panose="020B0604020202020204" pitchFamily="34" charset="0"/>
            </a:endParaRPr>
          </a:p>
        </p:txBody>
      </p:sp>
      <p:sp>
        <p:nvSpPr>
          <p:cNvPr id="29" name="TextBox 17">
            <a:extLst>
              <a:ext uri="{FF2B5EF4-FFF2-40B4-BE49-F238E27FC236}">
                <a16:creationId xmlns="" xmlns:a16="http://schemas.microsoft.com/office/drawing/2014/main" id="{C63215E5-804A-4BAF-415B-A9A5578E60B9}"/>
              </a:ext>
            </a:extLst>
          </p:cNvPr>
          <p:cNvSpPr txBox="1"/>
          <p:nvPr/>
        </p:nvSpPr>
        <p:spPr>
          <a:xfrm>
            <a:off x="1217170" y="3937196"/>
            <a:ext cx="743668" cy="538609"/>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NSCLC</a:t>
            </a:r>
          </a:p>
          <a:p>
            <a:pPr algn="ctr"/>
            <a:r>
              <a:rPr lang="en-US" altLang="zh-CN" sz="900" b="1" dirty="0">
                <a:solidFill>
                  <a:schemeClr val="tx1">
                    <a:lumMod val="50000"/>
                    <a:lumOff val="50000"/>
                  </a:schemeClr>
                </a:solidFill>
                <a:cs typeface="Arial" panose="020B0604020202020204" pitchFamily="34" charset="0"/>
              </a:rPr>
              <a:t>Stratification :</a:t>
            </a:r>
          </a:p>
          <a:p>
            <a:pPr algn="ctr"/>
            <a:r>
              <a:rPr lang="en-US" altLang="zh-CN" sz="900" b="1" dirty="0">
                <a:solidFill>
                  <a:schemeClr val="tx1">
                    <a:lumMod val="50000"/>
                    <a:lumOff val="50000"/>
                  </a:schemeClr>
                </a:solidFill>
                <a:cs typeface="Arial" panose="020B0604020202020204" pitchFamily="34" charset="0"/>
              </a:rPr>
              <a:t>IMRT/3D RT</a:t>
            </a:r>
          </a:p>
        </p:txBody>
      </p:sp>
      <p:sp>
        <p:nvSpPr>
          <p:cNvPr id="30" name="Rectangle à coins arrondis 30">
            <a:extLst>
              <a:ext uri="{FF2B5EF4-FFF2-40B4-BE49-F238E27FC236}">
                <a16:creationId xmlns="" xmlns:a16="http://schemas.microsoft.com/office/drawing/2014/main" id="{E5A13666-08B5-687C-CCC7-489247B1FA20}"/>
              </a:ext>
            </a:extLst>
          </p:cNvPr>
          <p:cNvSpPr/>
          <p:nvPr/>
        </p:nvSpPr>
        <p:spPr>
          <a:xfrm>
            <a:off x="1180241" y="2103283"/>
            <a:ext cx="10620000" cy="370797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4" name="Freeform 41">
            <a:extLst>
              <a:ext uri="{FF2B5EF4-FFF2-40B4-BE49-F238E27FC236}">
                <a16:creationId xmlns="" xmlns:a16="http://schemas.microsoft.com/office/drawing/2014/main" id="{B7237F6D-B747-477C-1047-49C780AFD77E}"/>
              </a:ext>
            </a:extLst>
          </p:cNvPr>
          <p:cNvSpPr/>
          <p:nvPr/>
        </p:nvSpPr>
        <p:spPr>
          <a:xfrm>
            <a:off x="2304015" y="2780086"/>
            <a:ext cx="681232"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Am A</a:t>
            </a:r>
          </a:p>
        </p:txBody>
      </p:sp>
      <p:sp>
        <p:nvSpPr>
          <p:cNvPr id="40" name="Freeform 41">
            <a:extLst>
              <a:ext uri="{FF2B5EF4-FFF2-40B4-BE49-F238E27FC236}">
                <a16:creationId xmlns="" xmlns:a16="http://schemas.microsoft.com/office/drawing/2014/main" id="{B09A7AAB-B695-41BC-9C18-3AA6056787F8}"/>
              </a:ext>
            </a:extLst>
          </p:cNvPr>
          <p:cNvSpPr/>
          <p:nvPr/>
        </p:nvSpPr>
        <p:spPr>
          <a:xfrm>
            <a:off x="3425982" y="3130598"/>
            <a:ext cx="941077" cy="289185"/>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Ind. CT</a:t>
            </a:r>
          </a:p>
        </p:txBody>
      </p:sp>
      <p:sp>
        <p:nvSpPr>
          <p:cNvPr id="43" name="TextBox 17">
            <a:extLst>
              <a:ext uri="{FF2B5EF4-FFF2-40B4-BE49-F238E27FC236}">
                <a16:creationId xmlns="" xmlns:a16="http://schemas.microsoft.com/office/drawing/2014/main" id="{3A5A0A81-1B78-8C93-A33F-A497C0D9E6EB}"/>
              </a:ext>
            </a:extLst>
          </p:cNvPr>
          <p:cNvSpPr txBox="1"/>
          <p:nvPr/>
        </p:nvSpPr>
        <p:spPr>
          <a:xfrm>
            <a:off x="3647127" y="3479948"/>
            <a:ext cx="512961" cy="200055"/>
          </a:xfrm>
          <a:prstGeom prst="rect">
            <a:avLst/>
          </a:prstGeom>
          <a:noFill/>
        </p:spPr>
        <p:txBody>
          <a:bodyPr wrap="none" lIns="0" tIns="0" rIns="0" rtlCol="0">
            <a:spAutoFit/>
          </a:bodyPr>
          <a:lstStyle/>
          <a:p>
            <a:r>
              <a:rPr lang="en-US" altLang="zh-CN" sz="1000" b="1" dirty="0">
                <a:solidFill>
                  <a:schemeClr val="tx1">
                    <a:lumMod val="50000"/>
                    <a:lumOff val="50000"/>
                  </a:schemeClr>
                </a:solidFill>
                <a:cs typeface="Arial" panose="020B0604020202020204" pitchFamily="34" charset="0"/>
              </a:rPr>
              <a:t>2 cycles</a:t>
            </a:r>
          </a:p>
        </p:txBody>
      </p:sp>
      <p:sp>
        <p:nvSpPr>
          <p:cNvPr id="44" name="TextBox 17">
            <a:extLst>
              <a:ext uri="{FF2B5EF4-FFF2-40B4-BE49-F238E27FC236}">
                <a16:creationId xmlns="" xmlns:a16="http://schemas.microsoft.com/office/drawing/2014/main" id="{276EB408-6711-0B6C-66BC-9B5783498503}"/>
              </a:ext>
            </a:extLst>
          </p:cNvPr>
          <p:cNvSpPr txBox="1"/>
          <p:nvPr/>
        </p:nvSpPr>
        <p:spPr>
          <a:xfrm>
            <a:off x="3647127" y="4777317"/>
            <a:ext cx="512961" cy="200055"/>
          </a:xfrm>
          <a:prstGeom prst="rect">
            <a:avLst/>
          </a:prstGeom>
          <a:noFill/>
        </p:spPr>
        <p:txBody>
          <a:bodyPr wrap="none" lIns="0" tIns="0" rIns="0" rtlCol="0">
            <a:spAutoFit/>
          </a:bodyPr>
          <a:lstStyle/>
          <a:p>
            <a:r>
              <a:rPr lang="en-US" altLang="zh-CN" sz="1000" b="1" dirty="0">
                <a:solidFill>
                  <a:schemeClr val="tx1">
                    <a:lumMod val="50000"/>
                    <a:lumOff val="50000"/>
                  </a:schemeClr>
                </a:solidFill>
                <a:cs typeface="Arial" panose="020B0604020202020204" pitchFamily="34" charset="0"/>
              </a:rPr>
              <a:t>2 cycles</a:t>
            </a:r>
          </a:p>
        </p:txBody>
      </p:sp>
      <p:sp>
        <p:nvSpPr>
          <p:cNvPr id="45" name="Freeform 41">
            <a:extLst>
              <a:ext uri="{FF2B5EF4-FFF2-40B4-BE49-F238E27FC236}">
                <a16:creationId xmlns="" xmlns:a16="http://schemas.microsoft.com/office/drawing/2014/main" id="{909F3FF5-9D79-D06B-216A-2752C4DFF7B6}"/>
              </a:ext>
            </a:extLst>
          </p:cNvPr>
          <p:cNvSpPr/>
          <p:nvPr/>
        </p:nvSpPr>
        <p:spPr>
          <a:xfrm>
            <a:off x="6153272" y="2780086"/>
            <a:ext cx="1027457" cy="335484"/>
          </a:xfrm>
          <a:prstGeom prst="roundRect">
            <a:avLst>
              <a:gd name="adj" fmla="val 9151"/>
            </a:avLst>
          </a:prstGeom>
          <a:solidFill>
            <a:schemeClr val="accent5"/>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bg1"/>
                </a:solidFill>
                <a:cs typeface="Arial" panose="020B0604020202020204" pitchFamily="34" charset="0"/>
              </a:rPr>
              <a:t>FDG</a:t>
            </a:r>
            <a:r>
              <a:rPr lang="en-US" sz="1100" b="1" baseline="-25000" dirty="0">
                <a:solidFill>
                  <a:schemeClr val="bg1"/>
                </a:solidFill>
                <a:cs typeface="Arial" panose="020B0604020202020204" pitchFamily="34" charset="0"/>
              </a:rPr>
              <a:t>2</a:t>
            </a:r>
            <a:r>
              <a:rPr lang="en-US" sz="1100" b="1" dirty="0">
                <a:solidFill>
                  <a:schemeClr val="bg1"/>
                </a:solidFill>
                <a:cs typeface="Arial" panose="020B0604020202020204" pitchFamily="34" charset="0"/>
              </a:rPr>
              <a:t>+</a:t>
            </a:r>
          </a:p>
        </p:txBody>
      </p:sp>
      <p:sp>
        <p:nvSpPr>
          <p:cNvPr id="46" name="Freeform 41">
            <a:extLst>
              <a:ext uri="{FF2B5EF4-FFF2-40B4-BE49-F238E27FC236}">
                <a16:creationId xmlns="" xmlns:a16="http://schemas.microsoft.com/office/drawing/2014/main" id="{1B003C8B-823B-D95D-1BE5-943E325066FE}"/>
              </a:ext>
            </a:extLst>
          </p:cNvPr>
          <p:cNvSpPr/>
          <p:nvPr/>
        </p:nvSpPr>
        <p:spPr>
          <a:xfrm>
            <a:off x="6153272" y="3415731"/>
            <a:ext cx="1027457" cy="335484"/>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FDG</a:t>
            </a:r>
            <a:r>
              <a:rPr lang="en-US" sz="1100" b="1" baseline="-25000" dirty="0">
                <a:solidFill>
                  <a:schemeClr val="tx1">
                    <a:lumMod val="50000"/>
                    <a:lumOff val="50000"/>
                  </a:schemeClr>
                </a:solidFill>
                <a:cs typeface="Arial" panose="020B0604020202020204" pitchFamily="34" charset="0"/>
              </a:rPr>
              <a:t>2</a:t>
            </a:r>
            <a:r>
              <a:rPr lang="en-US" sz="1100" b="1" dirty="0">
                <a:solidFill>
                  <a:schemeClr val="tx1">
                    <a:lumMod val="50000"/>
                    <a:lumOff val="50000"/>
                  </a:schemeClr>
                </a:solidFill>
                <a:cs typeface="Arial" panose="020B0604020202020204" pitchFamily="34" charset="0"/>
              </a:rPr>
              <a:t>-</a:t>
            </a:r>
          </a:p>
        </p:txBody>
      </p:sp>
      <p:sp>
        <p:nvSpPr>
          <p:cNvPr id="47" name="Freeform 41">
            <a:extLst>
              <a:ext uri="{FF2B5EF4-FFF2-40B4-BE49-F238E27FC236}">
                <a16:creationId xmlns="" xmlns:a16="http://schemas.microsoft.com/office/drawing/2014/main" id="{71D8A034-58F7-0B2C-00AC-02280761EBDC}"/>
              </a:ext>
            </a:extLst>
          </p:cNvPr>
          <p:cNvSpPr/>
          <p:nvPr/>
        </p:nvSpPr>
        <p:spPr>
          <a:xfrm>
            <a:off x="6139825" y="4305418"/>
            <a:ext cx="1027457" cy="525757"/>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FDG</a:t>
            </a:r>
            <a:r>
              <a:rPr lang="en-US" sz="1100" b="1" baseline="-25000" dirty="0">
                <a:solidFill>
                  <a:schemeClr val="tx1">
                    <a:lumMod val="50000"/>
                    <a:lumOff val="50000"/>
                  </a:schemeClr>
                </a:solidFill>
                <a:cs typeface="Arial" panose="020B0604020202020204" pitchFamily="34" charset="0"/>
              </a:rPr>
              <a:t>2</a:t>
            </a:r>
          </a:p>
          <a:p>
            <a:pPr algn="ctr" defTabSz="514350">
              <a:lnSpc>
                <a:spcPts val="1500"/>
              </a:lnSpc>
              <a:defRPr/>
            </a:pPr>
            <a:r>
              <a:rPr lang="en-US" sz="1100" b="1" dirty="0">
                <a:solidFill>
                  <a:schemeClr val="tx1">
                    <a:lumMod val="50000"/>
                    <a:lumOff val="50000"/>
                  </a:schemeClr>
                </a:solidFill>
                <a:cs typeface="Arial" panose="020B0604020202020204" pitchFamily="34" charset="0"/>
              </a:rPr>
              <a:t>No decision</a:t>
            </a:r>
          </a:p>
        </p:txBody>
      </p:sp>
      <p:sp>
        <p:nvSpPr>
          <p:cNvPr id="48" name="Freeform 41">
            <a:extLst>
              <a:ext uri="{FF2B5EF4-FFF2-40B4-BE49-F238E27FC236}">
                <a16:creationId xmlns="" xmlns:a16="http://schemas.microsoft.com/office/drawing/2014/main" id="{AD4DB7D1-66E2-1C90-73E8-0A68B2FFA364}"/>
              </a:ext>
            </a:extLst>
          </p:cNvPr>
          <p:cNvSpPr/>
          <p:nvPr/>
        </p:nvSpPr>
        <p:spPr>
          <a:xfrm>
            <a:off x="2768516" y="2201352"/>
            <a:ext cx="941077" cy="520679"/>
          </a:xfrm>
          <a:prstGeom prst="roundRect">
            <a:avLst>
              <a:gd name="adj" fmla="val 9151"/>
            </a:avLst>
          </a:prstGeom>
          <a:solidFill>
            <a:schemeClr val="bg1"/>
          </a:solidFill>
          <a:ln w="12700" cap="flat" cmpd="sng" algn="ctr">
            <a:solidFill>
              <a:schemeClr val="tx1">
                <a:lumMod val="50000"/>
                <a:lumOff val="50000"/>
              </a:schemeClr>
            </a:solidFill>
            <a:prstDash val="sysDot"/>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FDG, PET</a:t>
            </a:r>
            <a:br>
              <a:rPr lang="en-US" sz="1100" b="1" dirty="0">
                <a:solidFill>
                  <a:schemeClr val="tx1">
                    <a:lumMod val="50000"/>
                    <a:lumOff val="50000"/>
                  </a:schemeClr>
                </a:solidFill>
                <a:cs typeface="Arial" panose="020B0604020202020204" pitchFamily="34" charset="0"/>
              </a:rPr>
            </a:br>
            <a:r>
              <a:rPr lang="en-US" sz="1100" b="1" dirty="0">
                <a:solidFill>
                  <a:schemeClr val="tx1">
                    <a:lumMod val="50000"/>
                    <a:lumOff val="50000"/>
                  </a:schemeClr>
                </a:solidFill>
                <a:cs typeface="Arial" panose="020B0604020202020204" pitchFamily="34" charset="0"/>
              </a:rPr>
              <a:t>Baseline</a:t>
            </a:r>
          </a:p>
        </p:txBody>
      </p:sp>
      <p:cxnSp>
        <p:nvCxnSpPr>
          <p:cNvPr id="50" name="Connecteur droit avec flèche 49">
            <a:extLst>
              <a:ext uri="{FF2B5EF4-FFF2-40B4-BE49-F238E27FC236}">
                <a16:creationId xmlns="" xmlns:a16="http://schemas.microsoft.com/office/drawing/2014/main" id="{CE2B6638-8E4E-3582-951D-FFBAA2E6F2CC}"/>
              </a:ext>
            </a:extLst>
          </p:cNvPr>
          <p:cNvCxnSpPr>
            <a:cxnSpLocks/>
          </p:cNvCxnSpPr>
          <p:nvPr/>
        </p:nvCxnSpPr>
        <p:spPr>
          <a:xfrm>
            <a:off x="3239054" y="2733605"/>
            <a:ext cx="0" cy="2430684"/>
          </a:xfrm>
          <a:prstGeom prst="straightConnector1">
            <a:avLst/>
          </a:prstGeom>
          <a:ln w="1270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Freeform 41">
            <a:extLst>
              <a:ext uri="{FF2B5EF4-FFF2-40B4-BE49-F238E27FC236}">
                <a16:creationId xmlns="" xmlns:a16="http://schemas.microsoft.com/office/drawing/2014/main" id="{1CA5E2C9-9D52-32EC-3CBB-C7195F112F93}"/>
              </a:ext>
            </a:extLst>
          </p:cNvPr>
          <p:cNvSpPr/>
          <p:nvPr/>
        </p:nvSpPr>
        <p:spPr>
          <a:xfrm>
            <a:off x="3425982" y="4423952"/>
            <a:ext cx="941077" cy="289185"/>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Ind. CT</a:t>
            </a:r>
          </a:p>
        </p:txBody>
      </p:sp>
      <p:sp>
        <p:nvSpPr>
          <p:cNvPr id="54" name="Freeform 41">
            <a:extLst>
              <a:ext uri="{FF2B5EF4-FFF2-40B4-BE49-F238E27FC236}">
                <a16:creationId xmlns="" xmlns:a16="http://schemas.microsoft.com/office/drawing/2014/main" id="{DCA499A6-17A2-5B84-DA70-E745295270D2}"/>
              </a:ext>
            </a:extLst>
          </p:cNvPr>
          <p:cNvSpPr/>
          <p:nvPr/>
        </p:nvSpPr>
        <p:spPr>
          <a:xfrm>
            <a:off x="4609772" y="2201352"/>
            <a:ext cx="941077" cy="520679"/>
          </a:xfrm>
          <a:prstGeom prst="roundRect">
            <a:avLst>
              <a:gd name="adj" fmla="val 9151"/>
            </a:avLst>
          </a:prstGeom>
          <a:solidFill>
            <a:schemeClr val="bg1"/>
          </a:solidFill>
          <a:ln w="12700" cap="flat" cmpd="sng" algn="ctr">
            <a:solidFill>
              <a:schemeClr val="tx1">
                <a:lumMod val="50000"/>
                <a:lumOff val="50000"/>
              </a:schemeClr>
            </a:solidFill>
            <a:prstDash val="sysDot"/>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FDG, PET</a:t>
            </a:r>
            <a:br>
              <a:rPr lang="en-US" sz="1100" b="1" dirty="0">
                <a:solidFill>
                  <a:schemeClr val="tx1">
                    <a:lumMod val="50000"/>
                    <a:lumOff val="50000"/>
                  </a:schemeClr>
                </a:solidFill>
                <a:cs typeface="Arial" panose="020B0604020202020204" pitchFamily="34" charset="0"/>
              </a:rPr>
            </a:br>
            <a:r>
              <a:rPr lang="en-US" sz="1100" b="1" dirty="0">
                <a:solidFill>
                  <a:schemeClr val="tx1">
                    <a:lumMod val="50000"/>
                    <a:lumOff val="50000"/>
                  </a:schemeClr>
                </a:solidFill>
                <a:cs typeface="Arial" panose="020B0604020202020204" pitchFamily="34" charset="0"/>
              </a:rPr>
              <a:t>Baseline</a:t>
            </a:r>
          </a:p>
        </p:txBody>
      </p:sp>
      <p:cxnSp>
        <p:nvCxnSpPr>
          <p:cNvPr id="55" name="Connecteur droit avec flèche 54">
            <a:extLst>
              <a:ext uri="{FF2B5EF4-FFF2-40B4-BE49-F238E27FC236}">
                <a16:creationId xmlns="" xmlns:a16="http://schemas.microsoft.com/office/drawing/2014/main" id="{12C1DDED-3D96-1774-5726-5A4B46274F73}"/>
              </a:ext>
            </a:extLst>
          </p:cNvPr>
          <p:cNvCxnSpPr>
            <a:cxnSpLocks/>
          </p:cNvCxnSpPr>
          <p:nvPr/>
        </p:nvCxnSpPr>
        <p:spPr>
          <a:xfrm>
            <a:off x="5080310" y="2733605"/>
            <a:ext cx="0" cy="2430684"/>
          </a:xfrm>
          <a:prstGeom prst="straightConnector1">
            <a:avLst/>
          </a:prstGeom>
          <a:ln w="1270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Freeform 41">
            <a:extLst>
              <a:ext uri="{FF2B5EF4-FFF2-40B4-BE49-F238E27FC236}">
                <a16:creationId xmlns="" xmlns:a16="http://schemas.microsoft.com/office/drawing/2014/main" id="{02556BE6-65BB-EB53-68B6-5A350643E6C1}"/>
              </a:ext>
            </a:extLst>
          </p:cNvPr>
          <p:cNvSpPr/>
          <p:nvPr/>
        </p:nvSpPr>
        <p:spPr>
          <a:xfrm>
            <a:off x="4590352" y="4411934"/>
            <a:ext cx="979916" cy="300942"/>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RCT</a:t>
            </a:r>
          </a:p>
        </p:txBody>
      </p:sp>
      <p:sp>
        <p:nvSpPr>
          <p:cNvPr id="42" name="Freeform 41">
            <a:extLst>
              <a:ext uri="{FF2B5EF4-FFF2-40B4-BE49-F238E27FC236}">
                <a16:creationId xmlns="" xmlns:a16="http://schemas.microsoft.com/office/drawing/2014/main" id="{22242A99-866A-320B-5225-AE00158DE427}"/>
              </a:ext>
            </a:extLst>
          </p:cNvPr>
          <p:cNvSpPr/>
          <p:nvPr/>
        </p:nvSpPr>
        <p:spPr>
          <a:xfrm>
            <a:off x="4590352" y="3115570"/>
            <a:ext cx="979916" cy="312516"/>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RCT</a:t>
            </a:r>
          </a:p>
        </p:txBody>
      </p:sp>
      <p:sp>
        <p:nvSpPr>
          <p:cNvPr id="56" name="Parenthèse ouvrante 55">
            <a:extLst>
              <a:ext uri="{FF2B5EF4-FFF2-40B4-BE49-F238E27FC236}">
                <a16:creationId xmlns="" xmlns:a16="http://schemas.microsoft.com/office/drawing/2014/main" id="{4E9531FB-3B75-9D87-4063-BB6887C584A7}"/>
              </a:ext>
            </a:extLst>
          </p:cNvPr>
          <p:cNvSpPr/>
          <p:nvPr/>
        </p:nvSpPr>
        <p:spPr>
          <a:xfrm>
            <a:off x="5764964" y="3047595"/>
            <a:ext cx="338298" cy="416689"/>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pic>
        <p:nvPicPr>
          <p:cNvPr id="71" name="Image 70" descr="Une image contenant film radiographique, Imagerie médicale, radiologie, radiographie&#10;&#10;Description générée automatiquement">
            <a:extLst>
              <a:ext uri="{FF2B5EF4-FFF2-40B4-BE49-F238E27FC236}">
                <a16:creationId xmlns="" xmlns:a16="http://schemas.microsoft.com/office/drawing/2014/main" id="{879F3937-F54A-E768-624D-3AEB89150B10}"/>
              </a:ext>
            </a:extLst>
          </p:cNvPr>
          <p:cNvPicPr>
            <a:picLocks noChangeAspect="1"/>
          </p:cNvPicPr>
          <p:nvPr/>
        </p:nvPicPr>
        <p:blipFill>
          <a:blip r:embed="rId2"/>
          <a:stretch>
            <a:fillRect/>
          </a:stretch>
        </p:blipFill>
        <p:spPr>
          <a:xfrm>
            <a:off x="7489264" y="2633459"/>
            <a:ext cx="471395" cy="558940"/>
          </a:xfrm>
          <a:prstGeom prst="rect">
            <a:avLst/>
          </a:prstGeom>
        </p:spPr>
      </p:pic>
      <p:pic>
        <p:nvPicPr>
          <p:cNvPr id="73" name="Image 72" descr="Une image contenant film radiographique, Imagerie médicale, radiologie, radiographie&#10;&#10;Description générée automatiquement">
            <a:extLst>
              <a:ext uri="{FF2B5EF4-FFF2-40B4-BE49-F238E27FC236}">
                <a16:creationId xmlns="" xmlns:a16="http://schemas.microsoft.com/office/drawing/2014/main" id="{57D702CD-2339-EDBB-AADB-DD774B71FB08}"/>
              </a:ext>
            </a:extLst>
          </p:cNvPr>
          <p:cNvPicPr>
            <a:picLocks noChangeAspect="1"/>
          </p:cNvPicPr>
          <p:nvPr/>
        </p:nvPicPr>
        <p:blipFill>
          <a:blip r:embed="rId3"/>
          <a:stretch>
            <a:fillRect/>
          </a:stretch>
        </p:blipFill>
        <p:spPr>
          <a:xfrm>
            <a:off x="7489264" y="3290058"/>
            <a:ext cx="471395" cy="599345"/>
          </a:xfrm>
          <a:prstGeom prst="rect">
            <a:avLst/>
          </a:prstGeom>
        </p:spPr>
      </p:pic>
      <p:sp>
        <p:nvSpPr>
          <p:cNvPr id="77" name="Freeform 41">
            <a:extLst>
              <a:ext uri="{FF2B5EF4-FFF2-40B4-BE49-F238E27FC236}">
                <a16:creationId xmlns="" xmlns:a16="http://schemas.microsoft.com/office/drawing/2014/main" id="{5D8FCD60-9A82-3C87-2E8E-9A2E76117DF9}"/>
              </a:ext>
            </a:extLst>
          </p:cNvPr>
          <p:cNvSpPr/>
          <p:nvPr/>
        </p:nvSpPr>
        <p:spPr>
          <a:xfrm>
            <a:off x="8169495" y="2780086"/>
            <a:ext cx="1135870" cy="335484"/>
          </a:xfrm>
          <a:prstGeom prst="roundRect">
            <a:avLst>
              <a:gd name="adj" fmla="val 9151"/>
            </a:avLst>
          </a:prstGeom>
          <a:solidFill>
            <a:schemeClr val="accent5"/>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bg1"/>
                </a:solidFill>
                <a:cs typeface="Arial" panose="020B0604020202020204" pitchFamily="34" charset="0"/>
              </a:rPr>
              <a:t>Boost 74 </a:t>
            </a:r>
            <a:r>
              <a:rPr lang="en-US" sz="1100" b="1" dirty="0" err="1">
                <a:solidFill>
                  <a:schemeClr val="bg1"/>
                </a:solidFill>
                <a:cs typeface="Arial" panose="020B0604020202020204" pitchFamily="34" charset="0"/>
              </a:rPr>
              <a:t>Gy</a:t>
            </a:r>
            <a:endParaRPr lang="en-US" sz="1100" b="1" dirty="0">
              <a:solidFill>
                <a:schemeClr val="bg1"/>
              </a:solidFill>
              <a:cs typeface="Arial" panose="020B0604020202020204" pitchFamily="34" charset="0"/>
            </a:endParaRPr>
          </a:p>
        </p:txBody>
      </p:sp>
      <p:sp>
        <p:nvSpPr>
          <p:cNvPr id="78" name="Freeform 41">
            <a:extLst>
              <a:ext uri="{FF2B5EF4-FFF2-40B4-BE49-F238E27FC236}">
                <a16:creationId xmlns="" xmlns:a16="http://schemas.microsoft.com/office/drawing/2014/main" id="{9CB488A7-7190-A935-18D9-D83B9D91C547}"/>
              </a:ext>
            </a:extLst>
          </p:cNvPr>
          <p:cNvSpPr/>
          <p:nvPr/>
        </p:nvSpPr>
        <p:spPr>
          <a:xfrm>
            <a:off x="8169495" y="3415731"/>
            <a:ext cx="1135870" cy="335484"/>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Std RCT 66 </a:t>
            </a:r>
            <a:r>
              <a:rPr lang="en-US" sz="1100" b="1" dirty="0" err="1">
                <a:solidFill>
                  <a:schemeClr val="tx1">
                    <a:lumMod val="50000"/>
                    <a:lumOff val="50000"/>
                  </a:schemeClr>
                </a:solidFill>
                <a:cs typeface="Arial" panose="020B0604020202020204" pitchFamily="34" charset="0"/>
              </a:rPr>
              <a:t>Gy</a:t>
            </a:r>
            <a:endParaRPr lang="en-US" sz="1100" b="1" dirty="0">
              <a:solidFill>
                <a:schemeClr val="tx1">
                  <a:lumMod val="50000"/>
                  <a:lumOff val="50000"/>
                </a:schemeClr>
              </a:solidFill>
              <a:cs typeface="Arial" panose="020B0604020202020204" pitchFamily="34" charset="0"/>
            </a:endParaRPr>
          </a:p>
        </p:txBody>
      </p:sp>
      <p:sp>
        <p:nvSpPr>
          <p:cNvPr id="88" name="Freeform 41">
            <a:extLst>
              <a:ext uri="{FF2B5EF4-FFF2-40B4-BE49-F238E27FC236}">
                <a16:creationId xmlns="" xmlns:a16="http://schemas.microsoft.com/office/drawing/2014/main" id="{FDC378CC-3445-BBBB-E449-B9C192F5C9CB}"/>
              </a:ext>
            </a:extLst>
          </p:cNvPr>
          <p:cNvSpPr/>
          <p:nvPr/>
        </p:nvSpPr>
        <p:spPr>
          <a:xfrm>
            <a:off x="8169495" y="4419110"/>
            <a:ext cx="1135870" cy="335484"/>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tx1">
                    <a:lumMod val="50000"/>
                    <a:lumOff val="50000"/>
                  </a:schemeClr>
                </a:solidFill>
                <a:cs typeface="Arial" panose="020B0604020202020204" pitchFamily="34" charset="0"/>
              </a:rPr>
              <a:t>Std RCT 66 </a:t>
            </a:r>
            <a:r>
              <a:rPr lang="en-US" sz="1100" b="1" dirty="0" err="1">
                <a:solidFill>
                  <a:schemeClr val="tx1">
                    <a:lumMod val="50000"/>
                    <a:lumOff val="50000"/>
                  </a:schemeClr>
                </a:solidFill>
                <a:cs typeface="Arial" panose="020B0604020202020204" pitchFamily="34" charset="0"/>
              </a:rPr>
              <a:t>Gy</a:t>
            </a:r>
            <a:endParaRPr lang="en-US" sz="1100" b="1" dirty="0">
              <a:solidFill>
                <a:schemeClr val="tx1">
                  <a:lumMod val="50000"/>
                  <a:lumOff val="50000"/>
                </a:schemeClr>
              </a:solidFill>
              <a:cs typeface="Arial" panose="020B0604020202020204" pitchFamily="34" charset="0"/>
            </a:endParaRPr>
          </a:p>
        </p:txBody>
      </p:sp>
      <p:cxnSp>
        <p:nvCxnSpPr>
          <p:cNvPr id="89" name="Connecteur droit avec flèche 88">
            <a:extLst>
              <a:ext uri="{FF2B5EF4-FFF2-40B4-BE49-F238E27FC236}">
                <a16:creationId xmlns="" xmlns:a16="http://schemas.microsoft.com/office/drawing/2014/main" id="{F87C129A-320E-AB8A-F108-AF35676C35F6}"/>
              </a:ext>
            </a:extLst>
          </p:cNvPr>
          <p:cNvCxnSpPr>
            <a:cxnSpLocks/>
          </p:cNvCxnSpPr>
          <p:nvPr/>
        </p:nvCxnSpPr>
        <p:spPr>
          <a:xfrm>
            <a:off x="6911788" y="4563126"/>
            <a:ext cx="1271409"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8" name="Groupe 107">
            <a:extLst>
              <a:ext uri="{FF2B5EF4-FFF2-40B4-BE49-F238E27FC236}">
                <a16:creationId xmlns="" xmlns:a16="http://schemas.microsoft.com/office/drawing/2014/main" id="{EB98F94B-1819-40FF-E6B6-C860799D31C6}"/>
              </a:ext>
            </a:extLst>
          </p:cNvPr>
          <p:cNvGrpSpPr/>
          <p:nvPr/>
        </p:nvGrpSpPr>
        <p:grpSpPr>
          <a:xfrm>
            <a:off x="9288961" y="2370080"/>
            <a:ext cx="2149556" cy="541685"/>
            <a:chOff x="9048329" y="620687"/>
            <a:chExt cx="2149556" cy="541685"/>
          </a:xfrm>
          <a:noFill/>
        </p:grpSpPr>
        <p:sp>
          <p:nvSpPr>
            <p:cNvPr id="104" name="Freeform 41">
              <a:extLst>
                <a:ext uri="{FF2B5EF4-FFF2-40B4-BE49-F238E27FC236}">
                  <a16:creationId xmlns="" xmlns:a16="http://schemas.microsoft.com/office/drawing/2014/main" id="{9335715D-4A3D-BCA8-4685-2AAC74FDB205}"/>
                </a:ext>
              </a:extLst>
            </p:cNvPr>
            <p:cNvSpPr/>
            <p:nvPr/>
          </p:nvSpPr>
          <p:spPr>
            <a:xfrm>
              <a:off x="9048329" y="620687"/>
              <a:ext cx="537374" cy="541685"/>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800"/>
                </a:lnSpc>
                <a:defRPr/>
              </a:pPr>
              <a:r>
                <a:rPr lang="en-US" sz="800" b="1" dirty="0">
                  <a:cs typeface="Arial" panose="020B0604020202020204" pitchFamily="34" charset="0"/>
                </a:rPr>
                <a:t>6 </a:t>
              </a:r>
              <a:r>
                <a:rPr lang="en-US" sz="800" b="1" dirty="0" err="1">
                  <a:cs typeface="Arial" panose="020B0604020202020204" pitchFamily="34" charset="0"/>
                </a:rPr>
                <a:t>mo</a:t>
              </a:r>
              <a:r>
                <a:rPr lang="en-US" sz="800" b="1" dirty="0">
                  <a:cs typeface="Arial" panose="020B0604020202020204" pitchFamily="34" charset="0"/>
                </a:rPr>
                <a:t/>
              </a:r>
              <a:br>
                <a:rPr lang="en-US" sz="800" b="1" dirty="0">
                  <a:cs typeface="Arial" panose="020B0604020202020204" pitchFamily="34" charset="0"/>
                </a:rPr>
              </a:br>
              <a:r>
                <a:rPr lang="en-US" sz="800" b="1" dirty="0">
                  <a:cs typeface="Arial" panose="020B0604020202020204" pitchFamily="34" charset="0"/>
                </a:rPr>
                <a:t>CT-IV ±</a:t>
              </a:r>
              <a:br>
                <a:rPr lang="en-US" sz="800" b="1" dirty="0">
                  <a:cs typeface="Arial" panose="020B0604020202020204" pitchFamily="34" charset="0"/>
                </a:rPr>
              </a:br>
              <a:r>
                <a:rPr lang="en-US" sz="800" b="1" dirty="0">
                  <a:cs typeface="Arial" panose="020B0604020202020204" pitchFamily="34" charset="0"/>
                </a:rPr>
                <a:t>FD</a:t>
              </a:r>
              <a:r>
                <a:rPr lang="en-US" sz="800" b="1" baseline="-25000" dirty="0">
                  <a:cs typeface="Arial" panose="020B0604020202020204" pitchFamily="34" charset="0"/>
                </a:rPr>
                <a:t>3</a:t>
              </a:r>
              <a:r>
                <a:rPr lang="en-US" sz="800" b="1" dirty="0">
                  <a:cs typeface="Arial" panose="020B0604020202020204" pitchFamily="34" charset="0"/>
                </a:rPr>
                <a:t>-PET</a:t>
              </a:r>
            </a:p>
          </p:txBody>
        </p:sp>
        <p:sp>
          <p:nvSpPr>
            <p:cNvPr id="105" name="Freeform 41">
              <a:extLst>
                <a:ext uri="{FF2B5EF4-FFF2-40B4-BE49-F238E27FC236}">
                  <a16:creationId xmlns="" xmlns:a16="http://schemas.microsoft.com/office/drawing/2014/main" id="{C98D688A-2C24-6FAA-FBFB-EECBE71C3B67}"/>
                </a:ext>
              </a:extLst>
            </p:cNvPr>
            <p:cNvSpPr/>
            <p:nvPr/>
          </p:nvSpPr>
          <p:spPr>
            <a:xfrm>
              <a:off x="9552384" y="620687"/>
              <a:ext cx="637752" cy="541685"/>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800"/>
                </a:lnSpc>
                <a:defRPr/>
              </a:pPr>
              <a:r>
                <a:rPr lang="en-US" sz="800" b="1" dirty="0">
                  <a:cs typeface="Arial" panose="020B0604020202020204" pitchFamily="34" charset="0"/>
                </a:rPr>
                <a:t>1 y</a:t>
              </a:r>
              <a:br>
                <a:rPr lang="en-US" sz="800" b="1" dirty="0">
                  <a:cs typeface="Arial" panose="020B0604020202020204" pitchFamily="34" charset="0"/>
                </a:rPr>
              </a:br>
              <a:r>
                <a:rPr lang="en-US" sz="800" b="1" dirty="0">
                  <a:cs typeface="Arial" panose="020B0604020202020204" pitchFamily="34" charset="0"/>
                </a:rPr>
                <a:t>CT-IV ±</a:t>
              </a:r>
              <a:br>
                <a:rPr lang="en-US" sz="800" b="1" dirty="0">
                  <a:cs typeface="Arial" panose="020B0604020202020204" pitchFamily="34" charset="0"/>
                </a:rPr>
              </a:br>
              <a:r>
                <a:rPr lang="en-US" sz="800" b="1" dirty="0">
                  <a:cs typeface="Arial" panose="020B0604020202020204" pitchFamily="34" charset="0"/>
                </a:rPr>
                <a:t>FDG-PET</a:t>
              </a:r>
            </a:p>
          </p:txBody>
        </p:sp>
        <p:sp>
          <p:nvSpPr>
            <p:cNvPr id="106" name="Freeform 41">
              <a:extLst>
                <a:ext uri="{FF2B5EF4-FFF2-40B4-BE49-F238E27FC236}">
                  <a16:creationId xmlns="" xmlns:a16="http://schemas.microsoft.com/office/drawing/2014/main" id="{17117D7F-9F63-B246-1ADE-6C06D19FBCCA}"/>
                </a:ext>
              </a:extLst>
            </p:cNvPr>
            <p:cNvSpPr/>
            <p:nvPr/>
          </p:nvSpPr>
          <p:spPr>
            <a:xfrm>
              <a:off x="10061071" y="620687"/>
              <a:ext cx="637752" cy="541685"/>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800"/>
                </a:lnSpc>
                <a:defRPr/>
              </a:pPr>
              <a:r>
                <a:rPr lang="en-US" sz="800" b="1" dirty="0">
                  <a:cs typeface="Arial" panose="020B0604020202020204" pitchFamily="34" charset="0"/>
                </a:rPr>
                <a:t>2 y</a:t>
              </a:r>
              <a:br>
                <a:rPr lang="en-US" sz="800" b="1" dirty="0">
                  <a:cs typeface="Arial" panose="020B0604020202020204" pitchFamily="34" charset="0"/>
                </a:rPr>
              </a:br>
              <a:r>
                <a:rPr lang="en-US" sz="800" b="1" dirty="0">
                  <a:cs typeface="Arial" panose="020B0604020202020204" pitchFamily="34" charset="0"/>
                </a:rPr>
                <a:t>CT-IV ±</a:t>
              </a:r>
              <a:br>
                <a:rPr lang="en-US" sz="800" b="1" dirty="0">
                  <a:cs typeface="Arial" panose="020B0604020202020204" pitchFamily="34" charset="0"/>
                </a:rPr>
              </a:br>
              <a:r>
                <a:rPr lang="en-US" sz="800" b="1" dirty="0">
                  <a:cs typeface="Arial" panose="020B0604020202020204" pitchFamily="34" charset="0"/>
                </a:rPr>
                <a:t>FDG-PET</a:t>
              </a:r>
            </a:p>
          </p:txBody>
        </p:sp>
        <p:sp>
          <p:nvSpPr>
            <p:cNvPr id="107" name="Freeform 41">
              <a:extLst>
                <a:ext uri="{FF2B5EF4-FFF2-40B4-BE49-F238E27FC236}">
                  <a16:creationId xmlns="" xmlns:a16="http://schemas.microsoft.com/office/drawing/2014/main" id="{25FCDC57-665C-FD1E-0317-69A743D5DB93}"/>
                </a:ext>
              </a:extLst>
            </p:cNvPr>
            <p:cNvSpPr/>
            <p:nvPr/>
          </p:nvSpPr>
          <p:spPr>
            <a:xfrm>
              <a:off x="10560133" y="620687"/>
              <a:ext cx="637752" cy="541685"/>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800"/>
                </a:lnSpc>
                <a:defRPr/>
              </a:pPr>
              <a:r>
                <a:rPr lang="en-US" sz="800" b="1" dirty="0">
                  <a:cs typeface="Arial" panose="020B0604020202020204" pitchFamily="34" charset="0"/>
                </a:rPr>
                <a:t>3 y</a:t>
              </a:r>
              <a:br>
                <a:rPr lang="en-US" sz="800" b="1" dirty="0">
                  <a:cs typeface="Arial" panose="020B0604020202020204" pitchFamily="34" charset="0"/>
                </a:rPr>
              </a:br>
              <a:r>
                <a:rPr lang="en-US" sz="800" b="1" dirty="0">
                  <a:cs typeface="Arial" panose="020B0604020202020204" pitchFamily="34" charset="0"/>
                </a:rPr>
                <a:t>CT-IV ±</a:t>
              </a:r>
              <a:br>
                <a:rPr lang="en-US" sz="800" b="1" dirty="0">
                  <a:cs typeface="Arial" panose="020B0604020202020204" pitchFamily="34" charset="0"/>
                </a:rPr>
              </a:br>
              <a:r>
                <a:rPr lang="en-US" sz="800" b="1" dirty="0">
                  <a:cs typeface="Arial" panose="020B0604020202020204" pitchFamily="34" charset="0"/>
                </a:rPr>
                <a:t>FDG-PET</a:t>
              </a:r>
            </a:p>
          </p:txBody>
        </p:sp>
      </p:grpSp>
      <p:grpSp>
        <p:nvGrpSpPr>
          <p:cNvPr id="113" name="Groupe 112">
            <a:extLst>
              <a:ext uri="{FF2B5EF4-FFF2-40B4-BE49-F238E27FC236}">
                <a16:creationId xmlns="" xmlns:a16="http://schemas.microsoft.com/office/drawing/2014/main" id="{2D9D8431-4E31-3B42-F5E7-922EEC9E63AB}"/>
              </a:ext>
            </a:extLst>
          </p:cNvPr>
          <p:cNvGrpSpPr/>
          <p:nvPr/>
        </p:nvGrpSpPr>
        <p:grpSpPr>
          <a:xfrm>
            <a:off x="8030050" y="2339177"/>
            <a:ext cx="1277578" cy="312516"/>
            <a:chOff x="8318809" y="1638939"/>
            <a:chExt cx="1277578" cy="312516"/>
          </a:xfrm>
        </p:grpSpPr>
        <p:sp>
          <p:nvSpPr>
            <p:cNvPr id="103" name="Freeform 41">
              <a:extLst>
                <a:ext uri="{FF2B5EF4-FFF2-40B4-BE49-F238E27FC236}">
                  <a16:creationId xmlns="" xmlns:a16="http://schemas.microsoft.com/office/drawing/2014/main" id="{3A25CC4C-8483-DFED-E549-8E9F253A84C9}"/>
                </a:ext>
              </a:extLst>
            </p:cNvPr>
            <p:cNvSpPr/>
            <p:nvPr/>
          </p:nvSpPr>
          <p:spPr>
            <a:xfrm>
              <a:off x="8318809" y="1638939"/>
              <a:ext cx="1079599" cy="312516"/>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800" b="1" dirty="0">
                  <a:cs typeface="Arial" panose="020B0604020202020204" pitchFamily="34" charset="0"/>
                </a:rPr>
                <a:t>Timing post-RCT</a:t>
              </a:r>
            </a:p>
          </p:txBody>
        </p:sp>
        <p:cxnSp>
          <p:nvCxnSpPr>
            <p:cNvPr id="109" name="Connecteur droit avec flèche 108">
              <a:extLst>
                <a:ext uri="{FF2B5EF4-FFF2-40B4-BE49-F238E27FC236}">
                  <a16:creationId xmlns="" xmlns:a16="http://schemas.microsoft.com/office/drawing/2014/main" id="{60CD55A2-8710-8ECB-9118-C40A1EA310DE}"/>
                </a:ext>
              </a:extLst>
            </p:cNvPr>
            <p:cNvCxnSpPr>
              <a:cxnSpLocks/>
            </p:cNvCxnSpPr>
            <p:nvPr/>
          </p:nvCxnSpPr>
          <p:spPr>
            <a:xfrm>
              <a:off x="9280786" y="1833109"/>
              <a:ext cx="315601" cy="0"/>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25" name="Groupe 124">
            <a:extLst>
              <a:ext uri="{FF2B5EF4-FFF2-40B4-BE49-F238E27FC236}">
                <a16:creationId xmlns="" xmlns:a16="http://schemas.microsoft.com/office/drawing/2014/main" id="{3F160FB1-8894-8797-3C2D-4755A72709DD}"/>
              </a:ext>
            </a:extLst>
          </p:cNvPr>
          <p:cNvGrpSpPr/>
          <p:nvPr/>
        </p:nvGrpSpPr>
        <p:grpSpPr>
          <a:xfrm>
            <a:off x="9552485" y="2845581"/>
            <a:ext cx="1636732" cy="315603"/>
            <a:chOff x="9552485" y="2183844"/>
            <a:chExt cx="1636732" cy="315603"/>
          </a:xfrm>
        </p:grpSpPr>
        <p:cxnSp>
          <p:nvCxnSpPr>
            <p:cNvPr id="115" name="Connecteur droit avec flèche 114">
              <a:extLst>
                <a:ext uri="{FF2B5EF4-FFF2-40B4-BE49-F238E27FC236}">
                  <a16:creationId xmlns="" xmlns:a16="http://schemas.microsoft.com/office/drawing/2014/main" id="{47B157D8-B097-79A1-30F8-2A4AD0B3C63A}"/>
                </a:ext>
              </a:extLst>
            </p:cNvPr>
            <p:cNvCxnSpPr>
              <a:cxnSpLocks/>
            </p:cNvCxnSpPr>
            <p:nvPr/>
          </p:nvCxnSpPr>
          <p:spPr>
            <a:xfrm rot="5400000">
              <a:off x="9394684" y="2341645"/>
              <a:ext cx="315601" cy="0"/>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7" name="Connecteur droit avec flèche 116">
              <a:extLst>
                <a:ext uri="{FF2B5EF4-FFF2-40B4-BE49-F238E27FC236}">
                  <a16:creationId xmlns="" xmlns:a16="http://schemas.microsoft.com/office/drawing/2014/main" id="{7EB48D1B-F040-C958-5D0F-0C20A9B8CDB5}"/>
                </a:ext>
              </a:extLst>
            </p:cNvPr>
            <p:cNvCxnSpPr>
              <a:cxnSpLocks/>
            </p:cNvCxnSpPr>
            <p:nvPr/>
          </p:nvCxnSpPr>
          <p:spPr>
            <a:xfrm rot="5400000">
              <a:off x="9940261" y="2341647"/>
              <a:ext cx="315601" cy="0"/>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9" name="Connecteur droit avec flèche 118">
              <a:extLst>
                <a:ext uri="{FF2B5EF4-FFF2-40B4-BE49-F238E27FC236}">
                  <a16:creationId xmlns="" xmlns:a16="http://schemas.microsoft.com/office/drawing/2014/main" id="{A658FC8B-C302-A714-D973-660C72A1F7CB}"/>
                </a:ext>
              </a:extLst>
            </p:cNvPr>
            <p:cNvCxnSpPr>
              <a:cxnSpLocks/>
            </p:cNvCxnSpPr>
            <p:nvPr/>
          </p:nvCxnSpPr>
          <p:spPr>
            <a:xfrm rot="5400000">
              <a:off x="10485838" y="2341646"/>
              <a:ext cx="315601" cy="0"/>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0" name="Connecteur droit avec flèche 119">
              <a:extLst>
                <a:ext uri="{FF2B5EF4-FFF2-40B4-BE49-F238E27FC236}">
                  <a16:creationId xmlns="" xmlns:a16="http://schemas.microsoft.com/office/drawing/2014/main" id="{F9C2FF12-057F-5FA4-398E-6AE73B37D73B}"/>
                </a:ext>
              </a:extLst>
            </p:cNvPr>
            <p:cNvCxnSpPr>
              <a:cxnSpLocks/>
            </p:cNvCxnSpPr>
            <p:nvPr/>
          </p:nvCxnSpPr>
          <p:spPr>
            <a:xfrm rot="5400000">
              <a:off x="11031416" y="2341647"/>
              <a:ext cx="315601" cy="0"/>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26" name="Groupe 125">
            <a:extLst>
              <a:ext uri="{FF2B5EF4-FFF2-40B4-BE49-F238E27FC236}">
                <a16:creationId xmlns="" xmlns:a16="http://schemas.microsoft.com/office/drawing/2014/main" id="{2DA7E762-0C8D-4728-863F-BEA7D854B695}"/>
              </a:ext>
            </a:extLst>
          </p:cNvPr>
          <p:cNvGrpSpPr/>
          <p:nvPr/>
        </p:nvGrpSpPr>
        <p:grpSpPr>
          <a:xfrm>
            <a:off x="9552485" y="3202397"/>
            <a:ext cx="1636732" cy="1627079"/>
            <a:chOff x="9552485" y="2183844"/>
            <a:chExt cx="1636732" cy="315603"/>
          </a:xfrm>
        </p:grpSpPr>
        <p:cxnSp>
          <p:nvCxnSpPr>
            <p:cNvPr id="127" name="Connecteur droit avec flèche 126">
              <a:extLst>
                <a:ext uri="{FF2B5EF4-FFF2-40B4-BE49-F238E27FC236}">
                  <a16:creationId xmlns="" xmlns:a16="http://schemas.microsoft.com/office/drawing/2014/main" id="{29AF29AE-3301-F8F6-1F27-A649D631F926}"/>
                </a:ext>
              </a:extLst>
            </p:cNvPr>
            <p:cNvCxnSpPr>
              <a:cxnSpLocks/>
            </p:cNvCxnSpPr>
            <p:nvPr/>
          </p:nvCxnSpPr>
          <p:spPr>
            <a:xfrm rot="5400000">
              <a:off x="9394684" y="2341645"/>
              <a:ext cx="315601" cy="0"/>
            </a:xfrm>
            <a:prstGeom prst="straightConnector1">
              <a:avLst/>
            </a:prstGeom>
            <a:ln w="12700">
              <a:solidFill>
                <a:schemeClr val="tx1"/>
              </a:solidFill>
              <a:prstDash val="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8" name="Connecteur droit avec flèche 127">
              <a:extLst>
                <a:ext uri="{FF2B5EF4-FFF2-40B4-BE49-F238E27FC236}">
                  <a16:creationId xmlns="" xmlns:a16="http://schemas.microsoft.com/office/drawing/2014/main" id="{2117CAA3-0B64-8804-205A-BE462E7A8089}"/>
                </a:ext>
              </a:extLst>
            </p:cNvPr>
            <p:cNvCxnSpPr>
              <a:cxnSpLocks/>
            </p:cNvCxnSpPr>
            <p:nvPr/>
          </p:nvCxnSpPr>
          <p:spPr>
            <a:xfrm rot="5400000">
              <a:off x="9940261" y="2341647"/>
              <a:ext cx="315601" cy="0"/>
            </a:xfrm>
            <a:prstGeom prst="straightConnector1">
              <a:avLst/>
            </a:prstGeom>
            <a:ln w="12700">
              <a:solidFill>
                <a:schemeClr val="tx1"/>
              </a:solidFill>
              <a:prstDash val="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9" name="Connecteur droit avec flèche 128">
              <a:extLst>
                <a:ext uri="{FF2B5EF4-FFF2-40B4-BE49-F238E27FC236}">
                  <a16:creationId xmlns="" xmlns:a16="http://schemas.microsoft.com/office/drawing/2014/main" id="{3F31754E-72FF-BE0D-E4A9-BAEC6C3A9B19}"/>
                </a:ext>
              </a:extLst>
            </p:cNvPr>
            <p:cNvCxnSpPr>
              <a:cxnSpLocks/>
            </p:cNvCxnSpPr>
            <p:nvPr/>
          </p:nvCxnSpPr>
          <p:spPr>
            <a:xfrm rot="5400000">
              <a:off x="10485838" y="2341646"/>
              <a:ext cx="315601" cy="0"/>
            </a:xfrm>
            <a:prstGeom prst="straightConnector1">
              <a:avLst/>
            </a:prstGeom>
            <a:ln w="12700">
              <a:solidFill>
                <a:schemeClr val="tx1"/>
              </a:solidFill>
              <a:prstDash val="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0" name="Connecteur droit avec flèche 129">
              <a:extLst>
                <a:ext uri="{FF2B5EF4-FFF2-40B4-BE49-F238E27FC236}">
                  <a16:creationId xmlns="" xmlns:a16="http://schemas.microsoft.com/office/drawing/2014/main" id="{E5E43BB3-F47F-23DA-6903-64FE732CD2E5}"/>
                </a:ext>
              </a:extLst>
            </p:cNvPr>
            <p:cNvCxnSpPr>
              <a:cxnSpLocks/>
            </p:cNvCxnSpPr>
            <p:nvPr/>
          </p:nvCxnSpPr>
          <p:spPr>
            <a:xfrm rot="5400000">
              <a:off x="11031416" y="2341647"/>
              <a:ext cx="315601" cy="0"/>
            </a:xfrm>
            <a:prstGeom prst="straightConnector1">
              <a:avLst/>
            </a:prstGeom>
            <a:ln w="12700">
              <a:solidFill>
                <a:schemeClr val="tx1"/>
              </a:solidFill>
              <a:prstDash val="dash"/>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grpSp>
      <p:sp>
        <p:nvSpPr>
          <p:cNvPr id="132" name="Freeform 41">
            <a:extLst>
              <a:ext uri="{FF2B5EF4-FFF2-40B4-BE49-F238E27FC236}">
                <a16:creationId xmlns="" xmlns:a16="http://schemas.microsoft.com/office/drawing/2014/main" id="{F0097560-1FD5-3FF4-1090-47FB84774C48}"/>
              </a:ext>
            </a:extLst>
          </p:cNvPr>
          <p:cNvSpPr/>
          <p:nvPr/>
        </p:nvSpPr>
        <p:spPr>
          <a:xfrm>
            <a:off x="9475384" y="3923565"/>
            <a:ext cx="698521" cy="312516"/>
          </a:xfrm>
          <a:prstGeom prst="roundRect">
            <a:avLst>
              <a:gd name="adj" fmla="val 9151"/>
            </a:avLst>
          </a:prstGeom>
          <a:solidFill>
            <a:schemeClr val="bg1"/>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900"/>
              </a:lnSpc>
              <a:defRPr/>
            </a:pPr>
            <a:r>
              <a:rPr lang="en-US" sz="800" b="1" dirty="0">
                <a:cs typeface="Arial" panose="020B0604020202020204" pitchFamily="34" charset="0"/>
              </a:rPr>
              <a:t>RECIST</a:t>
            </a:r>
          </a:p>
          <a:p>
            <a:pPr algn="ctr" defTabSz="514350">
              <a:lnSpc>
                <a:spcPts val="900"/>
              </a:lnSpc>
              <a:defRPr/>
            </a:pPr>
            <a:r>
              <a:rPr lang="en-US" sz="800" b="1" dirty="0">
                <a:cs typeface="Arial" panose="020B0604020202020204" pitchFamily="34" charset="0"/>
              </a:rPr>
              <a:t>1.1</a:t>
            </a:r>
          </a:p>
        </p:txBody>
      </p:sp>
      <p:pic>
        <p:nvPicPr>
          <p:cNvPr id="134" name="Image 133" descr="Une image contenant film radiographique, Imagerie médicale, radiologie, radiographie&#10;&#10;Description générée automatiquement">
            <a:extLst>
              <a:ext uri="{FF2B5EF4-FFF2-40B4-BE49-F238E27FC236}">
                <a16:creationId xmlns="" xmlns:a16="http://schemas.microsoft.com/office/drawing/2014/main" id="{6E930D5B-9152-1D9A-7250-E1499A4D9DC6}"/>
              </a:ext>
            </a:extLst>
          </p:cNvPr>
          <p:cNvPicPr>
            <a:picLocks noChangeAspect="1"/>
          </p:cNvPicPr>
          <p:nvPr/>
        </p:nvPicPr>
        <p:blipFill>
          <a:blip r:embed="rId4"/>
          <a:stretch>
            <a:fillRect/>
          </a:stretch>
        </p:blipFill>
        <p:spPr>
          <a:xfrm>
            <a:off x="10295126" y="3818498"/>
            <a:ext cx="764304" cy="529716"/>
          </a:xfrm>
          <a:prstGeom prst="rect">
            <a:avLst/>
          </a:prstGeom>
        </p:spPr>
      </p:pic>
      <p:cxnSp>
        <p:nvCxnSpPr>
          <p:cNvPr id="135" name="Connecteur droit avec flèche 134">
            <a:extLst>
              <a:ext uri="{FF2B5EF4-FFF2-40B4-BE49-F238E27FC236}">
                <a16:creationId xmlns="" xmlns:a16="http://schemas.microsoft.com/office/drawing/2014/main" id="{7E10E5DE-B9E0-36A4-684E-ADA1DEEC5521}"/>
              </a:ext>
            </a:extLst>
          </p:cNvPr>
          <p:cNvCxnSpPr>
            <a:cxnSpLocks/>
          </p:cNvCxnSpPr>
          <p:nvPr/>
        </p:nvCxnSpPr>
        <p:spPr>
          <a:xfrm flipV="1">
            <a:off x="10093395" y="4867976"/>
            <a:ext cx="0" cy="308009"/>
          </a:xfrm>
          <a:prstGeom prst="straightConnector1">
            <a:avLst/>
          </a:prstGeom>
          <a:ln w="12700">
            <a:solidFill>
              <a:schemeClr val="tx1"/>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96" name="Freeform 41">
            <a:extLst>
              <a:ext uri="{FF2B5EF4-FFF2-40B4-BE49-F238E27FC236}">
                <a16:creationId xmlns="" xmlns:a16="http://schemas.microsoft.com/office/drawing/2014/main" id="{D54BCF74-A682-BEAB-ED62-6D96D4F744E7}"/>
              </a:ext>
            </a:extLst>
          </p:cNvPr>
          <p:cNvSpPr/>
          <p:nvPr/>
        </p:nvSpPr>
        <p:spPr>
          <a:xfrm>
            <a:off x="9368110" y="5082005"/>
            <a:ext cx="1446439" cy="417276"/>
          </a:xfrm>
          <a:prstGeom prst="roundRect">
            <a:avLst>
              <a:gd name="adj" fmla="val 9151"/>
            </a:avLst>
          </a:prstGeom>
          <a:solidFill>
            <a:schemeClr val="accent6"/>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100" b="1" dirty="0">
                <a:solidFill>
                  <a:schemeClr val="bg1"/>
                </a:solidFill>
                <a:cs typeface="Arial" panose="020B0604020202020204" pitchFamily="34" charset="0"/>
              </a:rPr>
              <a:t>Primary End Point</a:t>
            </a:r>
            <a:br>
              <a:rPr lang="en-US" sz="1100" b="1" dirty="0">
                <a:solidFill>
                  <a:schemeClr val="bg1"/>
                </a:solidFill>
                <a:cs typeface="Arial" panose="020B0604020202020204" pitchFamily="34" charset="0"/>
              </a:rPr>
            </a:br>
            <a:r>
              <a:rPr lang="en-US" sz="1100" b="1" dirty="0">
                <a:solidFill>
                  <a:schemeClr val="bg1"/>
                </a:solidFill>
                <a:cs typeface="Arial" panose="020B0604020202020204" pitchFamily="34" charset="0"/>
              </a:rPr>
              <a:t>LCR</a:t>
            </a:r>
          </a:p>
        </p:txBody>
      </p:sp>
      <p:grpSp>
        <p:nvGrpSpPr>
          <p:cNvPr id="142" name="Groupe 141">
            <a:extLst>
              <a:ext uri="{FF2B5EF4-FFF2-40B4-BE49-F238E27FC236}">
                <a16:creationId xmlns="" xmlns:a16="http://schemas.microsoft.com/office/drawing/2014/main" id="{C9972A31-29F3-0799-2271-6E44E7B914F6}"/>
              </a:ext>
            </a:extLst>
          </p:cNvPr>
          <p:cNvGrpSpPr/>
          <p:nvPr/>
        </p:nvGrpSpPr>
        <p:grpSpPr>
          <a:xfrm>
            <a:off x="9692640" y="4482967"/>
            <a:ext cx="211755" cy="211756"/>
            <a:chOff x="8547234" y="4985886"/>
            <a:chExt cx="203799" cy="279133"/>
          </a:xfrm>
        </p:grpSpPr>
        <p:cxnSp>
          <p:nvCxnSpPr>
            <p:cNvPr id="140" name="Connecteur droit 139">
              <a:extLst>
                <a:ext uri="{FF2B5EF4-FFF2-40B4-BE49-F238E27FC236}">
                  <a16:creationId xmlns="" xmlns:a16="http://schemas.microsoft.com/office/drawing/2014/main" id="{FF759DD4-37B2-5424-9233-3F84C27300E0}"/>
                </a:ext>
              </a:extLst>
            </p:cNvPr>
            <p:cNvCxnSpPr/>
            <p:nvPr/>
          </p:nvCxnSpPr>
          <p:spPr>
            <a:xfrm flipH="1">
              <a:off x="8547234"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a:extLst>
                <a:ext uri="{FF2B5EF4-FFF2-40B4-BE49-F238E27FC236}">
                  <a16:creationId xmlns="" xmlns:a16="http://schemas.microsoft.com/office/drawing/2014/main" id="{AFDFD824-4F0E-9FDC-33F0-F32A340986D0}"/>
                </a:ext>
              </a:extLst>
            </p:cNvPr>
            <p:cNvCxnSpPr/>
            <p:nvPr/>
          </p:nvCxnSpPr>
          <p:spPr>
            <a:xfrm flipH="1">
              <a:off x="8616280"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e 142">
            <a:extLst>
              <a:ext uri="{FF2B5EF4-FFF2-40B4-BE49-F238E27FC236}">
                <a16:creationId xmlns="" xmlns:a16="http://schemas.microsoft.com/office/drawing/2014/main" id="{0F56AFCB-4832-E0DE-37F4-D533591802B2}"/>
              </a:ext>
            </a:extLst>
          </p:cNvPr>
          <p:cNvGrpSpPr/>
          <p:nvPr/>
        </p:nvGrpSpPr>
        <p:grpSpPr>
          <a:xfrm>
            <a:off x="10248581" y="4482967"/>
            <a:ext cx="211755" cy="211756"/>
            <a:chOff x="8547234" y="4985886"/>
            <a:chExt cx="203799" cy="279133"/>
          </a:xfrm>
        </p:grpSpPr>
        <p:cxnSp>
          <p:nvCxnSpPr>
            <p:cNvPr id="144" name="Connecteur droit 143">
              <a:extLst>
                <a:ext uri="{FF2B5EF4-FFF2-40B4-BE49-F238E27FC236}">
                  <a16:creationId xmlns="" xmlns:a16="http://schemas.microsoft.com/office/drawing/2014/main" id="{A9473A94-6ABE-AF3D-94C7-2FBCD70B0EA9}"/>
                </a:ext>
              </a:extLst>
            </p:cNvPr>
            <p:cNvCxnSpPr/>
            <p:nvPr/>
          </p:nvCxnSpPr>
          <p:spPr>
            <a:xfrm flipH="1">
              <a:off x="8547234"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a:extLst>
                <a:ext uri="{FF2B5EF4-FFF2-40B4-BE49-F238E27FC236}">
                  <a16:creationId xmlns="" xmlns:a16="http://schemas.microsoft.com/office/drawing/2014/main" id="{00BEC5B6-03FD-53D2-C65D-0AD18D623C2E}"/>
                </a:ext>
              </a:extLst>
            </p:cNvPr>
            <p:cNvCxnSpPr/>
            <p:nvPr/>
          </p:nvCxnSpPr>
          <p:spPr>
            <a:xfrm flipH="1">
              <a:off x="8616280"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e 145">
            <a:extLst>
              <a:ext uri="{FF2B5EF4-FFF2-40B4-BE49-F238E27FC236}">
                <a16:creationId xmlns="" xmlns:a16="http://schemas.microsoft.com/office/drawing/2014/main" id="{2769DE2F-8384-266E-588B-980BDE4ECF8A}"/>
              </a:ext>
            </a:extLst>
          </p:cNvPr>
          <p:cNvGrpSpPr/>
          <p:nvPr/>
        </p:nvGrpSpPr>
        <p:grpSpPr>
          <a:xfrm>
            <a:off x="10829278" y="4482967"/>
            <a:ext cx="211755" cy="211756"/>
            <a:chOff x="8547234" y="4985886"/>
            <a:chExt cx="203799" cy="279133"/>
          </a:xfrm>
        </p:grpSpPr>
        <p:cxnSp>
          <p:nvCxnSpPr>
            <p:cNvPr id="147" name="Connecteur droit 146">
              <a:extLst>
                <a:ext uri="{FF2B5EF4-FFF2-40B4-BE49-F238E27FC236}">
                  <a16:creationId xmlns="" xmlns:a16="http://schemas.microsoft.com/office/drawing/2014/main" id="{36DBAD7E-97C1-E56F-9072-2744BCC1B51D}"/>
                </a:ext>
              </a:extLst>
            </p:cNvPr>
            <p:cNvCxnSpPr/>
            <p:nvPr/>
          </p:nvCxnSpPr>
          <p:spPr>
            <a:xfrm flipH="1">
              <a:off x="8547234"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a:extLst>
                <a:ext uri="{FF2B5EF4-FFF2-40B4-BE49-F238E27FC236}">
                  <a16:creationId xmlns="" xmlns:a16="http://schemas.microsoft.com/office/drawing/2014/main" id="{655BB4CD-034D-287D-F8C2-A7F0CEE67CA0}"/>
                </a:ext>
              </a:extLst>
            </p:cNvPr>
            <p:cNvCxnSpPr/>
            <p:nvPr/>
          </p:nvCxnSpPr>
          <p:spPr>
            <a:xfrm flipH="1">
              <a:off x="8616280" y="4985886"/>
              <a:ext cx="134753" cy="2791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9" name="TextBox 17">
            <a:extLst>
              <a:ext uri="{FF2B5EF4-FFF2-40B4-BE49-F238E27FC236}">
                <a16:creationId xmlns="" xmlns:a16="http://schemas.microsoft.com/office/drawing/2014/main" id="{2E35106A-869D-67EA-D760-CF95F7842523}"/>
              </a:ext>
            </a:extLst>
          </p:cNvPr>
          <p:cNvSpPr txBox="1"/>
          <p:nvPr/>
        </p:nvSpPr>
        <p:spPr>
          <a:xfrm>
            <a:off x="1173577" y="5857703"/>
            <a:ext cx="7573381" cy="215444"/>
          </a:xfrm>
          <a:prstGeom prst="rect">
            <a:avLst/>
          </a:prstGeom>
          <a:noFill/>
        </p:spPr>
        <p:txBody>
          <a:bodyPr wrap="square" lIns="0" tIns="0" rIns="0" rtlCol="0" anchor="ctr">
            <a:spAutoFit/>
          </a:bodyPr>
          <a:lstStyle/>
          <a:p>
            <a:r>
              <a:rPr lang="en-US" altLang="zh-CN" sz="1100" dirty="0">
                <a:cs typeface="Arial" panose="020B0604020202020204" pitchFamily="34" charset="0"/>
              </a:rPr>
              <a:t>From 2018 : amendment made for use of durvalumab maintenance</a:t>
            </a:r>
          </a:p>
        </p:txBody>
      </p:sp>
      <p:sp>
        <p:nvSpPr>
          <p:cNvPr id="151" name="Espace réservé du contenu 15">
            <a:extLst>
              <a:ext uri="{FF2B5EF4-FFF2-40B4-BE49-F238E27FC236}">
                <a16:creationId xmlns="" xmlns:a16="http://schemas.microsoft.com/office/drawing/2014/main" id="{0716CC81-3502-ACCC-3574-E73F85C13D79}"/>
              </a:ext>
            </a:extLst>
          </p:cNvPr>
          <p:cNvSpPr>
            <a:spLocks noGrp="1"/>
          </p:cNvSpPr>
          <p:nvPr>
            <p:ph sz="quarter" idx="10"/>
          </p:nvPr>
        </p:nvSpPr>
        <p:spPr>
          <a:xfrm>
            <a:off x="1423943" y="1131619"/>
            <a:ext cx="10387743" cy="2432228"/>
          </a:xfrm>
        </p:spPr>
        <p:txBody>
          <a:bodyPr>
            <a:noAutofit/>
          </a:bodyPr>
          <a:lstStyle/>
          <a:p>
            <a:pPr marL="179388" indent="-179388">
              <a:spcAft>
                <a:spcPts val="200"/>
              </a:spcAft>
            </a:pPr>
            <a:r>
              <a:rPr lang="fr-FR" sz="1200" dirty="0">
                <a:solidFill>
                  <a:schemeClr val="tx2"/>
                </a:solidFill>
              </a:rPr>
              <a:t>Arguments dans la littérature (étude RTOG 0617) pour penser que l’augmentation de dose en radiothérapie thoracique peut améliorer l’efficacité du contrôle local mais bénéfice en survie contre balancé par un excès de toxicité.</a:t>
            </a:r>
          </a:p>
          <a:p>
            <a:pPr marL="179388" indent="-179388"/>
            <a:r>
              <a:rPr lang="fr-FR" sz="1200" dirty="0">
                <a:solidFill>
                  <a:schemeClr val="tx2"/>
                </a:solidFill>
              </a:rPr>
              <a:t>Le pet scanner en cours de radiothérapie pourrait permettre de ne traiter en boost que les patients qui en ont vraiment besoin et </a:t>
            </a:r>
            <a:br>
              <a:rPr lang="fr-FR" sz="1200" dirty="0">
                <a:solidFill>
                  <a:schemeClr val="tx2"/>
                </a:solidFill>
              </a:rPr>
            </a:br>
            <a:r>
              <a:rPr lang="fr-FR" sz="1200" dirty="0">
                <a:solidFill>
                  <a:schemeClr val="tx2"/>
                </a:solidFill>
              </a:rPr>
              <a:t>sur le volume strictement nécessaire.</a:t>
            </a:r>
          </a:p>
        </p:txBody>
      </p:sp>
      <p:pic>
        <p:nvPicPr>
          <p:cNvPr id="36" name="Image 35" descr="Une image contenant crâne, os, film radiographique&#10;&#10;Description générée automatiquement">
            <a:extLst>
              <a:ext uri="{FF2B5EF4-FFF2-40B4-BE49-F238E27FC236}">
                <a16:creationId xmlns="" xmlns:a16="http://schemas.microsoft.com/office/drawing/2014/main" id="{5CBA4612-3E72-9CEF-8241-AD792E2B9656}"/>
              </a:ext>
            </a:extLst>
          </p:cNvPr>
          <p:cNvPicPr>
            <a:picLocks noChangeAspect="1"/>
          </p:cNvPicPr>
          <p:nvPr/>
        </p:nvPicPr>
        <p:blipFill>
          <a:blip r:embed="rId5"/>
          <a:stretch>
            <a:fillRect/>
          </a:stretch>
        </p:blipFill>
        <p:spPr>
          <a:xfrm>
            <a:off x="2984736" y="5190992"/>
            <a:ext cx="578332" cy="653175"/>
          </a:xfrm>
          <a:prstGeom prst="rect">
            <a:avLst/>
          </a:prstGeom>
        </p:spPr>
      </p:pic>
      <p:pic>
        <p:nvPicPr>
          <p:cNvPr id="38" name="Image 37" descr="Une image contenant film radiographique, noir et blanc&#10;&#10;Description générée automatiquement">
            <a:extLst>
              <a:ext uri="{FF2B5EF4-FFF2-40B4-BE49-F238E27FC236}">
                <a16:creationId xmlns="" xmlns:a16="http://schemas.microsoft.com/office/drawing/2014/main" id="{C63AB383-DDA3-AA28-69FF-2CFA15DFE59F}"/>
              </a:ext>
            </a:extLst>
          </p:cNvPr>
          <p:cNvPicPr>
            <a:picLocks noChangeAspect="1"/>
          </p:cNvPicPr>
          <p:nvPr/>
        </p:nvPicPr>
        <p:blipFill>
          <a:blip r:embed="rId6"/>
          <a:stretch>
            <a:fillRect/>
          </a:stretch>
        </p:blipFill>
        <p:spPr>
          <a:xfrm>
            <a:off x="4758215" y="5206345"/>
            <a:ext cx="649852" cy="626077"/>
          </a:xfrm>
          <a:prstGeom prst="rect">
            <a:avLst/>
          </a:prstGeom>
        </p:spPr>
      </p:pic>
    </p:spTree>
    <p:extLst>
      <p:ext uri="{BB962C8B-B14F-4D97-AF65-F5344CB8AC3E}">
        <p14:creationId xmlns:p14="http://schemas.microsoft.com/office/powerpoint/2010/main" val="257198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ALINA</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308554" y="1475879"/>
            <a:ext cx="9771338" cy="2062103"/>
          </a:xfrm>
        </p:spPr>
        <p:txBody>
          <a:bodyPr wrap="square">
            <a:spAutoFit/>
          </a:bodyPr>
          <a:lstStyle/>
          <a:p>
            <a:pPr>
              <a:spcAft>
                <a:spcPts val="2400"/>
              </a:spcAft>
            </a:pPr>
            <a:r>
              <a:rPr lang="fr-FR" dirty="0"/>
              <a:t>Amélioration majeur de la DFS en faveur de  l’Alectinib </a:t>
            </a:r>
            <a:r>
              <a:rPr lang="fr-FR" i="1" dirty="0"/>
              <a:t>versus</a:t>
            </a:r>
            <a:r>
              <a:rPr lang="fr-FR" dirty="0"/>
              <a:t> la chimiothérapie pour les patients </a:t>
            </a:r>
            <a:r>
              <a:rPr lang="fr-FR" i="1" dirty="0"/>
              <a:t>ALK </a:t>
            </a:r>
            <a:r>
              <a:rPr lang="fr-FR" dirty="0"/>
              <a:t>opérés</a:t>
            </a:r>
          </a:p>
          <a:p>
            <a:pPr>
              <a:spcAft>
                <a:spcPts val="2400"/>
              </a:spcAft>
            </a:pPr>
            <a:r>
              <a:rPr lang="fr-FR" dirty="0"/>
              <a:t>﻿﻿Attente des résultats de survie globale</a:t>
            </a:r>
          </a:p>
          <a:p>
            <a:pPr>
              <a:spcAft>
                <a:spcPts val="2400"/>
              </a:spcAft>
            </a:pPr>
            <a:r>
              <a:rPr lang="fr-FR" dirty="0"/>
              <a:t>Profil de tolérance bien connue sans nouveau signal particulier</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B.J. Solomon et al., ESMO</a:t>
            </a:r>
            <a:r>
              <a:rPr lang="fr-FR" baseline="30000" dirty="0"/>
              <a:t>® </a:t>
            </a:r>
            <a:r>
              <a:rPr lang="fr-FR" dirty="0"/>
              <a:t>2023, Abs. #LBA2</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2310858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Etude RTEP IFCT-1401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t>Résultats d’efficacité</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G. </a:t>
            </a:r>
            <a:r>
              <a:rPr lang="fr-FR" dirty="0" err="1"/>
              <a:t>Zalcman</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r>
              <a:rPr lang="fr-FR" dirty="0"/>
              <a:t>1291O</a:t>
            </a:r>
            <a:endParaRPr lang="fr-FR" sz="1400" dirty="0"/>
          </a:p>
        </p:txBody>
      </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19" name="Rectangle à coins arrondis 16">
            <a:extLst>
              <a:ext uri="{FF2B5EF4-FFF2-40B4-BE49-F238E27FC236}">
                <a16:creationId xmlns="" xmlns:a16="http://schemas.microsoft.com/office/drawing/2014/main" id="{541BCDDA-C9FA-94F2-E055-EE8816F66CA2}"/>
              </a:ext>
            </a:extLst>
          </p:cNvPr>
          <p:cNvSpPr/>
          <p:nvPr/>
        </p:nvSpPr>
        <p:spPr>
          <a:xfrm>
            <a:off x="1168151" y="1408670"/>
            <a:ext cx="4919828" cy="446961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0" name="ZoneTexte 19">
            <a:extLst>
              <a:ext uri="{FF2B5EF4-FFF2-40B4-BE49-F238E27FC236}">
                <a16:creationId xmlns="" xmlns:a16="http://schemas.microsoft.com/office/drawing/2014/main" id="{2534933D-D9D1-EBC0-A0FA-AD8D2D1F468D}"/>
              </a:ext>
            </a:extLst>
          </p:cNvPr>
          <p:cNvSpPr txBox="1"/>
          <p:nvPr/>
        </p:nvSpPr>
        <p:spPr>
          <a:xfrm>
            <a:off x="1571968" y="1231062"/>
            <a:ext cx="1649558" cy="323165"/>
          </a:xfrm>
          <a:prstGeom prst="rect">
            <a:avLst/>
          </a:prstGeom>
          <a:solidFill>
            <a:schemeClr val="bg1"/>
          </a:solidFill>
          <a:ln>
            <a:noFill/>
          </a:ln>
        </p:spPr>
        <p:txBody>
          <a:bodyPr wrap="square" rtlCol="0" anchor="ctr">
            <a:spAutoFit/>
          </a:bodyPr>
          <a:lstStyle/>
          <a:p>
            <a:pPr>
              <a:spcAft>
                <a:spcPts val="400"/>
              </a:spcAft>
              <a:defRPr/>
            </a:pPr>
            <a:r>
              <a:rPr lang="fr-FR" sz="1500" b="1" dirty="0">
                <a:solidFill>
                  <a:srgbClr val="737078"/>
                </a:solidFill>
                <a:latin typeface="+mj-lt"/>
                <a:cs typeface="Arial Narrow" panose="020B0604020202020204" pitchFamily="34" charset="0"/>
              </a:rPr>
              <a:t>Survie Globale</a:t>
            </a:r>
          </a:p>
        </p:txBody>
      </p:sp>
      <p:graphicFrame>
        <p:nvGraphicFramePr>
          <p:cNvPr id="21" name="Tableau 20">
            <a:extLst>
              <a:ext uri="{FF2B5EF4-FFF2-40B4-BE49-F238E27FC236}">
                <a16:creationId xmlns="" xmlns:a16="http://schemas.microsoft.com/office/drawing/2014/main" id="{5E102DE6-7FE3-55C7-7CE3-353540D77DE4}"/>
              </a:ext>
            </a:extLst>
          </p:cNvPr>
          <p:cNvGraphicFramePr>
            <a:graphicFrameLocks noGrp="1"/>
          </p:cNvGraphicFramePr>
          <p:nvPr/>
        </p:nvGraphicFramePr>
        <p:xfrm>
          <a:off x="928519" y="4915299"/>
          <a:ext cx="5061735" cy="838233"/>
        </p:xfrm>
        <a:graphic>
          <a:graphicData uri="http://schemas.openxmlformats.org/drawingml/2006/table">
            <a:tbl>
              <a:tblPr firstRow="1" bandRow="1">
                <a:tableStyleId>{5C22544A-7EE6-4342-B048-85BDC9FD1C3A}</a:tableStyleId>
              </a:tblPr>
              <a:tblGrid>
                <a:gridCol w="86026">
                  <a:extLst>
                    <a:ext uri="{9D8B030D-6E8A-4147-A177-3AD203B41FA5}">
                      <a16:colId xmlns="" xmlns:a16="http://schemas.microsoft.com/office/drawing/2014/main" val="20000"/>
                    </a:ext>
                  </a:extLst>
                </a:gridCol>
                <a:gridCol w="1037183">
                  <a:extLst>
                    <a:ext uri="{9D8B030D-6E8A-4147-A177-3AD203B41FA5}">
                      <a16:colId xmlns="" xmlns:a16="http://schemas.microsoft.com/office/drawing/2014/main" val="20001"/>
                    </a:ext>
                  </a:extLst>
                </a:gridCol>
                <a:gridCol w="703574">
                  <a:extLst>
                    <a:ext uri="{9D8B030D-6E8A-4147-A177-3AD203B41FA5}">
                      <a16:colId xmlns="" xmlns:a16="http://schemas.microsoft.com/office/drawing/2014/main" val="20002"/>
                    </a:ext>
                  </a:extLst>
                </a:gridCol>
                <a:gridCol w="808738">
                  <a:extLst>
                    <a:ext uri="{9D8B030D-6E8A-4147-A177-3AD203B41FA5}">
                      <a16:colId xmlns="" xmlns:a16="http://schemas.microsoft.com/office/drawing/2014/main" val="20007"/>
                    </a:ext>
                  </a:extLst>
                </a:gridCol>
                <a:gridCol w="808738">
                  <a:extLst>
                    <a:ext uri="{9D8B030D-6E8A-4147-A177-3AD203B41FA5}">
                      <a16:colId xmlns="" xmlns:a16="http://schemas.microsoft.com/office/drawing/2014/main" val="20003"/>
                    </a:ext>
                  </a:extLst>
                </a:gridCol>
                <a:gridCol w="808738">
                  <a:extLst>
                    <a:ext uri="{9D8B030D-6E8A-4147-A177-3AD203B41FA5}">
                      <a16:colId xmlns="" xmlns:a16="http://schemas.microsoft.com/office/drawing/2014/main" val="20008"/>
                    </a:ext>
                  </a:extLst>
                </a:gridCol>
                <a:gridCol w="808738">
                  <a:extLst>
                    <a:ext uri="{9D8B030D-6E8A-4147-A177-3AD203B41FA5}">
                      <a16:colId xmlns="" xmlns:a16="http://schemas.microsoft.com/office/drawing/2014/main" val="20004"/>
                    </a:ext>
                  </a:extLst>
                </a:gridCol>
              </a:tblGrid>
              <a:tr h="314611">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tx1">
                              <a:lumMod val="65000"/>
                              <a:lumOff val="35000"/>
                            </a:schemeClr>
                          </a:solidFill>
                        </a:rPr>
                        <a:t>          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rgbClr val="6C6C6C"/>
                        </a:solidFill>
                      </a:endParaRPr>
                    </a:p>
                  </a:txBody>
                  <a:tcPr marL="0" marR="0" marT="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A – RT</a:t>
                      </a:r>
                      <a:br>
                        <a:rPr lang="fr-FR" sz="1100" b="1" dirty="0">
                          <a:solidFill>
                            <a:schemeClr val="accent3"/>
                          </a:solidFill>
                        </a:rPr>
                      </a:br>
                      <a:r>
                        <a:rPr lang="fr-FR" sz="1100" b="1" dirty="0">
                          <a:solidFill>
                            <a:schemeClr val="accent3"/>
                          </a:solidFill>
                        </a:rPr>
                        <a:t>+BOOST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81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75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60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B - RT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58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22" name="Connecteur droit 21">
            <a:extLst>
              <a:ext uri="{FF2B5EF4-FFF2-40B4-BE49-F238E27FC236}">
                <a16:creationId xmlns="" xmlns:a16="http://schemas.microsoft.com/office/drawing/2014/main" id="{C7CEA9C3-FA64-F330-86B8-BD7803EE13B9}"/>
              </a:ext>
            </a:extLst>
          </p:cNvPr>
          <p:cNvCxnSpPr>
            <a:cxnSpLocks/>
          </p:cNvCxnSpPr>
          <p:nvPr/>
        </p:nvCxnSpPr>
        <p:spPr>
          <a:xfrm>
            <a:off x="1998737" y="5095938"/>
            <a:ext cx="3795573"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e 22">
            <a:extLst>
              <a:ext uri="{FF2B5EF4-FFF2-40B4-BE49-F238E27FC236}">
                <a16:creationId xmlns="" xmlns:a16="http://schemas.microsoft.com/office/drawing/2014/main" id="{3D6D9C40-2A02-4C71-8164-EFD5653F2FC5}"/>
              </a:ext>
            </a:extLst>
          </p:cNvPr>
          <p:cNvGrpSpPr/>
          <p:nvPr/>
        </p:nvGrpSpPr>
        <p:grpSpPr>
          <a:xfrm>
            <a:off x="1553211" y="2216039"/>
            <a:ext cx="4175785" cy="2854508"/>
            <a:chOff x="-46980" y="2293934"/>
            <a:chExt cx="5881596" cy="3332155"/>
          </a:xfrm>
        </p:grpSpPr>
        <p:graphicFrame>
          <p:nvGraphicFramePr>
            <p:cNvPr id="24" name="Graphique 23">
              <a:extLst>
                <a:ext uri="{FF2B5EF4-FFF2-40B4-BE49-F238E27FC236}">
                  <a16:creationId xmlns="" xmlns:a16="http://schemas.microsoft.com/office/drawing/2014/main" id="{93EF4EDE-B535-AC4D-335D-B37B7013BCCA}"/>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 Box 4">
              <a:extLst>
                <a:ext uri="{FF2B5EF4-FFF2-40B4-BE49-F238E27FC236}">
                  <a16:creationId xmlns="" xmlns:a16="http://schemas.microsoft.com/office/drawing/2014/main" id="{41C1EAAA-D5F0-15C9-FD6A-8A3C1E497B08}"/>
                </a:ext>
              </a:extLst>
            </p:cNvPr>
            <p:cNvSpPr txBox="1">
              <a:spLocks noChangeArrowheads="1"/>
            </p:cNvSpPr>
            <p:nvPr/>
          </p:nvSpPr>
          <p:spPr bwMode="auto">
            <a:xfrm rot="16200000">
              <a:off x="-1375768" y="3622722"/>
              <a:ext cx="3047730" cy="39015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SG</a:t>
              </a:r>
            </a:p>
          </p:txBody>
        </p:sp>
        <p:sp>
          <p:nvSpPr>
            <p:cNvPr id="26" name="Text Box 4">
              <a:extLst>
                <a:ext uri="{FF2B5EF4-FFF2-40B4-BE49-F238E27FC236}">
                  <a16:creationId xmlns="" xmlns:a16="http://schemas.microsoft.com/office/drawing/2014/main" id="{2E7DC07B-E26A-C380-C606-879A872323F7}"/>
                </a:ext>
              </a:extLst>
            </p:cNvPr>
            <p:cNvSpPr txBox="1">
              <a:spLocks noChangeArrowheads="1"/>
            </p:cNvSpPr>
            <p:nvPr/>
          </p:nvSpPr>
          <p:spPr bwMode="auto">
            <a:xfrm>
              <a:off x="1693806" y="5302740"/>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Tps(mois)</a:t>
              </a:r>
            </a:p>
          </p:txBody>
        </p:sp>
      </p:grpSp>
      <p:sp>
        <p:nvSpPr>
          <p:cNvPr id="34" name="ZoneTexte 33">
            <a:extLst>
              <a:ext uri="{FF2B5EF4-FFF2-40B4-BE49-F238E27FC236}">
                <a16:creationId xmlns="" xmlns:a16="http://schemas.microsoft.com/office/drawing/2014/main" id="{BA6EA18B-48F9-396C-5507-F18521A23D47}"/>
              </a:ext>
            </a:extLst>
          </p:cNvPr>
          <p:cNvSpPr txBox="1"/>
          <p:nvPr/>
        </p:nvSpPr>
        <p:spPr>
          <a:xfrm>
            <a:off x="1589520" y="1655754"/>
            <a:ext cx="3422356" cy="246221"/>
          </a:xfrm>
          <a:prstGeom prst="rect">
            <a:avLst/>
          </a:prstGeom>
          <a:noFill/>
          <a:ln>
            <a:noFill/>
          </a:ln>
        </p:spPr>
        <p:txBody>
          <a:bodyPr wrap="square" rtlCol="0" anchor="ctr">
            <a:spAutoFit/>
          </a:bodyPr>
          <a:lstStyle/>
          <a:p>
            <a:pPr>
              <a:spcAft>
                <a:spcPts val="400"/>
              </a:spcAft>
              <a:defRPr/>
            </a:pPr>
            <a:r>
              <a:rPr lang="fr-FR" sz="1000" dirty="0">
                <a:solidFill>
                  <a:schemeClr val="accent3"/>
                </a:solidFill>
                <a:latin typeface="+mj-lt"/>
                <a:cs typeface="Arial Narrow" panose="020B0604020202020204" pitchFamily="34" charset="0"/>
              </a:rPr>
              <a:t>Boost : </a:t>
            </a:r>
            <a:r>
              <a:rPr lang="fr-FR" sz="1000" dirty="0" err="1">
                <a:solidFill>
                  <a:schemeClr val="accent3"/>
                </a:solidFill>
                <a:latin typeface="+mj-lt"/>
                <a:cs typeface="Arial Narrow" panose="020B0604020202020204" pitchFamily="34" charset="0"/>
              </a:rPr>
              <a:t>mSG</a:t>
            </a:r>
            <a:r>
              <a:rPr lang="fr-FR" sz="1000" dirty="0">
                <a:solidFill>
                  <a:schemeClr val="accent3"/>
                </a:solidFill>
                <a:latin typeface="+mj-lt"/>
                <a:cs typeface="Arial Narrow" panose="020B0604020202020204" pitchFamily="34" charset="0"/>
              </a:rPr>
              <a:t>= </a:t>
            </a:r>
            <a:r>
              <a:rPr lang="fr-FR" sz="1000" b="1" dirty="0">
                <a:solidFill>
                  <a:schemeClr val="accent3"/>
                </a:solidFill>
                <a:latin typeface="+mj-lt"/>
                <a:cs typeface="Arial Narrow" panose="020B0604020202020204" pitchFamily="34" charset="0"/>
              </a:rPr>
              <a:t>NA</a:t>
            </a:r>
            <a:r>
              <a:rPr lang="fr-FR" sz="1000" dirty="0">
                <a:solidFill>
                  <a:schemeClr val="accent3"/>
                </a:solidFill>
                <a:latin typeface="+mj-lt"/>
                <a:cs typeface="Arial Narrow" panose="020B0604020202020204" pitchFamily="34" charset="0"/>
              </a:rPr>
              <a:t> [95% CI : 40,8-NA]</a:t>
            </a:r>
          </a:p>
        </p:txBody>
      </p:sp>
      <p:sp>
        <p:nvSpPr>
          <p:cNvPr id="35" name="ZoneTexte 34">
            <a:extLst>
              <a:ext uri="{FF2B5EF4-FFF2-40B4-BE49-F238E27FC236}">
                <a16:creationId xmlns="" xmlns:a16="http://schemas.microsoft.com/office/drawing/2014/main" id="{DD76C6BF-1560-3232-4545-5D75F0E0C8BE}"/>
              </a:ext>
            </a:extLst>
          </p:cNvPr>
          <p:cNvSpPr txBox="1"/>
          <p:nvPr/>
        </p:nvSpPr>
        <p:spPr>
          <a:xfrm>
            <a:off x="1581282" y="1916224"/>
            <a:ext cx="3634186" cy="246221"/>
          </a:xfrm>
          <a:prstGeom prst="rect">
            <a:avLst/>
          </a:prstGeom>
          <a:noFill/>
          <a:ln>
            <a:noFill/>
          </a:ln>
        </p:spPr>
        <p:txBody>
          <a:bodyPr wrap="square" rtlCol="0" anchor="ctr">
            <a:spAutoFit/>
          </a:bodyPr>
          <a:lstStyle/>
          <a:p>
            <a:pPr>
              <a:spcAft>
                <a:spcPts val="400"/>
              </a:spcAft>
              <a:defRPr/>
            </a:pPr>
            <a:r>
              <a:rPr lang="fr-FR" sz="1000" dirty="0">
                <a:solidFill>
                  <a:schemeClr val="bg2"/>
                </a:solidFill>
                <a:latin typeface="+mj-lt"/>
                <a:cs typeface="Arial Narrow" panose="020B0604020202020204" pitchFamily="34" charset="0"/>
              </a:rPr>
              <a:t>Contrôle : </a:t>
            </a:r>
            <a:r>
              <a:rPr lang="fr-FR" sz="1000" dirty="0" err="1">
                <a:solidFill>
                  <a:schemeClr val="bg2"/>
                </a:solidFill>
                <a:latin typeface="+mj-lt"/>
                <a:cs typeface="Arial Narrow" panose="020B0604020202020204" pitchFamily="34" charset="0"/>
              </a:rPr>
              <a:t>mSG</a:t>
            </a:r>
            <a:r>
              <a:rPr lang="fr-FR" sz="1000" dirty="0">
                <a:solidFill>
                  <a:schemeClr val="bg2"/>
                </a:solidFill>
                <a:latin typeface="+mj-lt"/>
                <a:cs typeface="Arial Narrow" panose="020B0604020202020204" pitchFamily="34" charset="0"/>
              </a:rPr>
              <a:t>= </a:t>
            </a:r>
            <a:r>
              <a:rPr lang="fr-FR" sz="1000" b="1" dirty="0">
                <a:solidFill>
                  <a:schemeClr val="bg2"/>
                </a:solidFill>
                <a:latin typeface="+mj-lt"/>
                <a:cs typeface="Arial Narrow" panose="020B0604020202020204" pitchFamily="34" charset="0"/>
              </a:rPr>
              <a:t>43,3</a:t>
            </a:r>
            <a:r>
              <a:rPr lang="fr-FR" sz="1000" dirty="0">
                <a:solidFill>
                  <a:schemeClr val="bg2"/>
                </a:solidFill>
                <a:latin typeface="+mj-lt"/>
                <a:cs typeface="Arial Narrow" panose="020B0604020202020204" pitchFamily="34" charset="0"/>
              </a:rPr>
              <a:t> mois [IC95% : 31,9-NA]</a:t>
            </a:r>
          </a:p>
        </p:txBody>
      </p:sp>
      <p:sp>
        <p:nvSpPr>
          <p:cNvPr id="36" name="ZoneTexte 35">
            <a:extLst>
              <a:ext uri="{FF2B5EF4-FFF2-40B4-BE49-F238E27FC236}">
                <a16:creationId xmlns="" xmlns:a16="http://schemas.microsoft.com/office/drawing/2014/main" id="{C150CA2D-146D-C2E8-91AD-9B43D5A8D639}"/>
              </a:ext>
            </a:extLst>
          </p:cNvPr>
          <p:cNvSpPr txBox="1"/>
          <p:nvPr/>
        </p:nvSpPr>
        <p:spPr>
          <a:xfrm>
            <a:off x="2631148" y="2159883"/>
            <a:ext cx="2508118" cy="353943"/>
          </a:xfrm>
          <a:prstGeom prst="rect">
            <a:avLst/>
          </a:prstGeom>
          <a:noFill/>
          <a:ln>
            <a:noFill/>
          </a:ln>
        </p:spPr>
        <p:txBody>
          <a:bodyPr wrap="square" rtlCol="0" anchor="ctr">
            <a:spAutoFit/>
          </a:bodyPr>
          <a:lstStyle/>
          <a:p>
            <a:pPr algn="ctr">
              <a:defRPr/>
            </a:pPr>
            <a:r>
              <a:rPr lang="fr-FR" sz="900" b="1" dirty="0">
                <a:latin typeface="+mj-lt"/>
                <a:cs typeface="Arial Narrow" panose="020B0604020202020204" pitchFamily="34" charset="0"/>
              </a:rPr>
              <a:t>Product-Limit Survival </a:t>
            </a:r>
            <a:r>
              <a:rPr lang="fr-FR" sz="900" b="1" dirty="0" err="1">
                <a:latin typeface="+mj-lt"/>
                <a:cs typeface="Arial Narrow" panose="020B0604020202020204" pitchFamily="34" charset="0"/>
              </a:rPr>
              <a:t>Estimates</a:t>
            </a:r>
            <a:endParaRPr lang="fr-FR" sz="900" b="1" dirty="0">
              <a:latin typeface="+mj-lt"/>
              <a:cs typeface="Arial Narrow" panose="020B0604020202020204" pitchFamily="34" charset="0"/>
            </a:endParaRPr>
          </a:p>
          <a:p>
            <a:pPr algn="ctr">
              <a:defRPr/>
            </a:pPr>
            <a:r>
              <a:rPr lang="fr-FR" sz="800" dirty="0" err="1">
                <a:latin typeface="+mj-lt"/>
                <a:cs typeface="Arial Narrow" panose="020B0604020202020204" pitchFamily="34" charset="0"/>
              </a:rPr>
              <a:t>With</a:t>
            </a:r>
            <a:r>
              <a:rPr lang="fr-FR" sz="800" dirty="0">
                <a:latin typeface="+mj-lt"/>
                <a:cs typeface="Arial Narrow" panose="020B0604020202020204" pitchFamily="34" charset="0"/>
              </a:rPr>
              <a:t> </a:t>
            </a:r>
            <a:r>
              <a:rPr lang="fr-FR" sz="800" dirty="0" err="1">
                <a:latin typeface="+mj-lt"/>
                <a:cs typeface="Arial Narrow" panose="020B0604020202020204" pitchFamily="34" charset="0"/>
              </a:rPr>
              <a:t>Number</a:t>
            </a:r>
            <a:r>
              <a:rPr lang="fr-FR" sz="800" dirty="0">
                <a:latin typeface="+mj-lt"/>
                <a:cs typeface="Arial Narrow" panose="020B0604020202020204" pitchFamily="34" charset="0"/>
              </a:rPr>
              <a:t> of </a:t>
            </a:r>
            <a:r>
              <a:rPr lang="fr-FR" sz="800" dirty="0" err="1">
                <a:latin typeface="+mj-lt"/>
                <a:cs typeface="Arial Narrow" panose="020B0604020202020204" pitchFamily="34" charset="0"/>
              </a:rPr>
              <a:t>Subjects</a:t>
            </a:r>
            <a:r>
              <a:rPr lang="fr-FR" sz="800" dirty="0">
                <a:latin typeface="+mj-lt"/>
                <a:cs typeface="Arial Narrow" panose="020B0604020202020204" pitchFamily="34" charset="0"/>
              </a:rPr>
              <a:t> at Risk</a:t>
            </a:r>
          </a:p>
        </p:txBody>
      </p:sp>
      <p:sp>
        <p:nvSpPr>
          <p:cNvPr id="39" name="Forme libre 38">
            <a:extLst>
              <a:ext uri="{FF2B5EF4-FFF2-40B4-BE49-F238E27FC236}">
                <a16:creationId xmlns="" xmlns:a16="http://schemas.microsoft.com/office/drawing/2014/main" id="{A4050EFC-3EE9-4D9D-3A6B-1DD304A9878C}"/>
              </a:ext>
            </a:extLst>
          </p:cNvPr>
          <p:cNvSpPr/>
          <p:nvPr/>
        </p:nvSpPr>
        <p:spPr>
          <a:xfrm>
            <a:off x="2274425" y="2517494"/>
            <a:ext cx="3287210" cy="844952"/>
          </a:xfrm>
          <a:custGeom>
            <a:avLst/>
            <a:gdLst>
              <a:gd name="connsiteX0" fmla="*/ 0 w 3287210"/>
              <a:gd name="connsiteY0" fmla="*/ 0 h 844952"/>
              <a:gd name="connsiteX1" fmla="*/ 237281 w 3287210"/>
              <a:gd name="connsiteY1" fmla="*/ 0 h 844952"/>
              <a:gd name="connsiteX2" fmla="*/ 237281 w 3287210"/>
              <a:gd name="connsiteY2" fmla="*/ 40511 h 844952"/>
              <a:gd name="connsiteX3" fmla="*/ 462988 w 3287210"/>
              <a:gd name="connsiteY3" fmla="*/ 40511 h 844952"/>
              <a:gd name="connsiteX4" fmla="*/ 462988 w 3287210"/>
              <a:gd name="connsiteY4" fmla="*/ 40511 h 844952"/>
              <a:gd name="connsiteX5" fmla="*/ 607671 w 3287210"/>
              <a:gd name="connsiteY5" fmla="*/ 40511 h 844952"/>
              <a:gd name="connsiteX6" fmla="*/ 607671 w 3287210"/>
              <a:gd name="connsiteY6" fmla="*/ 81022 h 844952"/>
              <a:gd name="connsiteX7" fmla="*/ 723418 w 3287210"/>
              <a:gd name="connsiteY7" fmla="*/ 81022 h 844952"/>
              <a:gd name="connsiteX8" fmla="*/ 723418 w 3287210"/>
              <a:gd name="connsiteY8" fmla="*/ 115747 h 844952"/>
              <a:gd name="connsiteX9" fmla="*/ 995423 w 3287210"/>
              <a:gd name="connsiteY9" fmla="*/ 115747 h 844952"/>
              <a:gd name="connsiteX10" fmla="*/ 995423 w 3287210"/>
              <a:gd name="connsiteY10" fmla="*/ 185195 h 844952"/>
              <a:gd name="connsiteX11" fmla="*/ 1203767 w 3287210"/>
              <a:gd name="connsiteY11" fmla="*/ 185195 h 844952"/>
              <a:gd name="connsiteX12" fmla="*/ 1203767 w 3287210"/>
              <a:gd name="connsiteY12" fmla="*/ 254643 h 844952"/>
              <a:gd name="connsiteX13" fmla="*/ 1336876 w 3287210"/>
              <a:gd name="connsiteY13" fmla="*/ 254643 h 844952"/>
              <a:gd name="connsiteX14" fmla="*/ 1435261 w 3287210"/>
              <a:gd name="connsiteY14" fmla="*/ 353028 h 844952"/>
              <a:gd name="connsiteX15" fmla="*/ 1504709 w 3287210"/>
              <a:gd name="connsiteY15" fmla="*/ 353028 h 844952"/>
              <a:gd name="connsiteX16" fmla="*/ 1504709 w 3287210"/>
              <a:gd name="connsiteY16" fmla="*/ 353028 h 844952"/>
              <a:gd name="connsiteX17" fmla="*/ 1504709 w 3287210"/>
              <a:gd name="connsiteY17" fmla="*/ 353028 h 844952"/>
              <a:gd name="connsiteX18" fmla="*/ 1504709 w 3287210"/>
              <a:gd name="connsiteY18" fmla="*/ 353028 h 844952"/>
              <a:gd name="connsiteX19" fmla="*/ 1608881 w 3287210"/>
              <a:gd name="connsiteY19" fmla="*/ 353028 h 844952"/>
              <a:gd name="connsiteX20" fmla="*/ 1608881 w 3287210"/>
              <a:gd name="connsiteY20" fmla="*/ 428263 h 844952"/>
              <a:gd name="connsiteX21" fmla="*/ 1921398 w 3287210"/>
              <a:gd name="connsiteY21" fmla="*/ 428263 h 844952"/>
              <a:gd name="connsiteX22" fmla="*/ 1921398 w 3287210"/>
              <a:gd name="connsiteY22" fmla="*/ 515073 h 844952"/>
              <a:gd name="connsiteX23" fmla="*/ 2071869 w 3287210"/>
              <a:gd name="connsiteY23" fmla="*/ 515073 h 844952"/>
              <a:gd name="connsiteX24" fmla="*/ 2071869 w 3287210"/>
              <a:gd name="connsiteY24" fmla="*/ 578734 h 844952"/>
              <a:gd name="connsiteX25" fmla="*/ 2737413 w 3287210"/>
              <a:gd name="connsiteY25" fmla="*/ 578734 h 844952"/>
              <a:gd name="connsiteX26" fmla="*/ 2737413 w 3287210"/>
              <a:gd name="connsiteY26" fmla="*/ 636607 h 844952"/>
              <a:gd name="connsiteX27" fmla="*/ 2899459 w 3287210"/>
              <a:gd name="connsiteY27" fmla="*/ 636607 h 844952"/>
              <a:gd name="connsiteX28" fmla="*/ 2899459 w 3287210"/>
              <a:gd name="connsiteY28" fmla="*/ 636607 h 844952"/>
              <a:gd name="connsiteX29" fmla="*/ 2899459 w 3287210"/>
              <a:gd name="connsiteY29" fmla="*/ 700268 h 844952"/>
              <a:gd name="connsiteX30" fmla="*/ 3073079 w 3287210"/>
              <a:gd name="connsiteY30" fmla="*/ 700268 h 844952"/>
              <a:gd name="connsiteX31" fmla="*/ 3073079 w 3287210"/>
              <a:gd name="connsiteY31" fmla="*/ 758141 h 844952"/>
              <a:gd name="connsiteX32" fmla="*/ 3287210 w 3287210"/>
              <a:gd name="connsiteY32" fmla="*/ 758141 h 844952"/>
              <a:gd name="connsiteX33" fmla="*/ 3287210 w 3287210"/>
              <a:gd name="connsiteY33" fmla="*/ 844952 h 84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87210" h="844952">
                <a:moveTo>
                  <a:pt x="0" y="0"/>
                </a:moveTo>
                <a:lnTo>
                  <a:pt x="237281" y="0"/>
                </a:lnTo>
                <a:lnTo>
                  <a:pt x="237281" y="40511"/>
                </a:lnTo>
                <a:lnTo>
                  <a:pt x="462988" y="40511"/>
                </a:lnTo>
                <a:lnTo>
                  <a:pt x="462988" y="40511"/>
                </a:lnTo>
                <a:lnTo>
                  <a:pt x="607671" y="40511"/>
                </a:lnTo>
                <a:lnTo>
                  <a:pt x="607671" y="81022"/>
                </a:lnTo>
                <a:lnTo>
                  <a:pt x="723418" y="81022"/>
                </a:lnTo>
                <a:lnTo>
                  <a:pt x="723418" y="115747"/>
                </a:lnTo>
                <a:lnTo>
                  <a:pt x="995423" y="115747"/>
                </a:lnTo>
                <a:lnTo>
                  <a:pt x="995423" y="185195"/>
                </a:lnTo>
                <a:lnTo>
                  <a:pt x="1203767" y="185195"/>
                </a:lnTo>
                <a:lnTo>
                  <a:pt x="1203767" y="254643"/>
                </a:lnTo>
                <a:lnTo>
                  <a:pt x="1336876" y="254643"/>
                </a:lnTo>
                <a:lnTo>
                  <a:pt x="1435261" y="353028"/>
                </a:lnTo>
                <a:lnTo>
                  <a:pt x="1504709" y="353028"/>
                </a:lnTo>
                <a:lnTo>
                  <a:pt x="1504709" y="353028"/>
                </a:lnTo>
                <a:lnTo>
                  <a:pt x="1504709" y="353028"/>
                </a:lnTo>
                <a:lnTo>
                  <a:pt x="1504709" y="353028"/>
                </a:lnTo>
                <a:lnTo>
                  <a:pt x="1608881" y="353028"/>
                </a:lnTo>
                <a:lnTo>
                  <a:pt x="1608881" y="428263"/>
                </a:lnTo>
                <a:lnTo>
                  <a:pt x="1921398" y="428263"/>
                </a:lnTo>
                <a:lnTo>
                  <a:pt x="1921398" y="515073"/>
                </a:lnTo>
                <a:lnTo>
                  <a:pt x="2071869" y="515073"/>
                </a:lnTo>
                <a:lnTo>
                  <a:pt x="2071869" y="578734"/>
                </a:lnTo>
                <a:lnTo>
                  <a:pt x="2737413" y="578734"/>
                </a:lnTo>
                <a:lnTo>
                  <a:pt x="2737413" y="636607"/>
                </a:lnTo>
                <a:lnTo>
                  <a:pt x="2899459" y="636607"/>
                </a:lnTo>
                <a:lnTo>
                  <a:pt x="2899459" y="636607"/>
                </a:lnTo>
                <a:lnTo>
                  <a:pt x="2899459" y="700268"/>
                </a:lnTo>
                <a:lnTo>
                  <a:pt x="3073079" y="700268"/>
                </a:lnTo>
                <a:lnTo>
                  <a:pt x="3073079" y="758141"/>
                </a:lnTo>
                <a:lnTo>
                  <a:pt x="3287210" y="758141"/>
                </a:lnTo>
                <a:lnTo>
                  <a:pt x="3287210" y="844952"/>
                </a:lnTo>
              </a:path>
            </a:pathLst>
          </a:cu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a:extLst>
              <a:ext uri="{FF2B5EF4-FFF2-40B4-BE49-F238E27FC236}">
                <a16:creationId xmlns="" xmlns:a16="http://schemas.microsoft.com/office/drawing/2014/main" id="{983897F6-219F-B5B8-A6C0-37CAFD8C248A}"/>
              </a:ext>
            </a:extLst>
          </p:cNvPr>
          <p:cNvSpPr/>
          <p:nvPr/>
        </p:nvSpPr>
        <p:spPr>
          <a:xfrm>
            <a:off x="2286000" y="2517494"/>
            <a:ext cx="3275635" cy="966486"/>
          </a:xfrm>
          <a:custGeom>
            <a:avLst/>
            <a:gdLst>
              <a:gd name="connsiteX0" fmla="*/ 0 w 3275635"/>
              <a:gd name="connsiteY0" fmla="*/ 0 h 966486"/>
              <a:gd name="connsiteX1" fmla="*/ 138896 w 3275635"/>
              <a:gd name="connsiteY1" fmla="*/ 0 h 966486"/>
              <a:gd name="connsiteX2" fmla="*/ 138896 w 3275635"/>
              <a:gd name="connsiteY2" fmla="*/ 0 h 966486"/>
              <a:gd name="connsiteX3" fmla="*/ 138896 w 3275635"/>
              <a:gd name="connsiteY3" fmla="*/ 57873 h 966486"/>
              <a:gd name="connsiteX4" fmla="*/ 277792 w 3275635"/>
              <a:gd name="connsiteY4" fmla="*/ 57873 h 966486"/>
              <a:gd name="connsiteX5" fmla="*/ 277792 w 3275635"/>
              <a:gd name="connsiteY5" fmla="*/ 115747 h 966486"/>
              <a:gd name="connsiteX6" fmla="*/ 515073 w 3275635"/>
              <a:gd name="connsiteY6" fmla="*/ 115747 h 966486"/>
              <a:gd name="connsiteX7" fmla="*/ 515073 w 3275635"/>
              <a:gd name="connsiteY7" fmla="*/ 179407 h 966486"/>
              <a:gd name="connsiteX8" fmla="*/ 694481 w 3275635"/>
              <a:gd name="connsiteY8" fmla="*/ 179407 h 966486"/>
              <a:gd name="connsiteX9" fmla="*/ 827590 w 3275635"/>
              <a:gd name="connsiteY9" fmla="*/ 324091 h 966486"/>
              <a:gd name="connsiteX10" fmla="*/ 1088020 w 3275635"/>
              <a:gd name="connsiteY10" fmla="*/ 324091 h 966486"/>
              <a:gd name="connsiteX11" fmla="*/ 1088020 w 3275635"/>
              <a:gd name="connsiteY11" fmla="*/ 364602 h 966486"/>
              <a:gd name="connsiteX12" fmla="*/ 1313727 w 3275635"/>
              <a:gd name="connsiteY12" fmla="*/ 364602 h 966486"/>
              <a:gd name="connsiteX13" fmla="*/ 1313727 w 3275635"/>
              <a:gd name="connsiteY13" fmla="*/ 416688 h 966486"/>
              <a:gd name="connsiteX14" fmla="*/ 1516284 w 3275635"/>
              <a:gd name="connsiteY14" fmla="*/ 416688 h 966486"/>
              <a:gd name="connsiteX15" fmla="*/ 1516284 w 3275635"/>
              <a:gd name="connsiteY15" fmla="*/ 491924 h 966486"/>
              <a:gd name="connsiteX16" fmla="*/ 1678329 w 3275635"/>
              <a:gd name="connsiteY16" fmla="*/ 491924 h 966486"/>
              <a:gd name="connsiteX17" fmla="*/ 1678329 w 3275635"/>
              <a:gd name="connsiteY17" fmla="*/ 544010 h 966486"/>
              <a:gd name="connsiteX18" fmla="*/ 1950334 w 3275635"/>
              <a:gd name="connsiteY18" fmla="*/ 544010 h 966486"/>
              <a:gd name="connsiteX19" fmla="*/ 2025570 w 3275635"/>
              <a:gd name="connsiteY19" fmla="*/ 677119 h 966486"/>
              <a:gd name="connsiteX20" fmla="*/ 2309149 w 3275635"/>
              <a:gd name="connsiteY20" fmla="*/ 677119 h 966486"/>
              <a:gd name="connsiteX21" fmla="*/ 2309149 w 3275635"/>
              <a:gd name="connsiteY21" fmla="*/ 677119 h 966486"/>
              <a:gd name="connsiteX22" fmla="*/ 2309149 w 3275635"/>
              <a:gd name="connsiteY22" fmla="*/ 758141 h 966486"/>
              <a:gd name="connsiteX23" fmla="*/ 2459620 w 3275635"/>
              <a:gd name="connsiteY23" fmla="*/ 758141 h 966486"/>
              <a:gd name="connsiteX24" fmla="*/ 2459620 w 3275635"/>
              <a:gd name="connsiteY24" fmla="*/ 833377 h 966486"/>
              <a:gd name="connsiteX25" fmla="*/ 2748987 w 3275635"/>
              <a:gd name="connsiteY25" fmla="*/ 833377 h 966486"/>
              <a:gd name="connsiteX26" fmla="*/ 2748987 w 3275635"/>
              <a:gd name="connsiteY26" fmla="*/ 914400 h 966486"/>
              <a:gd name="connsiteX27" fmla="*/ 2974694 w 3275635"/>
              <a:gd name="connsiteY27" fmla="*/ 914400 h 966486"/>
              <a:gd name="connsiteX28" fmla="*/ 2974694 w 3275635"/>
              <a:gd name="connsiteY28" fmla="*/ 966486 h 966486"/>
              <a:gd name="connsiteX29" fmla="*/ 3275635 w 3275635"/>
              <a:gd name="connsiteY29" fmla="*/ 966486 h 9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5635" h="966486">
                <a:moveTo>
                  <a:pt x="0" y="0"/>
                </a:moveTo>
                <a:lnTo>
                  <a:pt x="138896" y="0"/>
                </a:lnTo>
                <a:lnTo>
                  <a:pt x="138896" y="0"/>
                </a:lnTo>
                <a:lnTo>
                  <a:pt x="138896" y="57873"/>
                </a:lnTo>
                <a:lnTo>
                  <a:pt x="277792" y="57873"/>
                </a:lnTo>
                <a:lnTo>
                  <a:pt x="277792" y="115747"/>
                </a:lnTo>
                <a:lnTo>
                  <a:pt x="515073" y="115747"/>
                </a:lnTo>
                <a:lnTo>
                  <a:pt x="515073" y="179407"/>
                </a:lnTo>
                <a:lnTo>
                  <a:pt x="694481" y="179407"/>
                </a:lnTo>
                <a:lnTo>
                  <a:pt x="827590" y="324091"/>
                </a:lnTo>
                <a:lnTo>
                  <a:pt x="1088020" y="324091"/>
                </a:lnTo>
                <a:lnTo>
                  <a:pt x="1088020" y="364602"/>
                </a:lnTo>
                <a:lnTo>
                  <a:pt x="1313727" y="364602"/>
                </a:lnTo>
                <a:lnTo>
                  <a:pt x="1313727" y="416688"/>
                </a:lnTo>
                <a:lnTo>
                  <a:pt x="1516284" y="416688"/>
                </a:lnTo>
                <a:lnTo>
                  <a:pt x="1516284" y="491924"/>
                </a:lnTo>
                <a:lnTo>
                  <a:pt x="1678329" y="491924"/>
                </a:lnTo>
                <a:lnTo>
                  <a:pt x="1678329" y="544010"/>
                </a:lnTo>
                <a:lnTo>
                  <a:pt x="1950334" y="544010"/>
                </a:lnTo>
                <a:lnTo>
                  <a:pt x="2025570" y="677119"/>
                </a:lnTo>
                <a:lnTo>
                  <a:pt x="2309149" y="677119"/>
                </a:lnTo>
                <a:lnTo>
                  <a:pt x="2309149" y="677119"/>
                </a:lnTo>
                <a:lnTo>
                  <a:pt x="2309149" y="758141"/>
                </a:lnTo>
                <a:lnTo>
                  <a:pt x="2459620" y="758141"/>
                </a:lnTo>
                <a:lnTo>
                  <a:pt x="2459620" y="833377"/>
                </a:lnTo>
                <a:lnTo>
                  <a:pt x="2748987" y="833377"/>
                </a:lnTo>
                <a:lnTo>
                  <a:pt x="2748987" y="914400"/>
                </a:lnTo>
                <a:lnTo>
                  <a:pt x="2974694" y="914400"/>
                </a:lnTo>
                <a:lnTo>
                  <a:pt x="2974694" y="966486"/>
                </a:lnTo>
                <a:lnTo>
                  <a:pt x="3275635" y="966486"/>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16">
            <a:extLst>
              <a:ext uri="{FF2B5EF4-FFF2-40B4-BE49-F238E27FC236}">
                <a16:creationId xmlns="" xmlns:a16="http://schemas.microsoft.com/office/drawing/2014/main" id="{594F8DBD-E0BE-283E-6302-C61F8939A182}"/>
              </a:ext>
            </a:extLst>
          </p:cNvPr>
          <p:cNvSpPr/>
          <p:nvPr/>
        </p:nvSpPr>
        <p:spPr>
          <a:xfrm>
            <a:off x="6600056" y="1416908"/>
            <a:ext cx="4919828" cy="446137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2" name="ZoneTexte 41">
            <a:extLst>
              <a:ext uri="{FF2B5EF4-FFF2-40B4-BE49-F238E27FC236}">
                <a16:creationId xmlns="" xmlns:a16="http://schemas.microsoft.com/office/drawing/2014/main" id="{C3733B3D-D65B-7917-7806-BD8D9465D44E}"/>
              </a:ext>
            </a:extLst>
          </p:cNvPr>
          <p:cNvSpPr txBox="1"/>
          <p:nvPr/>
        </p:nvSpPr>
        <p:spPr>
          <a:xfrm>
            <a:off x="7012110" y="1222824"/>
            <a:ext cx="4240776" cy="323165"/>
          </a:xfrm>
          <a:prstGeom prst="rect">
            <a:avLst/>
          </a:prstGeom>
          <a:solidFill>
            <a:schemeClr val="bg1"/>
          </a:solidFill>
          <a:ln>
            <a:noFill/>
          </a:ln>
        </p:spPr>
        <p:txBody>
          <a:bodyPr wrap="square" rtlCol="0" anchor="ctr">
            <a:spAutoFit/>
          </a:bodyPr>
          <a:lstStyle/>
          <a:p>
            <a:pPr>
              <a:spcAft>
                <a:spcPts val="400"/>
              </a:spcAft>
              <a:defRPr/>
            </a:pPr>
            <a:r>
              <a:rPr lang="fr-FR" sz="1500" b="1" dirty="0">
                <a:solidFill>
                  <a:srgbClr val="737078"/>
                </a:solidFill>
                <a:latin typeface="+mj-lt"/>
                <a:cs typeface="Arial Narrow" panose="020B0604020202020204" pitchFamily="34" charset="0"/>
              </a:rPr>
              <a:t>SSP par revue centralisée</a:t>
            </a:r>
          </a:p>
        </p:txBody>
      </p:sp>
      <p:graphicFrame>
        <p:nvGraphicFramePr>
          <p:cNvPr id="43" name="Tableau 42">
            <a:extLst>
              <a:ext uri="{FF2B5EF4-FFF2-40B4-BE49-F238E27FC236}">
                <a16:creationId xmlns="" xmlns:a16="http://schemas.microsoft.com/office/drawing/2014/main" id="{E080DCD5-3398-1976-C463-C22B0A2DD2D4}"/>
              </a:ext>
            </a:extLst>
          </p:cNvPr>
          <p:cNvGraphicFramePr>
            <a:graphicFrameLocks noGrp="1"/>
          </p:cNvGraphicFramePr>
          <p:nvPr/>
        </p:nvGraphicFramePr>
        <p:xfrm>
          <a:off x="6360424" y="4915299"/>
          <a:ext cx="5061735" cy="838233"/>
        </p:xfrm>
        <a:graphic>
          <a:graphicData uri="http://schemas.openxmlformats.org/drawingml/2006/table">
            <a:tbl>
              <a:tblPr firstRow="1" bandRow="1">
                <a:tableStyleId>{5C22544A-7EE6-4342-B048-85BDC9FD1C3A}</a:tableStyleId>
              </a:tblPr>
              <a:tblGrid>
                <a:gridCol w="86026">
                  <a:extLst>
                    <a:ext uri="{9D8B030D-6E8A-4147-A177-3AD203B41FA5}">
                      <a16:colId xmlns="" xmlns:a16="http://schemas.microsoft.com/office/drawing/2014/main" val="20000"/>
                    </a:ext>
                  </a:extLst>
                </a:gridCol>
                <a:gridCol w="1037183">
                  <a:extLst>
                    <a:ext uri="{9D8B030D-6E8A-4147-A177-3AD203B41FA5}">
                      <a16:colId xmlns="" xmlns:a16="http://schemas.microsoft.com/office/drawing/2014/main" val="20001"/>
                    </a:ext>
                  </a:extLst>
                </a:gridCol>
                <a:gridCol w="703574">
                  <a:extLst>
                    <a:ext uri="{9D8B030D-6E8A-4147-A177-3AD203B41FA5}">
                      <a16:colId xmlns="" xmlns:a16="http://schemas.microsoft.com/office/drawing/2014/main" val="20002"/>
                    </a:ext>
                  </a:extLst>
                </a:gridCol>
                <a:gridCol w="808738">
                  <a:extLst>
                    <a:ext uri="{9D8B030D-6E8A-4147-A177-3AD203B41FA5}">
                      <a16:colId xmlns="" xmlns:a16="http://schemas.microsoft.com/office/drawing/2014/main" val="20007"/>
                    </a:ext>
                  </a:extLst>
                </a:gridCol>
                <a:gridCol w="808738">
                  <a:extLst>
                    <a:ext uri="{9D8B030D-6E8A-4147-A177-3AD203B41FA5}">
                      <a16:colId xmlns="" xmlns:a16="http://schemas.microsoft.com/office/drawing/2014/main" val="20003"/>
                    </a:ext>
                  </a:extLst>
                </a:gridCol>
                <a:gridCol w="808738">
                  <a:extLst>
                    <a:ext uri="{9D8B030D-6E8A-4147-A177-3AD203B41FA5}">
                      <a16:colId xmlns="" xmlns:a16="http://schemas.microsoft.com/office/drawing/2014/main" val="20008"/>
                    </a:ext>
                  </a:extLst>
                </a:gridCol>
                <a:gridCol w="808738">
                  <a:extLst>
                    <a:ext uri="{9D8B030D-6E8A-4147-A177-3AD203B41FA5}">
                      <a16:colId xmlns="" xmlns:a16="http://schemas.microsoft.com/office/drawing/2014/main" val="20004"/>
                    </a:ext>
                  </a:extLst>
                </a:gridCol>
              </a:tblGrid>
              <a:tr h="314611">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tx1">
                              <a:lumMod val="65000"/>
                              <a:lumOff val="35000"/>
                            </a:schemeClr>
                          </a:solidFill>
                        </a:rPr>
                        <a:t>          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sz="800" dirty="0">
                        <a:solidFill>
                          <a:srgbClr val="6C6C6C"/>
                        </a:solidFill>
                      </a:endParaRPr>
                    </a:p>
                  </a:txBody>
                  <a:tcPr marL="0" marR="0" marT="0"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A – RT</a:t>
                      </a:r>
                      <a:br>
                        <a:rPr lang="fr-FR" sz="1100" b="1" dirty="0">
                          <a:solidFill>
                            <a:schemeClr val="accent3"/>
                          </a:solidFill>
                        </a:rPr>
                      </a:br>
                      <a:r>
                        <a:rPr lang="fr-FR" sz="1100" b="1" dirty="0">
                          <a:solidFill>
                            <a:schemeClr val="accent3"/>
                          </a:solidFill>
                        </a:rPr>
                        <a:t>+BOOST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81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3"/>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11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B - RT </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44" name="Connecteur droit 43">
            <a:extLst>
              <a:ext uri="{FF2B5EF4-FFF2-40B4-BE49-F238E27FC236}">
                <a16:creationId xmlns="" xmlns:a16="http://schemas.microsoft.com/office/drawing/2014/main" id="{B89B083C-FC29-F6B5-9DC7-0A502839759B}"/>
              </a:ext>
            </a:extLst>
          </p:cNvPr>
          <p:cNvCxnSpPr>
            <a:cxnSpLocks/>
          </p:cNvCxnSpPr>
          <p:nvPr/>
        </p:nvCxnSpPr>
        <p:spPr>
          <a:xfrm>
            <a:off x="7430642" y="5095938"/>
            <a:ext cx="3795573"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5" name="Groupe 44">
            <a:extLst>
              <a:ext uri="{FF2B5EF4-FFF2-40B4-BE49-F238E27FC236}">
                <a16:creationId xmlns="" xmlns:a16="http://schemas.microsoft.com/office/drawing/2014/main" id="{CB74C513-DA3F-F314-7D34-C18827BCCA06}"/>
              </a:ext>
            </a:extLst>
          </p:cNvPr>
          <p:cNvGrpSpPr/>
          <p:nvPr/>
        </p:nvGrpSpPr>
        <p:grpSpPr>
          <a:xfrm>
            <a:off x="6985116" y="2216039"/>
            <a:ext cx="4175785" cy="2854508"/>
            <a:chOff x="-46980" y="2293934"/>
            <a:chExt cx="5881596" cy="3332155"/>
          </a:xfrm>
        </p:grpSpPr>
        <p:graphicFrame>
          <p:nvGraphicFramePr>
            <p:cNvPr id="46" name="Graphique 45">
              <a:extLst>
                <a:ext uri="{FF2B5EF4-FFF2-40B4-BE49-F238E27FC236}">
                  <a16:creationId xmlns="" xmlns:a16="http://schemas.microsoft.com/office/drawing/2014/main" id="{D5EB0DF8-3107-4B50-8B24-521C8C628648}"/>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 Box 4">
              <a:extLst>
                <a:ext uri="{FF2B5EF4-FFF2-40B4-BE49-F238E27FC236}">
                  <a16:creationId xmlns="" xmlns:a16="http://schemas.microsoft.com/office/drawing/2014/main" id="{DB35C33F-35E3-2FB1-DA12-87D5510DD94B}"/>
                </a:ext>
              </a:extLst>
            </p:cNvPr>
            <p:cNvSpPr txBox="1">
              <a:spLocks noChangeArrowheads="1"/>
            </p:cNvSpPr>
            <p:nvPr/>
          </p:nvSpPr>
          <p:spPr bwMode="auto">
            <a:xfrm rot="16200000">
              <a:off x="-1375768" y="3622722"/>
              <a:ext cx="3047730" cy="39015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SSP</a:t>
              </a:r>
            </a:p>
          </p:txBody>
        </p:sp>
        <p:sp>
          <p:nvSpPr>
            <p:cNvPr id="48" name="Text Box 4">
              <a:extLst>
                <a:ext uri="{FF2B5EF4-FFF2-40B4-BE49-F238E27FC236}">
                  <a16:creationId xmlns="" xmlns:a16="http://schemas.microsoft.com/office/drawing/2014/main" id="{B8AE9EEE-8DBE-6E58-BC19-5C9F4D4A4BE8}"/>
                </a:ext>
              </a:extLst>
            </p:cNvPr>
            <p:cNvSpPr txBox="1">
              <a:spLocks noChangeArrowheads="1"/>
            </p:cNvSpPr>
            <p:nvPr/>
          </p:nvSpPr>
          <p:spPr bwMode="auto">
            <a:xfrm>
              <a:off x="1693806" y="5302740"/>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Tps (mois))</a:t>
              </a:r>
            </a:p>
          </p:txBody>
        </p:sp>
      </p:grpSp>
      <p:sp>
        <p:nvSpPr>
          <p:cNvPr id="49" name="ZoneTexte 48">
            <a:extLst>
              <a:ext uri="{FF2B5EF4-FFF2-40B4-BE49-F238E27FC236}">
                <a16:creationId xmlns="" xmlns:a16="http://schemas.microsoft.com/office/drawing/2014/main" id="{7A9E4D0B-8707-9D72-6CFB-7C6B0FC9D188}"/>
              </a:ext>
            </a:extLst>
          </p:cNvPr>
          <p:cNvSpPr txBox="1"/>
          <p:nvPr/>
        </p:nvSpPr>
        <p:spPr>
          <a:xfrm>
            <a:off x="7029662" y="1647515"/>
            <a:ext cx="3422356" cy="246221"/>
          </a:xfrm>
          <a:prstGeom prst="rect">
            <a:avLst/>
          </a:prstGeom>
          <a:noFill/>
          <a:ln>
            <a:noFill/>
          </a:ln>
        </p:spPr>
        <p:txBody>
          <a:bodyPr wrap="square" rtlCol="0" anchor="ctr">
            <a:spAutoFit/>
          </a:bodyPr>
          <a:lstStyle/>
          <a:p>
            <a:pPr>
              <a:spcAft>
                <a:spcPts val="400"/>
              </a:spcAft>
              <a:defRPr/>
            </a:pPr>
            <a:r>
              <a:rPr lang="fr-FR" sz="1000" dirty="0">
                <a:solidFill>
                  <a:schemeClr val="accent3"/>
                </a:solidFill>
                <a:latin typeface="+mj-lt"/>
                <a:cs typeface="Arial Narrow" panose="020B0604020202020204" pitchFamily="34" charset="0"/>
              </a:rPr>
              <a:t>Boost : </a:t>
            </a:r>
            <a:r>
              <a:rPr lang="fr-FR" sz="1000" dirty="0" err="1">
                <a:solidFill>
                  <a:schemeClr val="accent3"/>
                </a:solidFill>
                <a:latin typeface="+mj-lt"/>
                <a:cs typeface="Arial Narrow" panose="020B0604020202020204" pitchFamily="34" charset="0"/>
              </a:rPr>
              <a:t>mSSP</a:t>
            </a:r>
            <a:r>
              <a:rPr lang="fr-FR" sz="1000" dirty="0">
                <a:solidFill>
                  <a:schemeClr val="accent3"/>
                </a:solidFill>
                <a:latin typeface="+mj-lt"/>
                <a:cs typeface="Arial Narrow" panose="020B0604020202020204" pitchFamily="34" charset="0"/>
              </a:rPr>
              <a:t> = </a:t>
            </a:r>
            <a:r>
              <a:rPr lang="fr-FR" sz="1000" b="1" dirty="0">
                <a:solidFill>
                  <a:schemeClr val="accent3"/>
                </a:solidFill>
                <a:latin typeface="+mj-lt"/>
                <a:cs typeface="Arial Narrow" panose="020B0604020202020204" pitchFamily="34" charset="0"/>
              </a:rPr>
              <a:t>20,3 </a:t>
            </a:r>
            <a:r>
              <a:rPr lang="fr-FR" sz="1000" dirty="0">
                <a:solidFill>
                  <a:schemeClr val="accent3"/>
                </a:solidFill>
                <a:latin typeface="+mj-lt"/>
                <a:cs typeface="Arial Narrow" panose="020B0604020202020204" pitchFamily="34" charset="0"/>
              </a:rPr>
              <a:t>mois [IC95% : 13,0-27,9]</a:t>
            </a:r>
          </a:p>
        </p:txBody>
      </p:sp>
      <p:sp>
        <p:nvSpPr>
          <p:cNvPr id="50" name="ZoneTexte 49">
            <a:extLst>
              <a:ext uri="{FF2B5EF4-FFF2-40B4-BE49-F238E27FC236}">
                <a16:creationId xmlns="" xmlns:a16="http://schemas.microsoft.com/office/drawing/2014/main" id="{D39DA299-79E0-E9F3-B0D3-388F013B9CD8}"/>
              </a:ext>
            </a:extLst>
          </p:cNvPr>
          <p:cNvSpPr txBox="1"/>
          <p:nvPr/>
        </p:nvSpPr>
        <p:spPr>
          <a:xfrm>
            <a:off x="7013187" y="1916224"/>
            <a:ext cx="3634186" cy="246221"/>
          </a:xfrm>
          <a:prstGeom prst="rect">
            <a:avLst/>
          </a:prstGeom>
          <a:noFill/>
          <a:ln>
            <a:noFill/>
          </a:ln>
        </p:spPr>
        <p:txBody>
          <a:bodyPr wrap="square" rtlCol="0" anchor="ctr">
            <a:spAutoFit/>
          </a:bodyPr>
          <a:lstStyle/>
          <a:p>
            <a:pPr>
              <a:spcAft>
                <a:spcPts val="400"/>
              </a:spcAft>
              <a:defRPr/>
            </a:pPr>
            <a:r>
              <a:rPr lang="fr-FR" sz="1000" dirty="0">
                <a:solidFill>
                  <a:schemeClr val="bg2"/>
                </a:solidFill>
                <a:latin typeface="+mj-lt"/>
                <a:cs typeface="Arial Narrow" panose="020B0604020202020204" pitchFamily="34" charset="0"/>
              </a:rPr>
              <a:t>Contrôle : </a:t>
            </a:r>
            <a:r>
              <a:rPr lang="fr-FR" sz="1000" dirty="0" err="1">
                <a:solidFill>
                  <a:schemeClr val="bg2"/>
                </a:solidFill>
                <a:latin typeface="+mj-lt"/>
                <a:cs typeface="Arial Narrow" panose="020B0604020202020204" pitchFamily="34" charset="0"/>
              </a:rPr>
              <a:t>mSSP</a:t>
            </a:r>
            <a:r>
              <a:rPr lang="fr-FR" sz="1000" dirty="0">
                <a:solidFill>
                  <a:schemeClr val="bg2"/>
                </a:solidFill>
                <a:latin typeface="+mj-lt"/>
                <a:cs typeface="Arial Narrow" panose="020B0604020202020204" pitchFamily="34" charset="0"/>
              </a:rPr>
              <a:t> = </a:t>
            </a:r>
            <a:r>
              <a:rPr lang="fr-FR" sz="1000" b="1" dirty="0">
                <a:solidFill>
                  <a:schemeClr val="bg2"/>
                </a:solidFill>
                <a:latin typeface="+mj-lt"/>
                <a:cs typeface="Arial Narrow" panose="020B0604020202020204" pitchFamily="34" charset="0"/>
              </a:rPr>
              <a:t>12,0</a:t>
            </a:r>
            <a:r>
              <a:rPr lang="fr-FR" sz="1000" dirty="0">
                <a:solidFill>
                  <a:schemeClr val="bg2"/>
                </a:solidFill>
                <a:latin typeface="+mj-lt"/>
                <a:cs typeface="Arial Narrow" panose="020B0604020202020204" pitchFamily="34" charset="0"/>
              </a:rPr>
              <a:t> mois [IC95% : 9,3-21,8]</a:t>
            </a:r>
          </a:p>
        </p:txBody>
      </p:sp>
      <p:sp>
        <p:nvSpPr>
          <p:cNvPr id="51" name="ZoneTexte 50">
            <a:extLst>
              <a:ext uri="{FF2B5EF4-FFF2-40B4-BE49-F238E27FC236}">
                <a16:creationId xmlns="" xmlns:a16="http://schemas.microsoft.com/office/drawing/2014/main" id="{FA3B7CAF-BA35-85A7-6D7D-AAC243C96170}"/>
              </a:ext>
            </a:extLst>
          </p:cNvPr>
          <p:cNvSpPr txBox="1"/>
          <p:nvPr/>
        </p:nvSpPr>
        <p:spPr>
          <a:xfrm>
            <a:off x="8063053" y="2159883"/>
            <a:ext cx="2508118" cy="353943"/>
          </a:xfrm>
          <a:prstGeom prst="rect">
            <a:avLst/>
          </a:prstGeom>
          <a:noFill/>
          <a:ln>
            <a:noFill/>
          </a:ln>
        </p:spPr>
        <p:txBody>
          <a:bodyPr wrap="square" rtlCol="0" anchor="ctr">
            <a:spAutoFit/>
          </a:bodyPr>
          <a:lstStyle/>
          <a:p>
            <a:pPr algn="ctr">
              <a:defRPr/>
            </a:pPr>
            <a:r>
              <a:rPr lang="fr-FR" sz="900" b="1" dirty="0">
                <a:latin typeface="+mj-lt"/>
                <a:cs typeface="Arial Narrow" panose="020B0604020202020204" pitchFamily="34" charset="0"/>
              </a:rPr>
              <a:t>Product-Limit Survival </a:t>
            </a:r>
            <a:r>
              <a:rPr lang="fr-FR" sz="900" b="1" dirty="0" err="1">
                <a:latin typeface="+mj-lt"/>
                <a:cs typeface="Arial Narrow" panose="020B0604020202020204" pitchFamily="34" charset="0"/>
              </a:rPr>
              <a:t>Estimates</a:t>
            </a:r>
            <a:endParaRPr lang="fr-FR" sz="900" b="1" dirty="0">
              <a:latin typeface="+mj-lt"/>
              <a:cs typeface="Arial Narrow" panose="020B0604020202020204" pitchFamily="34" charset="0"/>
            </a:endParaRPr>
          </a:p>
          <a:p>
            <a:pPr algn="ctr">
              <a:defRPr/>
            </a:pPr>
            <a:r>
              <a:rPr lang="fr-FR" sz="800" dirty="0" err="1">
                <a:latin typeface="+mj-lt"/>
                <a:cs typeface="Arial Narrow" panose="020B0604020202020204" pitchFamily="34" charset="0"/>
              </a:rPr>
              <a:t>With</a:t>
            </a:r>
            <a:r>
              <a:rPr lang="fr-FR" sz="800" dirty="0">
                <a:latin typeface="+mj-lt"/>
                <a:cs typeface="Arial Narrow" panose="020B0604020202020204" pitchFamily="34" charset="0"/>
              </a:rPr>
              <a:t> </a:t>
            </a:r>
            <a:r>
              <a:rPr lang="fr-FR" sz="800" dirty="0" err="1">
                <a:latin typeface="+mj-lt"/>
                <a:cs typeface="Arial Narrow" panose="020B0604020202020204" pitchFamily="34" charset="0"/>
              </a:rPr>
              <a:t>Number</a:t>
            </a:r>
            <a:r>
              <a:rPr lang="fr-FR" sz="800" dirty="0">
                <a:latin typeface="+mj-lt"/>
                <a:cs typeface="Arial Narrow" panose="020B0604020202020204" pitchFamily="34" charset="0"/>
              </a:rPr>
              <a:t> of </a:t>
            </a:r>
            <a:r>
              <a:rPr lang="fr-FR" sz="800" dirty="0" err="1">
                <a:latin typeface="+mj-lt"/>
                <a:cs typeface="Arial Narrow" panose="020B0604020202020204" pitchFamily="34" charset="0"/>
              </a:rPr>
              <a:t>Subjects</a:t>
            </a:r>
            <a:r>
              <a:rPr lang="fr-FR" sz="800" dirty="0">
                <a:latin typeface="+mj-lt"/>
                <a:cs typeface="Arial Narrow" panose="020B0604020202020204" pitchFamily="34" charset="0"/>
              </a:rPr>
              <a:t> at Risk</a:t>
            </a:r>
          </a:p>
        </p:txBody>
      </p:sp>
      <p:sp>
        <p:nvSpPr>
          <p:cNvPr id="55" name="Forme libre 54">
            <a:extLst>
              <a:ext uri="{FF2B5EF4-FFF2-40B4-BE49-F238E27FC236}">
                <a16:creationId xmlns="" xmlns:a16="http://schemas.microsoft.com/office/drawing/2014/main" id="{A60F632B-C730-F437-3317-C9013402D480}"/>
              </a:ext>
            </a:extLst>
          </p:cNvPr>
          <p:cNvSpPr/>
          <p:nvPr/>
        </p:nvSpPr>
        <p:spPr>
          <a:xfrm>
            <a:off x="7720681" y="2470121"/>
            <a:ext cx="3260394" cy="1679848"/>
          </a:xfrm>
          <a:custGeom>
            <a:avLst/>
            <a:gdLst>
              <a:gd name="connsiteX0" fmla="*/ 0 w 3260394"/>
              <a:gd name="connsiteY0" fmla="*/ 0 h 1679848"/>
              <a:gd name="connsiteX1" fmla="*/ 62063 w 3260394"/>
              <a:gd name="connsiteY1" fmla="*/ 0 h 1679848"/>
              <a:gd name="connsiteX2" fmla="*/ 62063 w 3260394"/>
              <a:gd name="connsiteY2" fmla="*/ 78614 h 1679848"/>
              <a:gd name="connsiteX3" fmla="*/ 115851 w 3260394"/>
              <a:gd name="connsiteY3" fmla="*/ 78614 h 1679848"/>
              <a:gd name="connsiteX4" fmla="*/ 161364 w 3260394"/>
              <a:gd name="connsiteY4" fmla="*/ 148952 h 1679848"/>
              <a:gd name="connsiteX5" fmla="*/ 211015 w 3260394"/>
              <a:gd name="connsiteY5" fmla="*/ 148952 h 1679848"/>
              <a:gd name="connsiteX6" fmla="*/ 211015 w 3260394"/>
              <a:gd name="connsiteY6" fmla="*/ 194465 h 1679848"/>
              <a:gd name="connsiteX7" fmla="*/ 417893 w 3260394"/>
              <a:gd name="connsiteY7" fmla="*/ 194465 h 1679848"/>
              <a:gd name="connsiteX8" fmla="*/ 417893 w 3260394"/>
              <a:gd name="connsiteY8" fmla="*/ 273079 h 1679848"/>
              <a:gd name="connsiteX9" fmla="*/ 475819 w 3260394"/>
              <a:gd name="connsiteY9" fmla="*/ 273079 h 1679848"/>
              <a:gd name="connsiteX10" fmla="*/ 475819 w 3260394"/>
              <a:gd name="connsiteY10" fmla="*/ 326867 h 1679848"/>
              <a:gd name="connsiteX11" fmla="*/ 546157 w 3260394"/>
              <a:gd name="connsiteY11" fmla="*/ 326867 h 1679848"/>
              <a:gd name="connsiteX12" fmla="*/ 546157 w 3260394"/>
              <a:gd name="connsiteY12" fmla="*/ 393068 h 1679848"/>
              <a:gd name="connsiteX13" fmla="*/ 595808 w 3260394"/>
              <a:gd name="connsiteY13" fmla="*/ 393068 h 1679848"/>
              <a:gd name="connsiteX14" fmla="*/ 595808 w 3260394"/>
              <a:gd name="connsiteY14" fmla="*/ 417893 h 1679848"/>
              <a:gd name="connsiteX15" fmla="*/ 595808 w 3260394"/>
              <a:gd name="connsiteY15" fmla="*/ 417893 h 1679848"/>
              <a:gd name="connsiteX16" fmla="*/ 595808 w 3260394"/>
              <a:gd name="connsiteY16" fmla="*/ 455131 h 1679848"/>
              <a:gd name="connsiteX17" fmla="*/ 707522 w 3260394"/>
              <a:gd name="connsiteY17" fmla="*/ 455131 h 1679848"/>
              <a:gd name="connsiteX18" fmla="*/ 707522 w 3260394"/>
              <a:gd name="connsiteY18" fmla="*/ 513057 h 1679848"/>
              <a:gd name="connsiteX19" fmla="*/ 744760 w 3260394"/>
              <a:gd name="connsiteY19" fmla="*/ 513057 h 1679848"/>
              <a:gd name="connsiteX20" fmla="*/ 744760 w 3260394"/>
              <a:gd name="connsiteY20" fmla="*/ 649597 h 1679848"/>
              <a:gd name="connsiteX21" fmla="*/ 815098 w 3260394"/>
              <a:gd name="connsiteY21" fmla="*/ 649597 h 1679848"/>
              <a:gd name="connsiteX22" fmla="*/ 815098 w 3260394"/>
              <a:gd name="connsiteY22" fmla="*/ 711660 h 1679848"/>
              <a:gd name="connsiteX23" fmla="*/ 976463 w 3260394"/>
              <a:gd name="connsiteY23" fmla="*/ 711660 h 1679848"/>
              <a:gd name="connsiteX24" fmla="*/ 976463 w 3260394"/>
              <a:gd name="connsiteY24" fmla="*/ 753036 h 1679848"/>
              <a:gd name="connsiteX25" fmla="*/ 1071627 w 3260394"/>
              <a:gd name="connsiteY25" fmla="*/ 753036 h 1679848"/>
              <a:gd name="connsiteX26" fmla="*/ 1241267 w 3260394"/>
              <a:gd name="connsiteY26" fmla="*/ 922676 h 1679848"/>
              <a:gd name="connsiteX27" fmla="*/ 1448144 w 3260394"/>
              <a:gd name="connsiteY27" fmla="*/ 922676 h 1679848"/>
              <a:gd name="connsiteX28" fmla="*/ 1448144 w 3260394"/>
              <a:gd name="connsiteY28" fmla="*/ 984739 h 1679848"/>
              <a:gd name="connsiteX29" fmla="*/ 1506070 w 3260394"/>
              <a:gd name="connsiteY29" fmla="*/ 984739 h 1679848"/>
              <a:gd name="connsiteX30" fmla="*/ 1506070 w 3260394"/>
              <a:gd name="connsiteY30" fmla="*/ 1030252 h 1679848"/>
              <a:gd name="connsiteX31" fmla="*/ 1630197 w 3260394"/>
              <a:gd name="connsiteY31" fmla="*/ 1030252 h 1679848"/>
              <a:gd name="connsiteX32" fmla="*/ 1630197 w 3260394"/>
              <a:gd name="connsiteY32" fmla="*/ 1092315 h 1679848"/>
              <a:gd name="connsiteX33" fmla="*/ 1762599 w 3260394"/>
              <a:gd name="connsiteY33" fmla="*/ 1092315 h 1679848"/>
              <a:gd name="connsiteX34" fmla="*/ 1762599 w 3260394"/>
              <a:gd name="connsiteY34" fmla="*/ 1129553 h 1679848"/>
              <a:gd name="connsiteX35" fmla="*/ 1895000 w 3260394"/>
              <a:gd name="connsiteY35" fmla="*/ 1129553 h 1679848"/>
              <a:gd name="connsiteX36" fmla="*/ 1895000 w 3260394"/>
              <a:gd name="connsiteY36" fmla="*/ 1224717 h 1679848"/>
              <a:gd name="connsiteX37" fmla="*/ 2027402 w 3260394"/>
              <a:gd name="connsiteY37" fmla="*/ 1224717 h 1679848"/>
              <a:gd name="connsiteX38" fmla="*/ 2027402 w 3260394"/>
              <a:gd name="connsiteY38" fmla="*/ 1224717 h 1679848"/>
              <a:gd name="connsiteX39" fmla="*/ 2172217 w 3260394"/>
              <a:gd name="connsiteY39" fmla="*/ 1224717 h 1679848"/>
              <a:gd name="connsiteX40" fmla="*/ 2172217 w 3260394"/>
              <a:gd name="connsiteY40" fmla="*/ 1274368 h 1679848"/>
              <a:gd name="connsiteX41" fmla="*/ 2250830 w 3260394"/>
              <a:gd name="connsiteY41" fmla="*/ 1274368 h 1679848"/>
              <a:gd name="connsiteX42" fmla="*/ 2250830 w 3260394"/>
              <a:gd name="connsiteY42" fmla="*/ 1324018 h 1679848"/>
              <a:gd name="connsiteX43" fmla="*/ 2652173 w 3260394"/>
              <a:gd name="connsiteY43" fmla="*/ 1324018 h 1679848"/>
              <a:gd name="connsiteX44" fmla="*/ 2652173 w 3260394"/>
              <a:gd name="connsiteY44" fmla="*/ 1361256 h 1679848"/>
              <a:gd name="connsiteX45" fmla="*/ 2747337 w 3260394"/>
              <a:gd name="connsiteY45" fmla="*/ 1361256 h 1679848"/>
              <a:gd name="connsiteX46" fmla="*/ 2747337 w 3260394"/>
              <a:gd name="connsiteY46" fmla="*/ 1435732 h 1679848"/>
              <a:gd name="connsiteX47" fmla="*/ 2945940 w 3260394"/>
              <a:gd name="connsiteY47" fmla="*/ 1435732 h 1679848"/>
              <a:gd name="connsiteX48" fmla="*/ 2945940 w 3260394"/>
              <a:gd name="connsiteY48" fmla="*/ 1435732 h 1679848"/>
              <a:gd name="connsiteX49" fmla="*/ 2945940 w 3260394"/>
              <a:gd name="connsiteY49" fmla="*/ 1485383 h 1679848"/>
              <a:gd name="connsiteX50" fmla="*/ 3260394 w 3260394"/>
              <a:gd name="connsiteY50" fmla="*/ 1485383 h 1679848"/>
              <a:gd name="connsiteX51" fmla="*/ 3260394 w 3260394"/>
              <a:gd name="connsiteY51" fmla="*/ 1679848 h 16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60394" h="1679848">
                <a:moveTo>
                  <a:pt x="0" y="0"/>
                </a:moveTo>
                <a:lnTo>
                  <a:pt x="62063" y="0"/>
                </a:lnTo>
                <a:lnTo>
                  <a:pt x="62063" y="78614"/>
                </a:lnTo>
                <a:lnTo>
                  <a:pt x="115851" y="78614"/>
                </a:lnTo>
                <a:lnTo>
                  <a:pt x="161364" y="148952"/>
                </a:lnTo>
                <a:lnTo>
                  <a:pt x="211015" y="148952"/>
                </a:lnTo>
                <a:lnTo>
                  <a:pt x="211015" y="194465"/>
                </a:lnTo>
                <a:lnTo>
                  <a:pt x="417893" y="194465"/>
                </a:lnTo>
                <a:lnTo>
                  <a:pt x="417893" y="273079"/>
                </a:lnTo>
                <a:lnTo>
                  <a:pt x="475819" y="273079"/>
                </a:lnTo>
                <a:lnTo>
                  <a:pt x="475819" y="326867"/>
                </a:lnTo>
                <a:lnTo>
                  <a:pt x="546157" y="326867"/>
                </a:lnTo>
                <a:lnTo>
                  <a:pt x="546157" y="393068"/>
                </a:lnTo>
                <a:lnTo>
                  <a:pt x="595808" y="393068"/>
                </a:lnTo>
                <a:lnTo>
                  <a:pt x="595808" y="417893"/>
                </a:lnTo>
                <a:lnTo>
                  <a:pt x="595808" y="417893"/>
                </a:lnTo>
                <a:lnTo>
                  <a:pt x="595808" y="455131"/>
                </a:lnTo>
                <a:lnTo>
                  <a:pt x="707522" y="455131"/>
                </a:lnTo>
                <a:lnTo>
                  <a:pt x="707522" y="513057"/>
                </a:lnTo>
                <a:lnTo>
                  <a:pt x="744760" y="513057"/>
                </a:lnTo>
                <a:lnTo>
                  <a:pt x="744760" y="649597"/>
                </a:lnTo>
                <a:lnTo>
                  <a:pt x="815098" y="649597"/>
                </a:lnTo>
                <a:lnTo>
                  <a:pt x="815098" y="711660"/>
                </a:lnTo>
                <a:lnTo>
                  <a:pt x="976463" y="711660"/>
                </a:lnTo>
                <a:lnTo>
                  <a:pt x="976463" y="753036"/>
                </a:lnTo>
                <a:lnTo>
                  <a:pt x="1071627" y="753036"/>
                </a:lnTo>
                <a:lnTo>
                  <a:pt x="1241267" y="922676"/>
                </a:lnTo>
                <a:lnTo>
                  <a:pt x="1448144" y="922676"/>
                </a:lnTo>
                <a:lnTo>
                  <a:pt x="1448144" y="984739"/>
                </a:lnTo>
                <a:lnTo>
                  <a:pt x="1506070" y="984739"/>
                </a:lnTo>
                <a:lnTo>
                  <a:pt x="1506070" y="1030252"/>
                </a:lnTo>
                <a:lnTo>
                  <a:pt x="1630197" y="1030252"/>
                </a:lnTo>
                <a:lnTo>
                  <a:pt x="1630197" y="1092315"/>
                </a:lnTo>
                <a:lnTo>
                  <a:pt x="1762599" y="1092315"/>
                </a:lnTo>
                <a:lnTo>
                  <a:pt x="1762599" y="1129553"/>
                </a:lnTo>
                <a:lnTo>
                  <a:pt x="1895000" y="1129553"/>
                </a:lnTo>
                <a:lnTo>
                  <a:pt x="1895000" y="1224717"/>
                </a:lnTo>
                <a:lnTo>
                  <a:pt x="2027402" y="1224717"/>
                </a:lnTo>
                <a:lnTo>
                  <a:pt x="2027402" y="1224717"/>
                </a:lnTo>
                <a:lnTo>
                  <a:pt x="2172217" y="1224717"/>
                </a:lnTo>
                <a:lnTo>
                  <a:pt x="2172217" y="1274368"/>
                </a:lnTo>
                <a:lnTo>
                  <a:pt x="2250830" y="1274368"/>
                </a:lnTo>
                <a:lnTo>
                  <a:pt x="2250830" y="1324018"/>
                </a:lnTo>
                <a:lnTo>
                  <a:pt x="2652173" y="1324018"/>
                </a:lnTo>
                <a:lnTo>
                  <a:pt x="2652173" y="1361256"/>
                </a:lnTo>
                <a:lnTo>
                  <a:pt x="2747337" y="1361256"/>
                </a:lnTo>
                <a:lnTo>
                  <a:pt x="2747337" y="1435732"/>
                </a:lnTo>
                <a:lnTo>
                  <a:pt x="2945940" y="1435732"/>
                </a:lnTo>
                <a:lnTo>
                  <a:pt x="2945940" y="1435732"/>
                </a:lnTo>
                <a:lnTo>
                  <a:pt x="2945940" y="1485383"/>
                </a:lnTo>
                <a:lnTo>
                  <a:pt x="3260394" y="1485383"/>
                </a:lnTo>
                <a:lnTo>
                  <a:pt x="3260394" y="1679848"/>
                </a:lnTo>
              </a:path>
            </a:pathLst>
          </a:cu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a:extLst>
              <a:ext uri="{FF2B5EF4-FFF2-40B4-BE49-F238E27FC236}">
                <a16:creationId xmlns="" xmlns:a16="http://schemas.microsoft.com/office/drawing/2014/main" id="{CFE671ED-4B27-A413-0211-1725A27F4BC2}"/>
              </a:ext>
            </a:extLst>
          </p:cNvPr>
          <p:cNvSpPr/>
          <p:nvPr/>
        </p:nvSpPr>
        <p:spPr>
          <a:xfrm>
            <a:off x="7728956" y="2474259"/>
            <a:ext cx="3262894" cy="1592959"/>
          </a:xfrm>
          <a:custGeom>
            <a:avLst/>
            <a:gdLst>
              <a:gd name="connsiteX0" fmla="*/ 0 w 3223156"/>
              <a:gd name="connsiteY0" fmla="*/ 0 h 1592959"/>
              <a:gd name="connsiteX1" fmla="*/ 66201 w 3223156"/>
              <a:gd name="connsiteY1" fmla="*/ 0 h 1592959"/>
              <a:gd name="connsiteX2" fmla="*/ 66201 w 3223156"/>
              <a:gd name="connsiteY2" fmla="*/ 57926 h 1592959"/>
              <a:gd name="connsiteX3" fmla="*/ 169639 w 3223156"/>
              <a:gd name="connsiteY3" fmla="*/ 57926 h 1592959"/>
              <a:gd name="connsiteX4" fmla="*/ 169639 w 3223156"/>
              <a:gd name="connsiteY4" fmla="*/ 103439 h 1592959"/>
              <a:gd name="connsiteX5" fmla="*/ 169639 w 3223156"/>
              <a:gd name="connsiteY5" fmla="*/ 103439 h 1592959"/>
              <a:gd name="connsiteX6" fmla="*/ 169639 w 3223156"/>
              <a:gd name="connsiteY6" fmla="*/ 144814 h 1592959"/>
              <a:gd name="connsiteX7" fmla="*/ 281354 w 3223156"/>
              <a:gd name="connsiteY7" fmla="*/ 144814 h 1592959"/>
              <a:gd name="connsiteX8" fmla="*/ 281354 w 3223156"/>
              <a:gd name="connsiteY8" fmla="*/ 186190 h 1592959"/>
              <a:gd name="connsiteX9" fmla="*/ 355830 w 3223156"/>
              <a:gd name="connsiteY9" fmla="*/ 186190 h 1592959"/>
              <a:gd name="connsiteX10" fmla="*/ 355830 w 3223156"/>
              <a:gd name="connsiteY10" fmla="*/ 235841 h 1592959"/>
              <a:gd name="connsiteX11" fmla="*/ 450993 w 3223156"/>
              <a:gd name="connsiteY11" fmla="*/ 235841 h 1592959"/>
              <a:gd name="connsiteX12" fmla="*/ 450993 w 3223156"/>
              <a:gd name="connsiteY12" fmla="*/ 306179 h 1592959"/>
              <a:gd name="connsiteX13" fmla="*/ 517194 w 3223156"/>
              <a:gd name="connsiteY13" fmla="*/ 306179 h 1592959"/>
              <a:gd name="connsiteX14" fmla="*/ 517194 w 3223156"/>
              <a:gd name="connsiteY14" fmla="*/ 380655 h 1592959"/>
              <a:gd name="connsiteX15" fmla="*/ 517194 w 3223156"/>
              <a:gd name="connsiteY15" fmla="*/ 430306 h 1592959"/>
              <a:gd name="connsiteX16" fmla="*/ 616496 w 3223156"/>
              <a:gd name="connsiteY16" fmla="*/ 430306 h 1592959"/>
              <a:gd name="connsiteX17" fmla="*/ 616496 w 3223156"/>
              <a:gd name="connsiteY17" fmla="*/ 517194 h 1592959"/>
              <a:gd name="connsiteX18" fmla="*/ 670284 w 3223156"/>
              <a:gd name="connsiteY18" fmla="*/ 517194 h 1592959"/>
              <a:gd name="connsiteX19" fmla="*/ 670284 w 3223156"/>
              <a:gd name="connsiteY19" fmla="*/ 666146 h 1592959"/>
              <a:gd name="connsiteX20" fmla="*/ 724073 w 3223156"/>
              <a:gd name="connsiteY20" fmla="*/ 719935 h 1592959"/>
              <a:gd name="connsiteX21" fmla="*/ 724073 w 3223156"/>
              <a:gd name="connsiteY21" fmla="*/ 873024 h 1592959"/>
              <a:gd name="connsiteX22" fmla="*/ 769585 w 3223156"/>
              <a:gd name="connsiteY22" fmla="*/ 873024 h 1592959"/>
              <a:gd name="connsiteX23" fmla="*/ 790273 w 3223156"/>
              <a:gd name="connsiteY23" fmla="*/ 873024 h 1592959"/>
              <a:gd name="connsiteX24" fmla="*/ 790273 w 3223156"/>
              <a:gd name="connsiteY24" fmla="*/ 968188 h 1592959"/>
              <a:gd name="connsiteX25" fmla="*/ 939225 w 3223156"/>
              <a:gd name="connsiteY25" fmla="*/ 968188 h 1592959"/>
              <a:gd name="connsiteX26" fmla="*/ 939225 w 3223156"/>
              <a:gd name="connsiteY26" fmla="*/ 1030251 h 1592959"/>
              <a:gd name="connsiteX27" fmla="*/ 976463 w 3223156"/>
              <a:gd name="connsiteY27" fmla="*/ 1030251 h 1592959"/>
              <a:gd name="connsiteX28" fmla="*/ 976463 w 3223156"/>
              <a:gd name="connsiteY28" fmla="*/ 1108865 h 1592959"/>
              <a:gd name="connsiteX29" fmla="*/ 1059214 w 3223156"/>
              <a:gd name="connsiteY29" fmla="*/ 1108865 h 1592959"/>
              <a:gd name="connsiteX30" fmla="*/ 1059214 w 3223156"/>
              <a:gd name="connsiteY30" fmla="*/ 1199891 h 1592959"/>
              <a:gd name="connsiteX31" fmla="*/ 1212304 w 3223156"/>
              <a:gd name="connsiteY31" fmla="*/ 1199891 h 1592959"/>
              <a:gd name="connsiteX32" fmla="*/ 1212304 w 3223156"/>
              <a:gd name="connsiteY32" fmla="*/ 1278505 h 1592959"/>
              <a:gd name="connsiteX33" fmla="*/ 1841212 w 3223156"/>
              <a:gd name="connsiteY33" fmla="*/ 1278505 h 1592959"/>
              <a:gd name="connsiteX34" fmla="*/ 1841212 w 3223156"/>
              <a:gd name="connsiteY34" fmla="*/ 1328155 h 1592959"/>
              <a:gd name="connsiteX35" fmla="*/ 2172217 w 3223156"/>
              <a:gd name="connsiteY35" fmla="*/ 1328155 h 1592959"/>
              <a:gd name="connsiteX36" fmla="*/ 2172217 w 3223156"/>
              <a:gd name="connsiteY36" fmla="*/ 1472970 h 1592959"/>
              <a:gd name="connsiteX37" fmla="*/ 2292206 w 3223156"/>
              <a:gd name="connsiteY37" fmla="*/ 1472970 h 1592959"/>
              <a:gd name="connsiteX38" fmla="*/ 2292206 w 3223156"/>
              <a:gd name="connsiteY38" fmla="*/ 1472970 h 1592959"/>
              <a:gd name="connsiteX39" fmla="*/ 2424608 w 3223156"/>
              <a:gd name="connsiteY39" fmla="*/ 1472970 h 1592959"/>
              <a:gd name="connsiteX40" fmla="*/ 2424608 w 3223156"/>
              <a:gd name="connsiteY40" fmla="*/ 1510208 h 1592959"/>
              <a:gd name="connsiteX41" fmla="*/ 2424608 w 3223156"/>
              <a:gd name="connsiteY41" fmla="*/ 1551584 h 1592959"/>
              <a:gd name="connsiteX42" fmla="*/ 2561147 w 3223156"/>
              <a:gd name="connsiteY42" fmla="*/ 1551584 h 1592959"/>
              <a:gd name="connsiteX43" fmla="*/ 2561147 w 3223156"/>
              <a:gd name="connsiteY43" fmla="*/ 1592959 h 1592959"/>
              <a:gd name="connsiteX44" fmla="*/ 3223156 w 3223156"/>
              <a:gd name="connsiteY44" fmla="*/ 1592959 h 159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23156" h="1592959">
                <a:moveTo>
                  <a:pt x="0" y="0"/>
                </a:moveTo>
                <a:lnTo>
                  <a:pt x="66201" y="0"/>
                </a:lnTo>
                <a:lnTo>
                  <a:pt x="66201" y="57926"/>
                </a:lnTo>
                <a:lnTo>
                  <a:pt x="169639" y="57926"/>
                </a:lnTo>
                <a:lnTo>
                  <a:pt x="169639" y="103439"/>
                </a:lnTo>
                <a:lnTo>
                  <a:pt x="169639" y="103439"/>
                </a:lnTo>
                <a:lnTo>
                  <a:pt x="169639" y="144814"/>
                </a:lnTo>
                <a:lnTo>
                  <a:pt x="281354" y="144814"/>
                </a:lnTo>
                <a:lnTo>
                  <a:pt x="281354" y="186190"/>
                </a:lnTo>
                <a:lnTo>
                  <a:pt x="355830" y="186190"/>
                </a:lnTo>
                <a:lnTo>
                  <a:pt x="355830" y="235841"/>
                </a:lnTo>
                <a:lnTo>
                  <a:pt x="450993" y="235841"/>
                </a:lnTo>
                <a:lnTo>
                  <a:pt x="450993" y="306179"/>
                </a:lnTo>
                <a:lnTo>
                  <a:pt x="517194" y="306179"/>
                </a:lnTo>
                <a:lnTo>
                  <a:pt x="517194" y="380655"/>
                </a:lnTo>
                <a:lnTo>
                  <a:pt x="517194" y="430306"/>
                </a:lnTo>
                <a:lnTo>
                  <a:pt x="616496" y="430306"/>
                </a:lnTo>
                <a:lnTo>
                  <a:pt x="616496" y="517194"/>
                </a:lnTo>
                <a:lnTo>
                  <a:pt x="670284" y="517194"/>
                </a:lnTo>
                <a:lnTo>
                  <a:pt x="670284" y="666146"/>
                </a:lnTo>
                <a:lnTo>
                  <a:pt x="724073" y="719935"/>
                </a:lnTo>
                <a:lnTo>
                  <a:pt x="724073" y="873024"/>
                </a:lnTo>
                <a:lnTo>
                  <a:pt x="769585" y="873024"/>
                </a:lnTo>
                <a:lnTo>
                  <a:pt x="790273" y="873024"/>
                </a:lnTo>
                <a:lnTo>
                  <a:pt x="790273" y="968188"/>
                </a:lnTo>
                <a:lnTo>
                  <a:pt x="939225" y="968188"/>
                </a:lnTo>
                <a:lnTo>
                  <a:pt x="939225" y="1030251"/>
                </a:lnTo>
                <a:lnTo>
                  <a:pt x="976463" y="1030251"/>
                </a:lnTo>
                <a:lnTo>
                  <a:pt x="976463" y="1108865"/>
                </a:lnTo>
                <a:lnTo>
                  <a:pt x="1059214" y="1108865"/>
                </a:lnTo>
                <a:lnTo>
                  <a:pt x="1059214" y="1199891"/>
                </a:lnTo>
                <a:lnTo>
                  <a:pt x="1212304" y="1199891"/>
                </a:lnTo>
                <a:lnTo>
                  <a:pt x="1212304" y="1278505"/>
                </a:lnTo>
                <a:lnTo>
                  <a:pt x="1841212" y="1278505"/>
                </a:lnTo>
                <a:lnTo>
                  <a:pt x="1841212" y="1328155"/>
                </a:lnTo>
                <a:lnTo>
                  <a:pt x="2172217" y="1328155"/>
                </a:lnTo>
                <a:lnTo>
                  <a:pt x="2172217" y="1472970"/>
                </a:lnTo>
                <a:lnTo>
                  <a:pt x="2292206" y="1472970"/>
                </a:lnTo>
                <a:lnTo>
                  <a:pt x="2292206" y="1472970"/>
                </a:lnTo>
                <a:lnTo>
                  <a:pt x="2424608" y="1472970"/>
                </a:lnTo>
                <a:lnTo>
                  <a:pt x="2424608" y="1510208"/>
                </a:lnTo>
                <a:lnTo>
                  <a:pt x="2424608" y="1551584"/>
                </a:lnTo>
                <a:lnTo>
                  <a:pt x="2561147" y="1551584"/>
                </a:lnTo>
                <a:lnTo>
                  <a:pt x="2561147" y="1592959"/>
                </a:lnTo>
                <a:lnTo>
                  <a:pt x="3223156" y="1592959"/>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91566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Etude RTEP IFCT-1401</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333267" y="1596291"/>
            <a:ext cx="10409866" cy="2169264"/>
          </a:xfrm>
        </p:spPr>
        <p:txBody>
          <a:bodyPr>
            <a:noAutofit/>
          </a:bodyPr>
          <a:lstStyle/>
          <a:p>
            <a:r>
              <a:rPr lang="fr-FR" dirty="0"/>
              <a:t>Étude non comparative mais qui confirme qu’un boost jusqu’à 74 Grays est faisable sur la base d’un pet scanner en cours de radiothérapie.</a:t>
            </a:r>
          </a:p>
          <a:p>
            <a:endParaRPr lang="fr-FR" dirty="0"/>
          </a:p>
          <a:p>
            <a:r>
              <a:rPr lang="fr-FR" dirty="0"/>
              <a:t>Pas de toxicité aiguë rapportée notamment au niveau cardiaque, œsophagienne ou pulmonaire grâce aux techniques moderne de délivrance de doses.</a:t>
            </a:r>
          </a:p>
          <a:p>
            <a:endParaRPr lang="fr-FR" dirty="0"/>
          </a:p>
          <a:p>
            <a:r>
              <a:rPr lang="fr-FR" dirty="0"/>
              <a:t>Le pet scanner en cours de radiothérapie pourrait permettre </a:t>
            </a:r>
            <a:br>
              <a:rPr lang="fr-FR" dirty="0"/>
            </a:br>
            <a:r>
              <a:rPr lang="fr-FR" dirty="0"/>
              <a:t>de personnaliser le traitement.</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G. </a:t>
            </a:r>
            <a:r>
              <a:rPr lang="fr-FR" dirty="0" err="1"/>
              <a:t>Zalcman</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a:t>
            </a:r>
            <a:r>
              <a:rPr lang="fr-FR" dirty="0"/>
              <a:t>1291O</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07758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a:xfrm>
            <a:off x="1255383" y="1133747"/>
            <a:ext cx="10370160" cy="1690915"/>
          </a:xfrm>
        </p:spPr>
        <p:txBody>
          <a:bodyPr vert="horz" lIns="91440" tIns="45720" rIns="91440" bIns="45720" rtlCol="0" anchor="t">
            <a:noAutofit/>
          </a:bodyPr>
          <a:lstStyle/>
          <a:p>
            <a:r>
              <a:rPr lang="fr-FR" sz="6000" dirty="0">
                <a:latin typeface="Century Gothic"/>
              </a:rPr>
              <a:t>CBNPC stades précoces et localement avancés</a:t>
            </a:r>
          </a:p>
          <a:p>
            <a:endParaRPr lang="fr-FR" sz="6000" dirty="0"/>
          </a:p>
        </p:txBody>
      </p:sp>
      <p:sp>
        <p:nvSpPr>
          <p:cNvPr id="5" name="Espace réservé du texte 3"/>
          <p:cNvSpPr>
            <a:spLocks noGrp="1"/>
          </p:cNvSpPr>
          <p:nvPr>
            <p:ph type="body" sz="quarter" idx="18"/>
          </p:nvPr>
        </p:nvSpPr>
        <p:spPr>
          <a:xfrm>
            <a:off x="1471340" y="3718207"/>
            <a:ext cx="10370160" cy="1690915"/>
          </a:xfrm>
        </p:spPr>
        <p:txBody>
          <a:bodyPr/>
          <a:lstStyle/>
          <a:p>
            <a:r>
              <a:rPr lang="fr-FR" sz="3200" dirty="0"/>
              <a:t>Sans Addiction oncogénique</a:t>
            </a:r>
          </a:p>
        </p:txBody>
      </p:sp>
    </p:spTree>
    <p:extLst>
      <p:ext uri="{BB962C8B-B14F-4D97-AF65-F5344CB8AC3E}">
        <p14:creationId xmlns:p14="http://schemas.microsoft.com/office/powerpoint/2010/main" val="375199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p:txBody>
          <a:bodyPr/>
          <a:lstStyle/>
          <a:p>
            <a:r>
              <a:rPr lang="fr-FR" sz="7200" dirty="0"/>
              <a:t>CBNPC </a:t>
            </a:r>
            <a:r>
              <a:rPr lang="fr-FR" sz="7200" dirty="0" err="1"/>
              <a:t>résécables</a:t>
            </a:r>
            <a:endParaRPr lang="fr-FR" sz="7200" dirty="0"/>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83496" y="3576007"/>
            <a:ext cx="10370160" cy="1690915"/>
          </a:xfrm>
        </p:spPr>
        <p:txBody>
          <a:bodyPr/>
          <a:lstStyle/>
          <a:p>
            <a:r>
              <a:rPr lang="fr-FR" dirty="0"/>
              <a:t>Péri-opératoire</a:t>
            </a:r>
            <a:endParaRPr lang="fr-FR" i="1" dirty="0"/>
          </a:p>
        </p:txBody>
      </p:sp>
    </p:spTree>
    <p:extLst>
      <p:ext uri="{BB962C8B-B14F-4D97-AF65-F5344CB8AC3E}">
        <p14:creationId xmlns:p14="http://schemas.microsoft.com/office/powerpoint/2010/main" val="63421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1A50F361-F6CB-1469-9CFC-2C2E1D09FADC}"/>
              </a:ext>
            </a:extLst>
          </p:cNvPr>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290107" y="1549497"/>
            <a:ext cx="10370160" cy="1690915"/>
          </a:xfrm>
        </p:spPr>
        <p:txBody>
          <a:bodyPr/>
          <a:lstStyle/>
          <a:p>
            <a:r>
              <a:rPr lang="fr-FR" dirty="0">
                <a:latin typeface="Century Gothic"/>
              </a:rPr>
              <a:t>Pembrolizumab péri-opératoire pour les CPNPC opérables</a:t>
            </a:r>
            <a:endParaRPr lang="fr-FR" dirty="0"/>
          </a:p>
          <a:p>
            <a:endParaRPr lang="fr-FR" dirty="0"/>
          </a:p>
        </p:txBody>
      </p:sp>
      <p:sp>
        <p:nvSpPr>
          <p:cNvPr id="4" name="Espace réservé du texte 3"/>
          <p:cNvSpPr>
            <a:spLocks noGrp="1"/>
          </p:cNvSpPr>
          <p:nvPr>
            <p:ph type="body" sz="quarter" idx="18"/>
          </p:nvPr>
        </p:nvSpPr>
        <p:spPr>
          <a:xfrm>
            <a:off x="1331297" y="3261756"/>
            <a:ext cx="10370160" cy="1690915"/>
          </a:xfrm>
        </p:spPr>
        <p:txBody>
          <a:bodyPr vert="horz" lIns="91440" tIns="45720" rIns="91440" bIns="45720" rtlCol="0" anchor="t">
            <a:noAutofit/>
          </a:bodyPr>
          <a:lstStyle/>
          <a:p>
            <a:r>
              <a:rPr lang="fr-FR" sz="3200" dirty="0">
                <a:latin typeface="Century Gothic"/>
              </a:rPr>
              <a:t>Résultats de survie globale de l'étude KEYNOTE-671</a:t>
            </a:r>
            <a:endParaRPr lang="fr-FR" sz="3200" dirty="0"/>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J. </a:t>
            </a:r>
            <a:r>
              <a:rPr lang="fr-FR" sz="1200" i="1" dirty="0" err="1">
                <a:solidFill>
                  <a:schemeClr val="bg1"/>
                </a:solidFill>
                <a:latin typeface="Century Gothic" panose="020B0502020202020204" pitchFamily="34" charset="0"/>
              </a:rPr>
              <a:t>Spicer</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#LBA56</a:t>
            </a:r>
            <a:endParaRPr lang="fr-FR" sz="1400" dirty="0"/>
          </a:p>
        </p:txBody>
      </p:sp>
    </p:spTree>
    <p:extLst>
      <p:ext uri="{BB962C8B-B14F-4D97-AF65-F5344CB8AC3E}">
        <p14:creationId xmlns:p14="http://schemas.microsoft.com/office/powerpoint/2010/main" val="3370858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vert="horz" lIns="90000" tIns="45720" rIns="91440" bIns="45720" rtlCol="0" anchor="t">
            <a:noAutofit/>
          </a:bodyPr>
          <a:lstStyle/>
          <a:p>
            <a:r>
              <a:rPr lang="fr-FR" dirty="0"/>
              <a:t>Design de l’étude -  Ph</a:t>
            </a:r>
            <a:r>
              <a:rPr lang="en-US" dirty="0" err="1">
                <a:latin typeface="Century Gothic"/>
              </a:rPr>
              <a:t>ase</a:t>
            </a:r>
            <a:r>
              <a:rPr lang="en-US" dirty="0">
                <a:latin typeface="Century Gothic"/>
              </a:rPr>
              <a:t> III, </a:t>
            </a:r>
            <a:r>
              <a:rPr lang="en-US" dirty="0" err="1">
                <a:latin typeface="Century Gothic"/>
              </a:rPr>
              <a:t>randomisée</a:t>
            </a:r>
            <a:r>
              <a:rPr lang="en-US" dirty="0">
                <a:latin typeface="Century Gothic"/>
              </a:rPr>
              <a:t>, en double </a:t>
            </a:r>
            <a:r>
              <a:rPr lang="en-US" dirty="0" err="1">
                <a:latin typeface="Century Gothic"/>
              </a:rPr>
              <a:t>aveugle</a:t>
            </a:r>
            <a:endParaRPr lang="fr-FR" dirty="0">
              <a:latin typeface="Century Gothic"/>
            </a:endParaRP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KEYNOTE-671</a:t>
            </a:r>
            <a:endParaRPr lang="fr-FR" dirty="0"/>
          </a:p>
        </p:txBody>
      </p:sp>
      <p:sp>
        <p:nvSpPr>
          <p:cNvPr id="17" name="Freeform 5">
            <a:extLst>
              <a:ext uri="{FF2B5EF4-FFF2-40B4-BE49-F238E27FC236}">
                <a16:creationId xmlns="" xmlns:a16="http://schemas.microsoft.com/office/drawing/2014/main" id="{415EE982-3D98-EB5A-52E8-8289C9029458}"/>
              </a:ext>
            </a:extLst>
          </p:cNvPr>
          <p:cNvSpPr/>
          <p:nvPr/>
        </p:nvSpPr>
        <p:spPr>
          <a:xfrm>
            <a:off x="1313732" y="1478575"/>
            <a:ext cx="2172078" cy="3405059"/>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200" b="1" dirty="0" err="1">
                <a:solidFill>
                  <a:schemeClr val="accent2"/>
                </a:solidFill>
                <a:cs typeface="Arial" panose="020B0604020202020204" pitchFamily="34" charset="0"/>
              </a:rPr>
              <a:t>Critère</a:t>
            </a:r>
            <a:r>
              <a:rPr lang="da-DK" sz="1200" b="1" dirty="0">
                <a:solidFill>
                  <a:schemeClr val="accent2"/>
                </a:solidFill>
                <a:cs typeface="Arial" panose="020B0604020202020204" pitchFamily="34" charset="0"/>
              </a:rPr>
              <a:t> </a:t>
            </a:r>
            <a:r>
              <a:rPr lang="da-DK" sz="1200" b="1" dirty="0" err="1">
                <a:solidFill>
                  <a:schemeClr val="accent2"/>
                </a:solidFill>
                <a:cs typeface="Arial" panose="020B0604020202020204" pitchFamily="34" charset="0"/>
              </a:rPr>
              <a:t>d’éligibilité</a:t>
            </a:r>
            <a:endParaRPr lang="da-DK" sz="12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CBPNC </a:t>
            </a:r>
            <a:r>
              <a:rPr lang="en-US" sz="1000" dirty="0" err="1">
                <a:solidFill>
                  <a:schemeClr val="tx2"/>
                </a:solidFill>
                <a:cs typeface="Arial" panose="020B0604020202020204" pitchFamily="34" charset="0"/>
              </a:rPr>
              <a:t>prouvé</a:t>
            </a:r>
            <a:r>
              <a:rPr lang="en-US" sz="1000" dirty="0">
                <a:solidFill>
                  <a:schemeClr val="tx2"/>
                </a:solidFill>
                <a:cs typeface="Arial" panose="020B0604020202020204" pitchFamily="34" charset="0"/>
              </a:rPr>
              <a:t>  de stage II, IIIA, or IIIB (N2) </a:t>
            </a:r>
            <a:r>
              <a:rPr lang="en-US" sz="1000" dirty="0" err="1">
                <a:solidFill>
                  <a:schemeClr val="tx2"/>
                </a:solidFill>
                <a:cs typeface="Arial" panose="020B0604020202020204" pitchFamily="34" charset="0"/>
              </a:rPr>
              <a:t>selon</a:t>
            </a:r>
            <a:r>
              <a:rPr lang="en-US" sz="1000" dirty="0">
                <a:solidFill>
                  <a:schemeClr val="tx2"/>
                </a:solidFill>
                <a:cs typeface="Arial" panose="020B0604020202020204" pitchFamily="34" charset="0"/>
              </a:rPr>
              <a:t> AJCC v8,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Naïf de TTT</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Capable de </a:t>
            </a:r>
            <a:r>
              <a:rPr lang="en-US" sz="1000" dirty="0" err="1">
                <a:solidFill>
                  <a:schemeClr val="tx2"/>
                </a:solidFill>
                <a:cs typeface="Arial" panose="020B0604020202020204" pitchFamily="34" charset="0"/>
              </a:rPr>
              <a:t>subir</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une</a:t>
            </a:r>
            <a:r>
              <a:rPr lang="en-US" sz="1000" dirty="0">
                <a:solidFill>
                  <a:schemeClr val="tx2"/>
                </a:solidFill>
                <a:cs typeface="Arial" panose="020B0604020202020204" pitchFamily="34" charset="0"/>
              </a:rPr>
              <a:t> intervention </a:t>
            </a:r>
            <a:r>
              <a:rPr lang="en-US" sz="1000" dirty="0" err="1">
                <a:solidFill>
                  <a:schemeClr val="tx2"/>
                </a:solidFill>
                <a:cs typeface="Arial" panose="020B0604020202020204" pitchFamily="34" charset="0"/>
              </a:rPr>
              <a:t>chirurgicale</a:t>
            </a:r>
            <a:endParaRPr lang="en-US" sz="10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PD-L1 </a:t>
            </a:r>
            <a:r>
              <a:rPr lang="en-US" sz="1000" dirty="0" err="1">
                <a:solidFill>
                  <a:schemeClr val="tx2"/>
                </a:solidFill>
                <a:cs typeface="Arial" panose="020B0604020202020204" pitchFamily="34" charset="0"/>
              </a:rPr>
              <a:t>évaluable</a:t>
            </a:r>
            <a:r>
              <a:rPr lang="en-US" sz="1000" dirty="0">
                <a:solidFill>
                  <a:schemeClr val="tx2"/>
                </a:solidFill>
                <a:cs typeface="Arial" panose="020B0604020202020204" pitchFamily="34" charset="0"/>
              </a:rPr>
              <a:t> en </a:t>
            </a:r>
            <a:r>
              <a:rPr lang="en-US" sz="1000" dirty="0" err="1">
                <a:solidFill>
                  <a:schemeClr val="tx2"/>
                </a:solidFill>
                <a:cs typeface="Arial" panose="020B0604020202020204" pitchFamily="34" charset="0"/>
              </a:rPr>
              <a:t>centralisé</a:t>
            </a:r>
            <a:endParaRPr lang="en-US" sz="10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ECOG PS 0 </a:t>
            </a:r>
            <a:r>
              <a:rPr lang="en-US" sz="1000" dirty="0" err="1">
                <a:solidFill>
                  <a:schemeClr val="tx2"/>
                </a:solidFill>
                <a:cs typeface="Arial" panose="020B0604020202020204" pitchFamily="34" charset="0"/>
              </a:rPr>
              <a:t>ou</a:t>
            </a:r>
            <a:r>
              <a:rPr lang="en-US" sz="1000" dirty="0">
                <a:solidFill>
                  <a:schemeClr val="tx2"/>
                </a:solidFill>
                <a:cs typeface="Arial" panose="020B0604020202020204" pitchFamily="34" charset="0"/>
              </a:rPr>
              <a:t> 1</a:t>
            </a:r>
          </a:p>
          <a:p>
            <a:pPr defTabSz="450056">
              <a:spcBef>
                <a:spcPts val="2400"/>
              </a:spcBef>
              <a:defRPr/>
            </a:pPr>
            <a:r>
              <a:rPr lang="da-DK" sz="1200" b="1" dirty="0" err="1">
                <a:solidFill>
                  <a:schemeClr val="accent2"/>
                </a:solidFill>
                <a:cs typeface="Arial" panose="020B0604020202020204" pitchFamily="34" charset="0"/>
              </a:rPr>
              <a:t>Facteurs</a:t>
            </a:r>
            <a:r>
              <a:rPr lang="da-DK" sz="1200" b="1" dirty="0">
                <a:solidFill>
                  <a:schemeClr val="accent2"/>
                </a:solidFill>
                <a:cs typeface="Arial" panose="020B0604020202020204" pitchFamily="34" charset="0"/>
              </a:rPr>
              <a:t> de </a:t>
            </a:r>
            <a:r>
              <a:rPr lang="da-DK" sz="1200" b="1" dirty="0" err="1">
                <a:solidFill>
                  <a:schemeClr val="accent2"/>
                </a:solidFill>
                <a:cs typeface="Arial" panose="020B0604020202020204" pitchFamily="34" charset="0"/>
              </a:rPr>
              <a:t>stratifications</a:t>
            </a:r>
            <a:endParaRPr lang="da-DK" sz="12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Stade (II </a:t>
            </a:r>
            <a:r>
              <a:rPr lang="en-US" sz="1000" i="1" dirty="0">
                <a:solidFill>
                  <a:schemeClr val="tx2"/>
                </a:solidFill>
                <a:cs typeface="Arial" panose="020B0604020202020204" pitchFamily="34" charset="0"/>
              </a:rPr>
              <a:t>vs</a:t>
            </a:r>
            <a:r>
              <a:rPr lang="en-US" sz="1000" dirty="0">
                <a:solidFill>
                  <a:schemeClr val="tx2"/>
                </a:solidFill>
                <a:cs typeface="Arial" panose="020B0604020202020204" pitchFamily="34" charset="0"/>
              </a:rPr>
              <a:t> III)</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PD-L1 TPS</a:t>
            </a:r>
            <a:r>
              <a:rPr lang="en-US" sz="1000" baseline="30000" dirty="0">
                <a:solidFill>
                  <a:schemeClr val="tx2"/>
                </a:solidFill>
                <a:cs typeface="Arial" panose="020B0604020202020204" pitchFamily="34" charset="0"/>
              </a:rPr>
              <a:t>1</a:t>
            </a:r>
            <a:r>
              <a:rPr lang="en-US" sz="1000" dirty="0">
                <a:solidFill>
                  <a:schemeClr val="tx2"/>
                </a:solidFill>
                <a:cs typeface="Arial" panose="020B0604020202020204" pitchFamily="34" charset="0"/>
              </a:rPr>
              <a:t> (&lt;50% </a:t>
            </a:r>
            <a:r>
              <a:rPr lang="en-US" sz="1000" i="1" dirty="0">
                <a:solidFill>
                  <a:schemeClr val="tx2"/>
                </a:solidFill>
                <a:cs typeface="Arial" panose="020B0604020202020204" pitchFamily="34" charset="0"/>
              </a:rPr>
              <a:t>vs </a:t>
            </a:r>
            <a:r>
              <a:rPr lang="en-US" sz="1000" dirty="0">
                <a:solidFill>
                  <a:schemeClr val="tx2"/>
                </a:solidFill>
                <a:cs typeface="Arial" panose="020B0604020202020204" pitchFamily="34" charset="0"/>
              </a:rPr>
              <a:t>≥50%)</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Histologie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épidermoïde</a:t>
            </a:r>
            <a:r>
              <a:rPr lang="en-US" sz="1000" dirty="0">
                <a:solidFill>
                  <a:schemeClr val="tx2"/>
                </a:solidFill>
                <a:cs typeface="Arial" panose="020B0604020202020204" pitchFamily="34" charset="0"/>
              </a:rPr>
              <a:t> vs non-</a:t>
            </a:r>
            <a:r>
              <a:rPr lang="en-US" sz="1000" dirty="0" err="1">
                <a:solidFill>
                  <a:schemeClr val="tx2"/>
                </a:solidFill>
                <a:cs typeface="Arial" panose="020B0604020202020204" pitchFamily="34" charset="0"/>
              </a:rPr>
              <a:t>épidermoïde</a:t>
            </a:r>
            <a:r>
              <a:rPr lang="en-US" sz="1000" dirty="0">
                <a:solidFill>
                  <a:schemeClr val="tx2"/>
                </a:solidFill>
                <a:cs typeface="Arial" panose="020B0604020202020204" pitchFamily="34" charset="0"/>
              </a:rPr>
              <a:t>)</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Region </a:t>
            </a:r>
            <a:r>
              <a:rPr lang="en-US" sz="1000" dirty="0" err="1">
                <a:solidFill>
                  <a:schemeClr val="tx2"/>
                </a:solidFill>
                <a:cs typeface="Arial" panose="020B0604020202020204" pitchFamily="34" charset="0"/>
              </a:rPr>
              <a:t>géographique</a:t>
            </a:r>
            <a:r>
              <a:rPr lang="en-US" sz="1000" dirty="0">
                <a:solidFill>
                  <a:schemeClr val="tx2"/>
                </a:solidFill>
                <a:cs typeface="Arial" panose="020B0604020202020204" pitchFamily="34" charset="0"/>
              </a:rPr>
              <a:t/>
            </a:r>
            <a:br>
              <a:rPr lang="en-US" sz="1000" dirty="0">
                <a:solidFill>
                  <a:schemeClr val="tx2"/>
                </a:solidFill>
                <a:cs typeface="Arial" panose="020B0604020202020204" pitchFamily="34" charset="0"/>
              </a:rPr>
            </a:br>
            <a:r>
              <a:rPr lang="en-US" sz="1000" dirty="0">
                <a:solidFill>
                  <a:schemeClr val="tx2"/>
                </a:solidFill>
                <a:cs typeface="Arial" panose="020B0604020202020204" pitchFamily="34" charset="0"/>
              </a:rPr>
              <a:t>(</a:t>
            </a:r>
            <a:r>
              <a:rPr lang="en-US" sz="1000" dirty="0" err="1">
                <a:solidFill>
                  <a:schemeClr val="tx2"/>
                </a:solidFill>
                <a:cs typeface="Arial" panose="020B0604020202020204" pitchFamily="34" charset="0"/>
              </a:rPr>
              <a:t>Asie</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l’Est</a:t>
            </a:r>
            <a:r>
              <a:rPr lang="en-US" sz="1000" i="1" dirty="0">
                <a:solidFill>
                  <a:schemeClr val="tx2"/>
                </a:solidFill>
                <a:cs typeface="Arial" panose="020B0604020202020204" pitchFamily="34" charset="0"/>
              </a:rPr>
              <a:t> vs</a:t>
            </a:r>
            <a:r>
              <a:rPr lang="en-US" sz="1000" dirty="0">
                <a:solidFill>
                  <a:schemeClr val="tx2"/>
                </a:solidFill>
                <a:cs typeface="Arial" panose="020B0604020202020204" pitchFamily="34" charset="0"/>
              </a:rPr>
              <a:t> non </a:t>
            </a:r>
            <a:r>
              <a:rPr lang="en-US" sz="1000" dirty="0" err="1">
                <a:solidFill>
                  <a:schemeClr val="tx2"/>
                </a:solidFill>
                <a:cs typeface="Arial" panose="020B0604020202020204" pitchFamily="34" charset="0"/>
              </a:rPr>
              <a:t>asie</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l’Est</a:t>
            </a:r>
            <a:r>
              <a:rPr lang="en-US" sz="1000" dirty="0">
                <a:solidFill>
                  <a:schemeClr val="tx2"/>
                </a:solidFill>
                <a:cs typeface="Arial" panose="020B0604020202020204" pitchFamily="34" charset="0"/>
              </a:rPr>
              <a:t>) </a:t>
            </a: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63766" y="1278976"/>
            <a:ext cx="10620000" cy="419749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6" name="Parenthèse ouvrante 15">
            <a:extLst>
              <a:ext uri="{FF2B5EF4-FFF2-40B4-BE49-F238E27FC236}">
                <a16:creationId xmlns="" xmlns:a16="http://schemas.microsoft.com/office/drawing/2014/main" id="{2D15AA91-5CC2-29FA-4C6E-F44CDB4C711A}"/>
              </a:ext>
            </a:extLst>
          </p:cNvPr>
          <p:cNvSpPr/>
          <p:nvPr/>
        </p:nvSpPr>
        <p:spPr>
          <a:xfrm>
            <a:off x="3975812" y="2213676"/>
            <a:ext cx="360000" cy="2015249"/>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9" name="Freeform 41">
            <a:extLst>
              <a:ext uri="{FF2B5EF4-FFF2-40B4-BE49-F238E27FC236}">
                <a16:creationId xmlns="" xmlns:a16="http://schemas.microsoft.com/office/drawing/2014/main" id="{48655D25-7D54-504E-0BB5-9DDADBF897EE}"/>
              </a:ext>
            </a:extLst>
          </p:cNvPr>
          <p:cNvSpPr/>
          <p:nvPr/>
        </p:nvSpPr>
        <p:spPr>
          <a:xfrm>
            <a:off x="4411192" y="3373945"/>
            <a:ext cx="2261844" cy="1512000"/>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457200" eaLnBrk="0" fontAlgn="base" hangingPunct="0">
              <a:spcBef>
                <a:spcPct val="0"/>
              </a:spcBef>
              <a:spcAft>
                <a:spcPct val="0"/>
              </a:spcAft>
            </a:pPr>
            <a:r>
              <a:rPr lang="en-US" sz="1100" b="1" dirty="0">
                <a:solidFill>
                  <a:prstClr val="white"/>
                </a:solidFill>
                <a:ea typeface="MS PGothic" panose="020B0600070205080204" pitchFamily="34" charset="-128"/>
              </a:rPr>
              <a:t>Placebo IV Q3W</a:t>
            </a:r>
          </a:p>
          <a:p>
            <a:pPr algn="ctr" defTabSz="457200" eaLnBrk="0" fontAlgn="base" hangingPunct="0">
              <a:spcBef>
                <a:spcPct val="0"/>
              </a:spcBef>
              <a:spcAft>
                <a:spcPct val="0"/>
              </a:spcAft>
            </a:pPr>
            <a:r>
              <a:rPr lang="en-US" sz="1100" b="1" dirty="0">
                <a:solidFill>
                  <a:prstClr val="white"/>
                </a:solidFill>
                <a:ea typeface="MS PGothic" panose="020B0600070205080204" pitchFamily="34" charset="-128"/>
              </a:rPr>
              <a:t>+</a:t>
            </a:r>
          </a:p>
          <a:p>
            <a:pPr algn="ctr" defTabSz="514350">
              <a:spcBef>
                <a:spcPts val="300"/>
              </a:spcBef>
              <a:defRPr/>
            </a:pPr>
            <a:r>
              <a:rPr lang="en-US" sz="1100" b="1" dirty="0">
                <a:solidFill>
                  <a:prstClr val="white"/>
                </a:solidFill>
                <a:cs typeface="Arial"/>
              </a:rPr>
              <a:t>Cisplatine - Gemcitabine </a:t>
            </a:r>
            <a:endParaRPr lang="en-US" sz="1100" b="1" dirty="0">
              <a:solidFill>
                <a:prstClr val="white"/>
              </a:solidFill>
              <a:cs typeface="Arial" panose="020B0604020202020204" pitchFamily="34" charset="0"/>
            </a:endParaRPr>
          </a:p>
          <a:p>
            <a:pPr algn="ctr" defTabSz="514350">
              <a:spcBef>
                <a:spcPts val="300"/>
              </a:spcBef>
              <a:defRPr/>
            </a:pPr>
            <a:r>
              <a:rPr lang="en-US" sz="1100" b="1" dirty="0" err="1">
                <a:solidFill>
                  <a:prstClr val="white"/>
                </a:solidFill>
                <a:cs typeface="Arial" panose="020B0604020202020204" pitchFamily="34" charset="0"/>
              </a:rPr>
              <a:t>ou</a:t>
            </a:r>
            <a:endParaRPr lang="en-US" sz="1100" b="1" dirty="0">
              <a:solidFill>
                <a:prstClr val="white"/>
              </a:solidFill>
              <a:cs typeface="Arial" panose="020B0604020202020204" pitchFamily="34" charset="0"/>
            </a:endParaRPr>
          </a:p>
          <a:p>
            <a:pPr algn="ctr" defTabSz="514350">
              <a:spcBef>
                <a:spcPts val="300"/>
              </a:spcBef>
              <a:defRPr/>
            </a:pPr>
            <a:r>
              <a:rPr lang="en-US" sz="1100" b="1" dirty="0">
                <a:solidFill>
                  <a:prstClr val="white"/>
                </a:solidFill>
                <a:cs typeface="Arial"/>
              </a:rPr>
              <a:t>Cisplatine - </a:t>
            </a:r>
            <a:r>
              <a:rPr lang="en-US" sz="1100" b="1" dirty="0" err="1">
                <a:solidFill>
                  <a:prstClr val="white"/>
                </a:solidFill>
                <a:cs typeface="Arial"/>
              </a:rPr>
              <a:t>Pémétrexed</a:t>
            </a:r>
            <a:r>
              <a:rPr lang="en-US" sz="1100" b="1" dirty="0">
                <a:solidFill>
                  <a:prstClr val="white"/>
                </a:solidFill>
                <a:cs typeface="Arial"/>
              </a:rPr>
              <a:t> </a:t>
            </a:r>
            <a:endParaRPr lang="en-US" sz="1100" b="1" dirty="0">
              <a:solidFill>
                <a:prstClr val="white"/>
              </a:solidFill>
              <a:cs typeface="Arial" panose="020B0604020202020204" pitchFamily="34" charset="0"/>
            </a:endParaRPr>
          </a:p>
          <a:p>
            <a:pPr algn="ctr" defTabSz="514350">
              <a:spcBef>
                <a:spcPts val="600"/>
              </a:spcBef>
              <a:defRPr/>
            </a:pPr>
            <a:r>
              <a:rPr lang="en-US" sz="1100" b="1" dirty="0" err="1">
                <a:solidFill>
                  <a:prstClr val="white"/>
                </a:solidFill>
                <a:cs typeface="Arial"/>
              </a:rPr>
              <a:t>Jusqu’à</a:t>
            </a:r>
            <a:r>
              <a:rPr lang="en-US" sz="1100" b="1" dirty="0">
                <a:solidFill>
                  <a:prstClr val="white"/>
                </a:solidFill>
                <a:cs typeface="Arial"/>
              </a:rPr>
              <a:t> 4 cycles</a:t>
            </a:r>
          </a:p>
        </p:txBody>
      </p:sp>
      <p:sp>
        <p:nvSpPr>
          <p:cNvPr id="20" name="Ellipse 19">
            <a:extLst>
              <a:ext uri="{FF2B5EF4-FFF2-40B4-BE49-F238E27FC236}">
                <a16:creationId xmlns="" xmlns:a16="http://schemas.microsoft.com/office/drawing/2014/main" id="{CC678813-6927-9592-F5AF-E85498FBC1C9}"/>
              </a:ext>
            </a:extLst>
          </p:cNvPr>
          <p:cNvSpPr/>
          <p:nvPr/>
        </p:nvSpPr>
        <p:spPr>
          <a:xfrm>
            <a:off x="3767075" y="3014012"/>
            <a:ext cx="413769" cy="413769"/>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ctr"/>
          <a:lstStyle/>
          <a:p>
            <a:pPr algn="ctr">
              <a:lnSpc>
                <a:spcPts val="1300"/>
              </a:lnSpc>
            </a:pPr>
            <a:r>
              <a:rPr lang="en-US" altLang="zh-CN" sz="1200" b="1">
                <a:solidFill>
                  <a:srgbClr val="FFFFFF"/>
                </a:solidFill>
                <a:cs typeface="Arial" panose="020B0604020202020204" pitchFamily="34" charset="0"/>
              </a:rPr>
              <a:t>R</a:t>
            </a:r>
            <a:br>
              <a:rPr lang="en-US" altLang="zh-CN" sz="1200" b="1">
                <a:solidFill>
                  <a:srgbClr val="FFFFFF"/>
                </a:solidFill>
                <a:cs typeface="Arial" panose="020B0604020202020204" pitchFamily="34" charset="0"/>
              </a:rPr>
            </a:br>
            <a:r>
              <a:rPr lang="en-US" altLang="zh-CN" sz="1050" b="1">
                <a:solidFill>
                  <a:srgbClr val="FFFFFF"/>
                </a:solidFill>
                <a:cs typeface="Arial" panose="020B0604020202020204" pitchFamily="34" charset="0"/>
              </a:rPr>
              <a:t>1:1</a:t>
            </a:r>
          </a:p>
        </p:txBody>
      </p:sp>
      <p:sp>
        <p:nvSpPr>
          <p:cNvPr id="21" name="Freeform 9">
            <a:extLst>
              <a:ext uri="{FF2B5EF4-FFF2-40B4-BE49-F238E27FC236}">
                <a16:creationId xmlns="" xmlns:a16="http://schemas.microsoft.com/office/drawing/2014/main" id="{B908C034-2CF7-F837-8F3B-7BD5A203680D}"/>
              </a:ext>
            </a:extLst>
          </p:cNvPr>
          <p:cNvSpPr/>
          <p:nvPr/>
        </p:nvSpPr>
        <p:spPr>
          <a:xfrm>
            <a:off x="9962307" y="1886905"/>
            <a:ext cx="1591472" cy="263556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200" b="1" dirty="0">
                <a:solidFill>
                  <a:srgbClr val="002C4C"/>
                </a:solidFill>
                <a:latin typeface="Century Gothic" panose="020F0302020204030204"/>
                <a:cs typeface="Arial" panose="020B0604020202020204" pitchFamily="34" charset="0"/>
              </a:rPr>
              <a:t>Co-</a:t>
            </a:r>
            <a:r>
              <a:rPr lang="en-US" sz="1200" b="1" dirty="0" err="1">
                <a:solidFill>
                  <a:srgbClr val="002C4C"/>
                </a:solidFill>
                <a:latin typeface="Century Gothic" panose="020F0302020204030204"/>
                <a:cs typeface="Arial" panose="020B0604020202020204" pitchFamily="34" charset="0"/>
              </a:rPr>
              <a:t>Critère</a:t>
            </a:r>
            <a:r>
              <a:rPr lang="en-US" sz="1200" b="1" dirty="0">
                <a:solidFill>
                  <a:srgbClr val="002C4C"/>
                </a:solidFill>
                <a:latin typeface="Century Gothic" panose="020F0302020204030204"/>
                <a:cs typeface="Arial" panose="020B0604020202020204" pitchFamily="34" charset="0"/>
              </a:rPr>
              <a:t> </a:t>
            </a:r>
            <a:r>
              <a:rPr lang="en-US" sz="1200" b="1" dirty="0" err="1">
                <a:solidFill>
                  <a:srgbClr val="002C4C"/>
                </a:solidFill>
                <a:latin typeface="Century Gothic" panose="020F0302020204030204"/>
                <a:cs typeface="Arial" panose="020B0604020202020204" pitchFamily="34" charset="0"/>
              </a:rPr>
              <a:t>Principaux</a:t>
            </a:r>
            <a:endParaRPr kumimoji="0" lang="en-US" sz="12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EFS </a:t>
            </a: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selon</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a:t>
            </a: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investigateur</a:t>
            </a:r>
            <a:endPar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lang="en-US" sz="1000" dirty="0">
                <a:solidFill>
                  <a:srgbClr val="44546A"/>
                </a:solidFill>
                <a:latin typeface="Century Gothic" panose="020F0302020204030204"/>
                <a:cs typeface="Arial" panose="020B0604020202020204" pitchFamily="34" charset="0"/>
              </a:rPr>
              <a:t>SG</a:t>
            </a:r>
            <a:endPar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endParaRPr>
          </a:p>
          <a:p>
            <a:pPr defTabSz="450056">
              <a:spcBef>
                <a:spcPts val="1800"/>
              </a:spcBef>
              <a:buClr>
                <a:schemeClr val="bg2"/>
              </a:buClr>
              <a:buSzPct val="70000"/>
              <a:tabLst>
                <a:tab pos="120650" algn="l"/>
              </a:tabLst>
              <a:defRPr/>
            </a:pPr>
            <a:r>
              <a:rPr lang="en-US" sz="1200" b="1" dirty="0" err="1">
                <a:solidFill>
                  <a:schemeClr val="accent2"/>
                </a:solidFill>
                <a:cs typeface="Arial" panose="020B0604020202020204" pitchFamily="34" charset="0"/>
              </a:rPr>
              <a:t>Critères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secondaires</a:t>
            </a:r>
            <a:endParaRPr lang="en-US" sz="1200"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mPR</a:t>
            </a:r>
            <a:r>
              <a:rPr lang="en-US" sz="1000" dirty="0">
                <a:solidFill>
                  <a:schemeClr val="tx2"/>
                </a:solidFill>
                <a:cs typeface="Arial" panose="020B0604020202020204" pitchFamily="34" charset="0"/>
              </a:rPr>
              <a:t> et </a:t>
            </a:r>
            <a:r>
              <a:rPr lang="en-US" sz="1000" dirty="0" err="1">
                <a:solidFill>
                  <a:schemeClr val="tx2"/>
                </a:solidFill>
                <a:cs typeface="Arial" panose="020B0604020202020204" pitchFamily="34" charset="0"/>
              </a:rPr>
              <a:t>pCR</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selon</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relecture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independante</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Tolérance</a:t>
            </a:r>
            <a:r>
              <a:rPr lang="en-US" sz="1000" dirty="0">
                <a:solidFill>
                  <a:schemeClr val="tx2"/>
                </a:solidFill>
                <a:cs typeface="Arial" panose="020B0604020202020204" pitchFamily="34" charset="0"/>
              </a:rPr>
              <a:t> </a:t>
            </a:r>
          </a:p>
        </p:txBody>
      </p:sp>
      <p:sp>
        <p:nvSpPr>
          <p:cNvPr id="23" name="TextBox 17">
            <a:extLst>
              <a:ext uri="{FF2B5EF4-FFF2-40B4-BE49-F238E27FC236}">
                <a16:creationId xmlns="" xmlns:a16="http://schemas.microsoft.com/office/drawing/2014/main" id="{1D0C0131-9033-2C39-A322-9FED7131E4C4}"/>
              </a:ext>
            </a:extLst>
          </p:cNvPr>
          <p:cNvSpPr txBox="1"/>
          <p:nvPr/>
        </p:nvSpPr>
        <p:spPr>
          <a:xfrm>
            <a:off x="3602125" y="3471100"/>
            <a:ext cx="743668" cy="169277"/>
          </a:xfrm>
          <a:prstGeom prst="rect">
            <a:avLst/>
          </a:prstGeom>
          <a:solidFill>
            <a:schemeClr val="bg1"/>
          </a:solidFill>
        </p:spPr>
        <p:txBody>
          <a:bodyPr wrap="square" lIns="0" tIns="0" rIns="0" rtlCol="0" anchor="ctr">
            <a:spAutoFit/>
          </a:bodyPr>
          <a:lstStyle/>
          <a:p>
            <a:pPr algn="ctr"/>
            <a:r>
              <a:rPr lang="en-US" altLang="zh-CN" sz="800" b="1">
                <a:solidFill>
                  <a:schemeClr val="tx1">
                    <a:lumMod val="50000"/>
                    <a:lumOff val="50000"/>
                  </a:schemeClr>
                </a:solidFill>
                <a:cs typeface="Arial" panose="020B0604020202020204" pitchFamily="34" charset="0"/>
              </a:rPr>
              <a:t>N=~786</a:t>
            </a: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9615235" y="1512685"/>
            <a:ext cx="117884" cy="3384000"/>
            <a:chOff x="9203915" y="2219156"/>
            <a:chExt cx="117884" cy="3384000"/>
          </a:xfrm>
        </p:grpSpPr>
        <p:cxnSp>
          <p:nvCxnSpPr>
            <p:cNvPr id="27" name="Connecteur droit 26">
              <a:extLst>
                <a:ext uri="{FF2B5EF4-FFF2-40B4-BE49-F238E27FC236}">
                  <a16:creationId xmlns="" xmlns:a16="http://schemas.microsoft.com/office/drawing/2014/main" id="{8E1509F0-A231-C6A0-7B36-C090057BE281}"/>
                </a:ext>
              </a:extLst>
            </p:cNvPr>
            <p:cNvCxnSpPr>
              <a:cxnSpLocks/>
            </p:cNvCxnSpPr>
            <p:nvPr/>
          </p:nvCxnSpPr>
          <p:spPr>
            <a:xfrm>
              <a:off x="9203916" y="2219156"/>
              <a:ext cx="0" cy="3384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385221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a:solidFill>
                  <a:prstClr val="white"/>
                </a:solidFill>
                <a:cs typeface="Arial" panose="020B0604020202020204" pitchFamily="34" charset="0"/>
              </a:endParaRPr>
            </a:p>
          </p:txBody>
        </p:sp>
      </p:grpSp>
      <p:sp>
        <p:nvSpPr>
          <p:cNvPr id="29" name="Freeform 41">
            <a:extLst>
              <a:ext uri="{FF2B5EF4-FFF2-40B4-BE49-F238E27FC236}">
                <a16:creationId xmlns="" xmlns:a16="http://schemas.microsoft.com/office/drawing/2014/main" id="{D9A29D24-8D01-7398-2D32-E9378C3AB03A}"/>
              </a:ext>
            </a:extLst>
          </p:cNvPr>
          <p:cNvSpPr/>
          <p:nvPr/>
        </p:nvSpPr>
        <p:spPr>
          <a:xfrm>
            <a:off x="4411192" y="1496302"/>
            <a:ext cx="2261844" cy="1512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100" b="1" dirty="0">
                <a:solidFill>
                  <a:prstClr val="white"/>
                </a:solidFill>
                <a:cs typeface="Arial"/>
              </a:rPr>
              <a:t>Pembrolizumab</a:t>
            </a:r>
            <a:r>
              <a:rPr lang="en-US" sz="1100" b="1" dirty="0">
                <a:cs typeface="Arial" panose="020B0604020202020204" pitchFamily="34" charset="0"/>
              </a:rPr>
              <a:t/>
            </a:r>
            <a:br>
              <a:rPr lang="en-US" sz="1100" b="1" dirty="0">
                <a:cs typeface="Arial" panose="020B0604020202020204" pitchFamily="34" charset="0"/>
              </a:rPr>
            </a:br>
            <a:r>
              <a:rPr lang="en-US" sz="900" dirty="0">
                <a:solidFill>
                  <a:prstClr val="white"/>
                </a:solidFill>
                <a:cs typeface="Arial"/>
              </a:rPr>
              <a:t>(200 mg IV 3 </a:t>
            </a:r>
            <a:r>
              <a:rPr lang="en-US" sz="900" dirty="0" err="1">
                <a:solidFill>
                  <a:prstClr val="white"/>
                </a:solidFill>
                <a:cs typeface="Arial"/>
              </a:rPr>
              <a:t>ttes</a:t>
            </a:r>
            <a:r>
              <a:rPr lang="en-US" sz="900" dirty="0">
                <a:solidFill>
                  <a:prstClr val="white"/>
                </a:solidFill>
                <a:cs typeface="Arial"/>
              </a:rPr>
              <a:t> 3 sem.) </a:t>
            </a:r>
            <a:r>
              <a:rPr lang="en-US" sz="1100" b="1" dirty="0">
                <a:cs typeface="Arial" panose="020B0604020202020204" pitchFamily="34" charset="0"/>
              </a:rPr>
              <a:t/>
            </a:r>
            <a:br>
              <a:rPr lang="en-US" sz="1100" b="1" dirty="0">
                <a:cs typeface="Arial" panose="020B0604020202020204" pitchFamily="34" charset="0"/>
              </a:rPr>
            </a:br>
            <a:r>
              <a:rPr lang="en-US" sz="1100" b="1" dirty="0">
                <a:solidFill>
                  <a:prstClr val="white"/>
                </a:solidFill>
                <a:cs typeface="Arial"/>
              </a:rPr>
              <a:t>+ </a:t>
            </a:r>
            <a:r>
              <a:rPr lang="en-US" sz="1100" b="1" dirty="0">
                <a:cs typeface="Arial" panose="020B0604020202020204" pitchFamily="34" charset="0"/>
              </a:rPr>
              <a:t/>
            </a:r>
            <a:br>
              <a:rPr lang="en-US" sz="1100" b="1" dirty="0">
                <a:cs typeface="Arial" panose="020B0604020202020204" pitchFamily="34" charset="0"/>
              </a:rPr>
            </a:br>
            <a:r>
              <a:rPr lang="en-US" sz="1100" b="1" dirty="0">
                <a:solidFill>
                  <a:prstClr val="white"/>
                </a:solidFill>
                <a:cs typeface="Arial"/>
              </a:rPr>
              <a:t>Cisplatine - Gemcitabine </a:t>
            </a:r>
            <a:endParaRPr lang="en-US" sz="1100" b="1" dirty="0">
              <a:solidFill>
                <a:prstClr val="white"/>
              </a:solidFill>
              <a:cs typeface="Arial" panose="020B0604020202020204" pitchFamily="34" charset="0"/>
            </a:endParaRPr>
          </a:p>
          <a:p>
            <a:pPr algn="ctr" defTabSz="514350">
              <a:spcBef>
                <a:spcPts val="300"/>
              </a:spcBef>
              <a:defRPr/>
            </a:pPr>
            <a:r>
              <a:rPr lang="en-US" sz="1100" b="1" dirty="0" err="1">
                <a:solidFill>
                  <a:prstClr val="white"/>
                </a:solidFill>
                <a:cs typeface="Arial" panose="020B0604020202020204" pitchFamily="34" charset="0"/>
              </a:rPr>
              <a:t>ou</a:t>
            </a:r>
            <a:endParaRPr lang="en-US" sz="1100" b="1" dirty="0">
              <a:solidFill>
                <a:prstClr val="white"/>
              </a:solidFill>
              <a:cs typeface="Arial" panose="020B0604020202020204" pitchFamily="34" charset="0"/>
            </a:endParaRPr>
          </a:p>
          <a:p>
            <a:pPr algn="ctr" defTabSz="514350">
              <a:spcBef>
                <a:spcPts val="300"/>
              </a:spcBef>
              <a:defRPr/>
            </a:pPr>
            <a:r>
              <a:rPr lang="en-US" sz="1100" b="1" dirty="0">
                <a:solidFill>
                  <a:prstClr val="white"/>
                </a:solidFill>
                <a:cs typeface="Arial"/>
              </a:rPr>
              <a:t>Cisplatine - </a:t>
            </a:r>
            <a:r>
              <a:rPr lang="en-US" sz="1100" b="1" dirty="0" err="1">
                <a:solidFill>
                  <a:prstClr val="white"/>
                </a:solidFill>
                <a:cs typeface="Arial"/>
              </a:rPr>
              <a:t>Pemetrexed</a:t>
            </a:r>
            <a:r>
              <a:rPr lang="en-US" sz="1100" b="1" dirty="0">
                <a:solidFill>
                  <a:prstClr val="white"/>
                </a:solidFill>
                <a:cs typeface="Arial"/>
              </a:rPr>
              <a:t> </a:t>
            </a:r>
            <a:endParaRPr lang="en-US" sz="1100" b="1" dirty="0">
              <a:solidFill>
                <a:prstClr val="white"/>
              </a:solidFill>
              <a:cs typeface="Arial" panose="020B0604020202020204" pitchFamily="34" charset="0"/>
            </a:endParaRPr>
          </a:p>
          <a:p>
            <a:pPr algn="ctr" defTabSz="514350">
              <a:spcBef>
                <a:spcPts val="600"/>
              </a:spcBef>
              <a:defRPr/>
            </a:pPr>
            <a:r>
              <a:rPr lang="en-US" sz="1100" b="1" dirty="0" err="1">
                <a:solidFill>
                  <a:prstClr val="white"/>
                </a:solidFill>
                <a:cs typeface="Arial"/>
              </a:rPr>
              <a:t>Jusqu’à</a:t>
            </a:r>
            <a:r>
              <a:rPr lang="en-US" sz="1100" b="1" dirty="0">
                <a:solidFill>
                  <a:prstClr val="white"/>
                </a:solidFill>
                <a:cs typeface="Arial"/>
              </a:rPr>
              <a:t> 4 cycles</a:t>
            </a:r>
          </a:p>
        </p:txBody>
      </p:sp>
      <p:cxnSp>
        <p:nvCxnSpPr>
          <p:cNvPr id="4" name="Connecteur droit avec flèche 3">
            <a:extLst>
              <a:ext uri="{FF2B5EF4-FFF2-40B4-BE49-F238E27FC236}">
                <a16:creationId xmlns="" xmlns:a16="http://schemas.microsoft.com/office/drawing/2014/main" id="{92C5F9C4-305B-D598-A8CD-D93CE4692799}"/>
              </a:ext>
            </a:extLst>
          </p:cNvPr>
          <p:cNvCxnSpPr>
            <a:cxnSpLocks/>
          </p:cNvCxnSpPr>
          <p:nvPr/>
        </p:nvCxnSpPr>
        <p:spPr>
          <a:xfrm>
            <a:off x="6750965" y="2213676"/>
            <a:ext cx="792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 name="TextBox 17">
            <a:extLst>
              <a:ext uri="{FF2B5EF4-FFF2-40B4-BE49-F238E27FC236}">
                <a16:creationId xmlns="" xmlns:a16="http://schemas.microsoft.com/office/drawing/2014/main" id="{1835C15B-C41B-7C04-2EF3-00A49E59B789}"/>
              </a:ext>
            </a:extLst>
          </p:cNvPr>
          <p:cNvSpPr txBox="1"/>
          <p:nvPr/>
        </p:nvSpPr>
        <p:spPr>
          <a:xfrm>
            <a:off x="6868737" y="2138273"/>
            <a:ext cx="528719" cy="169277"/>
          </a:xfrm>
          <a:prstGeom prst="rect">
            <a:avLst/>
          </a:prstGeom>
          <a:solidFill>
            <a:schemeClr val="bg1"/>
          </a:solidFill>
        </p:spPr>
        <p:txBody>
          <a:bodyPr wrap="square" lIns="0" tIns="0" rIns="0" rtlCol="0" anchor="ctr">
            <a:spAutoFit/>
          </a:bodyPr>
          <a:lstStyle/>
          <a:p>
            <a:pPr algn="ctr"/>
            <a:r>
              <a:rPr lang="en-US" altLang="zh-CN" sz="800" b="1" dirty="0">
                <a:solidFill>
                  <a:schemeClr val="tx1">
                    <a:lumMod val="50000"/>
                    <a:lumOff val="50000"/>
                  </a:schemeClr>
                </a:solidFill>
                <a:cs typeface="Arial" panose="020B0604020202020204" pitchFamily="34" charset="0"/>
              </a:rPr>
              <a:t>Chirurgie</a:t>
            </a:r>
          </a:p>
        </p:txBody>
      </p:sp>
      <p:cxnSp>
        <p:nvCxnSpPr>
          <p:cNvPr id="6" name="Connecteur droit avec flèche 5">
            <a:extLst>
              <a:ext uri="{FF2B5EF4-FFF2-40B4-BE49-F238E27FC236}">
                <a16:creationId xmlns="" xmlns:a16="http://schemas.microsoft.com/office/drawing/2014/main" id="{16D7E9A4-26C4-C012-B67E-FFAA5BBF4CB0}"/>
              </a:ext>
            </a:extLst>
          </p:cNvPr>
          <p:cNvCxnSpPr>
            <a:cxnSpLocks/>
          </p:cNvCxnSpPr>
          <p:nvPr/>
        </p:nvCxnSpPr>
        <p:spPr>
          <a:xfrm>
            <a:off x="6750965" y="4228925"/>
            <a:ext cx="792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 name="TextBox 17">
            <a:extLst>
              <a:ext uri="{FF2B5EF4-FFF2-40B4-BE49-F238E27FC236}">
                <a16:creationId xmlns="" xmlns:a16="http://schemas.microsoft.com/office/drawing/2014/main" id="{6F8A5DA1-E912-4D60-4627-3A12888E7142}"/>
              </a:ext>
            </a:extLst>
          </p:cNvPr>
          <p:cNvSpPr txBox="1"/>
          <p:nvPr/>
        </p:nvSpPr>
        <p:spPr>
          <a:xfrm>
            <a:off x="6823457" y="4145942"/>
            <a:ext cx="573999" cy="169277"/>
          </a:xfrm>
          <a:prstGeom prst="rect">
            <a:avLst/>
          </a:prstGeom>
          <a:solidFill>
            <a:schemeClr val="bg1"/>
          </a:solidFill>
        </p:spPr>
        <p:txBody>
          <a:bodyPr wrap="square" lIns="0" tIns="0" rIns="0" rtlCol="0" anchor="ctr">
            <a:spAutoFit/>
          </a:bodyPr>
          <a:lstStyle/>
          <a:p>
            <a:pPr algn="ctr"/>
            <a:r>
              <a:rPr lang="en-US" altLang="zh-CN" sz="800" b="1" dirty="0">
                <a:solidFill>
                  <a:schemeClr val="tx1">
                    <a:lumMod val="50000"/>
                    <a:lumOff val="50000"/>
                  </a:schemeClr>
                </a:solidFill>
                <a:cs typeface="Arial" panose="020B0604020202020204" pitchFamily="34" charset="0"/>
              </a:rPr>
              <a:t>Chirurgie</a:t>
            </a:r>
          </a:p>
        </p:txBody>
      </p:sp>
      <p:sp>
        <p:nvSpPr>
          <p:cNvPr id="8" name="Freeform 41">
            <a:extLst>
              <a:ext uri="{FF2B5EF4-FFF2-40B4-BE49-F238E27FC236}">
                <a16:creationId xmlns="" xmlns:a16="http://schemas.microsoft.com/office/drawing/2014/main" id="{08DBB1B1-F281-7380-9880-9D901A30B407}"/>
              </a:ext>
            </a:extLst>
          </p:cNvPr>
          <p:cNvSpPr/>
          <p:nvPr/>
        </p:nvSpPr>
        <p:spPr>
          <a:xfrm>
            <a:off x="7643919" y="3373945"/>
            <a:ext cx="1664135" cy="1512000"/>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457200" eaLnBrk="0" fontAlgn="base" hangingPunct="0">
              <a:spcBef>
                <a:spcPct val="0"/>
              </a:spcBef>
              <a:spcAft>
                <a:spcPct val="0"/>
              </a:spcAft>
            </a:pPr>
            <a:r>
              <a:rPr lang="en-US" sz="1100" b="1" dirty="0">
                <a:solidFill>
                  <a:prstClr val="white"/>
                </a:solidFill>
                <a:ea typeface="MS PGothic"/>
              </a:rPr>
              <a:t>Placebo IV Q3W</a:t>
            </a:r>
          </a:p>
          <a:p>
            <a:pPr algn="ctr" defTabSz="514350">
              <a:spcBef>
                <a:spcPts val="300"/>
              </a:spcBef>
              <a:defRPr/>
            </a:pPr>
            <a:r>
              <a:rPr lang="en-US" sz="1100" b="1" dirty="0" err="1">
                <a:solidFill>
                  <a:prstClr val="white"/>
                </a:solidFill>
                <a:cs typeface="Arial"/>
              </a:rPr>
              <a:t>Jusqu’à</a:t>
            </a:r>
            <a:r>
              <a:rPr lang="en-US" sz="1100" b="1" dirty="0">
                <a:solidFill>
                  <a:prstClr val="white"/>
                </a:solidFill>
                <a:cs typeface="Arial"/>
              </a:rPr>
              <a:t> 13 cycles</a:t>
            </a:r>
          </a:p>
        </p:txBody>
      </p:sp>
      <p:sp>
        <p:nvSpPr>
          <p:cNvPr id="10" name="Freeform 41">
            <a:extLst>
              <a:ext uri="{FF2B5EF4-FFF2-40B4-BE49-F238E27FC236}">
                <a16:creationId xmlns="" xmlns:a16="http://schemas.microsoft.com/office/drawing/2014/main" id="{44D47883-B7D8-37FF-955D-5AEDFA141377}"/>
              </a:ext>
            </a:extLst>
          </p:cNvPr>
          <p:cNvSpPr/>
          <p:nvPr/>
        </p:nvSpPr>
        <p:spPr>
          <a:xfrm>
            <a:off x="7643919" y="1496302"/>
            <a:ext cx="1664135" cy="1512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100" b="1" dirty="0">
                <a:solidFill>
                  <a:prstClr val="white"/>
                </a:solidFill>
                <a:cs typeface="Arial"/>
              </a:rPr>
              <a:t>Pembrolizumab</a:t>
            </a:r>
            <a:r>
              <a:rPr lang="en-US" sz="1100" b="1" dirty="0">
                <a:cs typeface="Arial" panose="020B0604020202020204" pitchFamily="34" charset="0"/>
              </a:rPr>
              <a:t/>
            </a:r>
            <a:br>
              <a:rPr lang="en-US" sz="1100" b="1" dirty="0">
                <a:cs typeface="Arial" panose="020B0604020202020204" pitchFamily="34" charset="0"/>
              </a:rPr>
            </a:br>
            <a:r>
              <a:rPr lang="en-US" sz="900" dirty="0">
                <a:solidFill>
                  <a:prstClr val="white"/>
                </a:solidFill>
                <a:cs typeface="Arial"/>
              </a:rPr>
              <a:t>(200 mg IV </a:t>
            </a:r>
            <a:r>
              <a:rPr lang="en-US" sz="900" dirty="0" err="1">
                <a:solidFill>
                  <a:prstClr val="white"/>
                </a:solidFill>
                <a:cs typeface="Arial"/>
              </a:rPr>
              <a:t>ttes</a:t>
            </a:r>
            <a:r>
              <a:rPr lang="en-US" sz="900" dirty="0">
                <a:solidFill>
                  <a:prstClr val="white"/>
                </a:solidFill>
                <a:cs typeface="Arial"/>
              </a:rPr>
              <a:t> 3 sem.) </a:t>
            </a:r>
            <a:r>
              <a:rPr lang="en-US" sz="1100" b="1" dirty="0">
                <a:cs typeface="Arial" panose="020B0604020202020204" pitchFamily="34" charset="0"/>
              </a:rPr>
              <a:t/>
            </a:r>
            <a:br>
              <a:rPr lang="en-US" sz="1100" b="1" dirty="0">
                <a:cs typeface="Arial" panose="020B0604020202020204" pitchFamily="34" charset="0"/>
              </a:rPr>
            </a:br>
            <a:endParaRPr lang="en-US" sz="1100" b="1" dirty="0">
              <a:solidFill>
                <a:prstClr val="white"/>
              </a:solidFill>
              <a:cs typeface="Arial" panose="020B0604020202020204" pitchFamily="34" charset="0"/>
            </a:endParaRPr>
          </a:p>
          <a:p>
            <a:pPr algn="ctr" defTabSz="514350">
              <a:spcBef>
                <a:spcPts val="300"/>
              </a:spcBef>
              <a:defRPr/>
            </a:pPr>
            <a:r>
              <a:rPr lang="en-US" sz="1100" b="1" dirty="0" err="1">
                <a:solidFill>
                  <a:prstClr val="white"/>
                </a:solidFill>
                <a:cs typeface="Arial"/>
              </a:rPr>
              <a:t>Jusqu’à</a:t>
            </a:r>
            <a:r>
              <a:rPr lang="en-US" sz="1100" b="1" dirty="0">
                <a:solidFill>
                  <a:prstClr val="white"/>
                </a:solidFill>
                <a:cs typeface="Arial"/>
              </a:rPr>
              <a:t> 13 cycles</a:t>
            </a:r>
          </a:p>
        </p:txBody>
      </p:sp>
      <p:sp>
        <p:nvSpPr>
          <p:cNvPr id="2" name="Espace réservé du texte 2">
            <a:extLst>
              <a:ext uri="{FF2B5EF4-FFF2-40B4-BE49-F238E27FC236}">
                <a16:creationId xmlns="" xmlns:a16="http://schemas.microsoft.com/office/drawing/2014/main" id="{003CEE67-1B24-0E52-10AF-D3639B5E3A3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J. </a:t>
            </a:r>
            <a:r>
              <a:rPr lang="fr-FR" sz="1200" i="1" dirty="0" err="1">
                <a:solidFill>
                  <a:schemeClr val="bg1"/>
                </a:solidFill>
                <a:latin typeface="Century Gothic" panose="020B0502020202020204" pitchFamily="34" charset="0"/>
              </a:rPr>
              <a:t>Spicer</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#LBA56</a:t>
            </a:r>
            <a:endParaRPr lang="fr-FR" sz="1400" dirty="0"/>
          </a:p>
        </p:txBody>
      </p:sp>
    </p:spTree>
    <p:extLst>
      <p:ext uri="{BB962C8B-B14F-4D97-AF65-F5344CB8AC3E}">
        <p14:creationId xmlns:p14="http://schemas.microsoft.com/office/powerpoint/2010/main" val="365503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0" name="Connecteur droit 539">
            <a:extLst>
              <a:ext uri="{FF2B5EF4-FFF2-40B4-BE49-F238E27FC236}">
                <a16:creationId xmlns="" xmlns:a16="http://schemas.microsoft.com/office/drawing/2014/main" id="{9FC3E9A1-6CBA-238F-5EF1-0B6A81A9E15A}"/>
              </a:ext>
            </a:extLst>
          </p:cNvPr>
          <p:cNvCxnSpPr/>
          <p:nvPr/>
        </p:nvCxnSpPr>
        <p:spPr>
          <a:xfrm>
            <a:off x="4447524" y="1928986"/>
            <a:ext cx="0" cy="2160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5" name="Connecteur droit 544">
            <a:extLst>
              <a:ext uri="{FF2B5EF4-FFF2-40B4-BE49-F238E27FC236}">
                <a16:creationId xmlns="" xmlns:a16="http://schemas.microsoft.com/office/drawing/2014/main" id="{D073F4CE-C91C-A418-700A-85ADB60FA889}"/>
              </a:ext>
            </a:extLst>
          </p:cNvPr>
          <p:cNvCxnSpPr/>
          <p:nvPr/>
        </p:nvCxnSpPr>
        <p:spPr>
          <a:xfrm>
            <a:off x="5808324" y="1928986"/>
            <a:ext cx="0" cy="2160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9" name="Connecteur droit 548">
            <a:extLst>
              <a:ext uri="{FF2B5EF4-FFF2-40B4-BE49-F238E27FC236}">
                <a16:creationId xmlns="" xmlns:a16="http://schemas.microsoft.com/office/drawing/2014/main" id="{08C16743-AEF8-529F-4C7D-529844DC0753}"/>
              </a:ext>
            </a:extLst>
          </p:cNvPr>
          <p:cNvCxnSpPr/>
          <p:nvPr/>
        </p:nvCxnSpPr>
        <p:spPr>
          <a:xfrm>
            <a:off x="7165524" y="2144238"/>
            <a:ext cx="0" cy="194474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3" name="Connecteur droit 552">
            <a:extLst>
              <a:ext uri="{FF2B5EF4-FFF2-40B4-BE49-F238E27FC236}">
                <a16:creationId xmlns="" xmlns:a16="http://schemas.microsoft.com/office/drawing/2014/main" id="{D7503980-11CE-7F39-95FB-08BB301C90F4}"/>
              </a:ext>
            </a:extLst>
          </p:cNvPr>
          <p:cNvCxnSpPr/>
          <p:nvPr/>
        </p:nvCxnSpPr>
        <p:spPr>
          <a:xfrm>
            <a:off x="8522724" y="2144238"/>
            <a:ext cx="0" cy="194474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 xmlns:a16="http://schemas.microsoft.com/office/drawing/2014/main" id="{7CCE55D6-D9D3-238A-CC93-201DC5B557D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a:xfrm>
            <a:off x="932774" y="522517"/>
            <a:ext cx="11259224" cy="455419"/>
          </a:xfrm>
        </p:spPr>
        <p:txBody>
          <a:bodyPr/>
          <a:lstStyle/>
          <a:p>
            <a:r>
              <a:rPr lang="en-US" dirty="0"/>
              <a:t>Survie Globale, IA2</a:t>
            </a:r>
            <a:endParaRPr lang="fr-FR" dirty="0"/>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a:xfrm>
            <a:off x="926898" y="154110"/>
            <a:ext cx="11135858" cy="368406"/>
          </a:xfrm>
        </p:spPr>
        <p:txBody>
          <a:bodyPr/>
          <a:lstStyle/>
          <a:p>
            <a:r>
              <a:rPr lang="en-US" dirty="0"/>
              <a:t>Etude KEYNOTE-671</a:t>
            </a:r>
            <a:endParaRPr lang="fr-FR" dirty="0"/>
          </a:p>
        </p:txBody>
      </p:sp>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30" name="Rectangle à coins arrondis 16">
            <a:extLst>
              <a:ext uri="{FF2B5EF4-FFF2-40B4-BE49-F238E27FC236}">
                <a16:creationId xmlns="" xmlns:a16="http://schemas.microsoft.com/office/drawing/2014/main" id="{D2AA02BA-88B0-F752-33D4-1CB0366EA65F}"/>
              </a:ext>
            </a:extLst>
          </p:cNvPr>
          <p:cNvSpPr/>
          <p:nvPr/>
        </p:nvSpPr>
        <p:spPr>
          <a:xfrm>
            <a:off x="2141066" y="1312358"/>
            <a:ext cx="8820000" cy="406695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1" name="ZoneTexte 30">
            <a:extLst>
              <a:ext uri="{FF2B5EF4-FFF2-40B4-BE49-F238E27FC236}">
                <a16:creationId xmlns="" xmlns:a16="http://schemas.microsoft.com/office/drawing/2014/main" id="{B4EC5B2D-63BD-FA69-606A-32F20A4153EA}"/>
              </a:ext>
            </a:extLst>
          </p:cNvPr>
          <p:cNvSpPr txBox="1"/>
          <p:nvPr/>
        </p:nvSpPr>
        <p:spPr>
          <a:xfrm>
            <a:off x="2577836" y="1136905"/>
            <a:ext cx="2163518" cy="338554"/>
          </a:xfrm>
          <a:prstGeom prst="rect">
            <a:avLst/>
          </a:prstGeom>
          <a:solidFill>
            <a:schemeClr val="bg1"/>
          </a:solidFill>
          <a:ln>
            <a:noFill/>
          </a:ln>
        </p:spPr>
        <p:txBody>
          <a:bodyPr wrap="square" rtlCol="0" anchor="ctr">
            <a:spAutoFit/>
          </a:bodyPr>
          <a:lstStyle/>
          <a:p>
            <a:pPr>
              <a:spcAft>
                <a:spcPts val="400"/>
              </a:spcAft>
              <a:defRPr/>
            </a:pPr>
            <a:r>
              <a:rPr lang="fr-FR" sz="1600" b="1">
                <a:solidFill>
                  <a:srgbClr val="737078"/>
                </a:solidFill>
                <a:latin typeface="+mj-lt"/>
                <a:cs typeface="Arial Narrow" panose="020B0604020202020204" pitchFamily="34" charset="0"/>
              </a:rPr>
              <a:t>Survie globale (%)</a:t>
            </a:r>
          </a:p>
        </p:txBody>
      </p:sp>
      <p:cxnSp>
        <p:nvCxnSpPr>
          <p:cNvPr id="33" name="Connecteur droit 32">
            <a:extLst>
              <a:ext uri="{FF2B5EF4-FFF2-40B4-BE49-F238E27FC236}">
                <a16:creationId xmlns="" xmlns:a16="http://schemas.microsoft.com/office/drawing/2014/main" id="{4C993591-3FCC-64C8-13DE-F3B33D3D0DFB}"/>
              </a:ext>
            </a:extLst>
          </p:cNvPr>
          <p:cNvCxnSpPr>
            <a:cxnSpLocks/>
          </p:cNvCxnSpPr>
          <p:nvPr/>
        </p:nvCxnSpPr>
        <p:spPr>
          <a:xfrm>
            <a:off x="3120944" y="4721149"/>
            <a:ext cx="7488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Graphique 34">
            <a:extLst>
              <a:ext uri="{FF2B5EF4-FFF2-40B4-BE49-F238E27FC236}">
                <a16:creationId xmlns="" xmlns:a16="http://schemas.microsoft.com/office/drawing/2014/main" id="{A8D2BC33-DBA5-5C16-50BE-25678C9FAF3C}"/>
              </a:ext>
            </a:extLst>
          </p:cNvPr>
          <p:cNvGraphicFramePr/>
          <p:nvPr>
            <p:extLst>
              <p:ext uri="{D42A27DB-BD31-4B8C-83A1-F6EECF244321}">
                <p14:modId xmlns:p14="http://schemas.microsoft.com/office/powerpoint/2010/main" val="1853447726"/>
              </p:ext>
            </p:extLst>
          </p:nvPr>
        </p:nvGraphicFramePr>
        <p:xfrm>
          <a:off x="2250178" y="1900606"/>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 Box 4">
            <a:extLst>
              <a:ext uri="{FF2B5EF4-FFF2-40B4-BE49-F238E27FC236}">
                <a16:creationId xmlns="" xmlns:a16="http://schemas.microsoft.com/office/drawing/2014/main" id="{8073D89C-E7B6-A36E-A0B8-0483645EB5DC}"/>
              </a:ext>
            </a:extLst>
          </p:cNvPr>
          <p:cNvSpPr txBox="1">
            <a:spLocks noChangeArrowheads="1"/>
          </p:cNvSpPr>
          <p:nvPr/>
        </p:nvSpPr>
        <p:spPr bwMode="auto">
          <a:xfrm rot="16200000">
            <a:off x="1959571" y="2767605"/>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a:solidFill>
                  <a:schemeClr val="tx1">
                    <a:lumMod val="50000"/>
                    <a:lumOff val="50000"/>
                  </a:schemeClr>
                </a:solidFill>
                <a:latin typeface="+mn-lt"/>
                <a:ea typeface="+mn-ea"/>
                <a:cs typeface="Arial"/>
              </a:rPr>
              <a:t>SG (%)</a:t>
            </a:r>
          </a:p>
        </p:txBody>
      </p:sp>
      <p:sp>
        <p:nvSpPr>
          <p:cNvPr id="37" name="Text Box 4">
            <a:extLst>
              <a:ext uri="{FF2B5EF4-FFF2-40B4-BE49-F238E27FC236}">
                <a16:creationId xmlns="" xmlns:a16="http://schemas.microsoft.com/office/drawing/2014/main" id="{E28495DA-D292-8D6E-D4F5-3FFB55087E69}"/>
              </a:ext>
            </a:extLst>
          </p:cNvPr>
          <p:cNvSpPr txBox="1">
            <a:spLocks noChangeArrowheads="1"/>
          </p:cNvSpPr>
          <p:nvPr/>
        </p:nvSpPr>
        <p:spPr bwMode="auto">
          <a:xfrm>
            <a:off x="4131171" y="4415283"/>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a:solidFill>
                  <a:schemeClr val="tx1">
                    <a:lumMod val="50000"/>
                    <a:lumOff val="50000"/>
                  </a:schemeClr>
                </a:solidFill>
                <a:latin typeface="+mn-lt"/>
                <a:ea typeface="+mn-ea"/>
                <a:cs typeface="Arial"/>
              </a:rPr>
              <a:t>Mois</a:t>
            </a:r>
          </a:p>
        </p:txBody>
      </p:sp>
      <p:graphicFrame>
        <p:nvGraphicFramePr>
          <p:cNvPr id="44" name="Tableau 43">
            <a:extLst>
              <a:ext uri="{FF2B5EF4-FFF2-40B4-BE49-F238E27FC236}">
                <a16:creationId xmlns="" xmlns:a16="http://schemas.microsoft.com/office/drawing/2014/main" id="{971E0AA4-F843-0FEC-B979-B02F3085D839}"/>
              </a:ext>
            </a:extLst>
          </p:cNvPr>
          <p:cNvGraphicFramePr>
            <a:graphicFrameLocks noGrp="1"/>
          </p:cNvGraphicFramePr>
          <p:nvPr>
            <p:extLst>
              <p:ext uri="{D42A27DB-BD31-4B8C-83A1-F6EECF244321}">
                <p14:modId xmlns:p14="http://schemas.microsoft.com/office/powerpoint/2010/main" val="2962516007"/>
              </p:ext>
            </p:extLst>
          </p:nvPr>
        </p:nvGraphicFramePr>
        <p:xfrm>
          <a:off x="2790322" y="4857768"/>
          <a:ext cx="8136000" cy="432000"/>
        </p:xfrm>
        <a:graphic>
          <a:graphicData uri="http://schemas.openxmlformats.org/drawingml/2006/table">
            <a:tbl>
              <a:tblPr firstRow="1" bandRow="1">
                <a:tableStyleId>{5C22544A-7EE6-4342-B048-85BDC9FD1C3A}</a:tableStyleId>
              </a:tblPr>
              <a:tblGrid>
                <a:gridCol w="678000">
                  <a:extLst>
                    <a:ext uri="{9D8B030D-6E8A-4147-A177-3AD203B41FA5}">
                      <a16:colId xmlns="" xmlns:a16="http://schemas.microsoft.com/office/drawing/2014/main" val="20001"/>
                    </a:ext>
                  </a:extLst>
                </a:gridCol>
                <a:gridCol w="678000">
                  <a:extLst>
                    <a:ext uri="{9D8B030D-6E8A-4147-A177-3AD203B41FA5}">
                      <a16:colId xmlns="" xmlns:a16="http://schemas.microsoft.com/office/drawing/2014/main" val="20006"/>
                    </a:ext>
                  </a:extLst>
                </a:gridCol>
                <a:gridCol w="678000">
                  <a:extLst>
                    <a:ext uri="{9D8B030D-6E8A-4147-A177-3AD203B41FA5}">
                      <a16:colId xmlns="" xmlns:a16="http://schemas.microsoft.com/office/drawing/2014/main" val="20002"/>
                    </a:ext>
                  </a:extLst>
                </a:gridCol>
                <a:gridCol w="678000">
                  <a:extLst>
                    <a:ext uri="{9D8B030D-6E8A-4147-A177-3AD203B41FA5}">
                      <a16:colId xmlns="" xmlns:a16="http://schemas.microsoft.com/office/drawing/2014/main" val="20007"/>
                    </a:ext>
                  </a:extLst>
                </a:gridCol>
                <a:gridCol w="678000">
                  <a:extLst>
                    <a:ext uri="{9D8B030D-6E8A-4147-A177-3AD203B41FA5}">
                      <a16:colId xmlns="" xmlns:a16="http://schemas.microsoft.com/office/drawing/2014/main" val="20003"/>
                    </a:ext>
                  </a:extLst>
                </a:gridCol>
                <a:gridCol w="678000">
                  <a:extLst>
                    <a:ext uri="{9D8B030D-6E8A-4147-A177-3AD203B41FA5}">
                      <a16:colId xmlns="" xmlns:a16="http://schemas.microsoft.com/office/drawing/2014/main" val="20008"/>
                    </a:ext>
                  </a:extLst>
                </a:gridCol>
                <a:gridCol w="678000">
                  <a:extLst>
                    <a:ext uri="{9D8B030D-6E8A-4147-A177-3AD203B41FA5}">
                      <a16:colId xmlns="" xmlns:a16="http://schemas.microsoft.com/office/drawing/2014/main" val="20004"/>
                    </a:ext>
                  </a:extLst>
                </a:gridCol>
                <a:gridCol w="678000">
                  <a:extLst>
                    <a:ext uri="{9D8B030D-6E8A-4147-A177-3AD203B41FA5}">
                      <a16:colId xmlns="" xmlns:a16="http://schemas.microsoft.com/office/drawing/2014/main" val="20009"/>
                    </a:ext>
                  </a:extLst>
                </a:gridCol>
                <a:gridCol w="678000">
                  <a:extLst>
                    <a:ext uri="{9D8B030D-6E8A-4147-A177-3AD203B41FA5}">
                      <a16:colId xmlns="" xmlns:a16="http://schemas.microsoft.com/office/drawing/2014/main" val="20005"/>
                    </a:ext>
                  </a:extLst>
                </a:gridCol>
                <a:gridCol w="678000">
                  <a:extLst>
                    <a:ext uri="{9D8B030D-6E8A-4147-A177-3AD203B41FA5}">
                      <a16:colId xmlns="" xmlns:a16="http://schemas.microsoft.com/office/drawing/2014/main" val="20010"/>
                    </a:ext>
                  </a:extLst>
                </a:gridCol>
                <a:gridCol w="678000">
                  <a:extLst>
                    <a:ext uri="{9D8B030D-6E8A-4147-A177-3AD203B41FA5}">
                      <a16:colId xmlns="" xmlns:a16="http://schemas.microsoft.com/office/drawing/2014/main" val="20011"/>
                    </a:ext>
                  </a:extLst>
                </a:gridCol>
                <a:gridCol w="678000">
                  <a:extLst>
                    <a:ext uri="{9D8B030D-6E8A-4147-A177-3AD203B41FA5}">
                      <a16:colId xmlns="" xmlns:a16="http://schemas.microsoft.com/office/drawing/2014/main" val="20012"/>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397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277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205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148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4</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400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347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319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256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176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4</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45" name="Text Box 4">
            <a:extLst>
              <a:ext uri="{FF2B5EF4-FFF2-40B4-BE49-F238E27FC236}">
                <a16:creationId xmlns="" xmlns:a16="http://schemas.microsoft.com/office/drawing/2014/main" id="{F22D5C6C-1E02-481D-3C50-26A4CCEC99DB}"/>
              </a:ext>
            </a:extLst>
          </p:cNvPr>
          <p:cNvSpPr txBox="1">
            <a:spLocks noChangeArrowheads="1"/>
          </p:cNvSpPr>
          <p:nvPr/>
        </p:nvSpPr>
        <p:spPr bwMode="auto">
          <a:xfrm>
            <a:off x="2157908" y="4550053"/>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3" name="Freeform 5">
            <a:extLst>
              <a:ext uri="{FF2B5EF4-FFF2-40B4-BE49-F238E27FC236}">
                <a16:creationId xmlns="" xmlns:a16="http://schemas.microsoft.com/office/drawing/2014/main" id="{D6987515-6EA3-31FB-4A19-0299811BC769}"/>
              </a:ext>
            </a:extLst>
          </p:cNvPr>
          <p:cNvSpPr/>
          <p:nvPr/>
        </p:nvSpPr>
        <p:spPr>
          <a:xfrm>
            <a:off x="1181924" y="5865971"/>
            <a:ext cx="10478993" cy="242655"/>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en-US" sz="600">
                <a:solidFill>
                  <a:schemeClr val="tx2"/>
                </a:solidFill>
                <a:cs typeface="Arial" panose="020B0604020202020204" pitchFamily="34" charset="0"/>
              </a:rPr>
              <a:t> a Significance boundary at IA2, one-sided P = 0.00543.  ; Data cutoff date for IA2: July 10, 2023.</a:t>
            </a:r>
          </a:p>
        </p:txBody>
      </p:sp>
      <p:grpSp>
        <p:nvGrpSpPr>
          <p:cNvPr id="265" name="Groupe 264">
            <a:extLst>
              <a:ext uri="{FF2B5EF4-FFF2-40B4-BE49-F238E27FC236}">
                <a16:creationId xmlns="" xmlns:a16="http://schemas.microsoft.com/office/drawing/2014/main" id="{0B90A3A1-46C3-662F-C9F4-88198A5EFA52}"/>
              </a:ext>
            </a:extLst>
          </p:cNvPr>
          <p:cNvGrpSpPr/>
          <p:nvPr/>
        </p:nvGrpSpPr>
        <p:grpSpPr>
          <a:xfrm>
            <a:off x="3107335" y="1990754"/>
            <a:ext cx="6992336" cy="1144989"/>
            <a:chOff x="3308698" y="2217228"/>
            <a:chExt cx="5231511" cy="1309783"/>
          </a:xfrm>
        </p:grpSpPr>
        <p:sp>
          <p:nvSpPr>
            <p:cNvPr id="15" name="Forme libre : forme 14">
              <a:extLst>
                <a:ext uri="{FF2B5EF4-FFF2-40B4-BE49-F238E27FC236}">
                  <a16:creationId xmlns="" xmlns:a16="http://schemas.microsoft.com/office/drawing/2014/main" id="{2DC68446-F04E-48E1-7879-6555ED8CEC36}"/>
                </a:ext>
              </a:extLst>
            </p:cNvPr>
            <p:cNvSpPr/>
            <p:nvPr/>
          </p:nvSpPr>
          <p:spPr>
            <a:xfrm>
              <a:off x="3308698" y="2217228"/>
              <a:ext cx="5221985" cy="1281207"/>
            </a:xfrm>
            <a:custGeom>
              <a:avLst/>
              <a:gdLst>
                <a:gd name="connsiteX0" fmla="*/ 0 w 5221985"/>
                <a:gd name="connsiteY0" fmla="*/ 0 h 1281207"/>
                <a:gd name="connsiteX1" fmla="*/ 0 w 5221985"/>
                <a:gd name="connsiteY1" fmla="*/ 0 h 1281207"/>
                <a:gd name="connsiteX2" fmla="*/ 52007 w 5221985"/>
                <a:gd name="connsiteY2" fmla="*/ 0 h 1281207"/>
                <a:gd name="connsiteX3" fmla="*/ 52007 w 5221985"/>
                <a:gd name="connsiteY3" fmla="*/ 5906 h 1281207"/>
                <a:gd name="connsiteX4" fmla="*/ 57912 w 5221985"/>
                <a:gd name="connsiteY4" fmla="*/ 5906 h 1281207"/>
                <a:gd name="connsiteX5" fmla="*/ 57912 w 5221985"/>
                <a:gd name="connsiteY5" fmla="*/ 11906 h 1281207"/>
                <a:gd name="connsiteX6" fmla="*/ 62389 w 5221985"/>
                <a:gd name="connsiteY6" fmla="*/ 11906 h 1281207"/>
                <a:gd name="connsiteX7" fmla="*/ 62389 w 5221985"/>
                <a:gd name="connsiteY7" fmla="*/ 17812 h 1281207"/>
                <a:gd name="connsiteX8" fmla="*/ 129254 w 5221985"/>
                <a:gd name="connsiteY8" fmla="*/ 17812 h 1281207"/>
                <a:gd name="connsiteX9" fmla="*/ 129254 w 5221985"/>
                <a:gd name="connsiteY9" fmla="*/ 23717 h 1281207"/>
                <a:gd name="connsiteX10" fmla="*/ 145637 w 5221985"/>
                <a:gd name="connsiteY10" fmla="*/ 23717 h 1281207"/>
                <a:gd name="connsiteX11" fmla="*/ 145637 w 5221985"/>
                <a:gd name="connsiteY11" fmla="*/ 29718 h 1281207"/>
                <a:gd name="connsiteX12" fmla="*/ 193167 w 5221985"/>
                <a:gd name="connsiteY12" fmla="*/ 29718 h 1281207"/>
                <a:gd name="connsiteX13" fmla="*/ 193167 w 5221985"/>
                <a:gd name="connsiteY13" fmla="*/ 35624 h 1281207"/>
                <a:gd name="connsiteX14" fmla="*/ 224314 w 5221985"/>
                <a:gd name="connsiteY14" fmla="*/ 35624 h 1281207"/>
                <a:gd name="connsiteX15" fmla="*/ 224314 w 5221985"/>
                <a:gd name="connsiteY15" fmla="*/ 41624 h 1281207"/>
                <a:gd name="connsiteX16" fmla="*/ 234791 w 5221985"/>
                <a:gd name="connsiteY16" fmla="*/ 41624 h 1281207"/>
                <a:gd name="connsiteX17" fmla="*/ 234791 w 5221985"/>
                <a:gd name="connsiteY17" fmla="*/ 49054 h 1281207"/>
                <a:gd name="connsiteX18" fmla="*/ 249650 w 5221985"/>
                <a:gd name="connsiteY18" fmla="*/ 49054 h 1281207"/>
                <a:gd name="connsiteX19" fmla="*/ 282321 w 5221985"/>
                <a:gd name="connsiteY19" fmla="*/ 49054 h 1281207"/>
                <a:gd name="connsiteX20" fmla="*/ 282321 w 5221985"/>
                <a:gd name="connsiteY20" fmla="*/ 54959 h 1281207"/>
                <a:gd name="connsiteX21" fmla="*/ 298609 w 5221985"/>
                <a:gd name="connsiteY21" fmla="*/ 54959 h 1281207"/>
                <a:gd name="connsiteX22" fmla="*/ 298609 w 5221985"/>
                <a:gd name="connsiteY22" fmla="*/ 60865 h 1281207"/>
                <a:gd name="connsiteX23" fmla="*/ 317945 w 5221985"/>
                <a:gd name="connsiteY23" fmla="*/ 60865 h 1281207"/>
                <a:gd name="connsiteX24" fmla="*/ 317945 w 5221985"/>
                <a:gd name="connsiteY24" fmla="*/ 66866 h 1281207"/>
                <a:gd name="connsiteX25" fmla="*/ 334328 w 5221985"/>
                <a:gd name="connsiteY25" fmla="*/ 66866 h 1281207"/>
                <a:gd name="connsiteX26" fmla="*/ 334328 w 5221985"/>
                <a:gd name="connsiteY26" fmla="*/ 72771 h 1281207"/>
                <a:gd name="connsiteX27" fmla="*/ 352139 w 5221985"/>
                <a:gd name="connsiteY27" fmla="*/ 72771 h 1281207"/>
                <a:gd name="connsiteX28" fmla="*/ 352139 w 5221985"/>
                <a:gd name="connsiteY28" fmla="*/ 78772 h 1281207"/>
                <a:gd name="connsiteX29" fmla="*/ 359569 w 5221985"/>
                <a:gd name="connsiteY29" fmla="*/ 78772 h 1281207"/>
                <a:gd name="connsiteX30" fmla="*/ 359569 w 5221985"/>
                <a:gd name="connsiteY30" fmla="*/ 84677 h 1281207"/>
                <a:gd name="connsiteX31" fmla="*/ 378809 w 5221985"/>
                <a:gd name="connsiteY31" fmla="*/ 84677 h 1281207"/>
                <a:gd name="connsiteX32" fmla="*/ 381857 w 5221985"/>
                <a:gd name="connsiteY32" fmla="*/ 90678 h 1281207"/>
                <a:gd name="connsiteX33" fmla="*/ 390716 w 5221985"/>
                <a:gd name="connsiteY33" fmla="*/ 90678 h 1281207"/>
                <a:gd name="connsiteX34" fmla="*/ 390716 w 5221985"/>
                <a:gd name="connsiteY34" fmla="*/ 96584 h 1281207"/>
                <a:gd name="connsiteX35" fmla="*/ 401098 w 5221985"/>
                <a:gd name="connsiteY35" fmla="*/ 96584 h 1281207"/>
                <a:gd name="connsiteX36" fmla="*/ 401098 w 5221985"/>
                <a:gd name="connsiteY36" fmla="*/ 104013 h 1281207"/>
                <a:gd name="connsiteX37" fmla="*/ 435293 w 5221985"/>
                <a:gd name="connsiteY37" fmla="*/ 104013 h 1281207"/>
                <a:gd name="connsiteX38" fmla="*/ 435293 w 5221985"/>
                <a:gd name="connsiteY38" fmla="*/ 115919 h 1281207"/>
                <a:gd name="connsiteX39" fmla="*/ 522923 w 5221985"/>
                <a:gd name="connsiteY39" fmla="*/ 115919 h 1281207"/>
                <a:gd name="connsiteX40" fmla="*/ 522923 w 5221985"/>
                <a:gd name="connsiteY40" fmla="*/ 121825 h 1281207"/>
                <a:gd name="connsiteX41" fmla="*/ 531876 w 5221985"/>
                <a:gd name="connsiteY41" fmla="*/ 121825 h 1281207"/>
                <a:gd name="connsiteX42" fmla="*/ 531876 w 5221985"/>
                <a:gd name="connsiteY42" fmla="*/ 127826 h 1281207"/>
                <a:gd name="connsiteX43" fmla="*/ 545211 w 5221985"/>
                <a:gd name="connsiteY43" fmla="*/ 127826 h 1281207"/>
                <a:gd name="connsiteX44" fmla="*/ 545211 w 5221985"/>
                <a:gd name="connsiteY44" fmla="*/ 133731 h 1281207"/>
                <a:gd name="connsiteX45" fmla="*/ 561594 w 5221985"/>
                <a:gd name="connsiteY45" fmla="*/ 133731 h 1281207"/>
                <a:gd name="connsiteX46" fmla="*/ 561594 w 5221985"/>
                <a:gd name="connsiteY46" fmla="*/ 139732 h 1281207"/>
                <a:gd name="connsiteX47" fmla="*/ 583883 w 5221985"/>
                <a:gd name="connsiteY47" fmla="*/ 139732 h 1281207"/>
                <a:gd name="connsiteX48" fmla="*/ 583883 w 5221985"/>
                <a:gd name="connsiteY48" fmla="*/ 145637 h 1281207"/>
                <a:gd name="connsiteX49" fmla="*/ 601694 w 5221985"/>
                <a:gd name="connsiteY49" fmla="*/ 145637 h 1281207"/>
                <a:gd name="connsiteX50" fmla="*/ 601694 w 5221985"/>
                <a:gd name="connsiteY50" fmla="*/ 153067 h 1281207"/>
                <a:gd name="connsiteX51" fmla="*/ 606171 w 5221985"/>
                <a:gd name="connsiteY51" fmla="*/ 153067 h 1281207"/>
                <a:gd name="connsiteX52" fmla="*/ 606171 w 5221985"/>
                <a:gd name="connsiteY52" fmla="*/ 158972 h 1281207"/>
                <a:gd name="connsiteX53" fmla="*/ 644747 w 5221985"/>
                <a:gd name="connsiteY53" fmla="*/ 158972 h 1281207"/>
                <a:gd name="connsiteX54" fmla="*/ 644747 w 5221985"/>
                <a:gd name="connsiteY54" fmla="*/ 164973 h 1281207"/>
                <a:gd name="connsiteX55" fmla="*/ 665607 w 5221985"/>
                <a:gd name="connsiteY55" fmla="*/ 164973 h 1281207"/>
                <a:gd name="connsiteX56" fmla="*/ 665607 w 5221985"/>
                <a:gd name="connsiteY56" fmla="*/ 170879 h 1281207"/>
                <a:gd name="connsiteX57" fmla="*/ 678942 w 5221985"/>
                <a:gd name="connsiteY57" fmla="*/ 170879 h 1281207"/>
                <a:gd name="connsiteX58" fmla="*/ 678942 w 5221985"/>
                <a:gd name="connsiteY58" fmla="*/ 176879 h 1281207"/>
                <a:gd name="connsiteX59" fmla="*/ 689324 w 5221985"/>
                <a:gd name="connsiteY59" fmla="*/ 176879 h 1281207"/>
                <a:gd name="connsiteX60" fmla="*/ 689324 w 5221985"/>
                <a:gd name="connsiteY60" fmla="*/ 182785 h 1281207"/>
                <a:gd name="connsiteX61" fmla="*/ 701231 w 5221985"/>
                <a:gd name="connsiteY61" fmla="*/ 182785 h 1281207"/>
                <a:gd name="connsiteX62" fmla="*/ 711613 w 5221985"/>
                <a:gd name="connsiteY62" fmla="*/ 182785 h 1281207"/>
                <a:gd name="connsiteX63" fmla="*/ 711613 w 5221985"/>
                <a:gd name="connsiteY63" fmla="*/ 188786 h 1281207"/>
                <a:gd name="connsiteX64" fmla="*/ 720566 w 5221985"/>
                <a:gd name="connsiteY64" fmla="*/ 188786 h 1281207"/>
                <a:gd name="connsiteX65" fmla="*/ 720566 w 5221985"/>
                <a:gd name="connsiteY65" fmla="*/ 196215 h 1281207"/>
                <a:gd name="connsiteX66" fmla="*/ 727996 w 5221985"/>
                <a:gd name="connsiteY66" fmla="*/ 196215 h 1281207"/>
                <a:gd name="connsiteX67" fmla="*/ 727996 w 5221985"/>
                <a:gd name="connsiteY67" fmla="*/ 202121 h 1281207"/>
                <a:gd name="connsiteX68" fmla="*/ 733901 w 5221985"/>
                <a:gd name="connsiteY68" fmla="*/ 202121 h 1281207"/>
                <a:gd name="connsiteX69" fmla="*/ 733901 w 5221985"/>
                <a:gd name="connsiteY69" fmla="*/ 208026 h 1281207"/>
                <a:gd name="connsiteX70" fmla="*/ 772573 w 5221985"/>
                <a:gd name="connsiteY70" fmla="*/ 208026 h 1281207"/>
                <a:gd name="connsiteX71" fmla="*/ 772573 w 5221985"/>
                <a:gd name="connsiteY71" fmla="*/ 219932 h 1281207"/>
                <a:gd name="connsiteX72" fmla="*/ 790385 w 5221985"/>
                <a:gd name="connsiteY72" fmla="*/ 219932 h 1281207"/>
                <a:gd name="connsiteX73" fmla="*/ 790385 w 5221985"/>
                <a:gd name="connsiteY73" fmla="*/ 225933 h 1281207"/>
                <a:gd name="connsiteX74" fmla="*/ 803720 w 5221985"/>
                <a:gd name="connsiteY74" fmla="*/ 225933 h 1281207"/>
                <a:gd name="connsiteX75" fmla="*/ 803720 w 5221985"/>
                <a:gd name="connsiteY75" fmla="*/ 231839 h 1281207"/>
                <a:gd name="connsiteX76" fmla="*/ 811149 w 5221985"/>
                <a:gd name="connsiteY76" fmla="*/ 231839 h 1281207"/>
                <a:gd name="connsiteX77" fmla="*/ 811149 w 5221985"/>
                <a:gd name="connsiteY77" fmla="*/ 245174 h 1281207"/>
                <a:gd name="connsiteX78" fmla="*/ 833438 w 5221985"/>
                <a:gd name="connsiteY78" fmla="*/ 245174 h 1281207"/>
                <a:gd name="connsiteX79" fmla="*/ 833438 w 5221985"/>
                <a:gd name="connsiteY79" fmla="*/ 251174 h 1281207"/>
                <a:gd name="connsiteX80" fmla="*/ 839438 w 5221985"/>
                <a:gd name="connsiteY80" fmla="*/ 251174 h 1281207"/>
                <a:gd name="connsiteX81" fmla="*/ 839438 w 5221985"/>
                <a:gd name="connsiteY81" fmla="*/ 257080 h 1281207"/>
                <a:gd name="connsiteX82" fmla="*/ 855726 w 5221985"/>
                <a:gd name="connsiteY82" fmla="*/ 257080 h 1281207"/>
                <a:gd name="connsiteX83" fmla="*/ 855726 w 5221985"/>
                <a:gd name="connsiteY83" fmla="*/ 263081 h 1281207"/>
                <a:gd name="connsiteX84" fmla="*/ 861727 w 5221985"/>
                <a:gd name="connsiteY84" fmla="*/ 268986 h 1281207"/>
                <a:gd name="connsiteX85" fmla="*/ 915162 w 5221985"/>
                <a:gd name="connsiteY85" fmla="*/ 268986 h 1281207"/>
                <a:gd name="connsiteX86" fmla="*/ 915162 w 5221985"/>
                <a:gd name="connsiteY86" fmla="*/ 274987 h 1281207"/>
                <a:gd name="connsiteX87" fmla="*/ 935927 w 5221985"/>
                <a:gd name="connsiteY87" fmla="*/ 274987 h 1281207"/>
                <a:gd name="connsiteX88" fmla="*/ 938975 w 5221985"/>
                <a:gd name="connsiteY88" fmla="*/ 274987 h 1281207"/>
                <a:gd name="connsiteX89" fmla="*/ 938975 w 5221985"/>
                <a:gd name="connsiteY89" fmla="*/ 280892 h 1281207"/>
                <a:gd name="connsiteX90" fmla="*/ 944880 w 5221985"/>
                <a:gd name="connsiteY90" fmla="*/ 280892 h 1281207"/>
                <a:gd name="connsiteX91" fmla="*/ 944880 w 5221985"/>
                <a:gd name="connsiteY91" fmla="*/ 288322 h 1281207"/>
                <a:gd name="connsiteX92" fmla="*/ 992410 w 5221985"/>
                <a:gd name="connsiteY92" fmla="*/ 288322 h 1281207"/>
                <a:gd name="connsiteX93" fmla="*/ 992410 w 5221985"/>
                <a:gd name="connsiteY93" fmla="*/ 294227 h 1281207"/>
                <a:gd name="connsiteX94" fmla="*/ 1002792 w 5221985"/>
                <a:gd name="connsiteY94" fmla="*/ 294227 h 1281207"/>
                <a:gd name="connsiteX95" fmla="*/ 1002792 w 5221985"/>
                <a:gd name="connsiteY95" fmla="*/ 300228 h 1281207"/>
                <a:gd name="connsiteX96" fmla="*/ 1014698 w 5221985"/>
                <a:gd name="connsiteY96" fmla="*/ 300228 h 1281207"/>
                <a:gd name="connsiteX97" fmla="*/ 1014698 w 5221985"/>
                <a:gd name="connsiteY97" fmla="*/ 306133 h 1281207"/>
                <a:gd name="connsiteX98" fmla="*/ 1041464 w 5221985"/>
                <a:gd name="connsiteY98" fmla="*/ 306133 h 1281207"/>
                <a:gd name="connsiteX99" fmla="*/ 1041464 w 5221985"/>
                <a:gd name="connsiteY99" fmla="*/ 312134 h 1281207"/>
                <a:gd name="connsiteX100" fmla="*/ 1056323 w 5221985"/>
                <a:gd name="connsiteY100" fmla="*/ 312134 h 1281207"/>
                <a:gd name="connsiteX101" fmla="*/ 1056323 w 5221985"/>
                <a:gd name="connsiteY101" fmla="*/ 318040 h 1281207"/>
                <a:gd name="connsiteX102" fmla="*/ 1063752 w 5221985"/>
                <a:gd name="connsiteY102" fmla="*/ 318040 h 1281207"/>
                <a:gd name="connsiteX103" fmla="*/ 1063752 w 5221985"/>
                <a:gd name="connsiteY103" fmla="*/ 324041 h 1281207"/>
                <a:gd name="connsiteX104" fmla="*/ 1091946 w 5221985"/>
                <a:gd name="connsiteY104" fmla="*/ 324041 h 1281207"/>
                <a:gd name="connsiteX105" fmla="*/ 1091946 w 5221985"/>
                <a:gd name="connsiteY105" fmla="*/ 331470 h 1281207"/>
                <a:gd name="connsiteX106" fmla="*/ 1100900 w 5221985"/>
                <a:gd name="connsiteY106" fmla="*/ 331470 h 1281207"/>
                <a:gd name="connsiteX107" fmla="*/ 1100900 w 5221985"/>
                <a:gd name="connsiteY107" fmla="*/ 337376 h 1281207"/>
                <a:gd name="connsiteX108" fmla="*/ 1124617 w 5221985"/>
                <a:gd name="connsiteY108" fmla="*/ 337376 h 1281207"/>
                <a:gd name="connsiteX109" fmla="*/ 1124617 w 5221985"/>
                <a:gd name="connsiteY109" fmla="*/ 343281 h 1281207"/>
                <a:gd name="connsiteX110" fmla="*/ 1155859 w 5221985"/>
                <a:gd name="connsiteY110" fmla="*/ 343281 h 1281207"/>
                <a:gd name="connsiteX111" fmla="*/ 1155859 w 5221985"/>
                <a:gd name="connsiteY111" fmla="*/ 349282 h 1281207"/>
                <a:gd name="connsiteX112" fmla="*/ 1184053 w 5221985"/>
                <a:gd name="connsiteY112" fmla="*/ 349282 h 1281207"/>
                <a:gd name="connsiteX113" fmla="*/ 1184053 w 5221985"/>
                <a:gd name="connsiteY113" fmla="*/ 361188 h 1281207"/>
                <a:gd name="connsiteX114" fmla="*/ 1222724 w 5221985"/>
                <a:gd name="connsiteY114" fmla="*/ 361188 h 1281207"/>
                <a:gd name="connsiteX115" fmla="*/ 1222724 w 5221985"/>
                <a:gd name="connsiteY115" fmla="*/ 374523 h 1281207"/>
                <a:gd name="connsiteX116" fmla="*/ 1249394 w 5221985"/>
                <a:gd name="connsiteY116" fmla="*/ 374523 h 1281207"/>
                <a:gd name="connsiteX117" fmla="*/ 1249394 w 5221985"/>
                <a:gd name="connsiteY117" fmla="*/ 380524 h 1281207"/>
                <a:gd name="connsiteX118" fmla="*/ 1268730 w 5221985"/>
                <a:gd name="connsiteY118" fmla="*/ 380524 h 1281207"/>
                <a:gd name="connsiteX119" fmla="*/ 1268730 w 5221985"/>
                <a:gd name="connsiteY119" fmla="*/ 386429 h 1281207"/>
                <a:gd name="connsiteX120" fmla="*/ 1296924 w 5221985"/>
                <a:gd name="connsiteY120" fmla="*/ 386429 h 1281207"/>
                <a:gd name="connsiteX121" fmla="*/ 1296924 w 5221985"/>
                <a:gd name="connsiteY121" fmla="*/ 392335 h 1281207"/>
                <a:gd name="connsiteX122" fmla="*/ 1308830 w 5221985"/>
                <a:gd name="connsiteY122" fmla="*/ 392335 h 1281207"/>
                <a:gd name="connsiteX123" fmla="*/ 1308830 w 5221985"/>
                <a:gd name="connsiteY123" fmla="*/ 398336 h 1281207"/>
                <a:gd name="connsiteX124" fmla="*/ 1325213 w 5221985"/>
                <a:gd name="connsiteY124" fmla="*/ 398336 h 1281207"/>
                <a:gd name="connsiteX125" fmla="*/ 1325213 w 5221985"/>
                <a:gd name="connsiteY125" fmla="*/ 404241 h 1281207"/>
                <a:gd name="connsiteX126" fmla="*/ 1344549 w 5221985"/>
                <a:gd name="connsiteY126" fmla="*/ 404241 h 1281207"/>
                <a:gd name="connsiteX127" fmla="*/ 1344549 w 5221985"/>
                <a:gd name="connsiteY127" fmla="*/ 411671 h 1281207"/>
                <a:gd name="connsiteX128" fmla="*/ 1360837 w 5221985"/>
                <a:gd name="connsiteY128" fmla="*/ 411671 h 1281207"/>
                <a:gd name="connsiteX129" fmla="*/ 1360837 w 5221985"/>
                <a:gd name="connsiteY129" fmla="*/ 417671 h 1281207"/>
                <a:gd name="connsiteX130" fmla="*/ 1363790 w 5221985"/>
                <a:gd name="connsiteY130" fmla="*/ 417671 h 1281207"/>
                <a:gd name="connsiteX131" fmla="*/ 1392079 w 5221985"/>
                <a:gd name="connsiteY131" fmla="*/ 417671 h 1281207"/>
                <a:gd name="connsiteX132" fmla="*/ 1392079 w 5221985"/>
                <a:gd name="connsiteY132" fmla="*/ 423577 h 1281207"/>
                <a:gd name="connsiteX133" fmla="*/ 1396460 w 5221985"/>
                <a:gd name="connsiteY133" fmla="*/ 429482 h 1281207"/>
                <a:gd name="connsiteX134" fmla="*/ 1405414 w 5221985"/>
                <a:gd name="connsiteY134" fmla="*/ 429482 h 1281207"/>
                <a:gd name="connsiteX135" fmla="*/ 1405414 w 5221985"/>
                <a:gd name="connsiteY135" fmla="*/ 435483 h 1281207"/>
                <a:gd name="connsiteX136" fmla="*/ 1430655 w 5221985"/>
                <a:gd name="connsiteY136" fmla="*/ 435483 h 1281207"/>
                <a:gd name="connsiteX137" fmla="*/ 1430655 w 5221985"/>
                <a:gd name="connsiteY137" fmla="*/ 441389 h 1281207"/>
                <a:gd name="connsiteX138" fmla="*/ 1485614 w 5221985"/>
                <a:gd name="connsiteY138" fmla="*/ 441389 h 1281207"/>
                <a:gd name="connsiteX139" fmla="*/ 1485614 w 5221985"/>
                <a:gd name="connsiteY139" fmla="*/ 448818 h 1281207"/>
                <a:gd name="connsiteX140" fmla="*/ 1488662 w 5221985"/>
                <a:gd name="connsiteY140" fmla="*/ 448818 h 1281207"/>
                <a:gd name="connsiteX141" fmla="*/ 1488662 w 5221985"/>
                <a:gd name="connsiteY141" fmla="*/ 454819 h 1281207"/>
                <a:gd name="connsiteX142" fmla="*/ 1497521 w 5221985"/>
                <a:gd name="connsiteY142" fmla="*/ 454819 h 1281207"/>
                <a:gd name="connsiteX143" fmla="*/ 1497521 w 5221985"/>
                <a:gd name="connsiteY143" fmla="*/ 466725 h 1281207"/>
                <a:gd name="connsiteX144" fmla="*/ 1524286 w 5221985"/>
                <a:gd name="connsiteY144" fmla="*/ 466725 h 1281207"/>
                <a:gd name="connsiteX145" fmla="*/ 1524286 w 5221985"/>
                <a:gd name="connsiteY145" fmla="*/ 472631 h 1281207"/>
                <a:gd name="connsiteX146" fmla="*/ 1530191 w 5221985"/>
                <a:gd name="connsiteY146" fmla="*/ 472631 h 1281207"/>
                <a:gd name="connsiteX147" fmla="*/ 1530191 w 5221985"/>
                <a:gd name="connsiteY147" fmla="*/ 478536 h 1281207"/>
                <a:gd name="connsiteX148" fmla="*/ 1543621 w 5221985"/>
                <a:gd name="connsiteY148" fmla="*/ 478536 h 1281207"/>
                <a:gd name="connsiteX149" fmla="*/ 1588199 w 5221985"/>
                <a:gd name="connsiteY149" fmla="*/ 478536 h 1281207"/>
                <a:gd name="connsiteX150" fmla="*/ 1588199 w 5221985"/>
                <a:gd name="connsiteY150" fmla="*/ 485966 h 1281207"/>
                <a:gd name="connsiteX151" fmla="*/ 1600010 w 5221985"/>
                <a:gd name="connsiteY151" fmla="*/ 485966 h 1281207"/>
                <a:gd name="connsiteX152" fmla="*/ 1600010 w 5221985"/>
                <a:gd name="connsiteY152" fmla="*/ 497872 h 1281207"/>
                <a:gd name="connsiteX153" fmla="*/ 1604486 w 5221985"/>
                <a:gd name="connsiteY153" fmla="*/ 497872 h 1281207"/>
                <a:gd name="connsiteX154" fmla="*/ 1607439 w 5221985"/>
                <a:gd name="connsiteY154" fmla="*/ 497872 h 1281207"/>
                <a:gd name="connsiteX155" fmla="*/ 1635728 w 5221985"/>
                <a:gd name="connsiteY155" fmla="*/ 497872 h 1281207"/>
                <a:gd name="connsiteX156" fmla="*/ 1635728 w 5221985"/>
                <a:gd name="connsiteY156" fmla="*/ 503873 h 1281207"/>
                <a:gd name="connsiteX157" fmla="*/ 1652016 w 5221985"/>
                <a:gd name="connsiteY157" fmla="*/ 503873 h 1281207"/>
                <a:gd name="connsiteX158" fmla="*/ 1663922 w 5221985"/>
                <a:gd name="connsiteY158" fmla="*/ 503873 h 1281207"/>
                <a:gd name="connsiteX159" fmla="*/ 1668399 w 5221985"/>
                <a:gd name="connsiteY159" fmla="*/ 503873 h 1281207"/>
                <a:gd name="connsiteX160" fmla="*/ 1680305 w 5221985"/>
                <a:gd name="connsiteY160" fmla="*/ 503873 h 1281207"/>
                <a:gd name="connsiteX161" fmla="*/ 1680305 w 5221985"/>
                <a:gd name="connsiteY161" fmla="*/ 509778 h 1281207"/>
                <a:gd name="connsiteX162" fmla="*/ 1684687 w 5221985"/>
                <a:gd name="connsiteY162" fmla="*/ 509778 h 1281207"/>
                <a:gd name="connsiteX163" fmla="*/ 1684687 w 5221985"/>
                <a:gd name="connsiteY163" fmla="*/ 523208 h 1281207"/>
                <a:gd name="connsiteX164" fmla="*/ 1687735 w 5221985"/>
                <a:gd name="connsiteY164" fmla="*/ 523208 h 1281207"/>
                <a:gd name="connsiteX165" fmla="*/ 1696593 w 5221985"/>
                <a:gd name="connsiteY165" fmla="*/ 523208 h 1281207"/>
                <a:gd name="connsiteX166" fmla="*/ 1696593 w 5221985"/>
                <a:gd name="connsiteY166" fmla="*/ 529114 h 1281207"/>
                <a:gd name="connsiteX167" fmla="*/ 1705546 w 5221985"/>
                <a:gd name="connsiteY167" fmla="*/ 529114 h 1281207"/>
                <a:gd name="connsiteX168" fmla="*/ 1721834 w 5221985"/>
                <a:gd name="connsiteY168" fmla="*/ 529114 h 1281207"/>
                <a:gd name="connsiteX169" fmla="*/ 1721834 w 5221985"/>
                <a:gd name="connsiteY169" fmla="*/ 536543 h 1281207"/>
                <a:gd name="connsiteX170" fmla="*/ 1729264 w 5221985"/>
                <a:gd name="connsiteY170" fmla="*/ 536543 h 1281207"/>
                <a:gd name="connsiteX171" fmla="*/ 1748600 w 5221985"/>
                <a:gd name="connsiteY171" fmla="*/ 536543 h 1281207"/>
                <a:gd name="connsiteX172" fmla="*/ 1757553 w 5221985"/>
                <a:gd name="connsiteY172" fmla="*/ 536543 h 1281207"/>
                <a:gd name="connsiteX173" fmla="*/ 1763459 w 5221985"/>
                <a:gd name="connsiteY173" fmla="*/ 536543 h 1281207"/>
                <a:gd name="connsiteX174" fmla="*/ 1763459 w 5221985"/>
                <a:gd name="connsiteY174" fmla="*/ 542449 h 1281207"/>
                <a:gd name="connsiteX175" fmla="*/ 1766411 w 5221985"/>
                <a:gd name="connsiteY175" fmla="*/ 542449 h 1281207"/>
                <a:gd name="connsiteX176" fmla="*/ 1770888 w 5221985"/>
                <a:gd name="connsiteY176" fmla="*/ 542449 h 1281207"/>
                <a:gd name="connsiteX177" fmla="*/ 1773841 w 5221985"/>
                <a:gd name="connsiteY177" fmla="*/ 542449 h 1281207"/>
                <a:gd name="connsiteX178" fmla="*/ 1776794 w 5221985"/>
                <a:gd name="connsiteY178" fmla="*/ 542449 h 1281207"/>
                <a:gd name="connsiteX179" fmla="*/ 1805083 w 5221985"/>
                <a:gd name="connsiteY179" fmla="*/ 542449 h 1281207"/>
                <a:gd name="connsiteX180" fmla="*/ 1805083 w 5221985"/>
                <a:gd name="connsiteY180" fmla="*/ 555879 h 1281207"/>
                <a:gd name="connsiteX181" fmla="*/ 1815465 w 5221985"/>
                <a:gd name="connsiteY181" fmla="*/ 555879 h 1281207"/>
                <a:gd name="connsiteX182" fmla="*/ 1840706 w 5221985"/>
                <a:gd name="connsiteY182" fmla="*/ 555879 h 1281207"/>
                <a:gd name="connsiteX183" fmla="*/ 1846612 w 5221985"/>
                <a:gd name="connsiteY183" fmla="*/ 555879 h 1281207"/>
                <a:gd name="connsiteX184" fmla="*/ 1865948 w 5221985"/>
                <a:gd name="connsiteY184" fmla="*/ 555879 h 1281207"/>
                <a:gd name="connsiteX185" fmla="*/ 1868900 w 5221985"/>
                <a:gd name="connsiteY185" fmla="*/ 561785 h 1281207"/>
                <a:gd name="connsiteX186" fmla="*/ 1882331 w 5221985"/>
                <a:gd name="connsiteY186" fmla="*/ 561785 h 1281207"/>
                <a:gd name="connsiteX187" fmla="*/ 1885283 w 5221985"/>
                <a:gd name="connsiteY187" fmla="*/ 561785 h 1281207"/>
                <a:gd name="connsiteX188" fmla="*/ 1885283 w 5221985"/>
                <a:gd name="connsiteY188" fmla="*/ 569214 h 1281207"/>
                <a:gd name="connsiteX189" fmla="*/ 1894237 w 5221985"/>
                <a:gd name="connsiteY189" fmla="*/ 569214 h 1281207"/>
                <a:gd name="connsiteX190" fmla="*/ 1894237 w 5221985"/>
                <a:gd name="connsiteY190" fmla="*/ 575215 h 1281207"/>
                <a:gd name="connsiteX191" fmla="*/ 1904619 w 5221985"/>
                <a:gd name="connsiteY191" fmla="*/ 575215 h 1281207"/>
                <a:gd name="connsiteX192" fmla="*/ 1904619 w 5221985"/>
                <a:gd name="connsiteY192" fmla="*/ 582644 h 1281207"/>
                <a:gd name="connsiteX193" fmla="*/ 1907572 w 5221985"/>
                <a:gd name="connsiteY193" fmla="*/ 582644 h 1281207"/>
                <a:gd name="connsiteX194" fmla="*/ 1913477 w 5221985"/>
                <a:gd name="connsiteY194" fmla="*/ 582644 h 1281207"/>
                <a:gd name="connsiteX195" fmla="*/ 1917954 w 5221985"/>
                <a:gd name="connsiteY195" fmla="*/ 582644 h 1281207"/>
                <a:gd name="connsiteX196" fmla="*/ 1917954 w 5221985"/>
                <a:gd name="connsiteY196" fmla="*/ 588550 h 1281207"/>
                <a:gd name="connsiteX197" fmla="*/ 1920907 w 5221985"/>
                <a:gd name="connsiteY197" fmla="*/ 588550 h 1281207"/>
                <a:gd name="connsiteX198" fmla="*/ 1920907 w 5221985"/>
                <a:gd name="connsiteY198" fmla="*/ 595979 h 1281207"/>
                <a:gd name="connsiteX199" fmla="*/ 1929860 w 5221985"/>
                <a:gd name="connsiteY199" fmla="*/ 595979 h 1281207"/>
                <a:gd name="connsiteX200" fmla="*/ 1949196 w 5221985"/>
                <a:gd name="connsiteY200" fmla="*/ 595979 h 1281207"/>
                <a:gd name="connsiteX201" fmla="*/ 1962531 w 5221985"/>
                <a:gd name="connsiteY201" fmla="*/ 595979 h 1281207"/>
                <a:gd name="connsiteX202" fmla="*/ 1981867 w 5221985"/>
                <a:gd name="connsiteY202" fmla="*/ 595979 h 1281207"/>
                <a:gd name="connsiteX203" fmla="*/ 1984820 w 5221985"/>
                <a:gd name="connsiteY203" fmla="*/ 595979 h 1281207"/>
                <a:gd name="connsiteX204" fmla="*/ 1987772 w 5221985"/>
                <a:gd name="connsiteY204" fmla="*/ 595979 h 1281207"/>
                <a:gd name="connsiteX205" fmla="*/ 1987772 w 5221985"/>
                <a:gd name="connsiteY205" fmla="*/ 601980 h 1281207"/>
                <a:gd name="connsiteX206" fmla="*/ 1996726 w 5221985"/>
                <a:gd name="connsiteY206" fmla="*/ 601980 h 1281207"/>
                <a:gd name="connsiteX207" fmla="*/ 1998155 w 5221985"/>
                <a:gd name="connsiteY207" fmla="*/ 601980 h 1281207"/>
                <a:gd name="connsiteX208" fmla="*/ 1998155 w 5221985"/>
                <a:gd name="connsiteY208" fmla="*/ 609410 h 1281207"/>
                <a:gd name="connsiteX209" fmla="*/ 2004155 w 5221985"/>
                <a:gd name="connsiteY209" fmla="*/ 616839 h 1281207"/>
                <a:gd name="connsiteX210" fmla="*/ 2020443 w 5221985"/>
                <a:gd name="connsiteY210" fmla="*/ 616839 h 1281207"/>
                <a:gd name="connsiteX211" fmla="*/ 2023396 w 5221985"/>
                <a:gd name="connsiteY211" fmla="*/ 616839 h 1281207"/>
                <a:gd name="connsiteX212" fmla="*/ 2042732 w 5221985"/>
                <a:gd name="connsiteY212" fmla="*/ 616839 h 1281207"/>
                <a:gd name="connsiteX213" fmla="*/ 2060543 w 5221985"/>
                <a:gd name="connsiteY213" fmla="*/ 616839 h 1281207"/>
                <a:gd name="connsiteX214" fmla="*/ 2065020 w 5221985"/>
                <a:gd name="connsiteY214" fmla="*/ 616839 h 1281207"/>
                <a:gd name="connsiteX215" fmla="*/ 2071021 w 5221985"/>
                <a:gd name="connsiteY215" fmla="*/ 616839 h 1281207"/>
                <a:gd name="connsiteX216" fmla="*/ 2071021 w 5221985"/>
                <a:gd name="connsiteY216" fmla="*/ 624269 h 1281207"/>
                <a:gd name="connsiteX217" fmla="*/ 2073974 w 5221985"/>
                <a:gd name="connsiteY217" fmla="*/ 624269 h 1281207"/>
                <a:gd name="connsiteX218" fmla="*/ 2076926 w 5221985"/>
                <a:gd name="connsiteY218" fmla="*/ 624269 h 1281207"/>
                <a:gd name="connsiteX219" fmla="*/ 2076926 w 5221985"/>
                <a:gd name="connsiteY219" fmla="*/ 631698 h 1281207"/>
                <a:gd name="connsiteX220" fmla="*/ 2087309 w 5221985"/>
                <a:gd name="connsiteY220" fmla="*/ 631698 h 1281207"/>
                <a:gd name="connsiteX221" fmla="*/ 2087309 w 5221985"/>
                <a:gd name="connsiteY221" fmla="*/ 637604 h 1281207"/>
                <a:gd name="connsiteX222" fmla="*/ 2102168 w 5221985"/>
                <a:gd name="connsiteY222" fmla="*/ 637604 h 1281207"/>
                <a:gd name="connsiteX223" fmla="*/ 2102168 w 5221985"/>
                <a:gd name="connsiteY223" fmla="*/ 645033 h 1281207"/>
                <a:gd name="connsiteX224" fmla="*/ 2103692 w 5221985"/>
                <a:gd name="connsiteY224" fmla="*/ 645033 h 1281207"/>
                <a:gd name="connsiteX225" fmla="*/ 2109597 w 5221985"/>
                <a:gd name="connsiteY225" fmla="*/ 645033 h 1281207"/>
                <a:gd name="connsiteX226" fmla="*/ 2115598 w 5221985"/>
                <a:gd name="connsiteY226" fmla="*/ 645033 h 1281207"/>
                <a:gd name="connsiteX227" fmla="*/ 2115598 w 5221985"/>
                <a:gd name="connsiteY227" fmla="*/ 652463 h 1281207"/>
                <a:gd name="connsiteX228" fmla="*/ 2118551 w 5221985"/>
                <a:gd name="connsiteY228" fmla="*/ 652463 h 1281207"/>
                <a:gd name="connsiteX229" fmla="*/ 2134838 w 5221985"/>
                <a:gd name="connsiteY229" fmla="*/ 652463 h 1281207"/>
                <a:gd name="connsiteX230" fmla="*/ 2143792 w 5221985"/>
                <a:gd name="connsiteY230" fmla="*/ 652463 h 1281207"/>
                <a:gd name="connsiteX231" fmla="*/ 2143792 w 5221985"/>
                <a:gd name="connsiteY231" fmla="*/ 659892 h 1281207"/>
                <a:gd name="connsiteX232" fmla="*/ 2148269 w 5221985"/>
                <a:gd name="connsiteY232" fmla="*/ 659892 h 1281207"/>
                <a:gd name="connsiteX233" fmla="*/ 2154174 w 5221985"/>
                <a:gd name="connsiteY233" fmla="*/ 659892 h 1281207"/>
                <a:gd name="connsiteX234" fmla="*/ 2157127 w 5221985"/>
                <a:gd name="connsiteY234" fmla="*/ 659892 h 1281207"/>
                <a:gd name="connsiteX235" fmla="*/ 2157127 w 5221985"/>
                <a:gd name="connsiteY235" fmla="*/ 667321 h 1281207"/>
                <a:gd name="connsiteX236" fmla="*/ 2160080 w 5221985"/>
                <a:gd name="connsiteY236" fmla="*/ 667321 h 1281207"/>
                <a:gd name="connsiteX237" fmla="*/ 2163128 w 5221985"/>
                <a:gd name="connsiteY237" fmla="*/ 667321 h 1281207"/>
                <a:gd name="connsiteX238" fmla="*/ 2163128 w 5221985"/>
                <a:gd name="connsiteY238" fmla="*/ 674751 h 1281207"/>
                <a:gd name="connsiteX239" fmla="*/ 2170557 w 5221985"/>
                <a:gd name="connsiteY239" fmla="*/ 674751 h 1281207"/>
                <a:gd name="connsiteX240" fmla="*/ 2173510 w 5221985"/>
                <a:gd name="connsiteY240" fmla="*/ 674751 h 1281207"/>
                <a:gd name="connsiteX241" fmla="*/ 2173510 w 5221985"/>
                <a:gd name="connsiteY241" fmla="*/ 682181 h 1281207"/>
                <a:gd name="connsiteX242" fmla="*/ 2176463 w 5221985"/>
                <a:gd name="connsiteY242" fmla="*/ 682181 h 1281207"/>
                <a:gd name="connsiteX243" fmla="*/ 2179415 w 5221985"/>
                <a:gd name="connsiteY243" fmla="*/ 682181 h 1281207"/>
                <a:gd name="connsiteX244" fmla="*/ 2192846 w 5221985"/>
                <a:gd name="connsiteY244" fmla="*/ 682181 h 1281207"/>
                <a:gd name="connsiteX245" fmla="*/ 2198751 w 5221985"/>
                <a:gd name="connsiteY245" fmla="*/ 682181 h 1281207"/>
                <a:gd name="connsiteX246" fmla="*/ 2204657 w 5221985"/>
                <a:gd name="connsiteY246" fmla="*/ 682181 h 1281207"/>
                <a:gd name="connsiteX247" fmla="*/ 2204657 w 5221985"/>
                <a:gd name="connsiteY247" fmla="*/ 691134 h 1281207"/>
                <a:gd name="connsiteX248" fmla="*/ 2212086 w 5221985"/>
                <a:gd name="connsiteY248" fmla="*/ 691134 h 1281207"/>
                <a:gd name="connsiteX249" fmla="*/ 2215134 w 5221985"/>
                <a:gd name="connsiteY249" fmla="*/ 691134 h 1281207"/>
                <a:gd name="connsiteX250" fmla="*/ 2228469 w 5221985"/>
                <a:gd name="connsiteY250" fmla="*/ 691134 h 1281207"/>
                <a:gd name="connsiteX251" fmla="*/ 2231422 w 5221985"/>
                <a:gd name="connsiteY251" fmla="*/ 691134 h 1281207"/>
                <a:gd name="connsiteX252" fmla="*/ 2253710 w 5221985"/>
                <a:gd name="connsiteY252" fmla="*/ 691134 h 1281207"/>
                <a:gd name="connsiteX253" fmla="*/ 2256663 w 5221985"/>
                <a:gd name="connsiteY253" fmla="*/ 691134 h 1281207"/>
                <a:gd name="connsiteX254" fmla="*/ 2275999 w 5221985"/>
                <a:gd name="connsiteY254" fmla="*/ 691134 h 1281207"/>
                <a:gd name="connsiteX255" fmla="*/ 2278952 w 5221985"/>
                <a:gd name="connsiteY255" fmla="*/ 691134 h 1281207"/>
                <a:gd name="connsiteX256" fmla="*/ 2284952 w 5221985"/>
                <a:gd name="connsiteY256" fmla="*/ 691134 h 1281207"/>
                <a:gd name="connsiteX257" fmla="*/ 2289334 w 5221985"/>
                <a:gd name="connsiteY257" fmla="*/ 691134 h 1281207"/>
                <a:gd name="connsiteX258" fmla="*/ 2307241 w 5221985"/>
                <a:gd name="connsiteY258" fmla="*/ 691134 h 1281207"/>
                <a:gd name="connsiteX259" fmla="*/ 2307241 w 5221985"/>
                <a:gd name="connsiteY259" fmla="*/ 698564 h 1281207"/>
                <a:gd name="connsiteX260" fmla="*/ 2317623 w 5221985"/>
                <a:gd name="connsiteY260" fmla="*/ 698564 h 1281207"/>
                <a:gd name="connsiteX261" fmla="*/ 2317623 w 5221985"/>
                <a:gd name="connsiteY261" fmla="*/ 707517 h 1281207"/>
                <a:gd name="connsiteX262" fmla="*/ 2326481 w 5221985"/>
                <a:gd name="connsiteY262" fmla="*/ 707517 h 1281207"/>
                <a:gd name="connsiteX263" fmla="*/ 2333911 w 5221985"/>
                <a:gd name="connsiteY263" fmla="*/ 707517 h 1281207"/>
                <a:gd name="connsiteX264" fmla="*/ 2345817 w 5221985"/>
                <a:gd name="connsiteY264" fmla="*/ 707517 h 1281207"/>
                <a:gd name="connsiteX265" fmla="*/ 2345817 w 5221985"/>
                <a:gd name="connsiteY265" fmla="*/ 725329 h 1281207"/>
                <a:gd name="connsiteX266" fmla="*/ 2359152 w 5221985"/>
                <a:gd name="connsiteY266" fmla="*/ 725329 h 1281207"/>
                <a:gd name="connsiteX267" fmla="*/ 2372582 w 5221985"/>
                <a:gd name="connsiteY267" fmla="*/ 725329 h 1281207"/>
                <a:gd name="connsiteX268" fmla="*/ 2403729 w 5221985"/>
                <a:gd name="connsiteY268" fmla="*/ 725329 h 1281207"/>
                <a:gd name="connsiteX269" fmla="*/ 2403729 w 5221985"/>
                <a:gd name="connsiteY269" fmla="*/ 732758 h 1281207"/>
                <a:gd name="connsiteX270" fmla="*/ 2412683 w 5221985"/>
                <a:gd name="connsiteY270" fmla="*/ 732758 h 1281207"/>
                <a:gd name="connsiteX271" fmla="*/ 2420112 w 5221985"/>
                <a:gd name="connsiteY271" fmla="*/ 732758 h 1281207"/>
                <a:gd name="connsiteX272" fmla="*/ 2432018 w 5221985"/>
                <a:gd name="connsiteY272" fmla="*/ 732758 h 1281207"/>
                <a:gd name="connsiteX273" fmla="*/ 2432018 w 5221985"/>
                <a:gd name="connsiteY273" fmla="*/ 741712 h 1281207"/>
                <a:gd name="connsiteX274" fmla="*/ 2445353 w 5221985"/>
                <a:gd name="connsiteY274" fmla="*/ 741712 h 1281207"/>
                <a:gd name="connsiteX275" fmla="*/ 2455736 w 5221985"/>
                <a:gd name="connsiteY275" fmla="*/ 741712 h 1281207"/>
                <a:gd name="connsiteX276" fmla="*/ 2464689 w 5221985"/>
                <a:gd name="connsiteY276" fmla="*/ 741712 h 1281207"/>
                <a:gd name="connsiteX277" fmla="*/ 2478024 w 5221985"/>
                <a:gd name="connsiteY277" fmla="*/ 741712 h 1281207"/>
                <a:gd name="connsiteX278" fmla="*/ 2478024 w 5221985"/>
                <a:gd name="connsiteY278" fmla="*/ 750570 h 1281207"/>
                <a:gd name="connsiteX279" fmla="*/ 2484025 w 5221985"/>
                <a:gd name="connsiteY279" fmla="*/ 750570 h 1281207"/>
                <a:gd name="connsiteX280" fmla="*/ 2489930 w 5221985"/>
                <a:gd name="connsiteY280" fmla="*/ 750570 h 1281207"/>
                <a:gd name="connsiteX281" fmla="*/ 2492883 w 5221985"/>
                <a:gd name="connsiteY281" fmla="*/ 750570 h 1281207"/>
                <a:gd name="connsiteX282" fmla="*/ 2495836 w 5221985"/>
                <a:gd name="connsiteY282" fmla="*/ 750570 h 1281207"/>
                <a:gd name="connsiteX283" fmla="*/ 2500313 w 5221985"/>
                <a:gd name="connsiteY283" fmla="*/ 750570 h 1281207"/>
                <a:gd name="connsiteX284" fmla="*/ 2503265 w 5221985"/>
                <a:gd name="connsiteY284" fmla="*/ 750570 h 1281207"/>
                <a:gd name="connsiteX285" fmla="*/ 2503265 w 5221985"/>
                <a:gd name="connsiteY285" fmla="*/ 760952 h 1281207"/>
                <a:gd name="connsiteX286" fmla="*/ 2515172 w 5221985"/>
                <a:gd name="connsiteY286" fmla="*/ 760952 h 1281207"/>
                <a:gd name="connsiteX287" fmla="*/ 2515172 w 5221985"/>
                <a:gd name="connsiteY287" fmla="*/ 769906 h 1281207"/>
                <a:gd name="connsiteX288" fmla="*/ 2519648 w 5221985"/>
                <a:gd name="connsiteY288" fmla="*/ 769906 h 1281207"/>
                <a:gd name="connsiteX289" fmla="*/ 2531555 w 5221985"/>
                <a:gd name="connsiteY289" fmla="*/ 769906 h 1281207"/>
                <a:gd name="connsiteX290" fmla="*/ 2550795 w 5221985"/>
                <a:gd name="connsiteY290" fmla="*/ 769906 h 1281207"/>
                <a:gd name="connsiteX291" fmla="*/ 2550795 w 5221985"/>
                <a:gd name="connsiteY291" fmla="*/ 778859 h 1281207"/>
                <a:gd name="connsiteX292" fmla="*/ 2553843 w 5221985"/>
                <a:gd name="connsiteY292" fmla="*/ 778859 h 1281207"/>
                <a:gd name="connsiteX293" fmla="*/ 2592419 w 5221985"/>
                <a:gd name="connsiteY293" fmla="*/ 778859 h 1281207"/>
                <a:gd name="connsiteX294" fmla="*/ 2592419 w 5221985"/>
                <a:gd name="connsiteY294" fmla="*/ 789242 h 1281207"/>
                <a:gd name="connsiteX295" fmla="*/ 2608802 w 5221985"/>
                <a:gd name="connsiteY295" fmla="*/ 789242 h 1281207"/>
                <a:gd name="connsiteX296" fmla="*/ 2622137 w 5221985"/>
                <a:gd name="connsiteY296" fmla="*/ 789242 h 1281207"/>
                <a:gd name="connsiteX297" fmla="*/ 2642902 w 5221985"/>
                <a:gd name="connsiteY297" fmla="*/ 789242 h 1281207"/>
                <a:gd name="connsiteX298" fmla="*/ 2650331 w 5221985"/>
                <a:gd name="connsiteY298" fmla="*/ 789242 h 1281207"/>
                <a:gd name="connsiteX299" fmla="*/ 2681573 w 5221985"/>
                <a:gd name="connsiteY299" fmla="*/ 789242 h 1281207"/>
                <a:gd name="connsiteX300" fmla="*/ 2686050 w 5221985"/>
                <a:gd name="connsiteY300" fmla="*/ 789242 h 1281207"/>
                <a:gd name="connsiteX301" fmla="*/ 2686050 w 5221985"/>
                <a:gd name="connsiteY301" fmla="*/ 798195 h 1281207"/>
                <a:gd name="connsiteX302" fmla="*/ 2697956 w 5221985"/>
                <a:gd name="connsiteY302" fmla="*/ 798195 h 1281207"/>
                <a:gd name="connsiteX303" fmla="*/ 2711291 w 5221985"/>
                <a:gd name="connsiteY303" fmla="*/ 798195 h 1281207"/>
                <a:gd name="connsiteX304" fmla="*/ 2720245 w 5221985"/>
                <a:gd name="connsiteY304" fmla="*/ 798195 h 1281207"/>
                <a:gd name="connsiteX305" fmla="*/ 2723198 w 5221985"/>
                <a:gd name="connsiteY305" fmla="*/ 798195 h 1281207"/>
                <a:gd name="connsiteX306" fmla="*/ 2726150 w 5221985"/>
                <a:gd name="connsiteY306" fmla="*/ 798195 h 1281207"/>
                <a:gd name="connsiteX307" fmla="*/ 2726150 w 5221985"/>
                <a:gd name="connsiteY307" fmla="*/ 810006 h 1281207"/>
                <a:gd name="connsiteX308" fmla="*/ 2730627 w 5221985"/>
                <a:gd name="connsiteY308" fmla="*/ 810006 h 1281207"/>
                <a:gd name="connsiteX309" fmla="*/ 2742438 w 5221985"/>
                <a:gd name="connsiteY309" fmla="*/ 810006 h 1281207"/>
                <a:gd name="connsiteX310" fmla="*/ 2742438 w 5221985"/>
                <a:gd name="connsiteY310" fmla="*/ 820484 h 1281207"/>
                <a:gd name="connsiteX311" fmla="*/ 2769203 w 5221985"/>
                <a:gd name="connsiteY311" fmla="*/ 820484 h 1281207"/>
                <a:gd name="connsiteX312" fmla="*/ 2775204 w 5221985"/>
                <a:gd name="connsiteY312" fmla="*/ 820484 h 1281207"/>
                <a:gd name="connsiteX313" fmla="*/ 2806351 w 5221985"/>
                <a:gd name="connsiteY313" fmla="*/ 820484 h 1281207"/>
                <a:gd name="connsiteX314" fmla="*/ 2809304 w 5221985"/>
                <a:gd name="connsiteY314" fmla="*/ 820484 h 1281207"/>
                <a:gd name="connsiteX315" fmla="*/ 2810828 w 5221985"/>
                <a:gd name="connsiteY315" fmla="*/ 820484 h 1281207"/>
                <a:gd name="connsiteX316" fmla="*/ 2816733 w 5221985"/>
                <a:gd name="connsiteY316" fmla="*/ 820484 h 1281207"/>
                <a:gd name="connsiteX317" fmla="*/ 2819781 w 5221985"/>
                <a:gd name="connsiteY317" fmla="*/ 820484 h 1281207"/>
                <a:gd name="connsiteX318" fmla="*/ 2828639 w 5221985"/>
                <a:gd name="connsiteY318" fmla="*/ 820484 h 1281207"/>
                <a:gd name="connsiteX319" fmla="*/ 2839022 w 5221985"/>
                <a:gd name="connsiteY319" fmla="*/ 820484 h 1281207"/>
                <a:gd name="connsiteX320" fmla="*/ 2839022 w 5221985"/>
                <a:gd name="connsiteY320" fmla="*/ 830866 h 1281207"/>
                <a:gd name="connsiteX321" fmla="*/ 2855405 w 5221985"/>
                <a:gd name="connsiteY321" fmla="*/ 830866 h 1281207"/>
                <a:gd name="connsiteX322" fmla="*/ 2864263 w 5221985"/>
                <a:gd name="connsiteY322" fmla="*/ 830866 h 1281207"/>
                <a:gd name="connsiteX323" fmla="*/ 2870264 w 5221985"/>
                <a:gd name="connsiteY323" fmla="*/ 830866 h 1281207"/>
                <a:gd name="connsiteX324" fmla="*/ 2870264 w 5221985"/>
                <a:gd name="connsiteY324" fmla="*/ 842772 h 1281207"/>
                <a:gd name="connsiteX325" fmla="*/ 2874740 w 5221985"/>
                <a:gd name="connsiteY325" fmla="*/ 842772 h 1281207"/>
                <a:gd name="connsiteX326" fmla="*/ 2874740 w 5221985"/>
                <a:gd name="connsiteY326" fmla="*/ 854583 h 1281207"/>
                <a:gd name="connsiteX327" fmla="*/ 2883598 w 5221985"/>
                <a:gd name="connsiteY327" fmla="*/ 854583 h 1281207"/>
                <a:gd name="connsiteX328" fmla="*/ 2893981 w 5221985"/>
                <a:gd name="connsiteY328" fmla="*/ 854583 h 1281207"/>
                <a:gd name="connsiteX329" fmla="*/ 2902935 w 5221985"/>
                <a:gd name="connsiteY329" fmla="*/ 854583 h 1281207"/>
                <a:gd name="connsiteX330" fmla="*/ 2902935 w 5221985"/>
                <a:gd name="connsiteY330" fmla="*/ 866489 h 1281207"/>
                <a:gd name="connsiteX331" fmla="*/ 2905887 w 5221985"/>
                <a:gd name="connsiteY331" fmla="*/ 866489 h 1281207"/>
                <a:gd name="connsiteX332" fmla="*/ 2916269 w 5221985"/>
                <a:gd name="connsiteY332" fmla="*/ 866489 h 1281207"/>
                <a:gd name="connsiteX333" fmla="*/ 2972753 w 5221985"/>
                <a:gd name="connsiteY333" fmla="*/ 866489 h 1281207"/>
                <a:gd name="connsiteX334" fmla="*/ 2975705 w 5221985"/>
                <a:gd name="connsiteY334" fmla="*/ 866489 h 1281207"/>
                <a:gd name="connsiteX335" fmla="*/ 2977229 w 5221985"/>
                <a:gd name="connsiteY335" fmla="*/ 866489 h 1281207"/>
                <a:gd name="connsiteX336" fmla="*/ 2977229 w 5221985"/>
                <a:gd name="connsiteY336" fmla="*/ 878396 h 1281207"/>
                <a:gd name="connsiteX337" fmla="*/ 2980182 w 5221985"/>
                <a:gd name="connsiteY337" fmla="*/ 878396 h 1281207"/>
                <a:gd name="connsiteX338" fmla="*/ 2995041 w 5221985"/>
                <a:gd name="connsiteY338" fmla="*/ 878396 h 1281207"/>
                <a:gd name="connsiteX339" fmla="*/ 3014377 w 5221985"/>
                <a:gd name="connsiteY339" fmla="*/ 878396 h 1281207"/>
                <a:gd name="connsiteX340" fmla="*/ 3055906 w 5221985"/>
                <a:gd name="connsiteY340" fmla="*/ 878396 h 1281207"/>
                <a:gd name="connsiteX341" fmla="*/ 3063335 w 5221985"/>
                <a:gd name="connsiteY341" fmla="*/ 878396 h 1281207"/>
                <a:gd name="connsiteX342" fmla="*/ 3082671 w 5221985"/>
                <a:gd name="connsiteY342" fmla="*/ 878396 h 1281207"/>
                <a:gd name="connsiteX343" fmla="*/ 3085624 w 5221985"/>
                <a:gd name="connsiteY343" fmla="*/ 878396 h 1281207"/>
                <a:gd name="connsiteX344" fmla="*/ 3104960 w 5221985"/>
                <a:gd name="connsiteY344" fmla="*/ 878396 h 1281207"/>
                <a:gd name="connsiteX345" fmla="*/ 3107912 w 5221985"/>
                <a:gd name="connsiteY345" fmla="*/ 878396 h 1281207"/>
                <a:gd name="connsiteX346" fmla="*/ 3110960 w 5221985"/>
                <a:gd name="connsiteY346" fmla="*/ 878396 h 1281207"/>
                <a:gd name="connsiteX347" fmla="*/ 3110960 w 5221985"/>
                <a:gd name="connsiteY347" fmla="*/ 891826 h 1281207"/>
                <a:gd name="connsiteX348" fmla="*/ 3119819 w 5221985"/>
                <a:gd name="connsiteY348" fmla="*/ 891826 h 1281207"/>
                <a:gd name="connsiteX349" fmla="*/ 3127248 w 5221985"/>
                <a:gd name="connsiteY349" fmla="*/ 891826 h 1281207"/>
                <a:gd name="connsiteX350" fmla="*/ 3130201 w 5221985"/>
                <a:gd name="connsiteY350" fmla="*/ 891826 h 1281207"/>
                <a:gd name="connsiteX351" fmla="*/ 3142107 w 5221985"/>
                <a:gd name="connsiteY351" fmla="*/ 891826 h 1281207"/>
                <a:gd name="connsiteX352" fmla="*/ 3146584 w 5221985"/>
                <a:gd name="connsiteY352" fmla="*/ 891826 h 1281207"/>
                <a:gd name="connsiteX353" fmla="*/ 3174778 w 5221985"/>
                <a:gd name="connsiteY353" fmla="*/ 891826 h 1281207"/>
                <a:gd name="connsiteX354" fmla="*/ 3194114 w 5221985"/>
                <a:gd name="connsiteY354" fmla="*/ 891826 h 1281207"/>
                <a:gd name="connsiteX355" fmla="*/ 3229737 w 5221985"/>
                <a:gd name="connsiteY355" fmla="*/ 891826 h 1281207"/>
                <a:gd name="connsiteX356" fmla="*/ 3232785 w 5221985"/>
                <a:gd name="connsiteY356" fmla="*/ 891826 h 1281207"/>
                <a:gd name="connsiteX357" fmla="*/ 3249073 w 5221985"/>
                <a:gd name="connsiteY357" fmla="*/ 891826 h 1281207"/>
                <a:gd name="connsiteX358" fmla="*/ 3255073 w 5221985"/>
                <a:gd name="connsiteY358" fmla="*/ 891826 h 1281207"/>
                <a:gd name="connsiteX359" fmla="*/ 3268409 w 5221985"/>
                <a:gd name="connsiteY359" fmla="*/ 891826 h 1281207"/>
                <a:gd name="connsiteX360" fmla="*/ 3302603 w 5221985"/>
                <a:gd name="connsiteY360" fmla="*/ 891826 h 1281207"/>
                <a:gd name="connsiteX361" fmla="*/ 3305556 w 5221985"/>
                <a:gd name="connsiteY361" fmla="*/ 891826 h 1281207"/>
                <a:gd name="connsiteX362" fmla="*/ 3310033 w 5221985"/>
                <a:gd name="connsiteY362" fmla="*/ 891826 h 1281207"/>
                <a:gd name="connsiteX363" fmla="*/ 3315938 w 5221985"/>
                <a:gd name="connsiteY363" fmla="*/ 891826 h 1281207"/>
                <a:gd name="connsiteX364" fmla="*/ 3321844 w 5221985"/>
                <a:gd name="connsiteY364" fmla="*/ 891826 h 1281207"/>
                <a:gd name="connsiteX365" fmla="*/ 3329273 w 5221985"/>
                <a:gd name="connsiteY365" fmla="*/ 891826 h 1281207"/>
                <a:gd name="connsiteX366" fmla="*/ 3335274 w 5221985"/>
                <a:gd name="connsiteY366" fmla="*/ 891826 h 1281207"/>
                <a:gd name="connsiteX367" fmla="*/ 3347180 w 5221985"/>
                <a:gd name="connsiteY367" fmla="*/ 891826 h 1281207"/>
                <a:gd name="connsiteX368" fmla="*/ 3347180 w 5221985"/>
                <a:gd name="connsiteY368" fmla="*/ 908114 h 1281207"/>
                <a:gd name="connsiteX369" fmla="*/ 3357563 w 5221985"/>
                <a:gd name="connsiteY369" fmla="*/ 908114 h 1281207"/>
                <a:gd name="connsiteX370" fmla="*/ 3376803 w 5221985"/>
                <a:gd name="connsiteY370" fmla="*/ 908114 h 1281207"/>
                <a:gd name="connsiteX371" fmla="*/ 3379851 w 5221985"/>
                <a:gd name="connsiteY371" fmla="*/ 908114 h 1281207"/>
                <a:gd name="connsiteX372" fmla="*/ 3382804 w 5221985"/>
                <a:gd name="connsiteY372" fmla="*/ 908114 h 1281207"/>
                <a:gd name="connsiteX373" fmla="*/ 3402140 w 5221985"/>
                <a:gd name="connsiteY373" fmla="*/ 908114 h 1281207"/>
                <a:gd name="connsiteX374" fmla="*/ 3434810 w 5221985"/>
                <a:gd name="connsiteY374" fmla="*/ 908114 h 1281207"/>
                <a:gd name="connsiteX375" fmla="*/ 3440716 w 5221985"/>
                <a:gd name="connsiteY375" fmla="*/ 908114 h 1281207"/>
                <a:gd name="connsiteX376" fmla="*/ 3446717 w 5221985"/>
                <a:gd name="connsiteY376" fmla="*/ 908114 h 1281207"/>
                <a:gd name="connsiteX377" fmla="*/ 3449669 w 5221985"/>
                <a:gd name="connsiteY377" fmla="*/ 908114 h 1281207"/>
                <a:gd name="connsiteX378" fmla="*/ 3457099 w 5221985"/>
                <a:gd name="connsiteY378" fmla="*/ 908114 h 1281207"/>
                <a:gd name="connsiteX379" fmla="*/ 3471958 w 5221985"/>
                <a:gd name="connsiteY379" fmla="*/ 908114 h 1281207"/>
                <a:gd name="connsiteX380" fmla="*/ 3471958 w 5221985"/>
                <a:gd name="connsiteY380" fmla="*/ 924496 h 1281207"/>
                <a:gd name="connsiteX381" fmla="*/ 3476339 w 5221985"/>
                <a:gd name="connsiteY381" fmla="*/ 924496 h 1281207"/>
                <a:gd name="connsiteX382" fmla="*/ 3479387 w 5221985"/>
                <a:gd name="connsiteY382" fmla="*/ 924496 h 1281207"/>
                <a:gd name="connsiteX383" fmla="*/ 3488246 w 5221985"/>
                <a:gd name="connsiteY383" fmla="*/ 924496 h 1281207"/>
                <a:gd name="connsiteX384" fmla="*/ 3494246 w 5221985"/>
                <a:gd name="connsiteY384" fmla="*/ 924496 h 1281207"/>
                <a:gd name="connsiteX385" fmla="*/ 3498628 w 5221985"/>
                <a:gd name="connsiteY385" fmla="*/ 924496 h 1281207"/>
                <a:gd name="connsiteX386" fmla="*/ 3498628 w 5221985"/>
                <a:gd name="connsiteY386" fmla="*/ 943832 h 1281207"/>
                <a:gd name="connsiteX387" fmla="*/ 3507581 w 5221985"/>
                <a:gd name="connsiteY387" fmla="*/ 943832 h 1281207"/>
                <a:gd name="connsiteX388" fmla="*/ 3513487 w 5221985"/>
                <a:gd name="connsiteY388" fmla="*/ 943832 h 1281207"/>
                <a:gd name="connsiteX389" fmla="*/ 3520916 w 5221985"/>
                <a:gd name="connsiteY389" fmla="*/ 943832 h 1281207"/>
                <a:gd name="connsiteX390" fmla="*/ 3540252 w 5221985"/>
                <a:gd name="connsiteY390" fmla="*/ 943832 h 1281207"/>
                <a:gd name="connsiteX391" fmla="*/ 3540252 w 5221985"/>
                <a:gd name="connsiteY391" fmla="*/ 963168 h 1281207"/>
                <a:gd name="connsiteX392" fmla="*/ 3546253 w 5221985"/>
                <a:gd name="connsiteY392" fmla="*/ 963168 h 1281207"/>
                <a:gd name="connsiteX393" fmla="*/ 3546253 w 5221985"/>
                <a:gd name="connsiteY393" fmla="*/ 982504 h 1281207"/>
                <a:gd name="connsiteX394" fmla="*/ 3555111 w 5221985"/>
                <a:gd name="connsiteY394" fmla="*/ 982504 h 1281207"/>
                <a:gd name="connsiteX395" fmla="*/ 3587782 w 5221985"/>
                <a:gd name="connsiteY395" fmla="*/ 982504 h 1281207"/>
                <a:gd name="connsiteX396" fmla="*/ 3593783 w 5221985"/>
                <a:gd name="connsiteY396" fmla="*/ 982504 h 1281207"/>
                <a:gd name="connsiteX397" fmla="*/ 3629406 w 5221985"/>
                <a:gd name="connsiteY397" fmla="*/ 982504 h 1281207"/>
                <a:gd name="connsiteX398" fmla="*/ 3629406 w 5221985"/>
                <a:gd name="connsiteY398" fmla="*/ 1001744 h 1281207"/>
                <a:gd name="connsiteX399" fmla="*/ 3641312 w 5221985"/>
                <a:gd name="connsiteY399" fmla="*/ 1001744 h 1281207"/>
                <a:gd name="connsiteX400" fmla="*/ 3706654 w 5221985"/>
                <a:gd name="connsiteY400" fmla="*/ 1001744 h 1281207"/>
                <a:gd name="connsiteX401" fmla="*/ 3718560 w 5221985"/>
                <a:gd name="connsiteY401" fmla="*/ 1001744 h 1281207"/>
                <a:gd name="connsiteX402" fmla="*/ 3718560 w 5221985"/>
                <a:gd name="connsiteY402" fmla="*/ 1022604 h 1281207"/>
                <a:gd name="connsiteX403" fmla="*/ 3725990 w 5221985"/>
                <a:gd name="connsiteY403" fmla="*/ 1022604 h 1281207"/>
                <a:gd name="connsiteX404" fmla="*/ 3728942 w 5221985"/>
                <a:gd name="connsiteY404" fmla="*/ 1022604 h 1281207"/>
                <a:gd name="connsiteX405" fmla="*/ 3746754 w 5221985"/>
                <a:gd name="connsiteY405" fmla="*/ 1022604 h 1281207"/>
                <a:gd name="connsiteX406" fmla="*/ 3760185 w 5221985"/>
                <a:gd name="connsiteY406" fmla="*/ 1022604 h 1281207"/>
                <a:gd name="connsiteX407" fmla="*/ 3763137 w 5221985"/>
                <a:gd name="connsiteY407" fmla="*/ 1022604 h 1281207"/>
                <a:gd name="connsiteX408" fmla="*/ 3782378 w 5221985"/>
                <a:gd name="connsiteY408" fmla="*/ 1022604 h 1281207"/>
                <a:gd name="connsiteX409" fmla="*/ 3798761 w 5221985"/>
                <a:gd name="connsiteY409" fmla="*/ 1022604 h 1281207"/>
                <a:gd name="connsiteX410" fmla="*/ 3804666 w 5221985"/>
                <a:gd name="connsiteY410" fmla="*/ 1022604 h 1281207"/>
                <a:gd name="connsiteX411" fmla="*/ 3807714 w 5221985"/>
                <a:gd name="connsiteY411" fmla="*/ 1022604 h 1281207"/>
                <a:gd name="connsiteX412" fmla="*/ 3837432 w 5221985"/>
                <a:gd name="connsiteY412" fmla="*/ 1022604 h 1281207"/>
                <a:gd name="connsiteX413" fmla="*/ 3837432 w 5221985"/>
                <a:gd name="connsiteY413" fmla="*/ 1047845 h 1281207"/>
                <a:gd name="connsiteX414" fmla="*/ 3853720 w 5221985"/>
                <a:gd name="connsiteY414" fmla="*/ 1047845 h 1281207"/>
                <a:gd name="connsiteX415" fmla="*/ 3853720 w 5221985"/>
                <a:gd name="connsiteY415" fmla="*/ 1071658 h 1281207"/>
                <a:gd name="connsiteX416" fmla="*/ 3865626 w 5221985"/>
                <a:gd name="connsiteY416" fmla="*/ 1071658 h 1281207"/>
                <a:gd name="connsiteX417" fmla="*/ 3865626 w 5221985"/>
                <a:gd name="connsiteY417" fmla="*/ 1095375 h 1281207"/>
                <a:gd name="connsiteX418" fmla="*/ 3876008 w 5221985"/>
                <a:gd name="connsiteY418" fmla="*/ 1095375 h 1281207"/>
                <a:gd name="connsiteX419" fmla="*/ 3898297 w 5221985"/>
                <a:gd name="connsiteY419" fmla="*/ 1095375 h 1281207"/>
                <a:gd name="connsiteX420" fmla="*/ 3920585 w 5221985"/>
                <a:gd name="connsiteY420" fmla="*/ 1095375 h 1281207"/>
                <a:gd name="connsiteX421" fmla="*/ 3936968 w 5221985"/>
                <a:gd name="connsiteY421" fmla="*/ 1095375 h 1281207"/>
                <a:gd name="connsiteX422" fmla="*/ 3942874 w 5221985"/>
                <a:gd name="connsiteY422" fmla="*/ 1095375 h 1281207"/>
                <a:gd name="connsiteX423" fmla="*/ 3959257 w 5221985"/>
                <a:gd name="connsiteY423" fmla="*/ 1095375 h 1281207"/>
                <a:gd name="connsiteX424" fmla="*/ 3987451 w 5221985"/>
                <a:gd name="connsiteY424" fmla="*/ 1095375 h 1281207"/>
                <a:gd name="connsiteX425" fmla="*/ 3993356 w 5221985"/>
                <a:gd name="connsiteY425" fmla="*/ 1095375 h 1281207"/>
                <a:gd name="connsiteX426" fmla="*/ 4003739 w 5221985"/>
                <a:gd name="connsiteY426" fmla="*/ 1095375 h 1281207"/>
                <a:gd name="connsiteX427" fmla="*/ 4006787 w 5221985"/>
                <a:gd name="connsiteY427" fmla="*/ 1095375 h 1281207"/>
                <a:gd name="connsiteX428" fmla="*/ 4006787 w 5221985"/>
                <a:gd name="connsiteY428" fmla="*/ 1123664 h 1281207"/>
                <a:gd name="connsiteX429" fmla="*/ 4015645 w 5221985"/>
                <a:gd name="connsiteY429" fmla="*/ 1123664 h 1281207"/>
                <a:gd name="connsiteX430" fmla="*/ 4020122 w 5221985"/>
                <a:gd name="connsiteY430" fmla="*/ 1123664 h 1281207"/>
                <a:gd name="connsiteX431" fmla="*/ 4020122 w 5221985"/>
                <a:gd name="connsiteY431" fmla="*/ 1153382 h 1281207"/>
                <a:gd name="connsiteX432" fmla="*/ 4032028 w 5221985"/>
                <a:gd name="connsiteY432" fmla="*/ 1153382 h 1281207"/>
                <a:gd name="connsiteX433" fmla="*/ 4032028 w 5221985"/>
                <a:gd name="connsiteY433" fmla="*/ 1181672 h 1281207"/>
                <a:gd name="connsiteX434" fmla="*/ 4039457 w 5221985"/>
                <a:gd name="connsiteY434" fmla="*/ 1181672 h 1281207"/>
                <a:gd name="connsiteX435" fmla="*/ 4045363 w 5221985"/>
                <a:gd name="connsiteY435" fmla="*/ 1181672 h 1281207"/>
                <a:gd name="connsiteX436" fmla="*/ 4048316 w 5221985"/>
                <a:gd name="connsiteY436" fmla="*/ 1181672 h 1281207"/>
                <a:gd name="connsiteX437" fmla="*/ 4058793 w 5221985"/>
                <a:gd name="connsiteY437" fmla="*/ 1181672 h 1281207"/>
                <a:gd name="connsiteX438" fmla="*/ 4067652 w 5221985"/>
                <a:gd name="connsiteY438" fmla="*/ 1181672 h 1281207"/>
                <a:gd name="connsiteX439" fmla="*/ 4140422 w 5221985"/>
                <a:gd name="connsiteY439" fmla="*/ 1181672 h 1281207"/>
                <a:gd name="connsiteX440" fmla="*/ 4176141 w 5221985"/>
                <a:gd name="connsiteY440" fmla="*/ 1181672 h 1281207"/>
                <a:gd name="connsiteX441" fmla="*/ 4214717 w 5221985"/>
                <a:gd name="connsiteY441" fmla="*/ 1181672 h 1281207"/>
                <a:gd name="connsiteX442" fmla="*/ 4289013 w 5221985"/>
                <a:gd name="connsiteY442" fmla="*/ 1181672 h 1281207"/>
                <a:gd name="connsiteX443" fmla="*/ 4291965 w 5221985"/>
                <a:gd name="connsiteY443" fmla="*/ 1181672 h 1281207"/>
                <a:gd name="connsiteX444" fmla="*/ 4314254 w 5221985"/>
                <a:gd name="connsiteY444" fmla="*/ 1181672 h 1281207"/>
                <a:gd name="connsiteX445" fmla="*/ 4323207 w 5221985"/>
                <a:gd name="connsiteY445" fmla="*/ 1181672 h 1281207"/>
                <a:gd name="connsiteX446" fmla="*/ 4339495 w 5221985"/>
                <a:gd name="connsiteY446" fmla="*/ 1181672 h 1281207"/>
                <a:gd name="connsiteX447" fmla="*/ 4352925 w 5221985"/>
                <a:gd name="connsiteY447" fmla="*/ 1181672 h 1281207"/>
                <a:gd name="connsiteX448" fmla="*/ 4413790 w 5221985"/>
                <a:gd name="connsiteY448" fmla="*/ 1181672 h 1281207"/>
                <a:gd name="connsiteX449" fmla="*/ 4422744 w 5221985"/>
                <a:gd name="connsiteY449" fmla="*/ 1181672 h 1281207"/>
                <a:gd name="connsiteX450" fmla="*/ 4422744 w 5221985"/>
                <a:gd name="connsiteY450" fmla="*/ 1230725 h 1281207"/>
                <a:gd name="connsiteX451" fmla="*/ 4425696 w 5221985"/>
                <a:gd name="connsiteY451" fmla="*/ 1230725 h 1281207"/>
                <a:gd name="connsiteX452" fmla="*/ 4531138 w 5221985"/>
                <a:gd name="connsiteY452" fmla="*/ 1230725 h 1281207"/>
                <a:gd name="connsiteX453" fmla="*/ 4531138 w 5221985"/>
                <a:gd name="connsiteY453" fmla="*/ 1281208 h 1281207"/>
                <a:gd name="connsiteX454" fmla="*/ 4544568 w 5221985"/>
                <a:gd name="connsiteY454" fmla="*/ 1281208 h 1281207"/>
                <a:gd name="connsiteX455" fmla="*/ 4550474 w 5221985"/>
                <a:gd name="connsiteY455" fmla="*/ 1281208 h 1281207"/>
                <a:gd name="connsiteX456" fmla="*/ 4553427 w 5221985"/>
                <a:gd name="connsiteY456" fmla="*/ 1281208 h 1281207"/>
                <a:gd name="connsiteX457" fmla="*/ 4583145 w 5221985"/>
                <a:gd name="connsiteY457" fmla="*/ 1281208 h 1281207"/>
                <a:gd name="connsiteX458" fmla="*/ 4602480 w 5221985"/>
                <a:gd name="connsiteY458" fmla="*/ 1281208 h 1281207"/>
                <a:gd name="connsiteX459" fmla="*/ 4605433 w 5221985"/>
                <a:gd name="connsiteY459" fmla="*/ 1281208 h 1281207"/>
                <a:gd name="connsiteX460" fmla="*/ 4691634 w 5221985"/>
                <a:gd name="connsiteY460" fmla="*/ 1281208 h 1281207"/>
                <a:gd name="connsiteX461" fmla="*/ 4707922 w 5221985"/>
                <a:gd name="connsiteY461" fmla="*/ 1281208 h 1281207"/>
                <a:gd name="connsiteX462" fmla="*/ 4719828 w 5221985"/>
                <a:gd name="connsiteY462" fmla="*/ 1281208 h 1281207"/>
                <a:gd name="connsiteX463" fmla="*/ 4722781 w 5221985"/>
                <a:gd name="connsiteY463" fmla="*/ 1281208 h 1281207"/>
                <a:gd name="connsiteX464" fmla="*/ 4761453 w 5221985"/>
                <a:gd name="connsiteY464" fmla="*/ 1281208 h 1281207"/>
                <a:gd name="connsiteX465" fmla="*/ 4768882 w 5221985"/>
                <a:gd name="connsiteY465" fmla="*/ 1281208 h 1281207"/>
                <a:gd name="connsiteX466" fmla="*/ 4771835 w 5221985"/>
                <a:gd name="connsiteY466" fmla="*/ 1281208 h 1281207"/>
                <a:gd name="connsiteX467" fmla="*/ 4819364 w 5221985"/>
                <a:gd name="connsiteY467" fmla="*/ 1281208 h 1281207"/>
                <a:gd name="connsiteX468" fmla="*/ 4847654 w 5221985"/>
                <a:gd name="connsiteY468" fmla="*/ 1281208 h 1281207"/>
                <a:gd name="connsiteX469" fmla="*/ 4880324 w 5221985"/>
                <a:gd name="connsiteY469" fmla="*/ 1281208 h 1281207"/>
                <a:gd name="connsiteX470" fmla="*/ 4918901 w 5221985"/>
                <a:gd name="connsiteY470" fmla="*/ 1281208 h 1281207"/>
                <a:gd name="connsiteX471" fmla="*/ 5040726 w 5221985"/>
                <a:gd name="connsiteY471" fmla="*/ 1281208 h 1281207"/>
                <a:gd name="connsiteX472" fmla="*/ 5046726 w 5221985"/>
                <a:gd name="connsiteY472" fmla="*/ 1281208 h 1281207"/>
                <a:gd name="connsiteX473" fmla="*/ 5085303 w 5221985"/>
                <a:gd name="connsiteY473" fmla="*/ 1281208 h 1281207"/>
                <a:gd name="connsiteX474" fmla="*/ 5171504 w 5221985"/>
                <a:gd name="connsiteY474" fmla="*/ 1281208 h 1281207"/>
                <a:gd name="connsiteX475" fmla="*/ 5184839 w 5221985"/>
                <a:gd name="connsiteY475" fmla="*/ 1281208 h 1281207"/>
                <a:gd name="connsiteX476" fmla="*/ 5221986 w 5221985"/>
                <a:gd name="connsiteY476" fmla="*/ 1281208 h 12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5221985" h="1281207">
                  <a:moveTo>
                    <a:pt x="0" y="0"/>
                  </a:moveTo>
                  <a:lnTo>
                    <a:pt x="0" y="0"/>
                  </a:lnTo>
                  <a:lnTo>
                    <a:pt x="52007" y="0"/>
                  </a:lnTo>
                  <a:lnTo>
                    <a:pt x="52007" y="5906"/>
                  </a:lnTo>
                  <a:lnTo>
                    <a:pt x="57912" y="5906"/>
                  </a:lnTo>
                  <a:lnTo>
                    <a:pt x="57912" y="11906"/>
                  </a:lnTo>
                  <a:lnTo>
                    <a:pt x="62389" y="11906"/>
                  </a:lnTo>
                  <a:lnTo>
                    <a:pt x="62389" y="17812"/>
                  </a:lnTo>
                  <a:lnTo>
                    <a:pt x="129254" y="17812"/>
                  </a:lnTo>
                  <a:lnTo>
                    <a:pt x="129254" y="23717"/>
                  </a:lnTo>
                  <a:lnTo>
                    <a:pt x="145637" y="23717"/>
                  </a:lnTo>
                  <a:lnTo>
                    <a:pt x="145637" y="29718"/>
                  </a:lnTo>
                  <a:lnTo>
                    <a:pt x="193167" y="29718"/>
                  </a:lnTo>
                  <a:lnTo>
                    <a:pt x="193167" y="35624"/>
                  </a:lnTo>
                  <a:lnTo>
                    <a:pt x="224314" y="35624"/>
                  </a:lnTo>
                  <a:lnTo>
                    <a:pt x="224314" y="41624"/>
                  </a:lnTo>
                  <a:lnTo>
                    <a:pt x="234791" y="41624"/>
                  </a:lnTo>
                  <a:lnTo>
                    <a:pt x="234791" y="49054"/>
                  </a:lnTo>
                  <a:lnTo>
                    <a:pt x="249650" y="49054"/>
                  </a:lnTo>
                  <a:lnTo>
                    <a:pt x="282321" y="49054"/>
                  </a:lnTo>
                  <a:lnTo>
                    <a:pt x="282321" y="54959"/>
                  </a:lnTo>
                  <a:lnTo>
                    <a:pt x="298609" y="54959"/>
                  </a:lnTo>
                  <a:lnTo>
                    <a:pt x="298609" y="60865"/>
                  </a:lnTo>
                  <a:lnTo>
                    <a:pt x="317945" y="60865"/>
                  </a:lnTo>
                  <a:lnTo>
                    <a:pt x="317945" y="66866"/>
                  </a:lnTo>
                  <a:lnTo>
                    <a:pt x="334328" y="66866"/>
                  </a:lnTo>
                  <a:lnTo>
                    <a:pt x="334328" y="72771"/>
                  </a:lnTo>
                  <a:lnTo>
                    <a:pt x="352139" y="72771"/>
                  </a:lnTo>
                  <a:lnTo>
                    <a:pt x="352139" y="78772"/>
                  </a:lnTo>
                  <a:lnTo>
                    <a:pt x="359569" y="78772"/>
                  </a:lnTo>
                  <a:lnTo>
                    <a:pt x="359569" y="84677"/>
                  </a:lnTo>
                  <a:lnTo>
                    <a:pt x="378809" y="84677"/>
                  </a:lnTo>
                  <a:lnTo>
                    <a:pt x="381857" y="90678"/>
                  </a:lnTo>
                  <a:lnTo>
                    <a:pt x="390716" y="90678"/>
                  </a:lnTo>
                  <a:lnTo>
                    <a:pt x="390716" y="96584"/>
                  </a:lnTo>
                  <a:lnTo>
                    <a:pt x="401098" y="96584"/>
                  </a:lnTo>
                  <a:lnTo>
                    <a:pt x="401098" y="104013"/>
                  </a:lnTo>
                  <a:lnTo>
                    <a:pt x="435293" y="104013"/>
                  </a:lnTo>
                  <a:lnTo>
                    <a:pt x="435293" y="115919"/>
                  </a:lnTo>
                  <a:lnTo>
                    <a:pt x="522923" y="115919"/>
                  </a:lnTo>
                  <a:lnTo>
                    <a:pt x="522923" y="121825"/>
                  </a:lnTo>
                  <a:lnTo>
                    <a:pt x="531876" y="121825"/>
                  </a:lnTo>
                  <a:lnTo>
                    <a:pt x="531876" y="127826"/>
                  </a:lnTo>
                  <a:lnTo>
                    <a:pt x="545211" y="127826"/>
                  </a:lnTo>
                  <a:lnTo>
                    <a:pt x="545211" y="133731"/>
                  </a:lnTo>
                  <a:lnTo>
                    <a:pt x="561594" y="133731"/>
                  </a:lnTo>
                  <a:lnTo>
                    <a:pt x="561594" y="139732"/>
                  </a:lnTo>
                  <a:lnTo>
                    <a:pt x="583883" y="139732"/>
                  </a:lnTo>
                  <a:lnTo>
                    <a:pt x="583883" y="145637"/>
                  </a:lnTo>
                  <a:lnTo>
                    <a:pt x="601694" y="145637"/>
                  </a:lnTo>
                  <a:lnTo>
                    <a:pt x="601694" y="153067"/>
                  </a:lnTo>
                  <a:lnTo>
                    <a:pt x="606171" y="153067"/>
                  </a:lnTo>
                  <a:lnTo>
                    <a:pt x="606171" y="158972"/>
                  </a:lnTo>
                  <a:lnTo>
                    <a:pt x="644747" y="158972"/>
                  </a:lnTo>
                  <a:lnTo>
                    <a:pt x="644747" y="164973"/>
                  </a:lnTo>
                  <a:lnTo>
                    <a:pt x="665607" y="164973"/>
                  </a:lnTo>
                  <a:lnTo>
                    <a:pt x="665607" y="170879"/>
                  </a:lnTo>
                  <a:lnTo>
                    <a:pt x="678942" y="170879"/>
                  </a:lnTo>
                  <a:lnTo>
                    <a:pt x="678942" y="176879"/>
                  </a:lnTo>
                  <a:lnTo>
                    <a:pt x="689324" y="176879"/>
                  </a:lnTo>
                  <a:lnTo>
                    <a:pt x="689324" y="182785"/>
                  </a:lnTo>
                  <a:lnTo>
                    <a:pt x="701231" y="182785"/>
                  </a:lnTo>
                  <a:lnTo>
                    <a:pt x="711613" y="182785"/>
                  </a:lnTo>
                  <a:lnTo>
                    <a:pt x="711613" y="188786"/>
                  </a:lnTo>
                  <a:lnTo>
                    <a:pt x="720566" y="188786"/>
                  </a:lnTo>
                  <a:lnTo>
                    <a:pt x="720566" y="196215"/>
                  </a:lnTo>
                  <a:lnTo>
                    <a:pt x="727996" y="196215"/>
                  </a:lnTo>
                  <a:lnTo>
                    <a:pt x="727996" y="202121"/>
                  </a:lnTo>
                  <a:lnTo>
                    <a:pt x="733901" y="202121"/>
                  </a:lnTo>
                  <a:lnTo>
                    <a:pt x="733901" y="208026"/>
                  </a:lnTo>
                  <a:lnTo>
                    <a:pt x="772573" y="208026"/>
                  </a:lnTo>
                  <a:lnTo>
                    <a:pt x="772573" y="219932"/>
                  </a:lnTo>
                  <a:lnTo>
                    <a:pt x="790385" y="219932"/>
                  </a:lnTo>
                  <a:lnTo>
                    <a:pt x="790385" y="225933"/>
                  </a:lnTo>
                  <a:lnTo>
                    <a:pt x="803720" y="225933"/>
                  </a:lnTo>
                  <a:lnTo>
                    <a:pt x="803720" y="231839"/>
                  </a:lnTo>
                  <a:lnTo>
                    <a:pt x="811149" y="231839"/>
                  </a:lnTo>
                  <a:lnTo>
                    <a:pt x="811149" y="245174"/>
                  </a:lnTo>
                  <a:lnTo>
                    <a:pt x="833438" y="245174"/>
                  </a:lnTo>
                  <a:lnTo>
                    <a:pt x="833438" y="251174"/>
                  </a:lnTo>
                  <a:lnTo>
                    <a:pt x="839438" y="251174"/>
                  </a:lnTo>
                  <a:lnTo>
                    <a:pt x="839438" y="257080"/>
                  </a:lnTo>
                  <a:lnTo>
                    <a:pt x="855726" y="257080"/>
                  </a:lnTo>
                  <a:lnTo>
                    <a:pt x="855726" y="263081"/>
                  </a:lnTo>
                  <a:lnTo>
                    <a:pt x="861727" y="268986"/>
                  </a:lnTo>
                  <a:lnTo>
                    <a:pt x="915162" y="268986"/>
                  </a:lnTo>
                  <a:lnTo>
                    <a:pt x="915162" y="274987"/>
                  </a:lnTo>
                  <a:lnTo>
                    <a:pt x="935927" y="274987"/>
                  </a:lnTo>
                  <a:lnTo>
                    <a:pt x="938975" y="274987"/>
                  </a:lnTo>
                  <a:lnTo>
                    <a:pt x="938975" y="280892"/>
                  </a:lnTo>
                  <a:lnTo>
                    <a:pt x="944880" y="280892"/>
                  </a:lnTo>
                  <a:lnTo>
                    <a:pt x="944880" y="288322"/>
                  </a:lnTo>
                  <a:lnTo>
                    <a:pt x="992410" y="288322"/>
                  </a:lnTo>
                  <a:lnTo>
                    <a:pt x="992410" y="294227"/>
                  </a:lnTo>
                  <a:lnTo>
                    <a:pt x="1002792" y="294227"/>
                  </a:lnTo>
                  <a:lnTo>
                    <a:pt x="1002792" y="300228"/>
                  </a:lnTo>
                  <a:lnTo>
                    <a:pt x="1014698" y="300228"/>
                  </a:lnTo>
                  <a:lnTo>
                    <a:pt x="1014698" y="306133"/>
                  </a:lnTo>
                  <a:lnTo>
                    <a:pt x="1041464" y="306133"/>
                  </a:lnTo>
                  <a:lnTo>
                    <a:pt x="1041464" y="312134"/>
                  </a:lnTo>
                  <a:lnTo>
                    <a:pt x="1056323" y="312134"/>
                  </a:lnTo>
                  <a:lnTo>
                    <a:pt x="1056323" y="318040"/>
                  </a:lnTo>
                  <a:lnTo>
                    <a:pt x="1063752" y="318040"/>
                  </a:lnTo>
                  <a:lnTo>
                    <a:pt x="1063752" y="324041"/>
                  </a:lnTo>
                  <a:lnTo>
                    <a:pt x="1091946" y="324041"/>
                  </a:lnTo>
                  <a:lnTo>
                    <a:pt x="1091946" y="331470"/>
                  </a:lnTo>
                  <a:lnTo>
                    <a:pt x="1100900" y="331470"/>
                  </a:lnTo>
                  <a:lnTo>
                    <a:pt x="1100900" y="337376"/>
                  </a:lnTo>
                  <a:lnTo>
                    <a:pt x="1124617" y="337376"/>
                  </a:lnTo>
                  <a:lnTo>
                    <a:pt x="1124617" y="343281"/>
                  </a:lnTo>
                  <a:lnTo>
                    <a:pt x="1155859" y="343281"/>
                  </a:lnTo>
                  <a:lnTo>
                    <a:pt x="1155859" y="349282"/>
                  </a:lnTo>
                  <a:lnTo>
                    <a:pt x="1184053" y="349282"/>
                  </a:lnTo>
                  <a:lnTo>
                    <a:pt x="1184053" y="361188"/>
                  </a:lnTo>
                  <a:lnTo>
                    <a:pt x="1222724" y="361188"/>
                  </a:lnTo>
                  <a:lnTo>
                    <a:pt x="1222724" y="374523"/>
                  </a:lnTo>
                  <a:lnTo>
                    <a:pt x="1249394" y="374523"/>
                  </a:lnTo>
                  <a:lnTo>
                    <a:pt x="1249394" y="380524"/>
                  </a:lnTo>
                  <a:lnTo>
                    <a:pt x="1268730" y="380524"/>
                  </a:lnTo>
                  <a:lnTo>
                    <a:pt x="1268730" y="386429"/>
                  </a:lnTo>
                  <a:lnTo>
                    <a:pt x="1296924" y="386429"/>
                  </a:lnTo>
                  <a:lnTo>
                    <a:pt x="1296924" y="392335"/>
                  </a:lnTo>
                  <a:lnTo>
                    <a:pt x="1308830" y="392335"/>
                  </a:lnTo>
                  <a:lnTo>
                    <a:pt x="1308830" y="398336"/>
                  </a:lnTo>
                  <a:lnTo>
                    <a:pt x="1325213" y="398336"/>
                  </a:lnTo>
                  <a:lnTo>
                    <a:pt x="1325213" y="404241"/>
                  </a:lnTo>
                  <a:lnTo>
                    <a:pt x="1344549" y="404241"/>
                  </a:lnTo>
                  <a:lnTo>
                    <a:pt x="1344549" y="411671"/>
                  </a:lnTo>
                  <a:lnTo>
                    <a:pt x="1360837" y="411671"/>
                  </a:lnTo>
                  <a:lnTo>
                    <a:pt x="1360837" y="417671"/>
                  </a:lnTo>
                  <a:lnTo>
                    <a:pt x="1363790" y="417671"/>
                  </a:lnTo>
                  <a:lnTo>
                    <a:pt x="1392079" y="417671"/>
                  </a:lnTo>
                  <a:lnTo>
                    <a:pt x="1392079" y="423577"/>
                  </a:lnTo>
                  <a:lnTo>
                    <a:pt x="1396460" y="429482"/>
                  </a:lnTo>
                  <a:lnTo>
                    <a:pt x="1405414" y="429482"/>
                  </a:lnTo>
                  <a:lnTo>
                    <a:pt x="1405414" y="435483"/>
                  </a:lnTo>
                  <a:lnTo>
                    <a:pt x="1430655" y="435483"/>
                  </a:lnTo>
                  <a:lnTo>
                    <a:pt x="1430655" y="441389"/>
                  </a:lnTo>
                  <a:lnTo>
                    <a:pt x="1485614" y="441389"/>
                  </a:lnTo>
                  <a:lnTo>
                    <a:pt x="1485614" y="448818"/>
                  </a:lnTo>
                  <a:lnTo>
                    <a:pt x="1488662" y="448818"/>
                  </a:lnTo>
                  <a:lnTo>
                    <a:pt x="1488662" y="454819"/>
                  </a:lnTo>
                  <a:lnTo>
                    <a:pt x="1497521" y="454819"/>
                  </a:lnTo>
                  <a:lnTo>
                    <a:pt x="1497521" y="466725"/>
                  </a:lnTo>
                  <a:lnTo>
                    <a:pt x="1524286" y="466725"/>
                  </a:lnTo>
                  <a:lnTo>
                    <a:pt x="1524286" y="472631"/>
                  </a:lnTo>
                  <a:lnTo>
                    <a:pt x="1530191" y="472631"/>
                  </a:lnTo>
                  <a:lnTo>
                    <a:pt x="1530191" y="478536"/>
                  </a:lnTo>
                  <a:lnTo>
                    <a:pt x="1543621" y="478536"/>
                  </a:lnTo>
                  <a:lnTo>
                    <a:pt x="1588199" y="478536"/>
                  </a:lnTo>
                  <a:lnTo>
                    <a:pt x="1588199" y="485966"/>
                  </a:lnTo>
                  <a:lnTo>
                    <a:pt x="1600010" y="485966"/>
                  </a:lnTo>
                  <a:lnTo>
                    <a:pt x="1600010" y="497872"/>
                  </a:lnTo>
                  <a:lnTo>
                    <a:pt x="1604486" y="497872"/>
                  </a:lnTo>
                  <a:lnTo>
                    <a:pt x="1607439" y="497872"/>
                  </a:lnTo>
                  <a:lnTo>
                    <a:pt x="1635728" y="497872"/>
                  </a:lnTo>
                  <a:lnTo>
                    <a:pt x="1635728" y="503873"/>
                  </a:lnTo>
                  <a:lnTo>
                    <a:pt x="1652016" y="503873"/>
                  </a:lnTo>
                  <a:lnTo>
                    <a:pt x="1663922" y="503873"/>
                  </a:lnTo>
                  <a:lnTo>
                    <a:pt x="1668399" y="503873"/>
                  </a:lnTo>
                  <a:lnTo>
                    <a:pt x="1680305" y="503873"/>
                  </a:lnTo>
                  <a:lnTo>
                    <a:pt x="1680305" y="509778"/>
                  </a:lnTo>
                  <a:lnTo>
                    <a:pt x="1684687" y="509778"/>
                  </a:lnTo>
                  <a:lnTo>
                    <a:pt x="1684687" y="523208"/>
                  </a:lnTo>
                  <a:lnTo>
                    <a:pt x="1687735" y="523208"/>
                  </a:lnTo>
                  <a:lnTo>
                    <a:pt x="1696593" y="523208"/>
                  </a:lnTo>
                  <a:lnTo>
                    <a:pt x="1696593" y="529114"/>
                  </a:lnTo>
                  <a:lnTo>
                    <a:pt x="1705546" y="529114"/>
                  </a:lnTo>
                  <a:lnTo>
                    <a:pt x="1721834" y="529114"/>
                  </a:lnTo>
                  <a:lnTo>
                    <a:pt x="1721834" y="536543"/>
                  </a:lnTo>
                  <a:lnTo>
                    <a:pt x="1729264" y="536543"/>
                  </a:lnTo>
                  <a:lnTo>
                    <a:pt x="1748600" y="536543"/>
                  </a:lnTo>
                  <a:lnTo>
                    <a:pt x="1757553" y="536543"/>
                  </a:lnTo>
                  <a:lnTo>
                    <a:pt x="1763459" y="536543"/>
                  </a:lnTo>
                  <a:lnTo>
                    <a:pt x="1763459" y="542449"/>
                  </a:lnTo>
                  <a:lnTo>
                    <a:pt x="1766411" y="542449"/>
                  </a:lnTo>
                  <a:lnTo>
                    <a:pt x="1770888" y="542449"/>
                  </a:lnTo>
                  <a:lnTo>
                    <a:pt x="1773841" y="542449"/>
                  </a:lnTo>
                  <a:lnTo>
                    <a:pt x="1776794" y="542449"/>
                  </a:lnTo>
                  <a:lnTo>
                    <a:pt x="1805083" y="542449"/>
                  </a:lnTo>
                  <a:lnTo>
                    <a:pt x="1805083" y="555879"/>
                  </a:lnTo>
                  <a:lnTo>
                    <a:pt x="1815465" y="555879"/>
                  </a:lnTo>
                  <a:lnTo>
                    <a:pt x="1840706" y="555879"/>
                  </a:lnTo>
                  <a:lnTo>
                    <a:pt x="1846612" y="555879"/>
                  </a:lnTo>
                  <a:lnTo>
                    <a:pt x="1865948" y="555879"/>
                  </a:lnTo>
                  <a:lnTo>
                    <a:pt x="1868900" y="561785"/>
                  </a:lnTo>
                  <a:lnTo>
                    <a:pt x="1882331" y="561785"/>
                  </a:lnTo>
                  <a:lnTo>
                    <a:pt x="1885283" y="561785"/>
                  </a:lnTo>
                  <a:lnTo>
                    <a:pt x="1885283" y="569214"/>
                  </a:lnTo>
                  <a:lnTo>
                    <a:pt x="1894237" y="569214"/>
                  </a:lnTo>
                  <a:lnTo>
                    <a:pt x="1894237" y="575215"/>
                  </a:lnTo>
                  <a:lnTo>
                    <a:pt x="1904619" y="575215"/>
                  </a:lnTo>
                  <a:lnTo>
                    <a:pt x="1904619" y="582644"/>
                  </a:lnTo>
                  <a:lnTo>
                    <a:pt x="1907572" y="582644"/>
                  </a:lnTo>
                  <a:lnTo>
                    <a:pt x="1913477" y="582644"/>
                  </a:lnTo>
                  <a:lnTo>
                    <a:pt x="1917954" y="582644"/>
                  </a:lnTo>
                  <a:lnTo>
                    <a:pt x="1917954" y="588550"/>
                  </a:lnTo>
                  <a:lnTo>
                    <a:pt x="1920907" y="588550"/>
                  </a:lnTo>
                  <a:lnTo>
                    <a:pt x="1920907" y="595979"/>
                  </a:lnTo>
                  <a:lnTo>
                    <a:pt x="1929860" y="595979"/>
                  </a:lnTo>
                  <a:lnTo>
                    <a:pt x="1949196" y="595979"/>
                  </a:lnTo>
                  <a:lnTo>
                    <a:pt x="1962531" y="595979"/>
                  </a:lnTo>
                  <a:lnTo>
                    <a:pt x="1981867" y="595979"/>
                  </a:lnTo>
                  <a:lnTo>
                    <a:pt x="1984820" y="595979"/>
                  </a:lnTo>
                  <a:lnTo>
                    <a:pt x="1987772" y="595979"/>
                  </a:lnTo>
                  <a:lnTo>
                    <a:pt x="1987772" y="601980"/>
                  </a:lnTo>
                  <a:lnTo>
                    <a:pt x="1996726" y="601980"/>
                  </a:lnTo>
                  <a:lnTo>
                    <a:pt x="1998155" y="601980"/>
                  </a:lnTo>
                  <a:lnTo>
                    <a:pt x="1998155" y="609410"/>
                  </a:lnTo>
                  <a:lnTo>
                    <a:pt x="2004155" y="616839"/>
                  </a:lnTo>
                  <a:lnTo>
                    <a:pt x="2020443" y="616839"/>
                  </a:lnTo>
                  <a:lnTo>
                    <a:pt x="2023396" y="616839"/>
                  </a:lnTo>
                  <a:lnTo>
                    <a:pt x="2042732" y="616839"/>
                  </a:lnTo>
                  <a:lnTo>
                    <a:pt x="2060543" y="616839"/>
                  </a:lnTo>
                  <a:lnTo>
                    <a:pt x="2065020" y="616839"/>
                  </a:lnTo>
                  <a:lnTo>
                    <a:pt x="2071021" y="616839"/>
                  </a:lnTo>
                  <a:lnTo>
                    <a:pt x="2071021" y="624269"/>
                  </a:lnTo>
                  <a:lnTo>
                    <a:pt x="2073974" y="624269"/>
                  </a:lnTo>
                  <a:lnTo>
                    <a:pt x="2076926" y="624269"/>
                  </a:lnTo>
                  <a:lnTo>
                    <a:pt x="2076926" y="631698"/>
                  </a:lnTo>
                  <a:lnTo>
                    <a:pt x="2087309" y="631698"/>
                  </a:lnTo>
                  <a:lnTo>
                    <a:pt x="2087309" y="637604"/>
                  </a:lnTo>
                  <a:lnTo>
                    <a:pt x="2102168" y="637604"/>
                  </a:lnTo>
                  <a:lnTo>
                    <a:pt x="2102168" y="645033"/>
                  </a:lnTo>
                  <a:lnTo>
                    <a:pt x="2103692" y="645033"/>
                  </a:lnTo>
                  <a:lnTo>
                    <a:pt x="2109597" y="645033"/>
                  </a:lnTo>
                  <a:lnTo>
                    <a:pt x="2115598" y="645033"/>
                  </a:lnTo>
                  <a:lnTo>
                    <a:pt x="2115598" y="652463"/>
                  </a:lnTo>
                  <a:lnTo>
                    <a:pt x="2118551" y="652463"/>
                  </a:lnTo>
                  <a:lnTo>
                    <a:pt x="2134838" y="652463"/>
                  </a:lnTo>
                  <a:lnTo>
                    <a:pt x="2143792" y="652463"/>
                  </a:lnTo>
                  <a:lnTo>
                    <a:pt x="2143792" y="659892"/>
                  </a:lnTo>
                  <a:lnTo>
                    <a:pt x="2148269" y="659892"/>
                  </a:lnTo>
                  <a:lnTo>
                    <a:pt x="2154174" y="659892"/>
                  </a:lnTo>
                  <a:lnTo>
                    <a:pt x="2157127" y="659892"/>
                  </a:lnTo>
                  <a:lnTo>
                    <a:pt x="2157127" y="667321"/>
                  </a:lnTo>
                  <a:lnTo>
                    <a:pt x="2160080" y="667321"/>
                  </a:lnTo>
                  <a:lnTo>
                    <a:pt x="2163128" y="667321"/>
                  </a:lnTo>
                  <a:lnTo>
                    <a:pt x="2163128" y="674751"/>
                  </a:lnTo>
                  <a:lnTo>
                    <a:pt x="2170557" y="674751"/>
                  </a:lnTo>
                  <a:lnTo>
                    <a:pt x="2173510" y="674751"/>
                  </a:lnTo>
                  <a:lnTo>
                    <a:pt x="2173510" y="682181"/>
                  </a:lnTo>
                  <a:lnTo>
                    <a:pt x="2176463" y="682181"/>
                  </a:lnTo>
                  <a:lnTo>
                    <a:pt x="2179415" y="682181"/>
                  </a:lnTo>
                  <a:lnTo>
                    <a:pt x="2192846" y="682181"/>
                  </a:lnTo>
                  <a:lnTo>
                    <a:pt x="2198751" y="682181"/>
                  </a:lnTo>
                  <a:lnTo>
                    <a:pt x="2204657" y="682181"/>
                  </a:lnTo>
                  <a:lnTo>
                    <a:pt x="2204657" y="691134"/>
                  </a:lnTo>
                  <a:lnTo>
                    <a:pt x="2212086" y="691134"/>
                  </a:lnTo>
                  <a:lnTo>
                    <a:pt x="2215134" y="691134"/>
                  </a:lnTo>
                  <a:lnTo>
                    <a:pt x="2228469" y="691134"/>
                  </a:lnTo>
                  <a:lnTo>
                    <a:pt x="2231422" y="691134"/>
                  </a:lnTo>
                  <a:lnTo>
                    <a:pt x="2253710" y="691134"/>
                  </a:lnTo>
                  <a:lnTo>
                    <a:pt x="2256663" y="691134"/>
                  </a:lnTo>
                  <a:lnTo>
                    <a:pt x="2275999" y="691134"/>
                  </a:lnTo>
                  <a:lnTo>
                    <a:pt x="2278952" y="691134"/>
                  </a:lnTo>
                  <a:lnTo>
                    <a:pt x="2284952" y="691134"/>
                  </a:lnTo>
                  <a:lnTo>
                    <a:pt x="2289334" y="691134"/>
                  </a:lnTo>
                  <a:lnTo>
                    <a:pt x="2307241" y="691134"/>
                  </a:lnTo>
                  <a:lnTo>
                    <a:pt x="2307241" y="698564"/>
                  </a:lnTo>
                  <a:lnTo>
                    <a:pt x="2317623" y="698564"/>
                  </a:lnTo>
                  <a:lnTo>
                    <a:pt x="2317623" y="707517"/>
                  </a:lnTo>
                  <a:lnTo>
                    <a:pt x="2326481" y="707517"/>
                  </a:lnTo>
                  <a:lnTo>
                    <a:pt x="2333911" y="707517"/>
                  </a:lnTo>
                  <a:lnTo>
                    <a:pt x="2345817" y="707517"/>
                  </a:lnTo>
                  <a:lnTo>
                    <a:pt x="2345817" y="725329"/>
                  </a:lnTo>
                  <a:lnTo>
                    <a:pt x="2359152" y="725329"/>
                  </a:lnTo>
                  <a:lnTo>
                    <a:pt x="2372582" y="725329"/>
                  </a:lnTo>
                  <a:lnTo>
                    <a:pt x="2403729" y="725329"/>
                  </a:lnTo>
                  <a:lnTo>
                    <a:pt x="2403729" y="732758"/>
                  </a:lnTo>
                  <a:lnTo>
                    <a:pt x="2412683" y="732758"/>
                  </a:lnTo>
                  <a:lnTo>
                    <a:pt x="2420112" y="732758"/>
                  </a:lnTo>
                  <a:lnTo>
                    <a:pt x="2432018" y="732758"/>
                  </a:lnTo>
                  <a:lnTo>
                    <a:pt x="2432018" y="741712"/>
                  </a:lnTo>
                  <a:lnTo>
                    <a:pt x="2445353" y="741712"/>
                  </a:lnTo>
                  <a:lnTo>
                    <a:pt x="2455736" y="741712"/>
                  </a:lnTo>
                  <a:lnTo>
                    <a:pt x="2464689" y="741712"/>
                  </a:lnTo>
                  <a:lnTo>
                    <a:pt x="2478024" y="741712"/>
                  </a:lnTo>
                  <a:lnTo>
                    <a:pt x="2478024" y="750570"/>
                  </a:lnTo>
                  <a:lnTo>
                    <a:pt x="2484025" y="750570"/>
                  </a:lnTo>
                  <a:lnTo>
                    <a:pt x="2489930" y="750570"/>
                  </a:lnTo>
                  <a:lnTo>
                    <a:pt x="2492883" y="750570"/>
                  </a:lnTo>
                  <a:lnTo>
                    <a:pt x="2495836" y="750570"/>
                  </a:lnTo>
                  <a:lnTo>
                    <a:pt x="2500313" y="750570"/>
                  </a:lnTo>
                  <a:lnTo>
                    <a:pt x="2503265" y="750570"/>
                  </a:lnTo>
                  <a:lnTo>
                    <a:pt x="2503265" y="760952"/>
                  </a:lnTo>
                  <a:lnTo>
                    <a:pt x="2515172" y="760952"/>
                  </a:lnTo>
                  <a:lnTo>
                    <a:pt x="2515172" y="769906"/>
                  </a:lnTo>
                  <a:lnTo>
                    <a:pt x="2519648" y="769906"/>
                  </a:lnTo>
                  <a:lnTo>
                    <a:pt x="2531555" y="769906"/>
                  </a:lnTo>
                  <a:lnTo>
                    <a:pt x="2550795" y="769906"/>
                  </a:lnTo>
                  <a:lnTo>
                    <a:pt x="2550795" y="778859"/>
                  </a:lnTo>
                  <a:lnTo>
                    <a:pt x="2553843" y="778859"/>
                  </a:lnTo>
                  <a:lnTo>
                    <a:pt x="2592419" y="778859"/>
                  </a:lnTo>
                  <a:lnTo>
                    <a:pt x="2592419" y="789242"/>
                  </a:lnTo>
                  <a:lnTo>
                    <a:pt x="2608802" y="789242"/>
                  </a:lnTo>
                  <a:lnTo>
                    <a:pt x="2622137" y="789242"/>
                  </a:lnTo>
                  <a:lnTo>
                    <a:pt x="2642902" y="789242"/>
                  </a:lnTo>
                  <a:lnTo>
                    <a:pt x="2650331" y="789242"/>
                  </a:lnTo>
                  <a:lnTo>
                    <a:pt x="2681573" y="789242"/>
                  </a:lnTo>
                  <a:lnTo>
                    <a:pt x="2686050" y="789242"/>
                  </a:lnTo>
                  <a:lnTo>
                    <a:pt x="2686050" y="798195"/>
                  </a:lnTo>
                  <a:lnTo>
                    <a:pt x="2697956" y="798195"/>
                  </a:lnTo>
                  <a:lnTo>
                    <a:pt x="2711291" y="798195"/>
                  </a:lnTo>
                  <a:lnTo>
                    <a:pt x="2720245" y="798195"/>
                  </a:lnTo>
                  <a:lnTo>
                    <a:pt x="2723198" y="798195"/>
                  </a:lnTo>
                  <a:lnTo>
                    <a:pt x="2726150" y="798195"/>
                  </a:lnTo>
                  <a:lnTo>
                    <a:pt x="2726150" y="810006"/>
                  </a:lnTo>
                  <a:lnTo>
                    <a:pt x="2730627" y="810006"/>
                  </a:lnTo>
                  <a:lnTo>
                    <a:pt x="2742438" y="810006"/>
                  </a:lnTo>
                  <a:lnTo>
                    <a:pt x="2742438" y="820484"/>
                  </a:lnTo>
                  <a:lnTo>
                    <a:pt x="2769203" y="820484"/>
                  </a:lnTo>
                  <a:lnTo>
                    <a:pt x="2775204" y="820484"/>
                  </a:lnTo>
                  <a:lnTo>
                    <a:pt x="2806351" y="820484"/>
                  </a:lnTo>
                  <a:lnTo>
                    <a:pt x="2809304" y="820484"/>
                  </a:lnTo>
                  <a:lnTo>
                    <a:pt x="2810828" y="820484"/>
                  </a:lnTo>
                  <a:lnTo>
                    <a:pt x="2816733" y="820484"/>
                  </a:lnTo>
                  <a:lnTo>
                    <a:pt x="2819781" y="820484"/>
                  </a:lnTo>
                  <a:lnTo>
                    <a:pt x="2828639" y="820484"/>
                  </a:lnTo>
                  <a:lnTo>
                    <a:pt x="2839022" y="820484"/>
                  </a:lnTo>
                  <a:lnTo>
                    <a:pt x="2839022" y="830866"/>
                  </a:lnTo>
                  <a:lnTo>
                    <a:pt x="2855405" y="830866"/>
                  </a:lnTo>
                  <a:lnTo>
                    <a:pt x="2864263" y="830866"/>
                  </a:lnTo>
                  <a:lnTo>
                    <a:pt x="2870264" y="830866"/>
                  </a:lnTo>
                  <a:lnTo>
                    <a:pt x="2870264" y="842772"/>
                  </a:lnTo>
                  <a:lnTo>
                    <a:pt x="2874740" y="842772"/>
                  </a:lnTo>
                  <a:lnTo>
                    <a:pt x="2874740" y="854583"/>
                  </a:lnTo>
                  <a:lnTo>
                    <a:pt x="2883598" y="854583"/>
                  </a:lnTo>
                  <a:lnTo>
                    <a:pt x="2893981" y="854583"/>
                  </a:lnTo>
                  <a:lnTo>
                    <a:pt x="2902935" y="854583"/>
                  </a:lnTo>
                  <a:lnTo>
                    <a:pt x="2902935" y="866489"/>
                  </a:lnTo>
                  <a:lnTo>
                    <a:pt x="2905887" y="866489"/>
                  </a:lnTo>
                  <a:lnTo>
                    <a:pt x="2916269" y="866489"/>
                  </a:lnTo>
                  <a:lnTo>
                    <a:pt x="2972753" y="866489"/>
                  </a:lnTo>
                  <a:lnTo>
                    <a:pt x="2975705" y="866489"/>
                  </a:lnTo>
                  <a:lnTo>
                    <a:pt x="2977229" y="866489"/>
                  </a:lnTo>
                  <a:lnTo>
                    <a:pt x="2977229" y="878396"/>
                  </a:lnTo>
                  <a:lnTo>
                    <a:pt x="2980182" y="878396"/>
                  </a:lnTo>
                  <a:lnTo>
                    <a:pt x="2995041" y="878396"/>
                  </a:lnTo>
                  <a:lnTo>
                    <a:pt x="3014377" y="878396"/>
                  </a:lnTo>
                  <a:lnTo>
                    <a:pt x="3055906" y="878396"/>
                  </a:lnTo>
                  <a:lnTo>
                    <a:pt x="3063335" y="878396"/>
                  </a:lnTo>
                  <a:lnTo>
                    <a:pt x="3082671" y="878396"/>
                  </a:lnTo>
                  <a:lnTo>
                    <a:pt x="3085624" y="878396"/>
                  </a:lnTo>
                  <a:lnTo>
                    <a:pt x="3104960" y="878396"/>
                  </a:lnTo>
                  <a:lnTo>
                    <a:pt x="3107912" y="878396"/>
                  </a:lnTo>
                  <a:lnTo>
                    <a:pt x="3110960" y="878396"/>
                  </a:lnTo>
                  <a:lnTo>
                    <a:pt x="3110960" y="891826"/>
                  </a:lnTo>
                  <a:lnTo>
                    <a:pt x="3119819" y="891826"/>
                  </a:lnTo>
                  <a:lnTo>
                    <a:pt x="3127248" y="891826"/>
                  </a:lnTo>
                  <a:lnTo>
                    <a:pt x="3130201" y="891826"/>
                  </a:lnTo>
                  <a:lnTo>
                    <a:pt x="3142107" y="891826"/>
                  </a:lnTo>
                  <a:lnTo>
                    <a:pt x="3146584" y="891826"/>
                  </a:lnTo>
                  <a:lnTo>
                    <a:pt x="3174778" y="891826"/>
                  </a:lnTo>
                  <a:lnTo>
                    <a:pt x="3194114" y="891826"/>
                  </a:lnTo>
                  <a:lnTo>
                    <a:pt x="3229737" y="891826"/>
                  </a:lnTo>
                  <a:lnTo>
                    <a:pt x="3232785" y="891826"/>
                  </a:lnTo>
                  <a:lnTo>
                    <a:pt x="3249073" y="891826"/>
                  </a:lnTo>
                  <a:lnTo>
                    <a:pt x="3255073" y="891826"/>
                  </a:lnTo>
                  <a:lnTo>
                    <a:pt x="3268409" y="891826"/>
                  </a:lnTo>
                  <a:lnTo>
                    <a:pt x="3302603" y="891826"/>
                  </a:lnTo>
                  <a:lnTo>
                    <a:pt x="3305556" y="891826"/>
                  </a:lnTo>
                  <a:lnTo>
                    <a:pt x="3310033" y="891826"/>
                  </a:lnTo>
                  <a:lnTo>
                    <a:pt x="3315938" y="891826"/>
                  </a:lnTo>
                  <a:lnTo>
                    <a:pt x="3321844" y="891826"/>
                  </a:lnTo>
                  <a:lnTo>
                    <a:pt x="3329273" y="891826"/>
                  </a:lnTo>
                  <a:lnTo>
                    <a:pt x="3335274" y="891826"/>
                  </a:lnTo>
                  <a:lnTo>
                    <a:pt x="3347180" y="891826"/>
                  </a:lnTo>
                  <a:lnTo>
                    <a:pt x="3347180" y="908114"/>
                  </a:lnTo>
                  <a:lnTo>
                    <a:pt x="3357563" y="908114"/>
                  </a:lnTo>
                  <a:lnTo>
                    <a:pt x="3376803" y="908114"/>
                  </a:lnTo>
                  <a:lnTo>
                    <a:pt x="3379851" y="908114"/>
                  </a:lnTo>
                  <a:lnTo>
                    <a:pt x="3382804" y="908114"/>
                  </a:lnTo>
                  <a:lnTo>
                    <a:pt x="3402140" y="908114"/>
                  </a:lnTo>
                  <a:lnTo>
                    <a:pt x="3434810" y="908114"/>
                  </a:lnTo>
                  <a:lnTo>
                    <a:pt x="3440716" y="908114"/>
                  </a:lnTo>
                  <a:lnTo>
                    <a:pt x="3446717" y="908114"/>
                  </a:lnTo>
                  <a:lnTo>
                    <a:pt x="3449669" y="908114"/>
                  </a:lnTo>
                  <a:lnTo>
                    <a:pt x="3457099" y="908114"/>
                  </a:lnTo>
                  <a:lnTo>
                    <a:pt x="3471958" y="908114"/>
                  </a:lnTo>
                  <a:lnTo>
                    <a:pt x="3471958" y="924496"/>
                  </a:lnTo>
                  <a:lnTo>
                    <a:pt x="3476339" y="924496"/>
                  </a:lnTo>
                  <a:lnTo>
                    <a:pt x="3479387" y="924496"/>
                  </a:lnTo>
                  <a:lnTo>
                    <a:pt x="3488246" y="924496"/>
                  </a:lnTo>
                  <a:lnTo>
                    <a:pt x="3494246" y="924496"/>
                  </a:lnTo>
                  <a:lnTo>
                    <a:pt x="3498628" y="924496"/>
                  </a:lnTo>
                  <a:lnTo>
                    <a:pt x="3498628" y="943832"/>
                  </a:lnTo>
                  <a:lnTo>
                    <a:pt x="3507581" y="943832"/>
                  </a:lnTo>
                  <a:lnTo>
                    <a:pt x="3513487" y="943832"/>
                  </a:lnTo>
                  <a:lnTo>
                    <a:pt x="3520916" y="943832"/>
                  </a:lnTo>
                  <a:lnTo>
                    <a:pt x="3540252" y="943832"/>
                  </a:lnTo>
                  <a:lnTo>
                    <a:pt x="3540252" y="963168"/>
                  </a:lnTo>
                  <a:lnTo>
                    <a:pt x="3546253" y="963168"/>
                  </a:lnTo>
                  <a:lnTo>
                    <a:pt x="3546253" y="982504"/>
                  </a:lnTo>
                  <a:lnTo>
                    <a:pt x="3555111" y="982504"/>
                  </a:lnTo>
                  <a:lnTo>
                    <a:pt x="3587782" y="982504"/>
                  </a:lnTo>
                  <a:lnTo>
                    <a:pt x="3593783" y="982504"/>
                  </a:lnTo>
                  <a:lnTo>
                    <a:pt x="3629406" y="982504"/>
                  </a:lnTo>
                  <a:lnTo>
                    <a:pt x="3629406" y="1001744"/>
                  </a:lnTo>
                  <a:lnTo>
                    <a:pt x="3641312" y="1001744"/>
                  </a:lnTo>
                  <a:lnTo>
                    <a:pt x="3706654" y="1001744"/>
                  </a:lnTo>
                  <a:lnTo>
                    <a:pt x="3718560" y="1001744"/>
                  </a:lnTo>
                  <a:lnTo>
                    <a:pt x="3718560" y="1022604"/>
                  </a:lnTo>
                  <a:lnTo>
                    <a:pt x="3725990" y="1022604"/>
                  </a:lnTo>
                  <a:lnTo>
                    <a:pt x="3728942" y="1022604"/>
                  </a:lnTo>
                  <a:lnTo>
                    <a:pt x="3746754" y="1022604"/>
                  </a:lnTo>
                  <a:lnTo>
                    <a:pt x="3760185" y="1022604"/>
                  </a:lnTo>
                  <a:lnTo>
                    <a:pt x="3763137" y="1022604"/>
                  </a:lnTo>
                  <a:lnTo>
                    <a:pt x="3782378" y="1022604"/>
                  </a:lnTo>
                  <a:lnTo>
                    <a:pt x="3798761" y="1022604"/>
                  </a:lnTo>
                  <a:lnTo>
                    <a:pt x="3804666" y="1022604"/>
                  </a:lnTo>
                  <a:lnTo>
                    <a:pt x="3807714" y="1022604"/>
                  </a:lnTo>
                  <a:lnTo>
                    <a:pt x="3837432" y="1022604"/>
                  </a:lnTo>
                  <a:lnTo>
                    <a:pt x="3837432" y="1047845"/>
                  </a:lnTo>
                  <a:lnTo>
                    <a:pt x="3853720" y="1047845"/>
                  </a:lnTo>
                  <a:lnTo>
                    <a:pt x="3853720" y="1071658"/>
                  </a:lnTo>
                  <a:lnTo>
                    <a:pt x="3865626" y="1071658"/>
                  </a:lnTo>
                  <a:lnTo>
                    <a:pt x="3865626" y="1095375"/>
                  </a:lnTo>
                  <a:lnTo>
                    <a:pt x="3876008" y="1095375"/>
                  </a:lnTo>
                  <a:lnTo>
                    <a:pt x="3898297" y="1095375"/>
                  </a:lnTo>
                  <a:lnTo>
                    <a:pt x="3920585" y="1095375"/>
                  </a:lnTo>
                  <a:lnTo>
                    <a:pt x="3936968" y="1095375"/>
                  </a:lnTo>
                  <a:lnTo>
                    <a:pt x="3942874" y="1095375"/>
                  </a:lnTo>
                  <a:lnTo>
                    <a:pt x="3959257" y="1095375"/>
                  </a:lnTo>
                  <a:lnTo>
                    <a:pt x="3987451" y="1095375"/>
                  </a:lnTo>
                  <a:lnTo>
                    <a:pt x="3993356" y="1095375"/>
                  </a:lnTo>
                  <a:lnTo>
                    <a:pt x="4003739" y="1095375"/>
                  </a:lnTo>
                  <a:lnTo>
                    <a:pt x="4006787" y="1095375"/>
                  </a:lnTo>
                  <a:lnTo>
                    <a:pt x="4006787" y="1123664"/>
                  </a:lnTo>
                  <a:lnTo>
                    <a:pt x="4015645" y="1123664"/>
                  </a:lnTo>
                  <a:lnTo>
                    <a:pt x="4020122" y="1123664"/>
                  </a:lnTo>
                  <a:lnTo>
                    <a:pt x="4020122" y="1153382"/>
                  </a:lnTo>
                  <a:lnTo>
                    <a:pt x="4032028" y="1153382"/>
                  </a:lnTo>
                  <a:lnTo>
                    <a:pt x="4032028" y="1181672"/>
                  </a:lnTo>
                  <a:lnTo>
                    <a:pt x="4039457" y="1181672"/>
                  </a:lnTo>
                  <a:lnTo>
                    <a:pt x="4045363" y="1181672"/>
                  </a:lnTo>
                  <a:lnTo>
                    <a:pt x="4048316" y="1181672"/>
                  </a:lnTo>
                  <a:lnTo>
                    <a:pt x="4058793" y="1181672"/>
                  </a:lnTo>
                  <a:lnTo>
                    <a:pt x="4067652" y="1181672"/>
                  </a:lnTo>
                  <a:lnTo>
                    <a:pt x="4140422" y="1181672"/>
                  </a:lnTo>
                  <a:lnTo>
                    <a:pt x="4176141" y="1181672"/>
                  </a:lnTo>
                  <a:lnTo>
                    <a:pt x="4214717" y="1181672"/>
                  </a:lnTo>
                  <a:lnTo>
                    <a:pt x="4289013" y="1181672"/>
                  </a:lnTo>
                  <a:lnTo>
                    <a:pt x="4291965" y="1181672"/>
                  </a:lnTo>
                  <a:lnTo>
                    <a:pt x="4314254" y="1181672"/>
                  </a:lnTo>
                  <a:lnTo>
                    <a:pt x="4323207" y="1181672"/>
                  </a:lnTo>
                  <a:lnTo>
                    <a:pt x="4339495" y="1181672"/>
                  </a:lnTo>
                  <a:lnTo>
                    <a:pt x="4352925" y="1181672"/>
                  </a:lnTo>
                  <a:lnTo>
                    <a:pt x="4413790" y="1181672"/>
                  </a:lnTo>
                  <a:lnTo>
                    <a:pt x="4422744" y="1181672"/>
                  </a:lnTo>
                  <a:lnTo>
                    <a:pt x="4422744" y="1230725"/>
                  </a:lnTo>
                  <a:lnTo>
                    <a:pt x="4425696" y="1230725"/>
                  </a:lnTo>
                  <a:lnTo>
                    <a:pt x="4531138" y="1230725"/>
                  </a:lnTo>
                  <a:lnTo>
                    <a:pt x="4531138" y="1281208"/>
                  </a:lnTo>
                  <a:lnTo>
                    <a:pt x="4544568" y="1281208"/>
                  </a:lnTo>
                  <a:lnTo>
                    <a:pt x="4550474" y="1281208"/>
                  </a:lnTo>
                  <a:lnTo>
                    <a:pt x="4553427" y="1281208"/>
                  </a:lnTo>
                  <a:lnTo>
                    <a:pt x="4583145" y="1281208"/>
                  </a:lnTo>
                  <a:lnTo>
                    <a:pt x="4602480" y="1281208"/>
                  </a:lnTo>
                  <a:lnTo>
                    <a:pt x="4605433" y="1281208"/>
                  </a:lnTo>
                  <a:lnTo>
                    <a:pt x="4691634" y="1281208"/>
                  </a:lnTo>
                  <a:lnTo>
                    <a:pt x="4707922" y="1281208"/>
                  </a:lnTo>
                  <a:lnTo>
                    <a:pt x="4719828" y="1281208"/>
                  </a:lnTo>
                  <a:lnTo>
                    <a:pt x="4722781" y="1281208"/>
                  </a:lnTo>
                  <a:lnTo>
                    <a:pt x="4761453" y="1281208"/>
                  </a:lnTo>
                  <a:lnTo>
                    <a:pt x="4768882" y="1281208"/>
                  </a:lnTo>
                  <a:lnTo>
                    <a:pt x="4771835" y="1281208"/>
                  </a:lnTo>
                  <a:lnTo>
                    <a:pt x="4819364" y="1281208"/>
                  </a:lnTo>
                  <a:lnTo>
                    <a:pt x="4847654" y="1281208"/>
                  </a:lnTo>
                  <a:lnTo>
                    <a:pt x="4880324" y="1281208"/>
                  </a:lnTo>
                  <a:lnTo>
                    <a:pt x="4918901" y="1281208"/>
                  </a:lnTo>
                  <a:lnTo>
                    <a:pt x="5040726" y="1281208"/>
                  </a:lnTo>
                  <a:lnTo>
                    <a:pt x="5046726" y="1281208"/>
                  </a:lnTo>
                  <a:lnTo>
                    <a:pt x="5085303" y="1281208"/>
                  </a:lnTo>
                  <a:lnTo>
                    <a:pt x="5171504" y="1281208"/>
                  </a:lnTo>
                  <a:lnTo>
                    <a:pt x="5184839" y="1281208"/>
                  </a:lnTo>
                  <a:lnTo>
                    <a:pt x="5221986" y="1281208"/>
                  </a:lnTo>
                </a:path>
              </a:pathLst>
            </a:custGeom>
            <a:noFill/>
            <a:ln w="31750" cap="rnd">
              <a:solidFill>
                <a:schemeClr val="tx1">
                  <a:lumMod val="50000"/>
                  <a:lumOff val="50000"/>
                </a:schemeClr>
              </a:solidFill>
              <a:prstDash val="solid"/>
              <a:miter/>
            </a:ln>
          </p:spPr>
          <p:txBody>
            <a:bodyPr rtlCol="0" anchor="ctr"/>
            <a:lstStyle/>
            <a:p>
              <a:endParaRPr lang="fr-FR"/>
            </a:p>
          </p:txBody>
        </p:sp>
        <p:sp>
          <p:nvSpPr>
            <p:cNvPr id="16" name="Forme libre : forme 15">
              <a:extLst>
                <a:ext uri="{FF2B5EF4-FFF2-40B4-BE49-F238E27FC236}">
                  <a16:creationId xmlns="" xmlns:a16="http://schemas.microsoft.com/office/drawing/2014/main" id="{71A35272-928F-FD51-7893-0A1EEC9CEF65}"/>
                </a:ext>
              </a:extLst>
            </p:cNvPr>
            <p:cNvSpPr/>
            <p:nvPr/>
          </p:nvSpPr>
          <p:spPr>
            <a:xfrm>
              <a:off x="3558349" y="222351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 name="Forme libre : forme 16">
              <a:extLst>
                <a:ext uri="{FF2B5EF4-FFF2-40B4-BE49-F238E27FC236}">
                  <a16:creationId xmlns="" xmlns:a16="http://schemas.microsoft.com/office/drawing/2014/main" id="{5DFA4E91-665A-E587-5CF2-2F53F380755E}"/>
                </a:ext>
              </a:extLst>
            </p:cNvPr>
            <p:cNvSpPr/>
            <p:nvPr/>
          </p:nvSpPr>
          <p:spPr>
            <a:xfrm>
              <a:off x="3687508" y="225913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 name="Forme libre : forme 17">
              <a:extLst>
                <a:ext uri="{FF2B5EF4-FFF2-40B4-BE49-F238E27FC236}">
                  <a16:creationId xmlns="" xmlns:a16="http://schemas.microsoft.com/office/drawing/2014/main" id="{038FC3EA-070A-9D83-5CBF-F8302EA6D0D8}"/>
                </a:ext>
              </a:extLst>
            </p:cNvPr>
            <p:cNvSpPr/>
            <p:nvPr/>
          </p:nvSpPr>
          <p:spPr>
            <a:xfrm>
              <a:off x="4009929" y="235724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 name="Forme libre : forme 18">
              <a:extLst>
                <a:ext uri="{FF2B5EF4-FFF2-40B4-BE49-F238E27FC236}">
                  <a16:creationId xmlns="" xmlns:a16="http://schemas.microsoft.com/office/drawing/2014/main" id="{312ACE20-CA7A-D335-4C54-DE5B2310E9BD}"/>
                </a:ext>
              </a:extLst>
            </p:cNvPr>
            <p:cNvSpPr/>
            <p:nvPr/>
          </p:nvSpPr>
          <p:spPr>
            <a:xfrm>
              <a:off x="4244625" y="244944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 name="Forme libre : forme 19">
              <a:extLst>
                <a:ext uri="{FF2B5EF4-FFF2-40B4-BE49-F238E27FC236}">
                  <a16:creationId xmlns="" xmlns:a16="http://schemas.microsoft.com/office/drawing/2014/main" id="{55CD01A8-2399-B3C4-F34B-0679F60F5E7B}"/>
                </a:ext>
              </a:extLst>
            </p:cNvPr>
            <p:cNvSpPr/>
            <p:nvPr/>
          </p:nvSpPr>
          <p:spPr>
            <a:xfrm>
              <a:off x="4672488" y="2592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 name="Forme libre : forme 20">
              <a:extLst>
                <a:ext uri="{FF2B5EF4-FFF2-40B4-BE49-F238E27FC236}">
                  <a16:creationId xmlns="" xmlns:a16="http://schemas.microsoft.com/office/drawing/2014/main" id="{129BE54B-E125-607F-7527-4AD298401B1A}"/>
                </a:ext>
              </a:extLst>
            </p:cNvPr>
            <p:cNvSpPr/>
            <p:nvPr/>
          </p:nvSpPr>
          <p:spPr>
            <a:xfrm>
              <a:off x="4852320" y="265299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 name="Forme libre : forme 21">
              <a:extLst>
                <a:ext uri="{FF2B5EF4-FFF2-40B4-BE49-F238E27FC236}">
                  <a16:creationId xmlns="" xmlns:a16="http://schemas.microsoft.com/office/drawing/2014/main" id="{E7E54E75-3853-C640-2609-5D9E0755C0E9}"/>
                </a:ext>
              </a:extLst>
            </p:cNvPr>
            <p:cNvSpPr/>
            <p:nvPr/>
          </p:nvSpPr>
          <p:spPr>
            <a:xfrm>
              <a:off x="4896897" y="26604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 name="Forme libre : forme 22">
              <a:extLst>
                <a:ext uri="{FF2B5EF4-FFF2-40B4-BE49-F238E27FC236}">
                  <a16:creationId xmlns="" xmlns:a16="http://schemas.microsoft.com/office/drawing/2014/main" id="{406A8548-9FE3-EACD-D7AD-250926D9C446}"/>
                </a:ext>
              </a:extLst>
            </p:cNvPr>
            <p:cNvSpPr/>
            <p:nvPr/>
          </p:nvSpPr>
          <p:spPr>
            <a:xfrm>
              <a:off x="4913185" y="26723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 name="Forme libre : forme 23">
              <a:extLst>
                <a:ext uri="{FF2B5EF4-FFF2-40B4-BE49-F238E27FC236}">
                  <a16:creationId xmlns="" xmlns:a16="http://schemas.microsoft.com/office/drawing/2014/main" id="{58DD2464-DABE-9FB3-BEF7-FD2133266813}"/>
                </a:ext>
              </a:extLst>
            </p:cNvPr>
            <p:cNvSpPr/>
            <p:nvPr/>
          </p:nvSpPr>
          <p:spPr>
            <a:xfrm>
              <a:off x="4916137" y="26723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 name="Forme libre : forme 24">
              <a:extLst>
                <a:ext uri="{FF2B5EF4-FFF2-40B4-BE49-F238E27FC236}">
                  <a16:creationId xmlns="" xmlns:a16="http://schemas.microsoft.com/office/drawing/2014/main" id="{5F5B8AA8-17D5-EB09-F31E-1362BF2EDBBD}"/>
                </a:ext>
              </a:extLst>
            </p:cNvPr>
            <p:cNvSpPr/>
            <p:nvPr/>
          </p:nvSpPr>
          <p:spPr>
            <a:xfrm>
              <a:off x="4960714" y="267833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 name="Forme libre : forme 25">
              <a:extLst>
                <a:ext uri="{FF2B5EF4-FFF2-40B4-BE49-F238E27FC236}">
                  <a16:creationId xmlns="" xmlns:a16="http://schemas.microsoft.com/office/drawing/2014/main" id="{CB0A32DE-C972-5F2B-FC38-F76B38C4057F}"/>
                </a:ext>
              </a:extLst>
            </p:cNvPr>
            <p:cNvSpPr/>
            <p:nvPr/>
          </p:nvSpPr>
          <p:spPr>
            <a:xfrm>
              <a:off x="4972621" y="267833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7" name="Forme libre : forme 26">
              <a:extLst>
                <a:ext uri="{FF2B5EF4-FFF2-40B4-BE49-F238E27FC236}">
                  <a16:creationId xmlns="" xmlns:a16="http://schemas.microsoft.com/office/drawing/2014/main" id="{69F62ED8-C9D7-2DD4-B685-EAC5391FEB7E}"/>
                </a:ext>
              </a:extLst>
            </p:cNvPr>
            <p:cNvSpPr/>
            <p:nvPr/>
          </p:nvSpPr>
          <p:spPr>
            <a:xfrm>
              <a:off x="4977097" y="267833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8" name="Forme libre : forme 27">
              <a:extLst>
                <a:ext uri="{FF2B5EF4-FFF2-40B4-BE49-F238E27FC236}">
                  <a16:creationId xmlns="" xmlns:a16="http://schemas.microsoft.com/office/drawing/2014/main" id="{6080D084-6B55-80E2-9825-0F60BD5A39C3}"/>
                </a:ext>
              </a:extLst>
            </p:cNvPr>
            <p:cNvSpPr/>
            <p:nvPr/>
          </p:nvSpPr>
          <p:spPr>
            <a:xfrm>
              <a:off x="4996433" y="269767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9" name="Forme libre : forme 28">
              <a:extLst>
                <a:ext uri="{FF2B5EF4-FFF2-40B4-BE49-F238E27FC236}">
                  <a16:creationId xmlns="" xmlns:a16="http://schemas.microsoft.com/office/drawing/2014/main" id="{1EBB18BC-2667-98DE-EA58-9CE801A092D9}"/>
                </a:ext>
              </a:extLst>
            </p:cNvPr>
            <p:cNvSpPr/>
            <p:nvPr/>
          </p:nvSpPr>
          <p:spPr>
            <a:xfrm>
              <a:off x="5014245" y="2703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32" name="Forme libre : forme 31">
              <a:extLst>
                <a:ext uri="{FF2B5EF4-FFF2-40B4-BE49-F238E27FC236}">
                  <a16:creationId xmlns="" xmlns:a16="http://schemas.microsoft.com/office/drawing/2014/main" id="{CE616F8C-D2EC-0A44-64B5-0E2EDCA2FB82}"/>
                </a:ext>
              </a:extLst>
            </p:cNvPr>
            <p:cNvSpPr/>
            <p:nvPr/>
          </p:nvSpPr>
          <p:spPr>
            <a:xfrm>
              <a:off x="5037962" y="271100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34" name="Forme libre : forme 33">
              <a:extLst>
                <a:ext uri="{FF2B5EF4-FFF2-40B4-BE49-F238E27FC236}">
                  <a16:creationId xmlns="" xmlns:a16="http://schemas.microsoft.com/office/drawing/2014/main" id="{51B41E39-6223-0A35-4B18-60BD461DEB2C}"/>
                </a:ext>
              </a:extLst>
            </p:cNvPr>
            <p:cNvSpPr/>
            <p:nvPr/>
          </p:nvSpPr>
          <p:spPr>
            <a:xfrm>
              <a:off x="5057298" y="271100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38" name="Forme libre : forme 37">
              <a:extLst>
                <a:ext uri="{FF2B5EF4-FFF2-40B4-BE49-F238E27FC236}">
                  <a16:creationId xmlns="" xmlns:a16="http://schemas.microsoft.com/office/drawing/2014/main" id="{BE2D324E-7730-3E66-2211-40AD8FDE0A81}"/>
                </a:ext>
              </a:extLst>
            </p:cNvPr>
            <p:cNvSpPr/>
            <p:nvPr/>
          </p:nvSpPr>
          <p:spPr>
            <a:xfrm>
              <a:off x="5066251" y="271100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39" name="Forme libre : forme 38">
              <a:extLst>
                <a:ext uri="{FF2B5EF4-FFF2-40B4-BE49-F238E27FC236}">
                  <a16:creationId xmlns="" xmlns:a16="http://schemas.microsoft.com/office/drawing/2014/main" id="{28CF8055-FFD0-6A2F-C537-21EB281EAB4A}"/>
                </a:ext>
              </a:extLst>
            </p:cNvPr>
            <p:cNvSpPr/>
            <p:nvPr/>
          </p:nvSpPr>
          <p:spPr>
            <a:xfrm>
              <a:off x="5072157" y="271691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41" name="Forme libre : forme 40">
              <a:extLst>
                <a:ext uri="{FF2B5EF4-FFF2-40B4-BE49-F238E27FC236}">
                  <a16:creationId xmlns="" xmlns:a16="http://schemas.microsoft.com/office/drawing/2014/main" id="{9095E57D-E884-39B7-D717-B95DD3900C90}"/>
                </a:ext>
              </a:extLst>
            </p:cNvPr>
            <p:cNvSpPr/>
            <p:nvPr/>
          </p:nvSpPr>
          <p:spPr>
            <a:xfrm>
              <a:off x="5075110" y="271691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42" name="Forme libre : forme 41">
              <a:extLst>
                <a:ext uri="{FF2B5EF4-FFF2-40B4-BE49-F238E27FC236}">
                  <a16:creationId xmlns="" xmlns:a16="http://schemas.microsoft.com/office/drawing/2014/main" id="{48C576A2-E000-B7CF-7225-DCC2C2326BC7}"/>
                </a:ext>
              </a:extLst>
            </p:cNvPr>
            <p:cNvSpPr/>
            <p:nvPr/>
          </p:nvSpPr>
          <p:spPr>
            <a:xfrm>
              <a:off x="5079586" y="271691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46" name="Forme libre : forme 45">
              <a:extLst>
                <a:ext uri="{FF2B5EF4-FFF2-40B4-BE49-F238E27FC236}">
                  <a16:creationId xmlns="" xmlns:a16="http://schemas.microsoft.com/office/drawing/2014/main" id="{BCA32410-318A-2A2F-FD63-A5CCF576D082}"/>
                </a:ext>
              </a:extLst>
            </p:cNvPr>
            <p:cNvSpPr/>
            <p:nvPr/>
          </p:nvSpPr>
          <p:spPr>
            <a:xfrm>
              <a:off x="5082539" y="271691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47" name="Forme libre : forme 46">
              <a:extLst>
                <a:ext uri="{FF2B5EF4-FFF2-40B4-BE49-F238E27FC236}">
                  <a16:creationId xmlns="" xmlns:a16="http://schemas.microsoft.com/office/drawing/2014/main" id="{894A1E2F-9166-72A1-AD02-E3BB1B3B09EF}"/>
                </a:ext>
              </a:extLst>
            </p:cNvPr>
            <p:cNvSpPr/>
            <p:nvPr/>
          </p:nvSpPr>
          <p:spPr>
            <a:xfrm>
              <a:off x="5085492" y="271691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48" name="Forme libre : forme 47">
              <a:extLst>
                <a:ext uri="{FF2B5EF4-FFF2-40B4-BE49-F238E27FC236}">
                  <a16:creationId xmlns="" xmlns:a16="http://schemas.microsoft.com/office/drawing/2014/main" id="{1A658D8B-D121-75AA-E7B9-F0CEE6AFCA33}"/>
                </a:ext>
              </a:extLst>
            </p:cNvPr>
            <p:cNvSpPr/>
            <p:nvPr/>
          </p:nvSpPr>
          <p:spPr>
            <a:xfrm>
              <a:off x="5124163" y="273034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1" name="Forme libre : forme 50">
              <a:extLst>
                <a:ext uri="{FF2B5EF4-FFF2-40B4-BE49-F238E27FC236}">
                  <a16:creationId xmlns="" xmlns:a16="http://schemas.microsoft.com/office/drawing/2014/main" id="{99C27365-6740-09C9-8090-686254A01EBB}"/>
                </a:ext>
              </a:extLst>
            </p:cNvPr>
            <p:cNvSpPr/>
            <p:nvPr/>
          </p:nvSpPr>
          <p:spPr>
            <a:xfrm>
              <a:off x="5149405" y="273034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2" name="Forme libre : forme 51">
              <a:extLst>
                <a:ext uri="{FF2B5EF4-FFF2-40B4-BE49-F238E27FC236}">
                  <a16:creationId xmlns="" xmlns:a16="http://schemas.microsoft.com/office/drawing/2014/main" id="{664E9752-9A49-2641-8D1A-DC27E77996C2}"/>
                </a:ext>
              </a:extLst>
            </p:cNvPr>
            <p:cNvSpPr/>
            <p:nvPr/>
          </p:nvSpPr>
          <p:spPr>
            <a:xfrm>
              <a:off x="5155310" y="273034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4" name="Forme libre : forme 53">
              <a:extLst>
                <a:ext uri="{FF2B5EF4-FFF2-40B4-BE49-F238E27FC236}">
                  <a16:creationId xmlns="" xmlns:a16="http://schemas.microsoft.com/office/drawing/2014/main" id="{A1B15514-43BD-89E5-9435-3809BF0277D1}"/>
                </a:ext>
              </a:extLst>
            </p:cNvPr>
            <p:cNvSpPr/>
            <p:nvPr/>
          </p:nvSpPr>
          <p:spPr>
            <a:xfrm>
              <a:off x="5174646" y="273034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 name="Forme libre : forme 57">
              <a:extLst>
                <a:ext uri="{FF2B5EF4-FFF2-40B4-BE49-F238E27FC236}">
                  <a16:creationId xmlns="" xmlns:a16="http://schemas.microsoft.com/office/drawing/2014/main" id="{17DB38B3-06A8-3A89-06D7-4252B622FD49}"/>
                </a:ext>
              </a:extLst>
            </p:cNvPr>
            <p:cNvSpPr/>
            <p:nvPr/>
          </p:nvSpPr>
          <p:spPr>
            <a:xfrm>
              <a:off x="5191029" y="273624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 name="Forme libre : forme 58">
              <a:extLst>
                <a:ext uri="{FF2B5EF4-FFF2-40B4-BE49-F238E27FC236}">
                  <a16:creationId xmlns="" xmlns:a16="http://schemas.microsoft.com/office/drawing/2014/main" id="{E9C73E8F-9833-2496-A22D-A9D300808B27}"/>
                </a:ext>
              </a:extLst>
            </p:cNvPr>
            <p:cNvSpPr/>
            <p:nvPr/>
          </p:nvSpPr>
          <p:spPr>
            <a:xfrm>
              <a:off x="5202935" y="274967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 name="Forme libre : forme 59">
              <a:extLst>
                <a:ext uri="{FF2B5EF4-FFF2-40B4-BE49-F238E27FC236}">
                  <a16:creationId xmlns="" xmlns:a16="http://schemas.microsoft.com/office/drawing/2014/main" id="{36C631FB-FA41-7C1F-6DE7-5FB20E8FECE1}"/>
                </a:ext>
              </a:extLst>
            </p:cNvPr>
            <p:cNvSpPr/>
            <p:nvPr/>
          </p:nvSpPr>
          <p:spPr>
            <a:xfrm>
              <a:off x="5216270" y="27571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 name="Forme libre : forme 60">
              <a:extLst>
                <a:ext uri="{FF2B5EF4-FFF2-40B4-BE49-F238E27FC236}">
                  <a16:creationId xmlns="" xmlns:a16="http://schemas.microsoft.com/office/drawing/2014/main" id="{C0977B54-421C-3AF9-7B4C-C554E7EBC939}"/>
                </a:ext>
              </a:extLst>
            </p:cNvPr>
            <p:cNvSpPr/>
            <p:nvPr/>
          </p:nvSpPr>
          <p:spPr>
            <a:xfrm>
              <a:off x="5222176" y="27571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 name="Forme libre : forme 61">
              <a:extLst>
                <a:ext uri="{FF2B5EF4-FFF2-40B4-BE49-F238E27FC236}">
                  <a16:creationId xmlns="" xmlns:a16="http://schemas.microsoft.com/office/drawing/2014/main" id="{4BFB5802-9F95-E6BE-FE38-26E414EBF521}"/>
                </a:ext>
              </a:extLst>
            </p:cNvPr>
            <p:cNvSpPr/>
            <p:nvPr/>
          </p:nvSpPr>
          <p:spPr>
            <a:xfrm>
              <a:off x="5226652" y="27630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4" name="Forme libre : forme 63">
              <a:extLst>
                <a:ext uri="{FF2B5EF4-FFF2-40B4-BE49-F238E27FC236}">
                  <a16:creationId xmlns="" xmlns:a16="http://schemas.microsoft.com/office/drawing/2014/main" id="{98C823F1-9EE4-C0F6-C8B6-4C232F0CB279}"/>
                </a:ext>
              </a:extLst>
            </p:cNvPr>
            <p:cNvSpPr/>
            <p:nvPr/>
          </p:nvSpPr>
          <p:spPr>
            <a:xfrm>
              <a:off x="5238559" y="2770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5" name="Forme libre : forme 64">
              <a:extLst>
                <a:ext uri="{FF2B5EF4-FFF2-40B4-BE49-F238E27FC236}">
                  <a16:creationId xmlns="" xmlns:a16="http://schemas.microsoft.com/office/drawing/2014/main" id="{A9B6CC8B-168C-20FB-5E4A-EEBF43A29023}"/>
                </a:ext>
              </a:extLst>
            </p:cNvPr>
            <p:cNvSpPr/>
            <p:nvPr/>
          </p:nvSpPr>
          <p:spPr>
            <a:xfrm>
              <a:off x="5257894" y="2770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6" name="Forme libre : forme 65">
              <a:extLst>
                <a:ext uri="{FF2B5EF4-FFF2-40B4-BE49-F238E27FC236}">
                  <a16:creationId xmlns="" xmlns:a16="http://schemas.microsoft.com/office/drawing/2014/main" id="{7205093E-FFDF-FF07-CE99-4E6B850C4EF5}"/>
                </a:ext>
              </a:extLst>
            </p:cNvPr>
            <p:cNvSpPr/>
            <p:nvPr/>
          </p:nvSpPr>
          <p:spPr>
            <a:xfrm>
              <a:off x="5271229" y="2770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7" name="Forme libre : forme 66">
              <a:extLst>
                <a:ext uri="{FF2B5EF4-FFF2-40B4-BE49-F238E27FC236}">
                  <a16:creationId xmlns="" xmlns:a16="http://schemas.microsoft.com/office/drawing/2014/main" id="{71225494-43B4-874A-6D39-970AFABDF9D0}"/>
                </a:ext>
              </a:extLst>
            </p:cNvPr>
            <p:cNvSpPr/>
            <p:nvPr/>
          </p:nvSpPr>
          <p:spPr>
            <a:xfrm>
              <a:off x="5290565" y="2770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8" name="Forme libre : forme 67">
              <a:extLst>
                <a:ext uri="{FF2B5EF4-FFF2-40B4-BE49-F238E27FC236}">
                  <a16:creationId xmlns="" xmlns:a16="http://schemas.microsoft.com/office/drawing/2014/main" id="{21FD16E7-FF3E-B56A-EC4C-CD1CE1C603F5}"/>
                </a:ext>
              </a:extLst>
            </p:cNvPr>
            <p:cNvSpPr/>
            <p:nvPr/>
          </p:nvSpPr>
          <p:spPr>
            <a:xfrm>
              <a:off x="5293518" y="2770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9" name="Forme libre : forme 68">
              <a:extLst>
                <a:ext uri="{FF2B5EF4-FFF2-40B4-BE49-F238E27FC236}">
                  <a16:creationId xmlns="" xmlns:a16="http://schemas.microsoft.com/office/drawing/2014/main" id="{AAE20CC3-080C-E709-3939-B211E7D78AFF}"/>
                </a:ext>
              </a:extLst>
            </p:cNvPr>
            <p:cNvSpPr/>
            <p:nvPr/>
          </p:nvSpPr>
          <p:spPr>
            <a:xfrm>
              <a:off x="5296471" y="2776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0" name="Forme libre : forme 69">
              <a:extLst>
                <a:ext uri="{FF2B5EF4-FFF2-40B4-BE49-F238E27FC236}">
                  <a16:creationId xmlns="" xmlns:a16="http://schemas.microsoft.com/office/drawing/2014/main" id="{8EB2E2E0-E6BD-5DA1-F814-116921D85BB2}"/>
                </a:ext>
              </a:extLst>
            </p:cNvPr>
            <p:cNvSpPr/>
            <p:nvPr/>
          </p:nvSpPr>
          <p:spPr>
            <a:xfrm>
              <a:off x="5305424" y="27764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1" name="Forme libre : forme 70">
              <a:extLst>
                <a:ext uri="{FF2B5EF4-FFF2-40B4-BE49-F238E27FC236}">
                  <a16:creationId xmlns="" xmlns:a16="http://schemas.microsoft.com/office/drawing/2014/main" id="{3E2320BE-E45F-CF24-DF23-65F752C8D3D3}"/>
                </a:ext>
              </a:extLst>
            </p:cNvPr>
            <p:cNvSpPr/>
            <p:nvPr/>
          </p:nvSpPr>
          <p:spPr>
            <a:xfrm>
              <a:off x="5309901" y="27838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2" name="Forme libre : forme 71">
              <a:extLst>
                <a:ext uri="{FF2B5EF4-FFF2-40B4-BE49-F238E27FC236}">
                  <a16:creationId xmlns="" xmlns:a16="http://schemas.microsoft.com/office/drawing/2014/main" id="{AABBEF78-7D1D-1ACE-F311-41A27CA19E13}"/>
                </a:ext>
              </a:extLst>
            </p:cNvPr>
            <p:cNvSpPr/>
            <p:nvPr/>
          </p:nvSpPr>
          <p:spPr>
            <a:xfrm>
              <a:off x="5312854"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3" name="Forme libre : forme 72">
              <a:extLst>
                <a:ext uri="{FF2B5EF4-FFF2-40B4-BE49-F238E27FC236}">
                  <a16:creationId xmlns="" xmlns:a16="http://schemas.microsoft.com/office/drawing/2014/main" id="{DE4118C7-23E3-701B-7567-3B11E8BDA718}"/>
                </a:ext>
              </a:extLst>
            </p:cNvPr>
            <p:cNvSpPr/>
            <p:nvPr/>
          </p:nvSpPr>
          <p:spPr>
            <a:xfrm>
              <a:off x="5329141"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4" name="Forme libre : forme 73">
              <a:extLst>
                <a:ext uri="{FF2B5EF4-FFF2-40B4-BE49-F238E27FC236}">
                  <a16:creationId xmlns="" xmlns:a16="http://schemas.microsoft.com/office/drawing/2014/main" id="{969164BA-BF7D-A6C9-62F9-85A34ED0FE0E}"/>
                </a:ext>
              </a:extLst>
            </p:cNvPr>
            <p:cNvSpPr/>
            <p:nvPr/>
          </p:nvSpPr>
          <p:spPr>
            <a:xfrm>
              <a:off x="5332094"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5" name="Forme libre : forme 74">
              <a:extLst>
                <a:ext uri="{FF2B5EF4-FFF2-40B4-BE49-F238E27FC236}">
                  <a16:creationId xmlns="" xmlns:a16="http://schemas.microsoft.com/office/drawing/2014/main" id="{04ECA7C6-0D17-5301-6933-916F3EDB8F73}"/>
                </a:ext>
              </a:extLst>
            </p:cNvPr>
            <p:cNvSpPr/>
            <p:nvPr/>
          </p:nvSpPr>
          <p:spPr>
            <a:xfrm>
              <a:off x="5351430"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6" name="Forme libre : forme 75">
              <a:extLst>
                <a:ext uri="{FF2B5EF4-FFF2-40B4-BE49-F238E27FC236}">
                  <a16:creationId xmlns="" xmlns:a16="http://schemas.microsoft.com/office/drawing/2014/main" id="{ACD5426E-C3C9-323B-B1E8-0C9FB5F856D9}"/>
                </a:ext>
              </a:extLst>
            </p:cNvPr>
            <p:cNvSpPr/>
            <p:nvPr/>
          </p:nvSpPr>
          <p:spPr>
            <a:xfrm>
              <a:off x="5369242"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7" name="Forme libre : forme 76">
              <a:extLst>
                <a:ext uri="{FF2B5EF4-FFF2-40B4-BE49-F238E27FC236}">
                  <a16:creationId xmlns="" xmlns:a16="http://schemas.microsoft.com/office/drawing/2014/main" id="{D7201089-9DD0-3D48-661A-2F471BFB0776}"/>
                </a:ext>
              </a:extLst>
            </p:cNvPr>
            <p:cNvSpPr/>
            <p:nvPr/>
          </p:nvSpPr>
          <p:spPr>
            <a:xfrm>
              <a:off x="5373718" y="279130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8" name="Forme libre : forme 77">
              <a:extLst>
                <a:ext uri="{FF2B5EF4-FFF2-40B4-BE49-F238E27FC236}">
                  <a16:creationId xmlns="" xmlns:a16="http://schemas.microsoft.com/office/drawing/2014/main" id="{1D77EAD7-AF5C-791A-7D68-EABC08C78CE1}"/>
                </a:ext>
              </a:extLst>
            </p:cNvPr>
            <p:cNvSpPr/>
            <p:nvPr/>
          </p:nvSpPr>
          <p:spPr>
            <a:xfrm>
              <a:off x="5382672" y="279873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79" name="Forme libre : forme 78">
              <a:extLst>
                <a:ext uri="{FF2B5EF4-FFF2-40B4-BE49-F238E27FC236}">
                  <a16:creationId xmlns="" xmlns:a16="http://schemas.microsoft.com/office/drawing/2014/main" id="{45CA23AD-512C-866D-754D-7BA00F5B4E84}"/>
                </a:ext>
              </a:extLst>
            </p:cNvPr>
            <p:cNvSpPr/>
            <p:nvPr/>
          </p:nvSpPr>
          <p:spPr>
            <a:xfrm>
              <a:off x="5412390" y="28194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0" name="Forme libre : forme 79">
              <a:extLst>
                <a:ext uri="{FF2B5EF4-FFF2-40B4-BE49-F238E27FC236}">
                  <a16:creationId xmlns="" xmlns:a16="http://schemas.microsoft.com/office/drawing/2014/main" id="{5F2DD378-171A-6058-26FE-92C6AC6AB622}"/>
                </a:ext>
              </a:extLst>
            </p:cNvPr>
            <p:cNvSpPr/>
            <p:nvPr/>
          </p:nvSpPr>
          <p:spPr>
            <a:xfrm>
              <a:off x="5418295" y="28194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1" name="Forme libre : forme 80">
              <a:extLst>
                <a:ext uri="{FF2B5EF4-FFF2-40B4-BE49-F238E27FC236}">
                  <a16:creationId xmlns="" xmlns:a16="http://schemas.microsoft.com/office/drawing/2014/main" id="{CE5B83DC-F686-482A-1DCD-F6C1BE69689C}"/>
                </a:ext>
              </a:extLst>
            </p:cNvPr>
            <p:cNvSpPr/>
            <p:nvPr/>
          </p:nvSpPr>
          <p:spPr>
            <a:xfrm>
              <a:off x="5424296" y="282692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2" name="Forme libre : forme 81">
              <a:extLst>
                <a:ext uri="{FF2B5EF4-FFF2-40B4-BE49-F238E27FC236}">
                  <a16:creationId xmlns="" xmlns:a16="http://schemas.microsoft.com/office/drawing/2014/main" id="{1703D887-61C9-F0BA-7465-C81EE4EBBE0C}"/>
                </a:ext>
              </a:extLst>
            </p:cNvPr>
            <p:cNvSpPr/>
            <p:nvPr/>
          </p:nvSpPr>
          <p:spPr>
            <a:xfrm>
              <a:off x="5427249" y="282692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3" name="Forme libre : forme 82">
              <a:extLst>
                <a:ext uri="{FF2B5EF4-FFF2-40B4-BE49-F238E27FC236}">
                  <a16:creationId xmlns="" xmlns:a16="http://schemas.microsoft.com/office/drawing/2014/main" id="{56A7E085-837E-2BEB-A083-3FBE22D2FABB}"/>
                </a:ext>
              </a:extLst>
            </p:cNvPr>
            <p:cNvSpPr/>
            <p:nvPr/>
          </p:nvSpPr>
          <p:spPr>
            <a:xfrm>
              <a:off x="5443537" y="282692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4" name="Forme libre : forme 83">
              <a:extLst>
                <a:ext uri="{FF2B5EF4-FFF2-40B4-BE49-F238E27FC236}">
                  <a16:creationId xmlns="" xmlns:a16="http://schemas.microsoft.com/office/drawing/2014/main" id="{50405CC7-CAFD-0F7F-ED4F-BA70A4537DAB}"/>
                </a:ext>
              </a:extLst>
            </p:cNvPr>
            <p:cNvSpPr/>
            <p:nvPr/>
          </p:nvSpPr>
          <p:spPr>
            <a:xfrm>
              <a:off x="5452490"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5" name="Forme libre : forme 84">
              <a:extLst>
                <a:ext uri="{FF2B5EF4-FFF2-40B4-BE49-F238E27FC236}">
                  <a16:creationId xmlns="" xmlns:a16="http://schemas.microsoft.com/office/drawing/2014/main" id="{338CE975-E39A-7B28-B9BE-DD3F2AEB942F}"/>
                </a:ext>
              </a:extLst>
            </p:cNvPr>
            <p:cNvSpPr/>
            <p:nvPr/>
          </p:nvSpPr>
          <p:spPr>
            <a:xfrm>
              <a:off x="5456967"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6" name="Forme libre : forme 85">
              <a:extLst>
                <a:ext uri="{FF2B5EF4-FFF2-40B4-BE49-F238E27FC236}">
                  <a16:creationId xmlns="" xmlns:a16="http://schemas.microsoft.com/office/drawing/2014/main" id="{93FC90C0-BF6C-A1AC-6AEF-1DF2055F6D61}"/>
                </a:ext>
              </a:extLst>
            </p:cNvPr>
            <p:cNvSpPr/>
            <p:nvPr/>
          </p:nvSpPr>
          <p:spPr>
            <a:xfrm>
              <a:off x="5462872"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7" name="Forme libre : forme 86">
              <a:extLst>
                <a:ext uri="{FF2B5EF4-FFF2-40B4-BE49-F238E27FC236}">
                  <a16:creationId xmlns="" xmlns:a16="http://schemas.microsoft.com/office/drawing/2014/main" id="{FA7400A4-D839-2225-2056-B6E93CAFEDC6}"/>
                </a:ext>
              </a:extLst>
            </p:cNvPr>
            <p:cNvSpPr/>
            <p:nvPr/>
          </p:nvSpPr>
          <p:spPr>
            <a:xfrm>
              <a:off x="5465825" y="28417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8" name="Forme libre : forme 87">
              <a:extLst>
                <a:ext uri="{FF2B5EF4-FFF2-40B4-BE49-F238E27FC236}">
                  <a16:creationId xmlns="" xmlns:a16="http://schemas.microsoft.com/office/drawing/2014/main" id="{545F8738-FEBB-AD7C-3B06-3C1621D5B085}"/>
                </a:ext>
              </a:extLst>
            </p:cNvPr>
            <p:cNvSpPr/>
            <p:nvPr/>
          </p:nvSpPr>
          <p:spPr>
            <a:xfrm>
              <a:off x="5468778" y="28417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89" name="Forme libre : forme 88">
              <a:extLst>
                <a:ext uri="{FF2B5EF4-FFF2-40B4-BE49-F238E27FC236}">
                  <a16:creationId xmlns="" xmlns:a16="http://schemas.microsoft.com/office/drawing/2014/main" id="{5BF8E67F-CFA8-3FCE-E575-7139D0A754CE}"/>
                </a:ext>
              </a:extLst>
            </p:cNvPr>
            <p:cNvSpPr/>
            <p:nvPr/>
          </p:nvSpPr>
          <p:spPr>
            <a:xfrm>
              <a:off x="5479255" y="284921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0" name="Forme libre : forme 89">
              <a:extLst>
                <a:ext uri="{FF2B5EF4-FFF2-40B4-BE49-F238E27FC236}">
                  <a16:creationId xmlns="" xmlns:a16="http://schemas.microsoft.com/office/drawing/2014/main" id="{F9372D49-6902-5A6E-AEEC-94D3D0F604CB}"/>
                </a:ext>
              </a:extLst>
            </p:cNvPr>
            <p:cNvSpPr/>
            <p:nvPr/>
          </p:nvSpPr>
          <p:spPr>
            <a:xfrm>
              <a:off x="5485161" y="28566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1" name="Forme libre : forme 90">
              <a:extLst>
                <a:ext uri="{FF2B5EF4-FFF2-40B4-BE49-F238E27FC236}">
                  <a16:creationId xmlns="" xmlns:a16="http://schemas.microsoft.com/office/drawing/2014/main" id="{EB0D4616-DD43-171F-F0C7-8A91B9CE20C8}"/>
                </a:ext>
              </a:extLst>
            </p:cNvPr>
            <p:cNvSpPr/>
            <p:nvPr/>
          </p:nvSpPr>
          <p:spPr>
            <a:xfrm>
              <a:off x="5488114" y="28566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2" name="Forme libre : forme 91">
              <a:extLst>
                <a:ext uri="{FF2B5EF4-FFF2-40B4-BE49-F238E27FC236}">
                  <a16:creationId xmlns="" xmlns:a16="http://schemas.microsoft.com/office/drawing/2014/main" id="{2FB89567-2D6F-FC80-767B-30D34EC5B731}"/>
                </a:ext>
              </a:extLst>
            </p:cNvPr>
            <p:cNvSpPr/>
            <p:nvPr/>
          </p:nvSpPr>
          <p:spPr>
            <a:xfrm>
              <a:off x="5501544" y="28566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3" name="Forme libre : forme 92">
              <a:extLst>
                <a:ext uri="{FF2B5EF4-FFF2-40B4-BE49-F238E27FC236}">
                  <a16:creationId xmlns="" xmlns:a16="http://schemas.microsoft.com/office/drawing/2014/main" id="{A40E39B5-5D26-F109-0174-CB0E5BFB71A6}"/>
                </a:ext>
              </a:extLst>
            </p:cNvPr>
            <p:cNvSpPr/>
            <p:nvPr/>
          </p:nvSpPr>
          <p:spPr>
            <a:xfrm>
              <a:off x="5504497" y="28566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4" name="Forme libre : forme 93">
              <a:extLst>
                <a:ext uri="{FF2B5EF4-FFF2-40B4-BE49-F238E27FC236}">
                  <a16:creationId xmlns="" xmlns:a16="http://schemas.microsoft.com/office/drawing/2014/main" id="{129AD01B-C4D3-1B04-C0AF-255FEF33FC2B}"/>
                </a:ext>
              </a:extLst>
            </p:cNvPr>
            <p:cNvSpPr/>
            <p:nvPr/>
          </p:nvSpPr>
          <p:spPr>
            <a:xfrm>
              <a:off x="5507449" y="28566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5" name="Forme libre : forme 94">
              <a:extLst>
                <a:ext uri="{FF2B5EF4-FFF2-40B4-BE49-F238E27FC236}">
                  <a16:creationId xmlns="" xmlns:a16="http://schemas.microsoft.com/office/drawing/2014/main" id="{A0546686-21FF-A2AA-81AA-087E2AC1E6C5}"/>
                </a:ext>
              </a:extLst>
            </p:cNvPr>
            <p:cNvSpPr/>
            <p:nvPr/>
          </p:nvSpPr>
          <p:spPr>
            <a:xfrm>
              <a:off x="5520784"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6" name="Forme libre : forme 95">
              <a:extLst>
                <a:ext uri="{FF2B5EF4-FFF2-40B4-BE49-F238E27FC236}">
                  <a16:creationId xmlns="" xmlns:a16="http://schemas.microsoft.com/office/drawing/2014/main" id="{53AC6153-9F47-CF0B-2E9D-5B18E8292907}"/>
                </a:ext>
              </a:extLst>
            </p:cNvPr>
            <p:cNvSpPr/>
            <p:nvPr/>
          </p:nvSpPr>
          <p:spPr>
            <a:xfrm>
              <a:off x="5523832"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7" name="Forme libre : forme 96">
              <a:extLst>
                <a:ext uri="{FF2B5EF4-FFF2-40B4-BE49-F238E27FC236}">
                  <a16:creationId xmlns="" xmlns:a16="http://schemas.microsoft.com/office/drawing/2014/main" id="{53AF9540-295E-E165-01C8-7F8DF1AD60AC}"/>
                </a:ext>
              </a:extLst>
            </p:cNvPr>
            <p:cNvSpPr/>
            <p:nvPr/>
          </p:nvSpPr>
          <p:spPr>
            <a:xfrm>
              <a:off x="5537167"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8" name="Forme libre : forme 97">
              <a:extLst>
                <a:ext uri="{FF2B5EF4-FFF2-40B4-BE49-F238E27FC236}">
                  <a16:creationId xmlns="" xmlns:a16="http://schemas.microsoft.com/office/drawing/2014/main" id="{38C29F0D-3901-797E-8BC3-FD20DEF3AD62}"/>
                </a:ext>
              </a:extLst>
            </p:cNvPr>
            <p:cNvSpPr/>
            <p:nvPr/>
          </p:nvSpPr>
          <p:spPr>
            <a:xfrm>
              <a:off x="5540120"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99" name="Forme libre : forme 98">
              <a:extLst>
                <a:ext uri="{FF2B5EF4-FFF2-40B4-BE49-F238E27FC236}">
                  <a16:creationId xmlns="" xmlns:a16="http://schemas.microsoft.com/office/drawing/2014/main" id="{B16CDB5E-792A-033A-2B58-AD80E3FCAD65}"/>
                </a:ext>
              </a:extLst>
            </p:cNvPr>
            <p:cNvSpPr/>
            <p:nvPr/>
          </p:nvSpPr>
          <p:spPr>
            <a:xfrm>
              <a:off x="5562409"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0" name="Forme libre : forme 99">
              <a:extLst>
                <a:ext uri="{FF2B5EF4-FFF2-40B4-BE49-F238E27FC236}">
                  <a16:creationId xmlns="" xmlns:a16="http://schemas.microsoft.com/office/drawing/2014/main" id="{E3FDDDC1-86F7-7C9F-06DD-670C1587355C}"/>
                </a:ext>
              </a:extLst>
            </p:cNvPr>
            <p:cNvSpPr/>
            <p:nvPr/>
          </p:nvSpPr>
          <p:spPr>
            <a:xfrm>
              <a:off x="5565361"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1" name="Forme libre : forme 100">
              <a:extLst>
                <a:ext uri="{FF2B5EF4-FFF2-40B4-BE49-F238E27FC236}">
                  <a16:creationId xmlns="" xmlns:a16="http://schemas.microsoft.com/office/drawing/2014/main" id="{4877CE80-FD4C-EE90-140F-A6015AD82029}"/>
                </a:ext>
              </a:extLst>
            </p:cNvPr>
            <p:cNvSpPr/>
            <p:nvPr/>
          </p:nvSpPr>
          <p:spPr>
            <a:xfrm>
              <a:off x="5584697"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2" name="Forme libre : forme 101">
              <a:extLst>
                <a:ext uri="{FF2B5EF4-FFF2-40B4-BE49-F238E27FC236}">
                  <a16:creationId xmlns="" xmlns:a16="http://schemas.microsoft.com/office/drawing/2014/main" id="{9F27092F-AC68-9CBD-7354-A8C1A78F2481}"/>
                </a:ext>
              </a:extLst>
            </p:cNvPr>
            <p:cNvSpPr/>
            <p:nvPr/>
          </p:nvSpPr>
          <p:spPr>
            <a:xfrm>
              <a:off x="5587650"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3" name="Forme libre : forme 102">
              <a:extLst>
                <a:ext uri="{FF2B5EF4-FFF2-40B4-BE49-F238E27FC236}">
                  <a16:creationId xmlns="" xmlns:a16="http://schemas.microsoft.com/office/drawing/2014/main" id="{ECF60755-F4B7-E176-ED00-0BACF7FDF8A6}"/>
                </a:ext>
              </a:extLst>
            </p:cNvPr>
            <p:cNvSpPr/>
            <p:nvPr/>
          </p:nvSpPr>
          <p:spPr>
            <a:xfrm>
              <a:off x="5593651"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4" name="Forme libre : forme 103">
              <a:extLst>
                <a:ext uri="{FF2B5EF4-FFF2-40B4-BE49-F238E27FC236}">
                  <a16:creationId xmlns="" xmlns:a16="http://schemas.microsoft.com/office/drawing/2014/main" id="{2F79C0C6-24B7-F3C0-1379-E704FB37194D}"/>
                </a:ext>
              </a:extLst>
            </p:cNvPr>
            <p:cNvSpPr/>
            <p:nvPr/>
          </p:nvSpPr>
          <p:spPr>
            <a:xfrm>
              <a:off x="5596603"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5" name="Forme libre : forme 104">
              <a:extLst>
                <a:ext uri="{FF2B5EF4-FFF2-40B4-BE49-F238E27FC236}">
                  <a16:creationId xmlns="" xmlns:a16="http://schemas.microsoft.com/office/drawing/2014/main" id="{98BDF539-BB20-F7FE-30EA-A89CA432022F}"/>
                </a:ext>
              </a:extLst>
            </p:cNvPr>
            <p:cNvSpPr/>
            <p:nvPr/>
          </p:nvSpPr>
          <p:spPr>
            <a:xfrm>
              <a:off x="5598032" y="28655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6" name="Forme libre : forme 105">
              <a:extLst>
                <a:ext uri="{FF2B5EF4-FFF2-40B4-BE49-F238E27FC236}">
                  <a16:creationId xmlns="" xmlns:a16="http://schemas.microsoft.com/office/drawing/2014/main" id="{338F2ADB-20B6-E14F-3C88-3DBA962966CE}"/>
                </a:ext>
              </a:extLst>
            </p:cNvPr>
            <p:cNvSpPr/>
            <p:nvPr/>
          </p:nvSpPr>
          <p:spPr>
            <a:xfrm>
              <a:off x="5626321" y="288197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7" name="Forme libre : forme 106">
              <a:extLst>
                <a:ext uri="{FF2B5EF4-FFF2-40B4-BE49-F238E27FC236}">
                  <a16:creationId xmlns="" xmlns:a16="http://schemas.microsoft.com/office/drawing/2014/main" id="{3E832495-62CE-B6BC-CB58-34E6BBAD6472}"/>
                </a:ext>
              </a:extLst>
            </p:cNvPr>
            <p:cNvSpPr/>
            <p:nvPr/>
          </p:nvSpPr>
          <p:spPr>
            <a:xfrm>
              <a:off x="5635180" y="288197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8" name="Forme libre : forme 107">
              <a:extLst>
                <a:ext uri="{FF2B5EF4-FFF2-40B4-BE49-F238E27FC236}">
                  <a16:creationId xmlns="" xmlns:a16="http://schemas.microsoft.com/office/drawing/2014/main" id="{26DBF46B-7F31-71D4-1727-EB6DD4276E72}"/>
                </a:ext>
              </a:extLst>
            </p:cNvPr>
            <p:cNvSpPr/>
            <p:nvPr/>
          </p:nvSpPr>
          <p:spPr>
            <a:xfrm>
              <a:off x="5639656" y="288197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09" name="Forme libre : forme 108">
              <a:extLst>
                <a:ext uri="{FF2B5EF4-FFF2-40B4-BE49-F238E27FC236}">
                  <a16:creationId xmlns="" xmlns:a16="http://schemas.microsoft.com/office/drawing/2014/main" id="{A8CB170A-30A9-7063-0334-B2ED87B876BF}"/>
                </a:ext>
              </a:extLst>
            </p:cNvPr>
            <p:cNvSpPr/>
            <p:nvPr/>
          </p:nvSpPr>
          <p:spPr>
            <a:xfrm>
              <a:off x="5642609" y="288197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0" name="Forme libre : forme 109">
              <a:extLst>
                <a:ext uri="{FF2B5EF4-FFF2-40B4-BE49-F238E27FC236}">
                  <a16:creationId xmlns="" xmlns:a16="http://schemas.microsoft.com/office/drawing/2014/main" id="{E2263140-F550-B589-56B5-EA1F0F5BF418}"/>
                </a:ext>
              </a:extLst>
            </p:cNvPr>
            <p:cNvSpPr/>
            <p:nvPr/>
          </p:nvSpPr>
          <p:spPr>
            <a:xfrm>
              <a:off x="566785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1" name="Forme libre : forme 110">
              <a:extLst>
                <a:ext uri="{FF2B5EF4-FFF2-40B4-BE49-F238E27FC236}">
                  <a16:creationId xmlns="" xmlns:a16="http://schemas.microsoft.com/office/drawing/2014/main" id="{54FEF387-0C55-784B-1434-360C18D16310}"/>
                </a:ext>
              </a:extLst>
            </p:cNvPr>
            <p:cNvSpPr/>
            <p:nvPr/>
          </p:nvSpPr>
          <p:spPr>
            <a:xfrm>
              <a:off x="5681281"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2" name="Forme libre : forme 111">
              <a:extLst>
                <a:ext uri="{FF2B5EF4-FFF2-40B4-BE49-F238E27FC236}">
                  <a16:creationId xmlns="" xmlns:a16="http://schemas.microsoft.com/office/drawing/2014/main" id="{D001B535-5D8D-0576-8091-9FA90826B47C}"/>
                </a:ext>
              </a:extLst>
            </p:cNvPr>
            <p:cNvSpPr/>
            <p:nvPr/>
          </p:nvSpPr>
          <p:spPr>
            <a:xfrm>
              <a:off x="5721381" y="290722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3" name="Forme libre : forme 112">
              <a:extLst>
                <a:ext uri="{FF2B5EF4-FFF2-40B4-BE49-F238E27FC236}">
                  <a16:creationId xmlns="" xmlns:a16="http://schemas.microsoft.com/office/drawing/2014/main" id="{8B6427E2-A70A-B250-2EB6-93B3370258F0}"/>
                </a:ext>
              </a:extLst>
            </p:cNvPr>
            <p:cNvSpPr/>
            <p:nvPr/>
          </p:nvSpPr>
          <p:spPr>
            <a:xfrm>
              <a:off x="5728810" y="290722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4" name="Forme libre : forme 113">
              <a:extLst>
                <a:ext uri="{FF2B5EF4-FFF2-40B4-BE49-F238E27FC236}">
                  <a16:creationId xmlns="" xmlns:a16="http://schemas.microsoft.com/office/drawing/2014/main" id="{8CF6D014-1DE7-1884-7D34-68856B79725A}"/>
                </a:ext>
              </a:extLst>
            </p:cNvPr>
            <p:cNvSpPr/>
            <p:nvPr/>
          </p:nvSpPr>
          <p:spPr>
            <a:xfrm>
              <a:off x="5740717" y="2916078"/>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15" name="Forme libre : forme 114">
              <a:extLst>
                <a:ext uri="{FF2B5EF4-FFF2-40B4-BE49-F238E27FC236}">
                  <a16:creationId xmlns="" xmlns:a16="http://schemas.microsoft.com/office/drawing/2014/main" id="{618C75D6-338E-4284-3536-A54B8F72D16F}"/>
                </a:ext>
              </a:extLst>
            </p:cNvPr>
            <p:cNvSpPr/>
            <p:nvPr/>
          </p:nvSpPr>
          <p:spPr>
            <a:xfrm>
              <a:off x="5754052" y="2916078"/>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16" name="Forme libre : forme 115">
              <a:extLst>
                <a:ext uri="{FF2B5EF4-FFF2-40B4-BE49-F238E27FC236}">
                  <a16:creationId xmlns="" xmlns:a16="http://schemas.microsoft.com/office/drawing/2014/main" id="{CEB19C54-44DD-02DE-43B9-DE6EC8CCF221}"/>
                </a:ext>
              </a:extLst>
            </p:cNvPr>
            <p:cNvSpPr/>
            <p:nvPr/>
          </p:nvSpPr>
          <p:spPr>
            <a:xfrm>
              <a:off x="5764434" y="2916078"/>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17" name="Forme libre : forme 116">
              <a:extLst>
                <a:ext uri="{FF2B5EF4-FFF2-40B4-BE49-F238E27FC236}">
                  <a16:creationId xmlns="" xmlns:a16="http://schemas.microsoft.com/office/drawing/2014/main" id="{45C59922-1232-0A59-07A2-B15B57C3E2DA}"/>
                </a:ext>
              </a:extLst>
            </p:cNvPr>
            <p:cNvSpPr/>
            <p:nvPr/>
          </p:nvSpPr>
          <p:spPr>
            <a:xfrm>
              <a:off x="5773387" y="2916078"/>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18" name="Forme libre : forme 117">
              <a:extLst>
                <a:ext uri="{FF2B5EF4-FFF2-40B4-BE49-F238E27FC236}">
                  <a16:creationId xmlns="" xmlns:a16="http://schemas.microsoft.com/office/drawing/2014/main" id="{9E04120F-6166-C025-4DE5-E2A79ED3D3C4}"/>
                </a:ext>
              </a:extLst>
            </p:cNvPr>
            <p:cNvSpPr/>
            <p:nvPr/>
          </p:nvSpPr>
          <p:spPr>
            <a:xfrm>
              <a:off x="5792723" y="292503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19" name="Forme libre : forme 118">
              <a:extLst>
                <a:ext uri="{FF2B5EF4-FFF2-40B4-BE49-F238E27FC236}">
                  <a16:creationId xmlns="" xmlns:a16="http://schemas.microsoft.com/office/drawing/2014/main" id="{FBAA833C-7E4B-F0E0-5800-B2C6F34DF1B4}"/>
                </a:ext>
              </a:extLst>
            </p:cNvPr>
            <p:cNvSpPr/>
            <p:nvPr/>
          </p:nvSpPr>
          <p:spPr>
            <a:xfrm>
              <a:off x="5798629" y="292503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0" name="Forme libre : forme 119">
              <a:extLst>
                <a:ext uri="{FF2B5EF4-FFF2-40B4-BE49-F238E27FC236}">
                  <a16:creationId xmlns="" xmlns:a16="http://schemas.microsoft.com/office/drawing/2014/main" id="{25CFCD02-E9E6-38CB-1114-D6DAC57E9EC1}"/>
                </a:ext>
              </a:extLst>
            </p:cNvPr>
            <p:cNvSpPr/>
            <p:nvPr/>
          </p:nvSpPr>
          <p:spPr>
            <a:xfrm>
              <a:off x="5801581" y="292503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1" name="Forme libre : forme 120">
              <a:extLst>
                <a:ext uri="{FF2B5EF4-FFF2-40B4-BE49-F238E27FC236}">
                  <a16:creationId xmlns="" xmlns:a16="http://schemas.microsoft.com/office/drawing/2014/main" id="{C0E5B1D7-7508-BF54-50CD-63E9D7BB9845}"/>
                </a:ext>
              </a:extLst>
            </p:cNvPr>
            <p:cNvSpPr/>
            <p:nvPr/>
          </p:nvSpPr>
          <p:spPr>
            <a:xfrm>
              <a:off x="5804534" y="292503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2" name="Forme libre : forme 121">
              <a:extLst>
                <a:ext uri="{FF2B5EF4-FFF2-40B4-BE49-F238E27FC236}">
                  <a16:creationId xmlns="" xmlns:a16="http://schemas.microsoft.com/office/drawing/2014/main" id="{1EA40E5B-68F7-023E-F183-3D82D6914CB5}"/>
                </a:ext>
              </a:extLst>
            </p:cNvPr>
            <p:cNvSpPr/>
            <p:nvPr/>
          </p:nvSpPr>
          <p:spPr>
            <a:xfrm>
              <a:off x="5809011" y="292503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3" name="Forme libre : forme 122">
              <a:extLst>
                <a:ext uri="{FF2B5EF4-FFF2-40B4-BE49-F238E27FC236}">
                  <a16:creationId xmlns="" xmlns:a16="http://schemas.microsoft.com/office/drawing/2014/main" id="{F2B4BD5E-64E8-E21A-562C-EC3255CA11C3}"/>
                </a:ext>
              </a:extLst>
            </p:cNvPr>
            <p:cNvSpPr/>
            <p:nvPr/>
          </p:nvSpPr>
          <p:spPr>
            <a:xfrm>
              <a:off x="5811964" y="293541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4" name="Forme libre : forme 123">
              <a:extLst>
                <a:ext uri="{FF2B5EF4-FFF2-40B4-BE49-F238E27FC236}">
                  <a16:creationId xmlns="" xmlns:a16="http://schemas.microsoft.com/office/drawing/2014/main" id="{5C291AE7-6DE2-FF33-818A-C4098D523B55}"/>
                </a:ext>
              </a:extLst>
            </p:cNvPr>
            <p:cNvSpPr/>
            <p:nvPr/>
          </p:nvSpPr>
          <p:spPr>
            <a:xfrm>
              <a:off x="5828347" y="294436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5" name="Forme libre : forme 124">
              <a:extLst>
                <a:ext uri="{FF2B5EF4-FFF2-40B4-BE49-F238E27FC236}">
                  <a16:creationId xmlns="" xmlns:a16="http://schemas.microsoft.com/office/drawing/2014/main" id="{3F5B5A13-8D8F-CF6A-47FB-2489313BD579}"/>
                </a:ext>
              </a:extLst>
            </p:cNvPr>
            <p:cNvSpPr/>
            <p:nvPr/>
          </p:nvSpPr>
          <p:spPr>
            <a:xfrm>
              <a:off x="5840253" y="294436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6" name="Forme libre : forme 125">
              <a:extLst>
                <a:ext uri="{FF2B5EF4-FFF2-40B4-BE49-F238E27FC236}">
                  <a16:creationId xmlns="" xmlns:a16="http://schemas.microsoft.com/office/drawing/2014/main" id="{E54DF345-CAFC-5DBD-CAFE-7B2944E642D3}"/>
                </a:ext>
              </a:extLst>
            </p:cNvPr>
            <p:cNvSpPr/>
            <p:nvPr/>
          </p:nvSpPr>
          <p:spPr>
            <a:xfrm>
              <a:off x="5862541" y="29533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7" name="Forme libre : forme 126">
              <a:extLst>
                <a:ext uri="{FF2B5EF4-FFF2-40B4-BE49-F238E27FC236}">
                  <a16:creationId xmlns="" xmlns:a16="http://schemas.microsoft.com/office/drawing/2014/main" id="{21282B0A-0869-A108-478B-41100C136879}"/>
                </a:ext>
              </a:extLst>
            </p:cNvPr>
            <p:cNvSpPr/>
            <p:nvPr/>
          </p:nvSpPr>
          <p:spPr>
            <a:xfrm>
              <a:off x="5901118"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8" name="Forme libre : forme 127">
              <a:extLst>
                <a:ext uri="{FF2B5EF4-FFF2-40B4-BE49-F238E27FC236}">
                  <a16:creationId xmlns="" xmlns:a16="http://schemas.microsoft.com/office/drawing/2014/main" id="{902C278C-F4E1-EBE8-B57A-51FD1F2F7F16}"/>
                </a:ext>
              </a:extLst>
            </p:cNvPr>
            <p:cNvSpPr/>
            <p:nvPr/>
          </p:nvSpPr>
          <p:spPr>
            <a:xfrm>
              <a:off x="5917501"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29" name="Forme libre : forme 128">
              <a:extLst>
                <a:ext uri="{FF2B5EF4-FFF2-40B4-BE49-F238E27FC236}">
                  <a16:creationId xmlns="" xmlns:a16="http://schemas.microsoft.com/office/drawing/2014/main" id="{4460846C-12E6-BEDE-AA9B-D6C09B150195}"/>
                </a:ext>
              </a:extLst>
            </p:cNvPr>
            <p:cNvSpPr/>
            <p:nvPr/>
          </p:nvSpPr>
          <p:spPr>
            <a:xfrm>
              <a:off x="5930836"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0" name="Forme libre : forme 129">
              <a:extLst>
                <a:ext uri="{FF2B5EF4-FFF2-40B4-BE49-F238E27FC236}">
                  <a16:creationId xmlns="" xmlns:a16="http://schemas.microsoft.com/office/drawing/2014/main" id="{7EFDFA70-BCF4-2A4A-0C4A-265776FD5673}"/>
                </a:ext>
              </a:extLst>
            </p:cNvPr>
            <p:cNvSpPr/>
            <p:nvPr/>
          </p:nvSpPr>
          <p:spPr>
            <a:xfrm>
              <a:off x="5951600"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1" name="Forme libre : forme 130">
              <a:extLst>
                <a:ext uri="{FF2B5EF4-FFF2-40B4-BE49-F238E27FC236}">
                  <a16:creationId xmlns="" xmlns:a16="http://schemas.microsoft.com/office/drawing/2014/main" id="{B8E1DD4E-059A-9865-AA66-C5155F2DC1FD}"/>
                </a:ext>
              </a:extLst>
            </p:cNvPr>
            <p:cNvSpPr/>
            <p:nvPr/>
          </p:nvSpPr>
          <p:spPr>
            <a:xfrm>
              <a:off x="5959030"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2" name="Forme libre : forme 131">
              <a:extLst>
                <a:ext uri="{FF2B5EF4-FFF2-40B4-BE49-F238E27FC236}">
                  <a16:creationId xmlns="" xmlns:a16="http://schemas.microsoft.com/office/drawing/2014/main" id="{2CFCB16A-A0E1-D760-D9BC-A4A6E8EB8BAA}"/>
                </a:ext>
              </a:extLst>
            </p:cNvPr>
            <p:cNvSpPr/>
            <p:nvPr/>
          </p:nvSpPr>
          <p:spPr>
            <a:xfrm>
              <a:off x="5990272" y="296370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3" name="Forme libre : forme 132">
              <a:extLst>
                <a:ext uri="{FF2B5EF4-FFF2-40B4-BE49-F238E27FC236}">
                  <a16:creationId xmlns="" xmlns:a16="http://schemas.microsoft.com/office/drawing/2014/main" id="{FDF3FAD2-790B-5B90-5665-1605AC2B8021}"/>
                </a:ext>
              </a:extLst>
            </p:cNvPr>
            <p:cNvSpPr/>
            <p:nvPr/>
          </p:nvSpPr>
          <p:spPr>
            <a:xfrm>
              <a:off x="6006655" y="2972561"/>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34" name="Forme libre : forme 133">
              <a:extLst>
                <a:ext uri="{FF2B5EF4-FFF2-40B4-BE49-F238E27FC236}">
                  <a16:creationId xmlns="" xmlns:a16="http://schemas.microsoft.com/office/drawing/2014/main" id="{81969DBB-9DAE-5ADD-3F8A-063AAA89ED77}"/>
                </a:ext>
              </a:extLst>
            </p:cNvPr>
            <p:cNvSpPr/>
            <p:nvPr/>
          </p:nvSpPr>
          <p:spPr>
            <a:xfrm>
              <a:off x="6019990" y="2972561"/>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35" name="Forme libre : forme 134">
              <a:extLst>
                <a:ext uri="{FF2B5EF4-FFF2-40B4-BE49-F238E27FC236}">
                  <a16:creationId xmlns="" xmlns:a16="http://schemas.microsoft.com/office/drawing/2014/main" id="{6ADF0799-345E-97A5-72AB-7BA4BAF9C87D}"/>
                </a:ext>
              </a:extLst>
            </p:cNvPr>
            <p:cNvSpPr/>
            <p:nvPr/>
          </p:nvSpPr>
          <p:spPr>
            <a:xfrm>
              <a:off x="6028943" y="2972561"/>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36" name="Forme libre : forme 135">
              <a:extLst>
                <a:ext uri="{FF2B5EF4-FFF2-40B4-BE49-F238E27FC236}">
                  <a16:creationId xmlns="" xmlns:a16="http://schemas.microsoft.com/office/drawing/2014/main" id="{FB067AF4-5550-D2CF-B3DD-F51773C50D07}"/>
                </a:ext>
              </a:extLst>
            </p:cNvPr>
            <p:cNvSpPr/>
            <p:nvPr/>
          </p:nvSpPr>
          <p:spPr>
            <a:xfrm>
              <a:off x="6031896" y="2972561"/>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137" name="Forme libre : forme 136">
              <a:extLst>
                <a:ext uri="{FF2B5EF4-FFF2-40B4-BE49-F238E27FC236}">
                  <a16:creationId xmlns="" xmlns:a16="http://schemas.microsoft.com/office/drawing/2014/main" id="{B262D89D-684A-8EE4-676C-28FCD1E0E241}"/>
                </a:ext>
              </a:extLst>
            </p:cNvPr>
            <p:cNvSpPr/>
            <p:nvPr/>
          </p:nvSpPr>
          <p:spPr>
            <a:xfrm>
              <a:off x="6039325" y="298446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8" name="Forme libre : forme 137">
              <a:extLst>
                <a:ext uri="{FF2B5EF4-FFF2-40B4-BE49-F238E27FC236}">
                  <a16:creationId xmlns="" xmlns:a16="http://schemas.microsoft.com/office/drawing/2014/main" id="{C90512BF-1CFD-4173-CC88-8FF93A2D3283}"/>
                </a:ext>
              </a:extLst>
            </p:cNvPr>
            <p:cNvSpPr/>
            <p:nvPr/>
          </p:nvSpPr>
          <p:spPr>
            <a:xfrm>
              <a:off x="6077902"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39" name="Forme libre : forme 138">
              <a:extLst>
                <a:ext uri="{FF2B5EF4-FFF2-40B4-BE49-F238E27FC236}">
                  <a16:creationId xmlns="" xmlns:a16="http://schemas.microsoft.com/office/drawing/2014/main" id="{5C388EF3-BFF1-E2E9-3EB6-0126FD79ABC2}"/>
                </a:ext>
              </a:extLst>
            </p:cNvPr>
            <p:cNvSpPr/>
            <p:nvPr/>
          </p:nvSpPr>
          <p:spPr>
            <a:xfrm>
              <a:off x="6083902"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0" name="Forme libre : forme 139">
              <a:extLst>
                <a:ext uri="{FF2B5EF4-FFF2-40B4-BE49-F238E27FC236}">
                  <a16:creationId xmlns="" xmlns:a16="http://schemas.microsoft.com/office/drawing/2014/main" id="{FC6A34CE-4586-CE99-F711-64C4BF0125B9}"/>
                </a:ext>
              </a:extLst>
            </p:cNvPr>
            <p:cNvSpPr/>
            <p:nvPr/>
          </p:nvSpPr>
          <p:spPr>
            <a:xfrm>
              <a:off x="6115049"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1" name="Forme libre : forme 140">
              <a:extLst>
                <a:ext uri="{FF2B5EF4-FFF2-40B4-BE49-F238E27FC236}">
                  <a16:creationId xmlns="" xmlns:a16="http://schemas.microsoft.com/office/drawing/2014/main" id="{78A08ADA-1EC6-7E9C-C7D9-98CB92E8BDEF}"/>
                </a:ext>
              </a:extLst>
            </p:cNvPr>
            <p:cNvSpPr/>
            <p:nvPr/>
          </p:nvSpPr>
          <p:spPr>
            <a:xfrm>
              <a:off x="6118002"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2" name="Forme libre : forme 141">
              <a:extLst>
                <a:ext uri="{FF2B5EF4-FFF2-40B4-BE49-F238E27FC236}">
                  <a16:creationId xmlns="" xmlns:a16="http://schemas.microsoft.com/office/drawing/2014/main" id="{BDF4204F-E412-82E6-3534-877DBB31457B}"/>
                </a:ext>
              </a:extLst>
            </p:cNvPr>
            <p:cNvSpPr/>
            <p:nvPr/>
          </p:nvSpPr>
          <p:spPr>
            <a:xfrm>
              <a:off x="6119526"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3" name="Forme libre : forme 142">
              <a:extLst>
                <a:ext uri="{FF2B5EF4-FFF2-40B4-BE49-F238E27FC236}">
                  <a16:creationId xmlns="" xmlns:a16="http://schemas.microsoft.com/office/drawing/2014/main" id="{49E67FA8-2676-A27A-8097-84E52C186A37}"/>
                </a:ext>
              </a:extLst>
            </p:cNvPr>
            <p:cNvSpPr/>
            <p:nvPr/>
          </p:nvSpPr>
          <p:spPr>
            <a:xfrm>
              <a:off x="6125431"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4" name="Forme libre : forme 143">
              <a:extLst>
                <a:ext uri="{FF2B5EF4-FFF2-40B4-BE49-F238E27FC236}">
                  <a16:creationId xmlns="" xmlns:a16="http://schemas.microsoft.com/office/drawing/2014/main" id="{8C38AF84-9E5B-4C40-D188-3D4BC2A28EA1}"/>
                </a:ext>
              </a:extLst>
            </p:cNvPr>
            <p:cNvSpPr/>
            <p:nvPr/>
          </p:nvSpPr>
          <p:spPr>
            <a:xfrm>
              <a:off x="6128479"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5" name="Forme libre : forme 144">
              <a:extLst>
                <a:ext uri="{FF2B5EF4-FFF2-40B4-BE49-F238E27FC236}">
                  <a16:creationId xmlns="" xmlns:a16="http://schemas.microsoft.com/office/drawing/2014/main" id="{BC81CB2A-B7CE-2011-F841-24A0D52B4565}"/>
                </a:ext>
              </a:extLst>
            </p:cNvPr>
            <p:cNvSpPr/>
            <p:nvPr/>
          </p:nvSpPr>
          <p:spPr>
            <a:xfrm>
              <a:off x="6137338" y="29949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6" name="Forme libre : forme 145">
              <a:extLst>
                <a:ext uri="{FF2B5EF4-FFF2-40B4-BE49-F238E27FC236}">
                  <a16:creationId xmlns="" xmlns:a16="http://schemas.microsoft.com/office/drawing/2014/main" id="{934941EF-ECAE-B0E4-5A02-CE4636C03F29}"/>
                </a:ext>
              </a:extLst>
            </p:cNvPr>
            <p:cNvSpPr/>
            <p:nvPr/>
          </p:nvSpPr>
          <p:spPr>
            <a:xfrm>
              <a:off x="6147720" y="30053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7" name="Forme libre : forme 146">
              <a:extLst>
                <a:ext uri="{FF2B5EF4-FFF2-40B4-BE49-F238E27FC236}">
                  <a16:creationId xmlns="" xmlns:a16="http://schemas.microsoft.com/office/drawing/2014/main" id="{E18C9202-CDC6-074F-371B-D1195139BAD6}"/>
                </a:ext>
              </a:extLst>
            </p:cNvPr>
            <p:cNvSpPr/>
            <p:nvPr/>
          </p:nvSpPr>
          <p:spPr>
            <a:xfrm>
              <a:off x="6164103" y="30053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8" name="Forme libre : forme 147">
              <a:extLst>
                <a:ext uri="{FF2B5EF4-FFF2-40B4-BE49-F238E27FC236}">
                  <a16:creationId xmlns="" xmlns:a16="http://schemas.microsoft.com/office/drawing/2014/main" id="{CC448569-4D68-F178-6DEB-D68D9AFDB579}"/>
                </a:ext>
              </a:extLst>
            </p:cNvPr>
            <p:cNvSpPr/>
            <p:nvPr/>
          </p:nvSpPr>
          <p:spPr>
            <a:xfrm>
              <a:off x="6172961" y="30053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49" name="Forme libre : forme 148">
              <a:extLst>
                <a:ext uri="{FF2B5EF4-FFF2-40B4-BE49-F238E27FC236}">
                  <a16:creationId xmlns="" xmlns:a16="http://schemas.microsoft.com/office/drawing/2014/main" id="{AEAFD195-3FC4-552D-93E0-A54BDD6ABF68}"/>
                </a:ext>
              </a:extLst>
            </p:cNvPr>
            <p:cNvSpPr/>
            <p:nvPr/>
          </p:nvSpPr>
          <p:spPr>
            <a:xfrm>
              <a:off x="6192297" y="302904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0" name="Forme libre : forme 149">
              <a:extLst>
                <a:ext uri="{FF2B5EF4-FFF2-40B4-BE49-F238E27FC236}">
                  <a16:creationId xmlns="" xmlns:a16="http://schemas.microsoft.com/office/drawing/2014/main" id="{7538CDF7-E3A5-A258-8023-897162F19CEB}"/>
                </a:ext>
              </a:extLst>
            </p:cNvPr>
            <p:cNvSpPr/>
            <p:nvPr/>
          </p:nvSpPr>
          <p:spPr>
            <a:xfrm>
              <a:off x="6202679" y="302904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1" name="Forme libre : forme 150">
              <a:extLst>
                <a:ext uri="{FF2B5EF4-FFF2-40B4-BE49-F238E27FC236}">
                  <a16:creationId xmlns="" xmlns:a16="http://schemas.microsoft.com/office/drawing/2014/main" id="{49E6195A-E8F4-3A8B-FE58-067CC2C1D5D2}"/>
                </a:ext>
              </a:extLst>
            </p:cNvPr>
            <p:cNvSpPr/>
            <p:nvPr/>
          </p:nvSpPr>
          <p:spPr>
            <a:xfrm>
              <a:off x="6214585" y="30409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2" name="Forme libre : forme 151">
              <a:extLst>
                <a:ext uri="{FF2B5EF4-FFF2-40B4-BE49-F238E27FC236}">
                  <a16:creationId xmlns="" xmlns:a16="http://schemas.microsoft.com/office/drawing/2014/main" id="{47D337D3-3017-7D50-8795-6F30C40782CC}"/>
                </a:ext>
              </a:extLst>
            </p:cNvPr>
            <p:cNvSpPr/>
            <p:nvPr/>
          </p:nvSpPr>
          <p:spPr>
            <a:xfrm>
              <a:off x="6224968" y="30409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3" name="Forme libre : forme 152">
              <a:extLst>
                <a:ext uri="{FF2B5EF4-FFF2-40B4-BE49-F238E27FC236}">
                  <a16:creationId xmlns="" xmlns:a16="http://schemas.microsoft.com/office/drawing/2014/main" id="{B35C48F9-035B-5ACA-CE19-8D838732F119}"/>
                </a:ext>
              </a:extLst>
            </p:cNvPr>
            <p:cNvSpPr/>
            <p:nvPr/>
          </p:nvSpPr>
          <p:spPr>
            <a:xfrm>
              <a:off x="6281451" y="30409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4" name="Forme libre : forme 153">
              <a:extLst>
                <a:ext uri="{FF2B5EF4-FFF2-40B4-BE49-F238E27FC236}">
                  <a16:creationId xmlns="" xmlns:a16="http://schemas.microsoft.com/office/drawing/2014/main" id="{3CBFA470-C15B-E696-1834-920CC2EBDB32}"/>
                </a:ext>
              </a:extLst>
            </p:cNvPr>
            <p:cNvSpPr/>
            <p:nvPr/>
          </p:nvSpPr>
          <p:spPr>
            <a:xfrm>
              <a:off x="6284404" y="30409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5" name="Forme libre : forme 154">
              <a:extLst>
                <a:ext uri="{FF2B5EF4-FFF2-40B4-BE49-F238E27FC236}">
                  <a16:creationId xmlns="" xmlns:a16="http://schemas.microsoft.com/office/drawing/2014/main" id="{A53803FC-4559-96F0-A2D0-F98619D2B326}"/>
                </a:ext>
              </a:extLst>
            </p:cNvPr>
            <p:cNvSpPr/>
            <p:nvPr/>
          </p:nvSpPr>
          <p:spPr>
            <a:xfrm>
              <a:off x="6288880"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6" name="Forme libre : forme 155">
              <a:extLst>
                <a:ext uri="{FF2B5EF4-FFF2-40B4-BE49-F238E27FC236}">
                  <a16:creationId xmlns="" xmlns:a16="http://schemas.microsoft.com/office/drawing/2014/main" id="{3998C530-2E38-5C45-6858-5DD266F1236C}"/>
                </a:ext>
              </a:extLst>
            </p:cNvPr>
            <p:cNvSpPr/>
            <p:nvPr/>
          </p:nvSpPr>
          <p:spPr>
            <a:xfrm>
              <a:off x="6303739"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7" name="Forme libre : forme 156">
              <a:extLst>
                <a:ext uri="{FF2B5EF4-FFF2-40B4-BE49-F238E27FC236}">
                  <a16:creationId xmlns="" xmlns:a16="http://schemas.microsoft.com/office/drawing/2014/main" id="{8B545C25-4C41-63A0-4E4C-BAC2EC124B81}"/>
                </a:ext>
              </a:extLst>
            </p:cNvPr>
            <p:cNvSpPr/>
            <p:nvPr/>
          </p:nvSpPr>
          <p:spPr>
            <a:xfrm>
              <a:off x="6323075"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8" name="Forme libre : forme 157">
              <a:extLst>
                <a:ext uri="{FF2B5EF4-FFF2-40B4-BE49-F238E27FC236}">
                  <a16:creationId xmlns="" xmlns:a16="http://schemas.microsoft.com/office/drawing/2014/main" id="{C5DD839D-7B5D-DE89-7B18-5E005C7DA6E0}"/>
                </a:ext>
              </a:extLst>
            </p:cNvPr>
            <p:cNvSpPr/>
            <p:nvPr/>
          </p:nvSpPr>
          <p:spPr>
            <a:xfrm>
              <a:off x="6364604"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59" name="Forme libre : forme 158">
              <a:extLst>
                <a:ext uri="{FF2B5EF4-FFF2-40B4-BE49-F238E27FC236}">
                  <a16:creationId xmlns="" xmlns:a16="http://schemas.microsoft.com/office/drawing/2014/main" id="{67B5E14C-52B6-6215-ADA2-25F61F073625}"/>
                </a:ext>
              </a:extLst>
            </p:cNvPr>
            <p:cNvSpPr/>
            <p:nvPr/>
          </p:nvSpPr>
          <p:spPr>
            <a:xfrm>
              <a:off x="6372034"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0" name="Forme libre : forme 159">
              <a:extLst>
                <a:ext uri="{FF2B5EF4-FFF2-40B4-BE49-F238E27FC236}">
                  <a16:creationId xmlns="" xmlns:a16="http://schemas.microsoft.com/office/drawing/2014/main" id="{C26E3AB5-6A17-86F4-06A4-3040A4085323}"/>
                </a:ext>
              </a:extLst>
            </p:cNvPr>
            <p:cNvSpPr/>
            <p:nvPr/>
          </p:nvSpPr>
          <p:spPr>
            <a:xfrm>
              <a:off x="6391369"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1" name="Forme libre : forme 160">
              <a:extLst>
                <a:ext uri="{FF2B5EF4-FFF2-40B4-BE49-F238E27FC236}">
                  <a16:creationId xmlns="" xmlns:a16="http://schemas.microsoft.com/office/drawing/2014/main" id="{D1E25618-BD4B-0014-CE01-D85286303C45}"/>
                </a:ext>
              </a:extLst>
            </p:cNvPr>
            <p:cNvSpPr/>
            <p:nvPr/>
          </p:nvSpPr>
          <p:spPr>
            <a:xfrm>
              <a:off x="6394322"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2" name="Forme libre : forme 161">
              <a:extLst>
                <a:ext uri="{FF2B5EF4-FFF2-40B4-BE49-F238E27FC236}">
                  <a16:creationId xmlns="" xmlns:a16="http://schemas.microsoft.com/office/drawing/2014/main" id="{53F5B2D3-5D42-470F-2CEB-6D56D36F49A6}"/>
                </a:ext>
              </a:extLst>
            </p:cNvPr>
            <p:cNvSpPr/>
            <p:nvPr/>
          </p:nvSpPr>
          <p:spPr>
            <a:xfrm>
              <a:off x="6413658"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3" name="Forme libre : forme 162">
              <a:extLst>
                <a:ext uri="{FF2B5EF4-FFF2-40B4-BE49-F238E27FC236}">
                  <a16:creationId xmlns="" xmlns:a16="http://schemas.microsoft.com/office/drawing/2014/main" id="{2D1D2378-523D-8191-3C23-263D34093651}"/>
                </a:ext>
              </a:extLst>
            </p:cNvPr>
            <p:cNvSpPr/>
            <p:nvPr/>
          </p:nvSpPr>
          <p:spPr>
            <a:xfrm>
              <a:off x="6416611" y="30528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4" name="Forme libre : forme 163">
              <a:extLst>
                <a:ext uri="{FF2B5EF4-FFF2-40B4-BE49-F238E27FC236}">
                  <a16:creationId xmlns="" xmlns:a16="http://schemas.microsoft.com/office/drawing/2014/main" id="{43C89B0D-0B29-ED1B-53F8-B6A3D85965F9}"/>
                </a:ext>
              </a:extLst>
            </p:cNvPr>
            <p:cNvSpPr/>
            <p:nvPr/>
          </p:nvSpPr>
          <p:spPr>
            <a:xfrm>
              <a:off x="6428517"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5" name="Forme libre : forme 164">
              <a:extLst>
                <a:ext uri="{FF2B5EF4-FFF2-40B4-BE49-F238E27FC236}">
                  <a16:creationId xmlns="" xmlns:a16="http://schemas.microsoft.com/office/drawing/2014/main" id="{41EF61BF-57A9-FCD9-C41B-EB69851CA02C}"/>
                </a:ext>
              </a:extLst>
            </p:cNvPr>
            <p:cNvSpPr/>
            <p:nvPr/>
          </p:nvSpPr>
          <p:spPr>
            <a:xfrm>
              <a:off x="6435946"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6" name="Forme libre : forme 165">
              <a:extLst>
                <a:ext uri="{FF2B5EF4-FFF2-40B4-BE49-F238E27FC236}">
                  <a16:creationId xmlns="" xmlns:a16="http://schemas.microsoft.com/office/drawing/2014/main" id="{EDD51D56-885B-85BE-D93A-469A03253345}"/>
                </a:ext>
              </a:extLst>
            </p:cNvPr>
            <p:cNvSpPr/>
            <p:nvPr/>
          </p:nvSpPr>
          <p:spPr>
            <a:xfrm>
              <a:off x="6438899"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7" name="Forme libre : forme 166">
              <a:extLst>
                <a:ext uri="{FF2B5EF4-FFF2-40B4-BE49-F238E27FC236}">
                  <a16:creationId xmlns="" xmlns:a16="http://schemas.microsoft.com/office/drawing/2014/main" id="{4F3BC689-8DD6-24EA-C20A-D05DA213E49B}"/>
                </a:ext>
              </a:extLst>
            </p:cNvPr>
            <p:cNvSpPr/>
            <p:nvPr/>
          </p:nvSpPr>
          <p:spPr>
            <a:xfrm>
              <a:off x="6450805"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8" name="Forme libre : forme 167">
              <a:extLst>
                <a:ext uri="{FF2B5EF4-FFF2-40B4-BE49-F238E27FC236}">
                  <a16:creationId xmlns="" xmlns:a16="http://schemas.microsoft.com/office/drawing/2014/main" id="{98285E12-2D2A-A8AF-B789-2FB276EC17ED}"/>
                </a:ext>
              </a:extLst>
            </p:cNvPr>
            <p:cNvSpPr/>
            <p:nvPr/>
          </p:nvSpPr>
          <p:spPr>
            <a:xfrm>
              <a:off x="645528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69" name="Forme libre : forme 168">
              <a:extLst>
                <a:ext uri="{FF2B5EF4-FFF2-40B4-BE49-F238E27FC236}">
                  <a16:creationId xmlns="" xmlns:a16="http://schemas.microsoft.com/office/drawing/2014/main" id="{9ED25112-5130-20F1-B502-C54F8655FCA8}"/>
                </a:ext>
              </a:extLst>
            </p:cNvPr>
            <p:cNvSpPr/>
            <p:nvPr/>
          </p:nvSpPr>
          <p:spPr>
            <a:xfrm>
              <a:off x="6483476"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0" name="Forme libre : forme 169">
              <a:extLst>
                <a:ext uri="{FF2B5EF4-FFF2-40B4-BE49-F238E27FC236}">
                  <a16:creationId xmlns="" xmlns:a16="http://schemas.microsoft.com/office/drawing/2014/main" id="{9C2F8C13-585E-73BF-DA3B-9D5BBAD02DAF}"/>
                </a:ext>
              </a:extLst>
            </p:cNvPr>
            <p:cNvSpPr/>
            <p:nvPr/>
          </p:nvSpPr>
          <p:spPr>
            <a:xfrm>
              <a:off x="650281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1" name="Forme libre : forme 170">
              <a:extLst>
                <a:ext uri="{FF2B5EF4-FFF2-40B4-BE49-F238E27FC236}">
                  <a16:creationId xmlns="" xmlns:a16="http://schemas.microsoft.com/office/drawing/2014/main" id="{FD40B3B7-AD39-5EB9-337C-2DD97B4A2DED}"/>
                </a:ext>
              </a:extLst>
            </p:cNvPr>
            <p:cNvSpPr/>
            <p:nvPr/>
          </p:nvSpPr>
          <p:spPr>
            <a:xfrm>
              <a:off x="6538435"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2" name="Forme libre : forme 171">
              <a:extLst>
                <a:ext uri="{FF2B5EF4-FFF2-40B4-BE49-F238E27FC236}">
                  <a16:creationId xmlns="" xmlns:a16="http://schemas.microsoft.com/office/drawing/2014/main" id="{66F8ABEC-38CA-7567-2C51-BE053FEA3733}"/>
                </a:ext>
              </a:extLst>
            </p:cNvPr>
            <p:cNvSpPr/>
            <p:nvPr/>
          </p:nvSpPr>
          <p:spPr>
            <a:xfrm>
              <a:off x="6541483"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3" name="Forme libre : forme 172">
              <a:extLst>
                <a:ext uri="{FF2B5EF4-FFF2-40B4-BE49-F238E27FC236}">
                  <a16:creationId xmlns="" xmlns:a16="http://schemas.microsoft.com/office/drawing/2014/main" id="{6E3903C3-066B-2DC0-054D-D44DEA13ECD6}"/>
                </a:ext>
              </a:extLst>
            </p:cNvPr>
            <p:cNvSpPr/>
            <p:nvPr/>
          </p:nvSpPr>
          <p:spPr>
            <a:xfrm>
              <a:off x="6557771"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4" name="Forme libre : forme 173">
              <a:extLst>
                <a:ext uri="{FF2B5EF4-FFF2-40B4-BE49-F238E27FC236}">
                  <a16:creationId xmlns="" xmlns:a16="http://schemas.microsoft.com/office/drawing/2014/main" id="{53AD2D54-F518-47D2-8D56-FF4F102DB23B}"/>
                </a:ext>
              </a:extLst>
            </p:cNvPr>
            <p:cNvSpPr/>
            <p:nvPr/>
          </p:nvSpPr>
          <p:spPr>
            <a:xfrm>
              <a:off x="656377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5" name="Forme libre : forme 174">
              <a:extLst>
                <a:ext uri="{FF2B5EF4-FFF2-40B4-BE49-F238E27FC236}">
                  <a16:creationId xmlns="" xmlns:a16="http://schemas.microsoft.com/office/drawing/2014/main" id="{E35E1920-22C8-9BD9-4601-47C1B4E03C45}"/>
                </a:ext>
              </a:extLst>
            </p:cNvPr>
            <p:cNvSpPr/>
            <p:nvPr/>
          </p:nvSpPr>
          <p:spPr>
            <a:xfrm>
              <a:off x="6577107"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6" name="Forme libre : forme 175">
              <a:extLst>
                <a:ext uri="{FF2B5EF4-FFF2-40B4-BE49-F238E27FC236}">
                  <a16:creationId xmlns="" xmlns:a16="http://schemas.microsoft.com/office/drawing/2014/main" id="{35C62483-F5ED-FD43-6FB6-F2002A287A23}"/>
                </a:ext>
              </a:extLst>
            </p:cNvPr>
            <p:cNvSpPr/>
            <p:nvPr/>
          </p:nvSpPr>
          <p:spPr>
            <a:xfrm>
              <a:off x="661130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7" name="Forme libre : forme 176">
              <a:extLst>
                <a:ext uri="{FF2B5EF4-FFF2-40B4-BE49-F238E27FC236}">
                  <a16:creationId xmlns="" xmlns:a16="http://schemas.microsoft.com/office/drawing/2014/main" id="{415B4106-0DEC-2904-EBE1-C562CDA1E0CF}"/>
                </a:ext>
              </a:extLst>
            </p:cNvPr>
            <p:cNvSpPr/>
            <p:nvPr/>
          </p:nvSpPr>
          <p:spPr>
            <a:xfrm>
              <a:off x="6614254"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8" name="Forme libre : forme 177">
              <a:extLst>
                <a:ext uri="{FF2B5EF4-FFF2-40B4-BE49-F238E27FC236}">
                  <a16:creationId xmlns="" xmlns:a16="http://schemas.microsoft.com/office/drawing/2014/main" id="{AE0D1515-7EA3-83FC-2014-92D880D60417}"/>
                </a:ext>
              </a:extLst>
            </p:cNvPr>
            <p:cNvSpPr/>
            <p:nvPr/>
          </p:nvSpPr>
          <p:spPr>
            <a:xfrm>
              <a:off x="6618731"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79" name="Forme libre : forme 178">
              <a:extLst>
                <a:ext uri="{FF2B5EF4-FFF2-40B4-BE49-F238E27FC236}">
                  <a16:creationId xmlns="" xmlns:a16="http://schemas.microsoft.com/office/drawing/2014/main" id="{AB3AEECA-E568-9BCF-0DA6-6BCC7EF92454}"/>
                </a:ext>
              </a:extLst>
            </p:cNvPr>
            <p:cNvSpPr/>
            <p:nvPr/>
          </p:nvSpPr>
          <p:spPr>
            <a:xfrm>
              <a:off x="6624637"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0" name="Forme libre : forme 179">
              <a:extLst>
                <a:ext uri="{FF2B5EF4-FFF2-40B4-BE49-F238E27FC236}">
                  <a16:creationId xmlns="" xmlns:a16="http://schemas.microsoft.com/office/drawing/2014/main" id="{8D82B6BB-CC3E-CBD0-F26E-913D811B3240}"/>
                </a:ext>
              </a:extLst>
            </p:cNvPr>
            <p:cNvSpPr/>
            <p:nvPr/>
          </p:nvSpPr>
          <p:spPr>
            <a:xfrm>
              <a:off x="663054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1" name="Forme libre : forme 180">
              <a:extLst>
                <a:ext uri="{FF2B5EF4-FFF2-40B4-BE49-F238E27FC236}">
                  <a16:creationId xmlns="" xmlns:a16="http://schemas.microsoft.com/office/drawing/2014/main" id="{87092D4A-E6C9-88DA-DC39-6C23D157352C}"/>
                </a:ext>
              </a:extLst>
            </p:cNvPr>
            <p:cNvSpPr/>
            <p:nvPr/>
          </p:nvSpPr>
          <p:spPr>
            <a:xfrm>
              <a:off x="663797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2" name="Forme libre : forme 181">
              <a:extLst>
                <a:ext uri="{FF2B5EF4-FFF2-40B4-BE49-F238E27FC236}">
                  <a16:creationId xmlns="" xmlns:a16="http://schemas.microsoft.com/office/drawing/2014/main" id="{21BE746F-571F-C087-B6DB-D911261CD38E}"/>
                </a:ext>
              </a:extLst>
            </p:cNvPr>
            <p:cNvSpPr/>
            <p:nvPr/>
          </p:nvSpPr>
          <p:spPr>
            <a:xfrm>
              <a:off x="6643972" y="30662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3" name="Forme libre : forme 182">
              <a:extLst>
                <a:ext uri="{FF2B5EF4-FFF2-40B4-BE49-F238E27FC236}">
                  <a16:creationId xmlns="" xmlns:a16="http://schemas.microsoft.com/office/drawing/2014/main" id="{429BBAE2-F7C6-003A-68A0-8824981D0420}"/>
                </a:ext>
              </a:extLst>
            </p:cNvPr>
            <p:cNvSpPr/>
            <p:nvPr/>
          </p:nvSpPr>
          <p:spPr>
            <a:xfrm>
              <a:off x="6666261"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4" name="Forme libre : forme 183">
              <a:extLst>
                <a:ext uri="{FF2B5EF4-FFF2-40B4-BE49-F238E27FC236}">
                  <a16:creationId xmlns="" xmlns:a16="http://schemas.microsoft.com/office/drawing/2014/main" id="{ACA87530-AF9B-1670-2AE3-AEE9102118ED}"/>
                </a:ext>
              </a:extLst>
            </p:cNvPr>
            <p:cNvSpPr/>
            <p:nvPr/>
          </p:nvSpPr>
          <p:spPr>
            <a:xfrm>
              <a:off x="6685501"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5" name="Forme libre : forme 184">
              <a:extLst>
                <a:ext uri="{FF2B5EF4-FFF2-40B4-BE49-F238E27FC236}">
                  <a16:creationId xmlns="" xmlns:a16="http://schemas.microsoft.com/office/drawing/2014/main" id="{5D2273DE-FB45-9F47-8B53-A4EB6F50E324}"/>
                </a:ext>
              </a:extLst>
            </p:cNvPr>
            <p:cNvSpPr/>
            <p:nvPr/>
          </p:nvSpPr>
          <p:spPr>
            <a:xfrm>
              <a:off x="6688549"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6" name="Forme libre : forme 185">
              <a:extLst>
                <a:ext uri="{FF2B5EF4-FFF2-40B4-BE49-F238E27FC236}">
                  <a16:creationId xmlns="" xmlns:a16="http://schemas.microsoft.com/office/drawing/2014/main" id="{E4C6D923-540B-19FE-4743-C9BD793D1A31}"/>
                </a:ext>
              </a:extLst>
            </p:cNvPr>
            <p:cNvSpPr/>
            <p:nvPr/>
          </p:nvSpPr>
          <p:spPr>
            <a:xfrm>
              <a:off x="6691502"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7" name="Forme libre : forme 186">
              <a:extLst>
                <a:ext uri="{FF2B5EF4-FFF2-40B4-BE49-F238E27FC236}">
                  <a16:creationId xmlns="" xmlns:a16="http://schemas.microsoft.com/office/drawing/2014/main" id="{6A4C6B30-BC40-D45C-6E06-7487139F33D4}"/>
                </a:ext>
              </a:extLst>
            </p:cNvPr>
            <p:cNvSpPr/>
            <p:nvPr/>
          </p:nvSpPr>
          <p:spPr>
            <a:xfrm>
              <a:off x="6710838"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8" name="Forme libre : forme 187">
              <a:extLst>
                <a:ext uri="{FF2B5EF4-FFF2-40B4-BE49-F238E27FC236}">
                  <a16:creationId xmlns="" xmlns:a16="http://schemas.microsoft.com/office/drawing/2014/main" id="{C62237BE-DF9D-85B6-6057-1030EFA36B39}"/>
                </a:ext>
              </a:extLst>
            </p:cNvPr>
            <p:cNvSpPr/>
            <p:nvPr/>
          </p:nvSpPr>
          <p:spPr>
            <a:xfrm>
              <a:off x="6743509"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89" name="Forme libre : forme 188">
              <a:extLst>
                <a:ext uri="{FF2B5EF4-FFF2-40B4-BE49-F238E27FC236}">
                  <a16:creationId xmlns="" xmlns:a16="http://schemas.microsoft.com/office/drawing/2014/main" id="{E84DA48D-6AE6-7D30-BB82-B9C1A1256CE9}"/>
                </a:ext>
              </a:extLst>
            </p:cNvPr>
            <p:cNvSpPr/>
            <p:nvPr/>
          </p:nvSpPr>
          <p:spPr>
            <a:xfrm>
              <a:off x="6749414"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0" name="Forme libre : forme 189">
              <a:extLst>
                <a:ext uri="{FF2B5EF4-FFF2-40B4-BE49-F238E27FC236}">
                  <a16:creationId xmlns="" xmlns:a16="http://schemas.microsoft.com/office/drawing/2014/main" id="{7FE86803-6E70-CE5A-ABFE-7FEADC65E320}"/>
                </a:ext>
              </a:extLst>
            </p:cNvPr>
            <p:cNvSpPr/>
            <p:nvPr/>
          </p:nvSpPr>
          <p:spPr>
            <a:xfrm>
              <a:off x="6755415"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1" name="Forme libre : forme 190">
              <a:extLst>
                <a:ext uri="{FF2B5EF4-FFF2-40B4-BE49-F238E27FC236}">
                  <a16:creationId xmlns="" xmlns:a16="http://schemas.microsoft.com/office/drawing/2014/main" id="{8D6E68D2-033D-49E7-06B7-1B66896B9114}"/>
                </a:ext>
              </a:extLst>
            </p:cNvPr>
            <p:cNvSpPr/>
            <p:nvPr/>
          </p:nvSpPr>
          <p:spPr>
            <a:xfrm>
              <a:off x="6758368"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2" name="Forme libre : forme 191">
              <a:extLst>
                <a:ext uri="{FF2B5EF4-FFF2-40B4-BE49-F238E27FC236}">
                  <a16:creationId xmlns="" xmlns:a16="http://schemas.microsoft.com/office/drawing/2014/main" id="{4BFA0746-8FEA-D39C-B01F-DB4503C93962}"/>
                </a:ext>
              </a:extLst>
            </p:cNvPr>
            <p:cNvSpPr/>
            <p:nvPr/>
          </p:nvSpPr>
          <p:spPr>
            <a:xfrm>
              <a:off x="6765797" y="30825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3" name="Forme libre : forme 192">
              <a:extLst>
                <a:ext uri="{FF2B5EF4-FFF2-40B4-BE49-F238E27FC236}">
                  <a16:creationId xmlns="" xmlns:a16="http://schemas.microsoft.com/office/drawing/2014/main" id="{E7136E86-9E33-ABD7-1B78-91CD7BE6CEDD}"/>
                </a:ext>
              </a:extLst>
            </p:cNvPr>
            <p:cNvSpPr/>
            <p:nvPr/>
          </p:nvSpPr>
          <p:spPr>
            <a:xfrm>
              <a:off x="6785038" y="309895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4" name="Forme libre : forme 193">
              <a:extLst>
                <a:ext uri="{FF2B5EF4-FFF2-40B4-BE49-F238E27FC236}">
                  <a16:creationId xmlns="" xmlns:a16="http://schemas.microsoft.com/office/drawing/2014/main" id="{FC593F3C-2D54-B729-A14D-5AF77C2D301D}"/>
                </a:ext>
              </a:extLst>
            </p:cNvPr>
            <p:cNvSpPr/>
            <p:nvPr/>
          </p:nvSpPr>
          <p:spPr>
            <a:xfrm>
              <a:off x="6788086" y="309895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5" name="Forme libre : forme 194">
              <a:extLst>
                <a:ext uri="{FF2B5EF4-FFF2-40B4-BE49-F238E27FC236}">
                  <a16:creationId xmlns="" xmlns:a16="http://schemas.microsoft.com/office/drawing/2014/main" id="{3A951BE4-21C9-E1C4-3C92-874C87C082AE}"/>
                </a:ext>
              </a:extLst>
            </p:cNvPr>
            <p:cNvSpPr/>
            <p:nvPr/>
          </p:nvSpPr>
          <p:spPr>
            <a:xfrm>
              <a:off x="6796944" y="309895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6" name="Forme libre : forme 195">
              <a:extLst>
                <a:ext uri="{FF2B5EF4-FFF2-40B4-BE49-F238E27FC236}">
                  <a16:creationId xmlns="" xmlns:a16="http://schemas.microsoft.com/office/drawing/2014/main" id="{6433BC83-5D67-74E6-3F21-2336F49DEEA4}"/>
                </a:ext>
              </a:extLst>
            </p:cNvPr>
            <p:cNvSpPr/>
            <p:nvPr/>
          </p:nvSpPr>
          <p:spPr>
            <a:xfrm>
              <a:off x="6802945" y="309895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7" name="Forme libre : forme 196">
              <a:extLst>
                <a:ext uri="{FF2B5EF4-FFF2-40B4-BE49-F238E27FC236}">
                  <a16:creationId xmlns="" xmlns:a16="http://schemas.microsoft.com/office/drawing/2014/main" id="{9004EE97-7D6C-11C8-7AC0-E6D4238C32AE}"/>
                </a:ext>
              </a:extLst>
            </p:cNvPr>
            <p:cNvSpPr/>
            <p:nvPr/>
          </p:nvSpPr>
          <p:spPr>
            <a:xfrm>
              <a:off x="6816280" y="3118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8" name="Forme libre : forme 197">
              <a:extLst>
                <a:ext uri="{FF2B5EF4-FFF2-40B4-BE49-F238E27FC236}">
                  <a16:creationId xmlns="" xmlns:a16="http://schemas.microsoft.com/office/drawing/2014/main" id="{480F96F0-5000-6BC0-AF69-A35E36B37E6C}"/>
                </a:ext>
              </a:extLst>
            </p:cNvPr>
            <p:cNvSpPr/>
            <p:nvPr/>
          </p:nvSpPr>
          <p:spPr>
            <a:xfrm>
              <a:off x="6822185" y="3118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199" name="Forme libre : forme 198">
              <a:extLst>
                <a:ext uri="{FF2B5EF4-FFF2-40B4-BE49-F238E27FC236}">
                  <a16:creationId xmlns="" xmlns:a16="http://schemas.microsoft.com/office/drawing/2014/main" id="{8EAF7469-0C6B-EA26-60F7-483C9345FEAC}"/>
                </a:ext>
              </a:extLst>
            </p:cNvPr>
            <p:cNvSpPr/>
            <p:nvPr/>
          </p:nvSpPr>
          <p:spPr>
            <a:xfrm>
              <a:off x="6829615" y="3118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0" name="Forme libre : forme 199">
              <a:extLst>
                <a:ext uri="{FF2B5EF4-FFF2-40B4-BE49-F238E27FC236}">
                  <a16:creationId xmlns="" xmlns:a16="http://schemas.microsoft.com/office/drawing/2014/main" id="{8747C261-1AF9-A164-09B0-443772D4A9C4}"/>
                </a:ext>
              </a:extLst>
            </p:cNvPr>
            <p:cNvSpPr/>
            <p:nvPr/>
          </p:nvSpPr>
          <p:spPr>
            <a:xfrm>
              <a:off x="6854951" y="315687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201" name="Forme libre : forme 200">
              <a:extLst>
                <a:ext uri="{FF2B5EF4-FFF2-40B4-BE49-F238E27FC236}">
                  <a16:creationId xmlns="" xmlns:a16="http://schemas.microsoft.com/office/drawing/2014/main" id="{DFC6600A-D2E5-2A0E-16EE-CA96BE855D69}"/>
                </a:ext>
              </a:extLst>
            </p:cNvPr>
            <p:cNvSpPr/>
            <p:nvPr/>
          </p:nvSpPr>
          <p:spPr>
            <a:xfrm>
              <a:off x="6863809" y="315687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202" name="Forme libre : forme 201">
              <a:extLst>
                <a:ext uri="{FF2B5EF4-FFF2-40B4-BE49-F238E27FC236}">
                  <a16:creationId xmlns="" xmlns:a16="http://schemas.microsoft.com/office/drawing/2014/main" id="{A6D5D5C2-28B6-EF16-BBD4-E7A7DD225310}"/>
                </a:ext>
              </a:extLst>
            </p:cNvPr>
            <p:cNvSpPr/>
            <p:nvPr/>
          </p:nvSpPr>
          <p:spPr>
            <a:xfrm>
              <a:off x="6896480" y="315687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203" name="Forme libre : forme 202">
              <a:extLst>
                <a:ext uri="{FF2B5EF4-FFF2-40B4-BE49-F238E27FC236}">
                  <a16:creationId xmlns="" xmlns:a16="http://schemas.microsoft.com/office/drawing/2014/main" id="{F2EC8440-EDC8-A421-6791-1A11A31A4289}"/>
                </a:ext>
              </a:extLst>
            </p:cNvPr>
            <p:cNvSpPr/>
            <p:nvPr/>
          </p:nvSpPr>
          <p:spPr>
            <a:xfrm>
              <a:off x="6902481" y="315687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204" name="Forme libre : forme 203">
              <a:extLst>
                <a:ext uri="{FF2B5EF4-FFF2-40B4-BE49-F238E27FC236}">
                  <a16:creationId xmlns="" xmlns:a16="http://schemas.microsoft.com/office/drawing/2014/main" id="{A18A076F-ABC9-3B2F-1D2C-D691224B49A9}"/>
                </a:ext>
              </a:extLst>
            </p:cNvPr>
            <p:cNvSpPr/>
            <p:nvPr/>
          </p:nvSpPr>
          <p:spPr>
            <a:xfrm>
              <a:off x="6950011" y="31762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5" name="Forme libre : forme 204">
              <a:extLst>
                <a:ext uri="{FF2B5EF4-FFF2-40B4-BE49-F238E27FC236}">
                  <a16:creationId xmlns="" xmlns:a16="http://schemas.microsoft.com/office/drawing/2014/main" id="{E1FC87F2-C7C0-A816-3C3F-2D746EB2418B}"/>
                </a:ext>
              </a:extLst>
            </p:cNvPr>
            <p:cNvSpPr/>
            <p:nvPr/>
          </p:nvSpPr>
          <p:spPr>
            <a:xfrm>
              <a:off x="7015352" y="31762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6" name="Forme libre : forme 205">
              <a:extLst>
                <a:ext uri="{FF2B5EF4-FFF2-40B4-BE49-F238E27FC236}">
                  <a16:creationId xmlns="" xmlns:a16="http://schemas.microsoft.com/office/drawing/2014/main" id="{F60EC423-615F-C4A4-58B9-01C6EF407F84}"/>
                </a:ext>
              </a:extLst>
            </p:cNvPr>
            <p:cNvSpPr/>
            <p:nvPr/>
          </p:nvSpPr>
          <p:spPr>
            <a:xfrm>
              <a:off x="7034688"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7" name="Forme libre : forme 206">
              <a:extLst>
                <a:ext uri="{FF2B5EF4-FFF2-40B4-BE49-F238E27FC236}">
                  <a16:creationId xmlns="" xmlns:a16="http://schemas.microsoft.com/office/drawing/2014/main" id="{2D0ECEA8-7B94-E4AA-6D76-DF30DEFFB7C3}"/>
                </a:ext>
              </a:extLst>
            </p:cNvPr>
            <p:cNvSpPr/>
            <p:nvPr/>
          </p:nvSpPr>
          <p:spPr>
            <a:xfrm>
              <a:off x="7037641"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8" name="Forme libre : forme 207">
              <a:extLst>
                <a:ext uri="{FF2B5EF4-FFF2-40B4-BE49-F238E27FC236}">
                  <a16:creationId xmlns="" xmlns:a16="http://schemas.microsoft.com/office/drawing/2014/main" id="{33954911-DF76-CE8C-30D8-F4EE6495BD41}"/>
                </a:ext>
              </a:extLst>
            </p:cNvPr>
            <p:cNvSpPr/>
            <p:nvPr/>
          </p:nvSpPr>
          <p:spPr>
            <a:xfrm>
              <a:off x="7055452"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09" name="Forme libre : forme 208">
              <a:extLst>
                <a:ext uri="{FF2B5EF4-FFF2-40B4-BE49-F238E27FC236}">
                  <a16:creationId xmlns="" xmlns:a16="http://schemas.microsoft.com/office/drawing/2014/main" id="{E3F6A725-84A5-81C2-6B28-B1BC9B39E1F3}"/>
                </a:ext>
              </a:extLst>
            </p:cNvPr>
            <p:cNvSpPr/>
            <p:nvPr/>
          </p:nvSpPr>
          <p:spPr>
            <a:xfrm>
              <a:off x="7068883"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0" name="Forme libre : forme 209">
              <a:extLst>
                <a:ext uri="{FF2B5EF4-FFF2-40B4-BE49-F238E27FC236}">
                  <a16:creationId xmlns="" xmlns:a16="http://schemas.microsoft.com/office/drawing/2014/main" id="{84B1072C-6CED-47B1-4AA3-08F2932E2DAE}"/>
                </a:ext>
              </a:extLst>
            </p:cNvPr>
            <p:cNvSpPr/>
            <p:nvPr/>
          </p:nvSpPr>
          <p:spPr>
            <a:xfrm>
              <a:off x="7071835"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1" name="Forme libre : forme 210">
              <a:extLst>
                <a:ext uri="{FF2B5EF4-FFF2-40B4-BE49-F238E27FC236}">
                  <a16:creationId xmlns="" xmlns:a16="http://schemas.microsoft.com/office/drawing/2014/main" id="{D8C5AC8E-CAC5-82BB-7FD0-B119CB084335}"/>
                </a:ext>
              </a:extLst>
            </p:cNvPr>
            <p:cNvSpPr/>
            <p:nvPr/>
          </p:nvSpPr>
          <p:spPr>
            <a:xfrm>
              <a:off x="7091076"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2" name="Forme libre : forme 211">
              <a:extLst>
                <a:ext uri="{FF2B5EF4-FFF2-40B4-BE49-F238E27FC236}">
                  <a16:creationId xmlns="" xmlns:a16="http://schemas.microsoft.com/office/drawing/2014/main" id="{A13EDF4C-0CCB-5302-4E5A-FC8AFCA1AFAC}"/>
                </a:ext>
              </a:extLst>
            </p:cNvPr>
            <p:cNvSpPr/>
            <p:nvPr/>
          </p:nvSpPr>
          <p:spPr>
            <a:xfrm>
              <a:off x="7107459"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3" name="Forme libre : forme 212">
              <a:extLst>
                <a:ext uri="{FF2B5EF4-FFF2-40B4-BE49-F238E27FC236}">
                  <a16:creationId xmlns="" xmlns:a16="http://schemas.microsoft.com/office/drawing/2014/main" id="{B61D0741-2FE6-087A-84DE-10B71F5DDBF3}"/>
                </a:ext>
              </a:extLst>
            </p:cNvPr>
            <p:cNvSpPr/>
            <p:nvPr/>
          </p:nvSpPr>
          <p:spPr>
            <a:xfrm>
              <a:off x="7113364"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4" name="Forme libre : forme 213">
              <a:extLst>
                <a:ext uri="{FF2B5EF4-FFF2-40B4-BE49-F238E27FC236}">
                  <a16:creationId xmlns="" xmlns:a16="http://schemas.microsoft.com/office/drawing/2014/main" id="{06BEBA3D-7351-0EC8-D02C-F3EE4FC9BB76}"/>
                </a:ext>
              </a:extLst>
            </p:cNvPr>
            <p:cNvSpPr/>
            <p:nvPr/>
          </p:nvSpPr>
          <p:spPr>
            <a:xfrm>
              <a:off x="7116412" y="31970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5" name="Forme libre : forme 214">
              <a:extLst>
                <a:ext uri="{FF2B5EF4-FFF2-40B4-BE49-F238E27FC236}">
                  <a16:creationId xmlns="" xmlns:a16="http://schemas.microsoft.com/office/drawing/2014/main" id="{4E658BFC-04DB-BEB5-400C-DC846501492C}"/>
                </a:ext>
              </a:extLst>
            </p:cNvPr>
            <p:cNvSpPr/>
            <p:nvPr/>
          </p:nvSpPr>
          <p:spPr>
            <a:xfrm>
              <a:off x="7184707"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6" name="Forme libre : forme 215">
              <a:extLst>
                <a:ext uri="{FF2B5EF4-FFF2-40B4-BE49-F238E27FC236}">
                  <a16:creationId xmlns="" xmlns:a16="http://schemas.microsoft.com/office/drawing/2014/main" id="{0E655B3D-BA6D-D613-A1E8-95D8E013CAFB}"/>
                </a:ext>
              </a:extLst>
            </p:cNvPr>
            <p:cNvSpPr/>
            <p:nvPr/>
          </p:nvSpPr>
          <p:spPr>
            <a:xfrm>
              <a:off x="7206995"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7" name="Forme libre : forme 216">
              <a:extLst>
                <a:ext uri="{FF2B5EF4-FFF2-40B4-BE49-F238E27FC236}">
                  <a16:creationId xmlns="" xmlns:a16="http://schemas.microsoft.com/office/drawing/2014/main" id="{5C9736AF-2A67-33BA-37BC-1DF83D1D3E44}"/>
                </a:ext>
              </a:extLst>
            </p:cNvPr>
            <p:cNvSpPr/>
            <p:nvPr/>
          </p:nvSpPr>
          <p:spPr>
            <a:xfrm>
              <a:off x="7229284"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8" name="Forme libre : forme 217">
              <a:extLst>
                <a:ext uri="{FF2B5EF4-FFF2-40B4-BE49-F238E27FC236}">
                  <a16:creationId xmlns="" xmlns:a16="http://schemas.microsoft.com/office/drawing/2014/main" id="{A3835AB7-9D45-5A58-196F-49948B733E52}"/>
                </a:ext>
              </a:extLst>
            </p:cNvPr>
            <p:cNvSpPr/>
            <p:nvPr/>
          </p:nvSpPr>
          <p:spPr>
            <a:xfrm>
              <a:off x="7245667"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19" name="Forme libre : forme 218">
              <a:extLst>
                <a:ext uri="{FF2B5EF4-FFF2-40B4-BE49-F238E27FC236}">
                  <a16:creationId xmlns="" xmlns:a16="http://schemas.microsoft.com/office/drawing/2014/main" id="{2C0C2E14-BA7F-0153-77E7-2F951248866E}"/>
                </a:ext>
              </a:extLst>
            </p:cNvPr>
            <p:cNvSpPr/>
            <p:nvPr/>
          </p:nvSpPr>
          <p:spPr>
            <a:xfrm>
              <a:off x="7251572"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0" name="Forme libre : forme 219">
              <a:extLst>
                <a:ext uri="{FF2B5EF4-FFF2-40B4-BE49-F238E27FC236}">
                  <a16:creationId xmlns="" xmlns:a16="http://schemas.microsoft.com/office/drawing/2014/main" id="{BA6FE02F-C146-2FD2-C652-24436040AC92}"/>
                </a:ext>
              </a:extLst>
            </p:cNvPr>
            <p:cNvSpPr/>
            <p:nvPr/>
          </p:nvSpPr>
          <p:spPr>
            <a:xfrm>
              <a:off x="7267955"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1" name="Forme libre : forme 220">
              <a:extLst>
                <a:ext uri="{FF2B5EF4-FFF2-40B4-BE49-F238E27FC236}">
                  <a16:creationId xmlns="" xmlns:a16="http://schemas.microsoft.com/office/drawing/2014/main" id="{8FA8CD39-E8A8-BEDB-805B-241E9A8C8E85}"/>
                </a:ext>
              </a:extLst>
            </p:cNvPr>
            <p:cNvSpPr/>
            <p:nvPr/>
          </p:nvSpPr>
          <p:spPr>
            <a:xfrm>
              <a:off x="7296149"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2" name="Forme libre : forme 221">
              <a:extLst>
                <a:ext uri="{FF2B5EF4-FFF2-40B4-BE49-F238E27FC236}">
                  <a16:creationId xmlns="" xmlns:a16="http://schemas.microsoft.com/office/drawing/2014/main" id="{C0145001-7790-C156-1FC4-01CD1FBA688C}"/>
                </a:ext>
              </a:extLst>
            </p:cNvPr>
            <p:cNvSpPr/>
            <p:nvPr/>
          </p:nvSpPr>
          <p:spPr>
            <a:xfrm>
              <a:off x="7302055"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3" name="Forme libre : forme 222">
              <a:extLst>
                <a:ext uri="{FF2B5EF4-FFF2-40B4-BE49-F238E27FC236}">
                  <a16:creationId xmlns="" xmlns:a16="http://schemas.microsoft.com/office/drawing/2014/main" id="{12038BB3-FA2B-E981-A324-8728469ABE9A}"/>
                </a:ext>
              </a:extLst>
            </p:cNvPr>
            <p:cNvSpPr/>
            <p:nvPr/>
          </p:nvSpPr>
          <p:spPr>
            <a:xfrm>
              <a:off x="7312437" y="32698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4" name="Forme libre : forme 223">
              <a:extLst>
                <a:ext uri="{FF2B5EF4-FFF2-40B4-BE49-F238E27FC236}">
                  <a16:creationId xmlns="" xmlns:a16="http://schemas.microsoft.com/office/drawing/2014/main" id="{A2FA4F68-F728-9663-193F-25176DE0EAB3}"/>
                </a:ext>
              </a:extLst>
            </p:cNvPr>
            <p:cNvSpPr/>
            <p:nvPr/>
          </p:nvSpPr>
          <p:spPr>
            <a:xfrm>
              <a:off x="7324343" y="32981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5" name="Forme libre : forme 224">
              <a:extLst>
                <a:ext uri="{FF2B5EF4-FFF2-40B4-BE49-F238E27FC236}">
                  <a16:creationId xmlns="" xmlns:a16="http://schemas.microsoft.com/office/drawing/2014/main" id="{177F0C3B-0C9E-5100-F5B7-757302A632D3}"/>
                </a:ext>
              </a:extLst>
            </p:cNvPr>
            <p:cNvSpPr/>
            <p:nvPr/>
          </p:nvSpPr>
          <p:spPr>
            <a:xfrm>
              <a:off x="7348156"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6" name="Forme libre : forme 225">
              <a:extLst>
                <a:ext uri="{FF2B5EF4-FFF2-40B4-BE49-F238E27FC236}">
                  <a16:creationId xmlns="" xmlns:a16="http://schemas.microsoft.com/office/drawing/2014/main" id="{5716469B-2399-0F42-04ED-096D4A99407E}"/>
                </a:ext>
              </a:extLst>
            </p:cNvPr>
            <p:cNvSpPr/>
            <p:nvPr/>
          </p:nvSpPr>
          <p:spPr>
            <a:xfrm>
              <a:off x="7351108"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7" name="Forme libre : forme 226">
              <a:extLst>
                <a:ext uri="{FF2B5EF4-FFF2-40B4-BE49-F238E27FC236}">
                  <a16:creationId xmlns="" xmlns:a16="http://schemas.microsoft.com/office/drawing/2014/main" id="{95694E15-BFBE-7BDB-E01B-4BAB75C1D398}"/>
                </a:ext>
              </a:extLst>
            </p:cNvPr>
            <p:cNvSpPr/>
            <p:nvPr/>
          </p:nvSpPr>
          <p:spPr>
            <a:xfrm>
              <a:off x="7354061"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8" name="Forme libre : forme 227">
              <a:extLst>
                <a:ext uri="{FF2B5EF4-FFF2-40B4-BE49-F238E27FC236}">
                  <a16:creationId xmlns="" xmlns:a16="http://schemas.microsoft.com/office/drawing/2014/main" id="{CD96FBC2-A819-B521-125C-E52AA1CE6FF3}"/>
                </a:ext>
              </a:extLst>
            </p:cNvPr>
            <p:cNvSpPr/>
            <p:nvPr/>
          </p:nvSpPr>
          <p:spPr>
            <a:xfrm>
              <a:off x="7357014"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29" name="Forme libre : forme 228">
              <a:extLst>
                <a:ext uri="{FF2B5EF4-FFF2-40B4-BE49-F238E27FC236}">
                  <a16:creationId xmlns="" xmlns:a16="http://schemas.microsoft.com/office/drawing/2014/main" id="{DB9FB94C-3F7E-F739-F8F8-0C9E87E9AA5A}"/>
                </a:ext>
              </a:extLst>
            </p:cNvPr>
            <p:cNvSpPr/>
            <p:nvPr/>
          </p:nvSpPr>
          <p:spPr>
            <a:xfrm>
              <a:off x="7367491"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0" name="Forme libre : forme 229">
              <a:extLst>
                <a:ext uri="{FF2B5EF4-FFF2-40B4-BE49-F238E27FC236}">
                  <a16:creationId xmlns="" xmlns:a16="http://schemas.microsoft.com/office/drawing/2014/main" id="{B43919E4-AD36-2D81-A59A-2CA8F5CC8D70}"/>
                </a:ext>
              </a:extLst>
            </p:cNvPr>
            <p:cNvSpPr/>
            <p:nvPr/>
          </p:nvSpPr>
          <p:spPr>
            <a:xfrm>
              <a:off x="7376350"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1" name="Forme libre : forme 230">
              <a:extLst>
                <a:ext uri="{FF2B5EF4-FFF2-40B4-BE49-F238E27FC236}">
                  <a16:creationId xmlns="" xmlns:a16="http://schemas.microsoft.com/office/drawing/2014/main" id="{900C0A61-59D8-546C-2B04-8898C50D9DA1}"/>
                </a:ext>
              </a:extLst>
            </p:cNvPr>
            <p:cNvSpPr/>
            <p:nvPr/>
          </p:nvSpPr>
          <p:spPr>
            <a:xfrm>
              <a:off x="7449121"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2" name="Forme libre : forme 231">
              <a:extLst>
                <a:ext uri="{FF2B5EF4-FFF2-40B4-BE49-F238E27FC236}">
                  <a16:creationId xmlns="" xmlns:a16="http://schemas.microsoft.com/office/drawing/2014/main" id="{B8FEEA8F-E5E0-5E16-B063-F4EE9B38EFBD}"/>
                </a:ext>
              </a:extLst>
            </p:cNvPr>
            <p:cNvSpPr/>
            <p:nvPr/>
          </p:nvSpPr>
          <p:spPr>
            <a:xfrm>
              <a:off x="7484839"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3" name="Forme libre : forme 232">
              <a:extLst>
                <a:ext uri="{FF2B5EF4-FFF2-40B4-BE49-F238E27FC236}">
                  <a16:creationId xmlns="" xmlns:a16="http://schemas.microsoft.com/office/drawing/2014/main" id="{963563F0-2C0B-7C1C-881A-FFB69826C847}"/>
                </a:ext>
              </a:extLst>
            </p:cNvPr>
            <p:cNvSpPr/>
            <p:nvPr/>
          </p:nvSpPr>
          <p:spPr>
            <a:xfrm>
              <a:off x="7523416"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4" name="Forme libre : forme 233">
              <a:extLst>
                <a:ext uri="{FF2B5EF4-FFF2-40B4-BE49-F238E27FC236}">
                  <a16:creationId xmlns="" xmlns:a16="http://schemas.microsoft.com/office/drawing/2014/main" id="{DBA301D0-8E27-7DB3-21FD-D696CAF2B8D1}"/>
                </a:ext>
              </a:extLst>
            </p:cNvPr>
            <p:cNvSpPr/>
            <p:nvPr/>
          </p:nvSpPr>
          <p:spPr>
            <a:xfrm>
              <a:off x="7597711"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5" name="Forme libre : forme 234">
              <a:extLst>
                <a:ext uri="{FF2B5EF4-FFF2-40B4-BE49-F238E27FC236}">
                  <a16:creationId xmlns="" xmlns:a16="http://schemas.microsoft.com/office/drawing/2014/main" id="{885C676D-A3B4-540D-0FE8-52E937B29569}"/>
                </a:ext>
              </a:extLst>
            </p:cNvPr>
            <p:cNvSpPr/>
            <p:nvPr/>
          </p:nvSpPr>
          <p:spPr>
            <a:xfrm>
              <a:off x="7600663"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6" name="Forme libre : forme 235">
              <a:extLst>
                <a:ext uri="{FF2B5EF4-FFF2-40B4-BE49-F238E27FC236}">
                  <a16:creationId xmlns="" xmlns:a16="http://schemas.microsoft.com/office/drawing/2014/main" id="{6B44E8A7-1ED5-B1A6-61ED-94152DE41A3E}"/>
                </a:ext>
              </a:extLst>
            </p:cNvPr>
            <p:cNvSpPr/>
            <p:nvPr/>
          </p:nvSpPr>
          <p:spPr>
            <a:xfrm>
              <a:off x="7622952"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7" name="Forme libre : forme 236">
              <a:extLst>
                <a:ext uri="{FF2B5EF4-FFF2-40B4-BE49-F238E27FC236}">
                  <a16:creationId xmlns="" xmlns:a16="http://schemas.microsoft.com/office/drawing/2014/main" id="{CB87E130-472E-59B8-4027-21BDCD3015B1}"/>
                </a:ext>
              </a:extLst>
            </p:cNvPr>
            <p:cNvSpPr/>
            <p:nvPr/>
          </p:nvSpPr>
          <p:spPr>
            <a:xfrm>
              <a:off x="7631905"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8" name="Forme libre : forme 237">
              <a:extLst>
                <a:ext uri="{FF2B5EF4-FFF2-40B4-BE49-F238E27FC236}">
                  <a16:creationId xmlns="" xmlns:a16="http://schemas.microsoft.com/office/drawing/2014/main" id="{2CD08123-171C-C819-51E4-9878B6A50828}"/>
                </a:ext>
              </a:extLst>
            </p:cNvPr>
            <p:cNvSpPr/>
            <p:nvPr/>
          </p:nvSpPr>
          <p:spPr>
            <a:xfrm>
              <a:off x="7648193"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39" name="Forme libre : forme 238">
              <a:extLst>
                <a:ext uri="{FF2B5EF4-FFF2-40B4-BE49-F238E27FC236}">
                  <a16:creationId xmlns="" xmlns:a16="http://schemas.microsoft.com/office/drawing/2014/main" id="{EF8BF4AB-CAFA-C6BB-C06E-4C65F92EF5BA}"/>
                </a:ext>
              </a:extLst>
            </p:cNvPr>
            <p:cNvSpPr/>
            <p:nvPr/>
          </p:nvSpPr>
          <p:spPr>
            <a:xfrm>
              <a:off x="7661623"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0" name="Forme libre : forme 239">
              <a:extLst>
                <a:ext uri="{FF2B5EF4-FFF2-40B4-BE49-F238E27FC236}">
                  <a16:creationId xmlns="" xmlns:a16="http://schemas.microsoft.com/office/drawing/2014/main" id="{71E0E3CB-039D-4E9A-DDAC-3981F2148A6E}"/>
                </a:ext>
              </a:extLst>
            </p:cNvPr>
            <p:cNvSpPr/>
            <p:nvPr/>
          </p:nvSpPr>
          <p:spPr>
            <a:xfrm>
              <a:off x="7722488" y="33561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1" name="Forme libre : forme 240">
              <a:extLst>
                <a:ext uri="{FF2B5EF4-FFF2-40B4-BE49-F238E27FC236}">
                  <a16:creationId xmlns="" xmlns:a16="http://schemas.microsoft.com/office/drawing/2014/main" id="{3B9E05F6-FF10-6D5C-0378-90D27A8988F8}"/>
                </a:ext>
              </a:extLst>
            </p:cNvPr>
            <p:cNvSpPr/>
            <p:nvPr/>
          </p:nvSpPr>
          <p:spPr>
            <a:xfrm>
              <a:off x="7734394" y="3405091"/>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tx1">
                  <a:lumMod val="50000"/>
                  <a:lumOff val="50000"/>
                </a:schemeClr>
              </a:solidFill>
              <a:prstDash val="solid"/>
              <a:miter/>
            </a:ln>
          </p:spPr>
          <p:txBody>
            <a:bodyPr rtlCol="0" anchor="ctr"/>
            <a:lstStyle/>
            <a:p>
              <a:endParaRPr lang="fr-FR"/>
            </a:p>
          </p:txBody>
        </p:sp>
        <p:sp>
          <p:nvSpPr>
            <p:cNvPr id="242" name="Forme libre : forme 241">
              <a:extLst>
                <a:ext uri="{FF2B5EF4-FFF2-40B4-BE49-F238E27FC236}">
                  <a16:creationId xmlns="" xmlns:a16="http://schemas.microsoft.com/office/drawing/2014/main" id="{6E0EE30F-A3C9-2CD8-B467-A6C51014BA97}"/>
                </a:ext>
              </a:extLst>
            </p:cNvPr>
            <p:cNvSpPr/>
            <p:nvPr/>
          </p:nvSpPr>
          <p:spPr>
            <a:xfrm>
              <a:off x="7853266"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3" name="Forme libre : forme 242">
              <a:extLst>
                <a:ext uri="{FF2B5EF4-FFF2-40B4-BE49-F238E27FC236}">
                  <a16:creationId xmlns="" xmlns:a16="http://schemas.microsoft.com/office/drawing/2014/main" id="{695F8EE6-CEC2-3081-5640-219BFECC3D84}"/>
                </a:ext>
              </a:extLst>
            </p:cNvPr>
            <p:cNvSpPr/>
            <p:nvPr/>
          </p:nvSpPr>
          <p:spPr>
            <a:xfrm>
              <a:off x="7859172"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4" name="Forme libre : forme 243">
              <a:extLst>
                <a:ext uri="{FF2B5EF4-FFF2-40B4-BE49-F238E27FC236}">
                  <a16:creationId xmlns="" xmlns:a16="http://schemas.microsoft.com/office/drawing/2014/main" id="{76A336DC-7284-9859-B68C-57E9EC6C6040}"/>
                </a:ext>
              </a:extLst>
            </p:cNvPr>
            <p:cNvSpPr/>
            <p:nvPr/>
          </p:nvSpPr>
          <p:spPr>
            <a:xfrm>
              <a:off x="7862125"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5" name="Forme libre : forme 244">
              <a:extLst>
                <a:ext uri="{FF2B5EF4-FFF2-40B4-BE49-F238E27FC236}">
                  <a16:creationId xmlns="" xmlns:a16="http://schemas.microsoft.com/office/drawing/2014/main" id="{8B2BCF50-A01C-3994-D81E-033619F99B06}"/>
                </a:ext>
              </a:extLst>
            </p:cNvPr>
            <p:cNvSpPr/>
            <p:nvPr/>
          </p:nvSpPr>
          <p:spPr>
            <a:xfrm>
              <a:off x="7891843"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6" name="Forme libre : forme 245">
              <a:extLst>
                <a:ext uri="{FF2B5EF4-FFF2-40B4-BE49-F238E27FC236}">
                  <a16:creationId xmlns="" xmlns:a16="http://schemas.microsoft.com/office/drawing/2014/main" id="{E1A57CCB-73BA-F62B-D205-2FCCAC718165}"/>
                </a:ext>
              </a:extLst>
            </p:cNvPr>
            <p:cNvSpPr/>
            <p:nvPr/>
          </p:nvSpPr>
          <p:spPr>
            <a:xfrm>
              <a:off x="7911178"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7" name="Forme libre : forme 246">
              <a:extLst>
                <a:ext uri="{FF2B5EF4-FFF2-40B4-BE49-F238E27FC236}">
                  <a16:creationId xmlns="" xmlns:a16="http://schemas.microsoft.com/office/drawing/2014/main" id="{A41875B1-D3CD-A98B-315D-6A470C8DE594}"/>
                </a:ext>
              </a:extLst>
            </p:cNvPr>
            <p:cNvSpPr/>
            <p:nvPr/>
          </p:nvSpPr>
          <p:spPr>
            <a:xfrm>
              <a:off x="7914131"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8" name="Forme libre : forme 247">
              <a:extLst>
                <a:ext uri="{FF2B5EF4-FFF2-40B4-BE49-F238E27FC236}">
                  <a16:creationId xmlns="" xmlns:a16="http://schemas.microsoft.com/office/drawing/2014/main" id="{89153E0F-8DE2-1E60-554A-C2DEDD91A73F}"/>
                </a:ext>
              </a:extLst>
            </p:cNvPr>
            <p:cNvSpPr/>
            <p:nvPr/>
          </p:nvSpPr>
          <p:spPr>
            <a:xfrm>
              <a:off x="8000332"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49" name="Forme libre : forme 248">
              <a:extLst>
                <a:ext uri="{FF2B5EF4-FFF2-40B4-BE49-F238E27FC236}">
                  <a16:creationId xmlns="" xmlns:a16="http://schemas.microsoft.com/office/drawing/2014/main" id="{DA72901F-45B0-9B1C-6622-7C0ADEA2566B}"/>
                </a:ext>
              </a:extLst>
            </p:cNvPr>
            <p:cNvSpPr/>
            <p:nvPr/>
          </p:nvSpPr>
          <p:spPr>
            <a:xfrm>
              <a:off x="8016620"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0" name="Forme libre : forme 249">
              <a:extLst>
                <a:ext uri="{FF2B5EF4-FFF2-40B4-BE49-F238E27FC236}">
                  <a16:creationId xmlns="" xmlns:a16="http://schemas.microsoft.com/office/drawing/2014/main" id="{DFCA87F1-9DB7-6AB9-19B3-CCB2C381A641}"/>
                </a:ext>
              </a:extLst>
            </p:cNvPr>
            <p:cNvSpPr/>
            <p:nvPr/>
          </p:nvSpPr>
          <p:spPr>
            <a:xfrm>
              <a:off x="8028526"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1" name="Forme libre : forme 250">
              <a:extLst>
                <a:ext uri="{FF2B5EF4-FFF2-40B4-BE49-F238E27FC236}">
                  <a16:creationId xmlns="" xmlns:a16="http://schemas.microsoft.com/office/drawing/2014/main" id="{EAD41ADD-BFD8-F454-3DC4-55BE51255321}"/>
                </a:ext>
              </a:extLst>
            </p:cNvPr>
            <p:cNvSpPr/>
            <p:nvPr/>
          </p:nvSpPr>
          <p:spPr>
            <a:xfrm>
              <a:off x="8031479"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2" name="Forme libre : forme 251">
              <a:extLst>
                <a:ext uri="{FF2B5EF4-FFF2-40B4-BE49-F238E27FC236}">
                  <a16:creationId xmlns="" xmlns:a16="http://schemas.microsoft.com/office/drawing/2014/main" id="{A7651EAA-4831-44E2-AC76-E020D7D8D273}"/>
                </a:ext>
              </a:extLst>
            </p:cNvPr>
            <p:cNvSpPr/>
            <p:nvPr/>
          </p:nvSpPr>
          <p:spPr>
            <a:xfrm>
              <a:off x="8070151"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3" name="Forme libre : forme 252">
              <a:extLst>
                <a:ext uri="{FF2B5EF4-FFF2-40B4-BE49-F238E27FC236}">
                  <a16:creationId xmlns="" xmlns:a16="http://schemas.microsoft.com/office/drawing/2014/main" id="{8464B304-E5B8-21C8-3C09-6943DDB64BFE}"/>
                </a:ext>
              </a:extLst>
            </p:cNvPr>
            <p:cNvSpPr/>
            <p:nvPr/>
          </p:nvSpPr>
          <p:spPr>
            <a:xfrm>
              <a:off x="8077580"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4" name="Forme libre : forme 253">
              <a:extLst>
                <a:ext uri="{FF2B5EF4-FFF2-40B4-BE49-F238E27FC236}">
                  <a16:creationId xmlns="" xmlns:a16="http://schemas.microsoft.com/office/drawing/2014/main" id="{9706AB54-D1B2-EB22-788C-F18F711227E9}"/>
                </a:ext>
              </a:extLst>
            </p:cNvPr>
            <p:cNvSpPr/>
            <p:nvPr/>
          </p:nvSpPr>
          <p:spPr>
            <a:xfrm>
              <a:off x="8080533"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5" name="Forme libre : forme 254">
              <a:extLst>
                <a:ext uri="{FF2B5EF4-FFF2-40B4-BE49-F238E27FC236}">
                  <a16:creationId xmlns="" xmlns:a16="http://schemas.microsoft.com/office/drawing/2014/main" id="{924A40A8-6151-C441-95D2-6833D9426340}"/>
                </a:ext>
              </a:extLst>
            </p:cNvPr>
            <p:cNvSpPr/>
            <p:nvPr/>
          </p:nvSpPr>
          <p:spPr>
            <a:xfrm>
              <a:off x="8128063"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6" name="Forme libre : forme 255">
              <a:extLst>
                <a:ext uri="{FF2B5EF4-FFF2-40B4-BE49-F238E27FC236}">
                  <a16:creationId xmlns="" xmlns:a16="http://schemas.microsoft.com/office/drawing/2014/main" id="{3E82C0EA-0A42-E252-4E33-16F84505EAF4}"/>
                </a:ext>
              </a:extLst>
            </p:cNvPr>
            <p:cNvSpPr/>
            <p:nvPr/>
          </p:nvSpPr>
          <p:spPr>
            <a:xfrm>
              <a:off x="8156352"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7" name="Forme libre : forme 256">
              <a:extLst>
                <a:ext uri="{FF2B5EF4-FFF2-40B4-BE49-F238E27FC236}">
                  <a16:creationId xmlns="" xmlns:a16="http://schemas.microsoft.com/office/drawing/2014/main" id="{4BE165A2-756F-5CAD-8019-9BAA8C374FDE}"/>
                </a:ext>
              </a:extLst>
            </p:cNvPr>
            <p:cNvSpPr/>
            <p:nvPr/>
          </p:nvSpPr>
          <p:spPr>
            <a:xfrm>
              <a:off x="8189023"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8" name="Forme libre : forme 257">
              <a:extLst>
                <a:ext uri="{FF2B5EF4-FFF2-40B4-BE49-F238E27FC236}">
                  <a16:creationId xmlns="" xmlns:a16="http://schemas.microsoft.com/office/drawing/2014/main" id="{90289915-BE73-A0FF-6856-3F4227CD5C3F}"/>
                </a:ext>
              </a:extLst>
            </p:cNvPr>
            <p:cNvSpPr/>
            <p:nvPr/>
          </p:nvSpPr>
          <p:spPr>
            <a:xfrm>
              <a:off x="8227599"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59" name="Forme libre : forme 258">
              <a:extLst>
                <a:ext uri="{FF2B5EF4-FFF2-40B4-BE49-F238E27FC236}">
                  <a16:creationId xmlns="" xmlns:a16="http://schemas.microsoft.com/office/drawing/2014/main" id="{277E349B-71AD-014B-54E2-B385F4E2E800}"/>
                </a:ext>
              </a:extLst>
            </p:cNvPr>
            <p:cNvSpPr/>
            <p:nvPr/>
          </p:nvSpPr>
          <p:spPr>
            <a:xfrm>
              <a:off x="8349424"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0" name="Forme libre : forme 259">
              <a:extLst>
                <a:ext uri="{FF2B5EF4-FFF2-40B4-BE49-F238E27FC236}">
                  <a16:creationId xmlns="" xmlns:a16="http://schemas.microsoft.com/office/drawing/2014/main" id="{21E297D0-EF6B-3FBE-4719-BEEEA61A3D05}"/>
                </a:ext>
              </a:extLst>
            </p:cNvPr>
            <p:cNvSpPr/>
            <p:nvPr/>
          </p:nvSpPr>
          <p:spPr>
            <a:xfrm>
              <a:off x="8355424"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1" name="Forme libre : forme 260">
              <a:extLst>
                <a:ext uri="{FF2B5EF4-FFF2-40B4-BE49-F238E27FC236}">
                  <a16:creationId xmlns="" xmlns:a16="http://schemas.microsoft.com/office/drawing/2014/main" id="{D64C3E7A-399F-C473-9BD4-B36527BB584F}"/>
                </a:ext>
              </a:extLst>
            </p:cNvPr>
            <p:cNvSpPr/>
            <p:nvPr/>
          </p:nvSpPr>
          <p:spPr>
            <a:xfrm>
              <a:off x="8394001"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2" name="Forme libre : forme 261">
              <a:extLst>
                <a:ext uri="{FF2B5EF4-FFF2-40B4-BE49-F238E27FC236}">
                  <a16:creationId xmlns="" xmlns:a16="http://schemas.microsoft.com/office/drawing/2014/main" id="{BB550AFD-CC73-4C83-918F-15C8DF68A895}"/>
                </a:ext>
              </a:extLst>
            </p:cNvPr>
            <p:cNvSpPr/>
            <p:nvPr/>
          </p:nvSpPr>
          <p:spPr>
            <a:xfrm>
              <a:off x="8480202"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3" name="Forme libre : forme 262">
              <a:extLst>
                <a:ext uri="{FF2B5EF4-FFF2-40B4-BE49-F238E27FC236}">
                  <a16:creationId xmlns="" xmlns:a16="http://schemas.microsoft.com/office/drawing/2014/main" id="{CF0E799B-0FAB-08C6-2F89-42B5B202166E}"/>
                </a:ext>
              </a:extLst>
            </p:cNvPr>
            <p:cNvSpPr/>
            <p:nvPr/>
          </p:nvSpPr>
          <p:spPr>
            <a:xfrm>
              <a:off x="8493537"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4" name="Forme libre : forme 263">
              <a:extLst>
                <a:ext uri="{FF2B5EF4-FFF2-40B4-BE49-F238E27FC236}">
                  <a16:creationId xmlns="" xmlns:a16="http://schemas.microsoft.com/office/drawing/2014/main" id="{21B43EB7-8D50-CED1-B7CA-3B8EC3C2B11E}"/>
                </a:ext>
              </a:extLst>
            </p:cNvPr>
            <p:cNvSpPr/>
            <p:nvPr/>
          </p:nvSpPr>
          <p:spPr>
            <a:xfrm>
              <a:off x="8530684" y="34556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grpSp>
      <p:grpSp>
        <p:nvGrpSpPr>
          <p:cNvPr id="526" name="Groupe 525">
            <a:extLst>
              <a:ext uri="{FF2B5EF4-FFF2-40B4-BE49-F238E27FC236}">
                <a16:creationId xmlns="" xmlns:a16="http://schemas.microsoft.com/office/drawing/2014/main" id="{E048F566-60BB-1048-874E-5E333CEA6CF7}"/>
              </a:ext>
            </a:extLst>
          </p:cNvPr>
          <p:cNvGrpSpPr/>
          <p:nvPr/>
        </p:nvGrpSpPr>
        <p:grpSpPr>
          <a:xfrm>
            <a:off x="3100881" y="1989684"/>
            <a:ext cx="6920915" cy="727911"/>
            <a:chOff x="3308698" y="2217228"/>
            <a:chExt cx="5178076" cy="832676"/>
          </a:xfrm>
        </p:grpSpPr>
        <p:sp>
          <p:nvSpPr>
            <p:cNvPr id="271" name="Forme libre : forme 270">
              <a:extLst>
                <a:ext uri="{FF2B5EF4-FFF2-40B4-BE49-F238E27FC236}">
                  <a16:creationId xmlns="" xmlns:a16="http://schemas.microsoft.com/office/drawing/2014/main" id="{3E8B9904-30F0-75A6-CE7F-AB1F07DA2849}"/>
                </a:ext>
              </a:extLst>
            </p:cNvPr>
            <p:cNvSpPr/>
            <p:nvPr/>
          </p:nvSpPr>
          <p:spPr>
            <a:xfrm>
              <a:off x="3308698" y="2217228"/>
              <a:ext cx="5168550" cy="804100"/>
            </a:xfrm>
            <a:custGeom>
              <a:avLst/>
              <a:gdLst>
                <a:gd name="connsiteX0" fmla="*/ 0 w 5168550"/>
                <a:gd name="connsiteY0" fmla="*/ 0 h 804100"/>
                <a:gd name="connsiteX1" fmla="*/ 0 w 5168550"/>
                <a:gd name="connsiteY1" fmla="*/ 0 h 804100"/>
                <a:gd name="connsiteX2" fmla="*/ 35719 w 5168550"/>
                <a:gd name="connsiteY2" fmla="*/ 0 h 804100"/>
                <a:gd name="connsiteX3" fmla="*/ 35719 w 5168550"/>
                <a:gd name="connsiteY3" fmla="*/ 5906 h 804100"/>
                <a:gd name="connsiteX4" fmla="*/ 74295 w 5168550"/>
                <a:gd name="connsiteY4" fmla="*/ 5906 h 804100"/>
                <a:gd name="connsiteX5" fmla="*/ 74295 w 5168550"/>
                <a:gd name="connsiteY5" fmla="*/ 11906 h 804100"/>
                <a:gd name="connsiteX6" fmla="*/ 80201 w 5168550"/>
                <a:gd name="connsiteY6" fmla="*/ 11906 h 804100"/>
                <a:gd name="connsiteX7" fmla="*/ 80201 w 5168550"/>
                <a:gd name="connsiteY7" fmla="*/ 17812 h 804100"/>
                <a:gd name="connsiteX8" fmla="*/ 83249 w 5168550"/>
                <a:gd name="connsiteY8" fmla="*/ 17812 h 804100"/>
                <a:gd name="connsiteX9" fmla="*/ 83249 w 5168550"/>
                <a:gd name="connsiteY9" fmla="*/ 23717 h 804100"/>
                <a:gd name="connsiteX10" fmla="*/ 144113 w 5168550"/>
                <a:gd name="connsiteY10" fmla="*/ 23717 h 804100"/>
                <a:gd name="connsiteX11" fmla="*/ 144113 w 5168550"/>
                <a:gd name="connsiteY11" fmla="*/ 29718 h 804100"/>
                <a:gd name="connsiteX12" fmla="*/ 151543 w 5168550"/>
                <a:gd name="connsiteY12" fmla="*/ 29718 h 804100"/>
                <a:gd name="connsiteX13" fmla="*/ 151543 w 5168550"/>
                <a:gd name="connsiteY13" fmla="*/ 37148 h 804100"/>
                <a:gd name="connsiteX14" fmla="*/ 163449 w 5168550"/>
                <a:gd name="connsiteY14" fmla="*/ 37148 h 804100"/>
                <a:gd name="connsiteX15" fmla="*/ 163449 w 5168550"/>
                <a:gd name="connsiteY15" fmla="*/ 43053 h 804100"/>
                <a:gd name="connsiteX16" fmla="*/ 179737 w 5168550"/>
                <a:gd name="connsiteY16" fmla="*/ 43053 h 804100"/>
                <a:gd name="connsiteX17" fmla="*/ 179737 w 5168550"/>
                <a:gd name="connsiteY17" fmla="*/ 49054 h 804100"/>
                <a:gd name="connsiteX18" fmla="*/ 185738 w 5168550"/>
                <a:gd name="connsiteY18" fmla="*/ 54959 h 804100"/>
                <a:gd name="connsiteX19" fmla="*/ 190214 w 5168550"/>
                <a:gd name="connsiteY19" fmla="*/ 54959 h 804100"/>
                <a:gd name="connsiteX20" fmla="*/ 190214 w 5168550"/>
                <a:gd name="connsiteY20" fmla="*/ 60865 h 804100"/>
                <a:gd name="connsiteX21" fmla="*/ 215456 w 5168550"/>
                <a:gd name="connsiteY21" fmla="*/ 60865 h 804100"/>
                <a:gd name="connsiteX22" fmla="*/ 215456 w 5168550"/>
                <a:gd name="connsiteY22" fmla="*/ 66866 h 804100"/>
                <a:gd name="connsiteX23" fmla="*/ 221361 w 5168550"/>
                <a:gd name="connsiteY23" fmla="*/ 72771 h 804100"/>
                <a:gd name="connsiteX24" fmla="*/ 262985 w 5168550"/>
                <a:gd name="connsiteY24" fmla="*/ 72771 h 804100"/>
                <a:gd name="connsiteX25" fmla="*/ 262985 w 5168550"/>
                <a:gd name="connsiteY25" fmla="*/ 78772 h 804100"/>
                <a:gd name="connsiteX26" fmla="*/ 268891 w 5168550"/>
                <a:gd name="connsiteY26" fmla="*/ 78772 h 804100"/>
                <a:gd name="connsiteX27" fmla="*/ 285274 w 5168550"/>
                <a:gd name="connsiteY27" fmla="*/ 78772 h 804100"/>
                <a:gd name="connsiteX28" fmla="*/ 285274 w 5168550"/>
                <a:gd name="connsiteY28" fmla="*/ 86201 h 804100"/>
                <a:gd name="connsiteX29" fmla="*/ 288227 w 5168550"/>
                <a:gd name="connsiteY29" fmla="*/ 86201 h 804100"/>
                <a:gd name="connsiteX30" fmla="*/ 288227 w 5168550"/>
                <a:gd name="connsiteY30" fmla="*/ 92107 h 804100"/>
                <a:gd name="connsiteX31" fmla="*/ 323850 w 5168550"/>
                <a:gd name="connsiteY31" fmla="*/ 92107 h 804100"/>
                <a:gd name="connsiteX32" fmla="*/ 323850 w 5168550"/>
                <a:gd name="connsiteY32" fmla="*/ 98108 h 804100"/>
                <a:gd name="connsiteX33" fmla="*/ 337280 w 5168550"/>
                <a:gd name="connsiteY33" fmla="*/ 98108 h 804100"/>
                <a:gd name="connsiteX34" fmla="*/ 337280 w 5168550"/>
                <a:gd name="connsiteY34" fmla="*/ 104013 h 804100"/>
                <a:gd name="connsiteX35" fmla="*/ 343186 w 5168550"/>
                <a:gd name="connsiteY35" fmla="*/ 104013 h 804100"/>
                <a:gd name="connsiteX36" fmla="*/ 343186 w 5168550"/>
                <a:gd name="connsiteY36" fmla="*/ 109919 h 804100"/>
                <a:gd name="connsiteX37" fmla="*/ 371380 w 5168550"/>
                <a:gd name="connsiteY37" fmla="*/ 109919 h 804100"/>
                <a:gd name="connsiteX38" fmla="*/ 371380 w 5168550"/>
                <a:gd name="connsiteY38" fmla="*/ 115919 h 804100"/>
                <a:gd name="connsiteX39" fmla="*/ 378809 w 5168550"/>
                <a:gd name="connsiteY39" fmla="*/ 115919 h 804100"/>
                <a:gd name="connsiteX40" fmla="*/ 378809 w 5168550"/>
                <a:gd name="connsiteY40" fmla="*/ 121825 h 804100"/>
                <a:gd name="connsiteX41" fmla="*/ 417481 w 5168550"/>
                <a:gd name="connsiteY41" fmla="*/ 121825 h 804100"/>
                <a:gd name="connsiteX42" fmla="*/ 417481 w 5168550"/>
                <a:gd name="connsiteY42" fmla="*/ 129254 h 804100"/>
                <a:gd name="connsiteX43" fmla="*/ 429387 w 5168550"/>
                <a:gd name="connsiteY43" fmla="*/ 129254 h 804100"/>
                <a:gd name="connsiteX44" fmla="*/ 429387 w 5168550"/>
                <a:gd name="connsiteY44" fmla="*/ 135255 h 804100"/>
                <a:gd name="connsiteX45" fmla="*/ 435293 w 5168550"/>
                <a:gd name="connsiteY45" fmla="*/ 135255 h 804100"/>
                <a:gd name="connsiteX46" fmla="*/ 435293 w 5168550"/>
                <a:gd name="connsiteY46" fmla="*/ 141161 h 804100"/>
                <a:gd name="connsiteX47" fmla="*/ 484346 w 5168550"/>
                <a:gd name="connsiteY47" fmla="*/ 141161 h 804100"/>
                <a:gd name="connsiteX48" fmla="*/ 484346 w 5168550"/>
                <a:gd name="connsiteY48" fmla="*/ 147161 h 804100"/>
                <a:gd name="connsiteX49" fmla="*/ 500634 w 5168550"/>
                <a:gd name="connsiteY49" fmla="*/ 147161 h 804100"/>
                <a:gd name="connsiteX50" fmla="*/ 500634 w 5168550"/>
                <a:gd name="connsiteY50" fmla="*/ 153067 h 804100"/>
                <a:gd name="connsiteX51" fmla="*/ 512540 w 5168550"/>
                <a:gd name="connsiteY51" fmla="*/ 153067 h 804100"/>
                <a:gd name="connsiteX52" fmla="*/ 512540 w 5168550"/>
                <a:gd name="connsiteY52" fmla="*/ 158972 h 804100"/>
                <a:gd name="connsiteX53" fmla="*/ 537782 w 5168550"/>
                <a:gd name="connsiteY53" fmla="*/ 158972 h 804100"/>
                <a:gd name="connsiteX54" fmla="*/ 537782 w 5168550"/>
                <a:gd name="connsiteY54" fmla="*/ 166402 h 804100"/>
                <a:gd name="connsiteX55" fmla="*/ 545211 w 5168550"/>
                <a:gd name="connsiteY55" fmla="*/ 166402 h 804100"/>
                <a:gd name="connsiteX56" fmla="*/ 545211 w 5168550"/>
                <a:gd name="connsiteY56" fmla="*/ 172403 h 804100"/>
                <a:gd name="connsiteX57" fmla="*/ 548259 w 5168550"/>
                <a:gd name="connsiteY57" fmla="*/ 178308 h 804100"/>
                <a:gd name="connsiteX58" fmla="*/ 592741 w 5168550"/>
                <a:gd name="connsiteY58" fmla="*/ 178308 h 804100"/>
                <a:gd name="connsiteX59" fmla="*/ 592741 w 5168550"/>
                <a:gd name="connsiteY59" fmla="*/ 184309 h 804100"/>
                <a:gd name="connsiteX60" fmla="*/ 606171 w 5168550"/>
                <a:gd name="connsiteY60" fmla="*/ 184309 h 804100"/>
                <a:gd name="connsiteX61" fmla="*/ 606171 w 5168550"/>
                <a:gd name="connsiteY61" fmla="*/ 190214 h 804100"/>
                <a:gd name="connsiteX62" fmla="*/ 631412 w 5168550"/>
                <a:gd name="connsiteY62" fmla="*/ 190214 h 804100"/>
                <a:gd name="connsiteX63" fmla="*/ 631412 w 5168550"/>
                <a:gd name="connsiteY63" fmla="*/ 196215 h 804100"/>
                <a:gd name="connsiteX64" fmla="*/ 665607 w 5168550"/>
                <a:gd name="connsiteY64" fmla="*/ 196215 h 804100"/>
                <a:gd name="connsiteX65" fmla="*/ 665607 w 5168550"/>
                <a:gd name="connsiteY65" fmla="*/ 202121 h 804100"/>
                <a:gd name="connsiteX66" fmla="*/ 667036 w 5168550"/>
                <a:gd name="connsiteY66" fmla="*/ 202121 h 804100"/>
                <a:gd name="connsiteX67" fmla="*/ 667036 w 5168550"/>
                <a:gd name="connsiteY67" fmla="*/ 209550 h 804100"/>
                <a:gd name="connsiteX68" fmla="*/ 673037 w 5168550"/>
                <a:gd name="connsiteY68" fmla="*/ 209550 h 804100"/>
                <a:gd name="connsiteX69" fmla="*/ 673037 w 5168550"/>
                <a:gd name="connsiteY69" fmla="*/ 215456 h 804100"/>
                <a:gd name="connsiteX70" fmla="*/ 686372 w 5168550"/>
                <a:gd name="connsiteY70" fmla="*/ 215456 h 804100"/>
                <a:gd name="connsiteX71" fmla="*/ 686372 w 5168550"/>
                <a:gd name="connsiteY71" fmla="*/ 221456 h 804100"/>
                <a:gd name="connsiteX72" fmla="*/ 704183 w 5168550"/>
                <a:gd name="connsiteY72" fmla="*/ 221456 h 804100"/>
                <a:gd name="connsiteX73" fmla="*/ 704183 w 5168550"/>
                <a:gd name="connsiteY73" fmla="*/ 227362 h 804100"/>
                <a:gd name="connsiteX74" fmla="*/ 714566 w 5168550"/>
                <a:gd name="connsiteY74" fmla="*/ 227362 h 804100"/>
                <a:gd name="connsiteX75" fmla="*/ 714566 w 5168550"/>
                <a:gd name="connsiteY75" fmla="*/ 233363 h 804100"/>
                <a:gd name="connsiteX76" fmla="*/ 723519 w 5168550"/>
                <a:gd name="connsiteY76" fmla="*/ 233363 h 804100"/>
                <a:gd name="connsiteX77" fmla="*/ 723519 w 5168550"/>
                <a:gd name="connsiteY77" fmla="*/ 239268 h 804100"/>
                <a:gd name="connsiteX78" fmla="*/ 736854 w 5168550"/>
                <a:gd name="connsiteY78" fmla="*/ 239268 h 804100"/>
                <a:gd name="connsiteX79" fmla="*/ 736854 w 5168550"/>
                <a:gd name="connsiteY79" fmla="*/ 245174 h 804100"/>
                <a:gd name="connsiteX80" fmla="*/ 791813 w 5168550"/>
                <a:gd name="connsiteY80" fmla="*/ 245174 h 804100"/>
                <a:gd name="connsiteX81" fmla="*/ 791813 w 5168550"/>
                <a:gd name="connsiteY81" fmla="*/ 252698 h 804100"/>
                <a:gd name="connsiteX82" fmla="*/ 794861 w 5168550"/>
                <a:gd name="connsiteY82" fmla="*/ 252698 h 804100"/>
                <a:gd name="connsiteX83" fmla="*/ 794861 w 5168550"/>
                <a:gd name="connsiteY83" fmla="*/ 258604 h 804100"/>
                <a:gd name="connsiteX84" fmla="*/ 811149 w 5168550"/>
                <a:gd name="connsiteY84" fmla="*/ 258604 h 804100"/>
                <a:gd name="connsiteX85" fmla="*/ 811149 w 5168550"/>
                <a:gd name="connsiteY85" fmla="*/ 264509 h 804100"/>
                <a:gd name="connsiteX86" fmla="*/ 823055 w 5168550"/>
                <a:gd name="connsiteY86" fmla="*/ 264509 h 804100"/>
                <a:gd name="connsiteX87" fmla="*/ 823055 w 5168550"/>
                <a:gd name="connsiteY87" fmla="*/ 270510 h 804100"/>
                <a:gd name="connsiteX88" fmla="*/ 864680 w 5168550"/>
                <a:gd name="connsiteY88" fmla="*/ 270510 h 804100"/>
                <a:gd name="connsiteX89" fmla="*/ 864680 w 5168550"/>
                <a:gd name="connsiteY89" fmla="*/ 276416 h 804100"/>
                <a:gd name="connsiteX90" fmla="*/ 967169 w 5168550"/>
                <a:gd name="connsiteY90" fmla="*/ 276416 h 804100"/>
                <a:gd name="connsiteX91" fmla="*/ 967169 w 5168550"/>
                <a:gd name="connsiteY91" fmla="*/ 282416 h 804100"/>
                <a:gd name="connsiteX92" fmla="*/ 973074 w 5168550"/>
                <a:gd name="connsiteY92" fmla="*/ 282416 h 804100"/>
                <a:gd name="connsiteX93" fmla="*/ 973074 w 5168550"/>
                <a:gd name="connsiteY93" fmla="*/ 288322 h 804100"/>
                <a:gd name="connsiteX94" fmla="*/ 976122 w 5168550"/>
                <a:gd name="connsiteY94" fmla="*/ 295751 h 804100"/>
                <a:gd name="connsiteX95" fmla="*/ 1005745 w 5168550"/>
                <a:gd name="connsiteY95" fmla="*/ 295751 h 804100"/>
                <a:gd name="connsiteX96" fmla="*/ 1005745 w 5168550"/>
                <a:gd name="connsiteY96" fmla="*/ 301657 h 804100"/>
                <a:gd name="connsiteX97" fmla="*/ 1036987 w 5168550"/>
                <a:gd name="connsiteY97" fmla="*/ 301657 h 804100"/>
                <a:gd name="connsiteX98" fmla="*/ 1036987 w 5168550"/>
                <a:gd name="connsiteY98" fmla="*/ 307658 h 804100"/>
                <a:gd name="connsiteX99" fmla="*/ 1047369 w 5168550"/>
                <a:gd name="connsiteY99" fmla="*/ 307658 h 804100"/>
                <a:gd name="connsiteX100" fmla="*/ 1047369 w 5168550"/>
                <a:gd name="connsiteY100" fmla="*/ 313563 h 804100"/>
                <a:gd name="connsiteX101" fmla="*/ 1060799 w 5168550"/>
                <a:gd name="connsiteY101" fmla="*/ 313563 h 804100"/>
                <a:gd name="connsiteX102" fmla="*/ 1060799 w 5168550"/>
                <a:gd name="connsiteY102" fmla="*/ 319564 h 804100"/>
                <a:gd name="connsiteX103" fmla="*/ 1063752 w 5168550"/>
                <a:gd name="connsiteY103" fmla="*/ 319564 h 804100"/>
                <a:gd name="connsiteX104" fmla="*/ 1063752 w 5168550"/>
                <a:gd name="connsiteY104" fmla="*/ 325469 h 804100"/>
                <a:gd name="connsiteX105" fmla="*/ 1075658 w 5168550"/>
                <a:gd name="connsiteY105" fmla="*/ 325469 h 804100"/>
                <a:gd name="connsiteX106" fmla="*/ 1075658 w 5168550"/>
                <a:gd name="connsiteY106" fmla="*/ 331470 h 804100"/>
                <a:gd name="connsiteX107" fmla="*/ 1094899 w 5168550"/>
                <a:gd name="connsiteY107" fmla="*/ 331470 h 804100"/>
                <a:gd name="connsiteX108" fmla="*/ 1094899 w 5168550"/>
                <a:gd name="connsiteY108" fmla="*/ 338900 h 804100"/>
                <a:gd name="connsiteX109" fmla="*/ 1102328 w 5168550"/>
                <a:gd name="connsiteY109" fmla="*/ 338900 h 804100"/>
                <a:gd name="connsiteX110" fmla="*/ 1102328 w 5168550"/>
                <a:gd name="connsiteY110" fmla="*/ 350711 h 804100"/>
                <a:gd name="connsiteX111" fmla="*/ 1111282 w 5168550"/>
                <a:gd name="connsiteY111" fmla="*/ 350711 h 804100"/>
                <a:gd name="connsiteX112" fmla="*/ 1111282 w 5168550"/>
                <a:gd name="connsiteY112" fmla="*/ 356711 h 804100"/>
                <a:gd name="connsiteX113" fmla="*/ 1164717 w 5168550"/>
                <a:gd name="connsiteY113" fmla="*/ 356711 h 804100"/>
                <a:gd name="connsiteX114" fmla="*/ 1164717 w 5168550"/>
                <a:gd name="connsiteY114" fmla="*/ 362617 h 804100"/>
                <a:gd name="connsiteX115" fmla="*/ 1185577 w 5168550"/>
                <a:gd name="connsiteY115" fmla="*/ 362617 h 804100"/>
                <a:gd name="connsiteX116" fmla="*/ 1185577 w 5168550"/>
                <a:gd name="connsiteY116" fmla="*/ 368618 h 804100"/>
                <a:gd name="connsiteX117" fmla="*/ 1213771 w 5168550"/>
                <a:gd name="connsiteY117" fmla="*/ 368618 h 804100"/>
                <a:gd name="connsiteX118" fmla="*/ 1213771 w 5168550"/>
                <a:gd name="connsiteY118" fmla="*/ 376047 h 804100"/>
                <a:gd name="connsiteX119" fmla="*/ 1268730 w 5168550"/>
                <a:gd name="connsiteY119" fmla="*/ 376047 h 804100"/>
                <a:gd name="connsiteX120" fmla="*/ 1268730 w 5168550"/>
                <a:gd name="connsiteY120" fmla="*/ 381953 h 804100"/>
                <a:gd name="connsiteX121" fmla="*/ 1289495 w 5168550"/>
                <a:gd name="connsiteY121" fmla="*/ 381953 h 804100"/>
                <a:gd name="connsiteX122" fmla="*/ 1289495 w 5168550"/>
                <a:gd name="connsiteY122" fmla="*/ 387953 h 804100"/>
                <a:gd name="connsiteX123" fmla="*/ 1430655 w 5168550"/>
                <a:gd name="connsiteY123" fmla="*/ 387953 h 804100"/>
                <a:gd name="connsiteX124" fmla="*/ 1441037 w 5168550"/>
                <a:gd name="connsiteY124" fmla="*/ 387953 h 804100"/>
                <a:gd name="connsiteX125" fmla="*/ 1441037 w 5168550"/>
                <a:gd name="connsiteY125" fmla="*/ 393859 h 804100"/>
                <a:gd name="connsiteX126" fmla="*/ 1494568 w 5168550"/>
                <a:gd name="connsiteY126" fmla="*/ 393859 h 804100"/>
                <a:gd name="connsiteX127" fmla="*/ 1494568 w 5168550"/>
                <a:gd name="connsiteY127" fmla="*/ 399764 h 804100"/>
                <a:gd name="connsiteX128" fmla="*/ 1510856 w 5168550"/>
                <a:gd name="connsiteY128" fmla="*/ 399764 h 804100"/>
                <a:gd name="connsiteX129" fmla="*/ 1510856 w 5168550"/>
                <a:gd name="connsiteY129" fmla="*/ 405765 h 804100"/>
                <a:gd name="connsiteX130" fmla="*/ 1540574 w 5168550"/>
                <a:gd name="connsiteY130" fmla="*/ 405765 h 804100"/>
                <a:gd name="connsiteX131" fmla="*/ 1540574 w 5168550"/>
                <a:gd name="connsiteY131" fmla="*/ 413195 h 804100"/>
                <a:gd name="connsiteX132" fmla="*/ 1546574 w 5168550"/>
                <a:gd name="connsiteY132" fmla="*/ 413195 h 804100"/>
                <a:gd name="connsiteX133" fmla="*/ 1562862 w 5168550"/>
                <a:gd name="connsiteY133" fmla="*/ 413195 h 804100"/>
                <a:gd name="connsiteX134" fmla="*/ 1594104 w 5168550"/>
                <a:gd name="connsiteY134" fmla="*/ 413195 h 804100"/>
                <a:gd name="connsiteX135" fmla="*/ 1597057 w 5168550"/>
                <a:gd name="connsiteY135" fmla="*/ 413195 h 804100"/>
                <a:gd name="connsiteX136" fmla="*/ 1600010 w 5168550"/>
                <a:gd name="connsiteY136" fmla="*/ 419100 h 804100"/>
                <a:gd name="connsiteX137" fmla="*/ 1610392 w 5168550"/>
                <a:gd name="connsiteY137" fmla="*/ 419100 h 804100"/>
                <a:gd name="connsiteX138" fmla="*/ 1613440 w 5168550"/>
                <a:gd name="connsiteY138" fmla="*/ 419100 h 804100"/>
                <a:gd name="connsiteX139" fmla="*/ 1643158 w 5168550"/>
                <a:gd name="connsiteY139" fmla="*/ 419100 h 804100"/>
                <a:gd name="connsiteX140" fmla="*/ 1652016 w 5168550"/>
                <a:gd name="connsiteY140" fmla="*/ 419100 h 804100"/>
                <a:gd name="connsiteX141" fmla="*/ 1663922 w 5168550"/>
                <a:gd name="connsiteY141" fmla="*/ 419100 h 804100"/>
                <a:gd name="connsiteX142" fmla="*/ 1663922 w 5168550"/>
                <a:gd name="connsiteY142" fmla="*/ 425101 h 804100"/>
                <a:gd name="connsiteX143" fmla="*/ 1665446 w 5168550"/>
                <a:gd name="connsiteY143" fmla="*/ 425101 h 804100"/>
                <a:gd name="connsiteX144" fmla="*/ 1680305 w 5168550"/>
                <a:gd name="connsiteY144" fmla="*/ 425101 h 804100"/>
                <a:gd name="connsiteX145" fmla="*/ 1680305 w 5168550"/>
                <a:gd name="connsiteY145" fmla="*/ 431006 h 804100"/>
                <a:gd name="connsiteX146" fmla="*/ 1683258 w 5168550"/>
                <a:gd name="connsiteY146" fmla="*/ 431006 h 804100"/>
                <a:gd name="connsiteX147" fmla="*/ 1687735 w 5168550"/>
                <a:gd name="connsiteY147" fmla="*/ 431006 h 804100"/>
                <a:gd name="connsiteX148" fmla="*/ 1718882 w 5168550"/>
                <a:gd name="connsiteY148" fmla="*/ 431006 h 804100"/>
                <a:gd name="connsiteX149" fmla="*/ 1732217 w 5168550"/>
                <a:gd name="connsiteY149" fmla="*/ 431006 h 804100"/>
                <a:gd name="connsiteX150" fmla="*/ 1747075 w 5168550"/>
                <a:gd name="connsiteY150" fmla="*/ 431006 h 804100"/>
                <a:gd name="connsiteX151" fmla="*/ 1754505 w 5168550"/>
                <a:gd name="connsiteY151" fmla="*/ 431006 h 804100"/>
                <a:gd name="connsiteX152" fmla="*/ 1767935 w 5168550"/>
                <a:gd name="connsiteY152" fmla="*/ 431006 h 804100"/>
                <a:gd name="connsiteX153" fmla="*/ 1782794 w 5168550"/>
                <a:gd name="connsiteY153" fmla="*/ 431006 h 804100"/>
                <a:gd name="connsiteX154" fmla="*/ 1793177 w 5168550"/>
                <a:gd name="connsiteY154" fmla="*/ 431006 h 804100"/>
                <a:gd name="connsiteX155" fmla="*/ 1799082 w 5168550"/>
                <a:gd name="connsiteY155" fmla="*/ 438436 h 804100"/>
                <a:gd name="connsiteX156" fmla="*/ 1808036 w 5168550"/>
                <a:gd name="connsiteY156" fmla="*/ 438436 h 804100"/>
                <a:gd name="connsiteX157" fmla="*/ 1821371 w 5168550"/>
                <a:gd name="connsiteY157" fmla="*/ 438436 h 804100"/>
                <a:gd name="connsiteX158" fmla="*/ 1840706 w 5168550"/>
                <a:gd name="connsiteY158" fmla="*/ 438436 h 804100"/>
                <a:gd name="connsiteX159" fmla="*/ 1840706 w 5168550"/>
                <a:gd name="connsiteY159" fmla="*/ 444437 h 804100"/>
                <a:gd name="connsiteX160" fmla="*/ 1846612 w 5168550"/>
                <a:gd name="connsiteY160" fmla="*/ 444437 h 804100"/>
                <a:gd name="connsiteX161" fmla="*/ 1846612 w 5168550"/>
                <a:gd name="connsiteY161" fmla="*/ 451866 h 804100"/>
                <a:gd name="connsiteX162" fmla="*/ 1854041 w 5168550"/>
                <a:gd name="connsiteY162" fmla="*/ 451866 h 804100"/>
                <a:gd name="connsiteX163" fmla="*/ 1862995 w 5168550"/>
                <a:gd name="connsiteY163" fmla="*/ 451866 h 804100"/>
                <a:gd name="connsiteX164" fmla="*/ 1862995 w 5168550"/>
                <a:gd name="connsiteY164" fmla="*/ 457772 h 804100"/>
                <a:gd name="connsiteX165" fmla="*/ 1865948 w 5168550"/>
                <a:gd name="connsiteY165" fmla="*/ 457772 h 804100"/>
                <a:gd name="connsiteX166" fmla="*/ 1891189 w 5168550"/>
                <a:gd name="connsiteY166" fmla="*/ 457772 h 804100"/>
                <a:gd name="connsiteX167" fmla="*/ 1891189 w 5168550"/>
                <a:gd name="connsiteY167" fmla="*/ 465201 h 804100"/>
                <a:gd name="connsiteX168" fmla="*/ 1910525 w 5168550"/>
                <a:gd name="connsiteY168" fmla="*/ 465201 h 804100"/>
                <a:gd name="connsiteX169" fmla="*/ 1910525 w 5168550"/>
                <a:gd name="connsiteY169" fmla="*/ 471107 h 804100"/>
                <a:gd name="connsiteX170" fmla="*/ 1915001 w 5168550"/>
                <a:gd name="connsiteY170" fmla="*/ 471107 h 804100"/>
                <a:gd name="connsiteX171" fmla="*/ 1920907 w 5168550"/>
                <a:gd name="connsiteY171" fmla="*/ 471107 h 804100"/>
                <a:gd name="connsiteX172" fmla="*/ 1929860 w 5168550"/>
                <a:gd name="connsiteY172" fmla="*/ 471107 h 804100"/>
                <a:gd name="connsiteX173" fmla="*/ 1937290 w 5168550"/>
                <a:gd name="connsiteY173" fmla="*/ 471107 h 804100"/>
                <a:gd name="connsiteX174" fmla="*/ 1937290 w 5168550"/>
                <a:gd name="connsiteY174" fmla="*/ 478536 h 804100"/>
                <a:gd name="connsiteX175" fmla="*/ 1943195 w 5168550"/>
                <a:gd name="connsiteY175" fmla="*/ 478536 h 804100"/>
                <a:gd name="connsiteX176" fmla="*/ 1943195 w 5168550"/>
                <a:gd name="connsiteY176" fmla="*/ 485966 h 804100"/>
                <a:gd name="connsiteX177" fmla="*/ 1971485 w 5168550"/>
                <a:gd name="connsiteY177" fmla="*/ 485966 h 804100"/>
                <a:gd name="connsiteX178" fmla="*/ 1971485 w 5168550"/>
                <a:gd name="connsiteY178" fmla="*/ 491966 h 804100"/>
                <a:gd name="connsiteX179" fmla="*/ 1990725 w 5168550"/>
                <a:gd name="connsiteY179" fmla="*/ 491966 h 804100"/>
                <a:gd name="connsiteX180" fmla="*/ 2001203 w 5168550"/>
                <a:gd name="connsiteY180" fmla="*/ 491966 h 804100"/>
                <a:gd name="connsiteX181" fmla="*/ 2004155 w 5168550"/>
                <a:gd name="connsiteY181" fmla="*/ 491966 h 804100"/>
                <a:gd name="connsiteX182" fmla="*/ 2013014 w 5168550"/>
                <a:gd name="connsiteY182" fmla="*/ 491966 h 804100"/>
                <a:gd name="connsiteX183" fmla="*/ 2015966 w 5168550"/>
                <a:gd name="connsiteY183" fmla="*/ 491966 h 804100"/>
                <a:gd name="connsiteX184" fmla="*/ 2015966 w 5168550"/>
                <a:gd name="connsiteY184" fmla="*/ 499396 h 804100"/>
                <a:gd name="connsiteX185" fmla="*/ 2019014 w 5168550"/>
                <a:gd name="connsiteY185" fmla="*/ 499396 h 804100"/>
                <a:gd name="connsiteX186" fmla="*/ 2019014 w 5168550"/>
                <a:gd name="connsiteY186" fmla="*/ 506825 h 804100"/>
                <a:gd name="connsiteX187" fmla="*/ 2023396 w 5168550"/>
                <a:gd name="connsiteY187" fmla="*/ 506825 h 804100"/>
                <a:gd name="connsiteX188" fmla="*/ 2023396 w 5168550"/>
                <a:gd name="connsiteY188" fmla="*/ 512731 h 804100"/>
                <a:gd name="connsiteX189" fmla="*/ 2026444 w 5168550"/>
                <a:gd name="connsiteY189" fmla="*/ 512731 h 804100"/>
                <a:gd name="connsiteX190" fmla="*/ 2045684 w 5168550"/>
                <a:gd name="connsiteY190" fmla="*/ 512731 h 804100"/>
                <a:gd name="connsiteX191" fmla="*/ 2045684 w 5168550"/>
                <a:gd name="connsiteY191" fmla="*/ 520160 h 804100"/>
                <a:gd name="connsiteX192" fmla="*/ 2054638 w 5168550"/>
                <a:gd name="connsiteY192" fmla="*/ 520160 h 804100"/>
                <a:gd name="connsiteX193" fmla="*/ 2071021 w 5168550"/>
                <a:gd name="connsiteY193" fmla="*/ 520160 h 804100"/>
                <a:gd name="connsiteX194" fmla="*/ 2076926 w 5168550"/>
                <a:gd name="connsiteY194" fmla="*/ 520160 h 804100"/>
                <a:gd name="connsiteX195" fmla="*/ 2084356 w 5168550"/>
                <a:gd name="connsiteY195" fmla="*/ 527590 h 804100"/>
                <a:gd name="connsiteX196" fmla="*/ 2099215 w 5168550"/>
                <a:gd name="connsiteY196" fmla="*/ 527590 h 804100"/>
                <a:gd name="connsiteX197" fmla="*/ 2106644 w 5168550"/>
                <a:gd name="connsiteY197" fmla="*/ 527590 h 804100"/>
                <a:gd name="connsiteX198" fmla="*/ 2118551 w 5168550"/>
                <a:gd name="connsiteY198" fmla="*/ 527590 h 804100"/>
                <a:gd name="connsiteX199" fmla="*/ 2121503 w 5168550"/>
                <a:gd name="connsiteY199" fmla="*/ 527590 h 804100"/>
                <a:gd name="connsiteX200" fmla="*/ 2122932 w 5168550"/>
                <a:gd name="connsiteY200" fmla="*/ 527590 h 804100"/>
                <a:gd name="connsiteX201" fmla="*/ 2122932 w 5168550"/>
                <a:gd name="connsiteY201" fmla="*/ 535019 h 804100"/>
                <a:gd name="connsiteX202" fmla="*/ 2154174 w 5168550"/>
                <a:gd name="connsiteY202" fmla="*/ 535019 h 804100"/>
                <a:gd name="connsiteX203" fmla="*/ 2157127 w 5168550"/>
                <a:gd name="connsiteY203" fmla="*/ 535019 h 804100"/>
                <a:gd name="connsiteX204" fmla="*/ 2157127 w 5168550"/>
                <a:gd name="connsiteY204" fmla="*/ 541020 h 804100"/>
                <a:gd name="connsiteX205" fmla="*/ 2167509 w 5168550"/>
                <a:gd name="connsiteY205" fmla="*/ 541020 h 804100"/>
                <a:gd name="connsiteX206" fmla="*/ 2170557 w 5168550"/>
                <a:gd name="connsiteY206" fmla="*/ 541020 h 804100"/>
                <a:gd name="connsiteX207" fmla="*/ 2176463 w 5168550"/>
                <a:gd name="connsiteY207" fmla="*/ 541020 h 804100"/>
                <a:gd name="connsiteX208" fmla="*/ 2176463 w 5168550"/>
                <a:gd name="connsiteY208" fmla="*/ 548450 h 804100"/>
                <a:gd name="connsiteX209" fmla="*/ 2179415 w 5168550"/>
                <a:gd name="connsiteY209" fmla="*/ 548450 h 804100"/>
                <a:gd name="connsiteX210" fmla="*/ 2186845 w 5168550"/>
                <a:gd name="connsiteY210" fmla="*/ 548450 h 804100"/>
                <a:gd name="connsiteX211" fmla="*/ 2189798 w 5168550"/>
                <a:gd name="connsiteY211" fmla="*/ 548450 h 804100"/>
                <a:gd name="connsiteX212" fmla="*/ 2189798 w 5168550"/>
                <a:gd name="connsiteY212" fmla="*/ 557403 h 804100"/>
                <a:gd name="connsiteX213" fmla="*/ 2192846 w 5168550"/>
                <a:gd name="connsiteY213" fmla="*/ 557403 h 804100"/>
                <a:gd name="connsiteX214" fmla="*/ 2195798 w 5168550"/>
                <a:gd name="connsiteY214" fmla="*/ 557403 h 804100"/>
                <a:gd name="connsiteX215" fmla="*/ 2209133 w 5168550"/>
                <a:gd name="connsiteY215" fmla="*/ 557403 h 804100"/>
                <a:gd name="connsiteX216" fmla="*/ 2209133 w 5168550"/>
                <a:gd name="connsiteY216" fmla="*/ 564833 h 804100"/>
                <a:gd name="connsiteX217" fmla="*/ 2215134 w 5168550"/>
                <a:gd name="connsiteY217" fmla="*/ 564833 h 804100"/>
                <a:gd name="connsiteX218" fmla="*/ 2221040 w 5168550"/>
                <a:gd name="connsiteY218" fmla="*/ 564833 h 804100"/>
                <a:gd name="connsiteX219" fmla="*/ 2234375 w 5168550"/>
                <a:gd name="connsiteY219" fmla="*/ 564833 h 804100"/>
                <a:gd name="connsiteX220" fmla="*/ 2240375 w 5168550"/>
                <a:gd name="connsiteY220" fmla="*/ 564833 h 804100"/>
                <a:gd name="connsiteX221" fmla="*/ 2246281 w 5168550"/>
                <a:gd name="connsiteY221" fmla="*/ 564833 h 804100"/>
                <a:gd name="connsiteX222" fmla="*/ 2278952 w 5168550"/>
                <a:gd name="connsiteY222" fmla="*/ 564833 h 804100"/>
                <a:gd name="connsiteX223" fmla="*/ 2284952 w 5168550"/>
                <a:gd name="connsiteY223" fmla="*/ 564833 h 804100"/>
                <a:gd name="connsiteX224" fmla="*/ 2289334 w 5168550"/>
                <a:gd name="connsiteY224" fmla="*/ 572262 h 804100"/>
                <a:gd name="connsiteX225" fmla="*/ 2292382 w 5168550"/>
                <a:gd name="connsiteY225" fmla="*/ 572262 h 804100"/>
                <a:gd name="connsiteX226" fmla="*/ 2298287 w 5168550"/>
                <a:gd name="connsiteY226" fmla="*/ 572262 h 804100"/>
                <a:gd name="connsiteX227" fmla="*/ 2304193 w 5168550"/>
                <a:gd name="connsiteY227" fmla="*/ 572262 h 804100"/>
                <a:gd name="connsiteX228" fmla="*/ 2307241 w 5168550"/>
                <a:gd name="connsiteY228" fmla="*/ 572262 h 804100"/>
                <a:gd name="connsiteX229" fmla="*/ 2311622 w 5168550"/>
                <a:gd name="connsiteY229" fmla="*/ 572262 h 804100"/>
                <a:gd name="connsiteX230" fmla="*/ 2314670 w 5168550"/>
                <a:gd name="connsiteY230" fmla="*/ 572262 h 804100"/>
                <a:gd name="connsiteX231" fmla="*/ 2326481 w 5168550"/>
                <a:gd name="connsiteY231" fmla="*/ 572262 h 804100"/>
                <a:gd name="connsiteX232" fmla="*/ 2330958 w 5168550"/>
                <a:gd name="connsiteY232" fmla="*/ 572262 h 804100"/>
                <a:gd name="connsiteX233" fmla="*/ 2348770 w 5168550"/>
                <a:gd name="connsiteY233" fmla="*/ 572262 h 804100"/>
                <a:gd name="connsiteX234" fmla="*/ 2351723 w 5168550"/>
                <a:gd name="connsiteY234" fmla="*/ 572262 h 804100"/>
                <a:gd name="connsiteX235" fmla="*/ 2390394 w 5168550"/>
                <a:gd name="connsiteY235" fmla="*/ 572262 h 804100"/>
                <a:gd name="connsiteX236" fmla="*/ 2394871 w 5168550"/>
                <a:gd name="connsiteY236" fmla="*/ 572262 h 804100"/>
                <a:gd name="connsiteX237" fmla="*/ 2409730 w 5168550"/>
                <a:gd name="connsiteY237" fmla="*/ 572262 h 804100"/>
                <a:gd name="connsiteX238" fmla="*/ 2409730 w 5168550"/>
                <a:gd name="connsiteY238" fmla="*/ 581120 h 804100"/>
                <a:gd name="connsiteX239" fmla="*/ 2428970 w 5168550"/>
                <a:gd name="connsiteY239" fmla="*/ 581120 h 804100"/>
                <a:gd name="connsiteX240" fmla="*/ 2428970 w 5168550"/>
                <a:gd name="connsiteY240" fmla="*/ 588550 h 804100"/>
                <a:gd name="connsiteX241" fmla="*/ 2454307 w 5168550"/>
                <a:gd name="connsiteY241" fmla="*/ 588550 h 804100"/>
                <a:gd name="connsiteX242" fmla="*/ 2454307 w 5168550"/>
                <a:gd name="connsiteY242" fmla="*/ 597503 h 804100"/>
                <a:gd name="connsiteX243" fmla="*/ 2461736 w 5168550"/>
                <a:gd name="connsiteY243" fmla="*/ 597503 h 804100"/>
                <a:gd name="connsiteX244" fmla="*/ 2461736 w 5168550"/>
                <a:gd name="connsiteY244" fmla="*/ 606362 h 804100"/>
                <a:gd name="connsiteX245" fmla="*/ 2467642 w 5168550"/>
                <a:gd name="connsiteY245" fmla="*/ 606362 h 804100"/>
                <a:gd name="connsiteX246" fmla="*/ 2473547 w 5168550"/>
                <a:gd name="connsiteY246" fmla="*/ 606362 h 804100"/>
                <a:gd name="connsiteX247" fmla="*/ 2473547 w 5168550"/>
                <a:gd name="connsiteY247" fmla="*/ 615315 h 804100"/>
                <a:gd name="connsiteX248" fmla="*/ 2480977 w 5168550"/>
                <a:gd name="connsiteY248" fmla="*/ 615315 h 804100"/>
                <a:gd name="connsiteX249" fmla="*/ 2486978 w 5168550"/>
                <a:gd name="connsiteY249" fmla="*/ 615315 h 804100"/>
                <a:gd name="connsiteX250" fmla="*/ 2486978 w 5168550"/>
                <a:gd name="connsiteY250" fmla="*/ 624269 h 804100"/>
                <a:gd name="connsiteX251" fmla="*/ 2500313 w 5168550"/>
                <a:gd name="connsiteY251" fmla="*/ 624269 h 804100"/>
                <a:gd name="connsiteX252" fmla="*/ 2531555 w 5168550"/>
                <a:gd name="connsiteY252" fmla="*/ 624269 h 804100"/>
                <a:gd name="connsiteX253" fmla="*/ 2531555 w 5168550"/>
                <a:gd name="connsiteY253" fmla="*/ 633127 h 804100"/>
                <a:gd name="connsiteX254" fmla="*/ 2538984 w 5168550"/>
                <a:gd name="connsiteY254" fmla="*/ 633127 h 804100"/>
                <a:gd name="connsiteX255" fmla="*/ 2538984 w 5168550"/>
                <a:gd name="connsiteY255" fmla="*/ 642080 h 804100"/>
                <a:gd name="connsiteX256" fmla="*/ 2550795 w 5168550"/>
                <a:gd name="connsiteY256" fmla="*/ 642080 h 804100"/>
                <a:gd name="connsiteX257" fmla="*/ 2556796 w 5168550"/>
                <a:gd name="connsiteY257" fmla="*/ 642080 h 804100"/>
                <a:gd name="connsiteX258" fmla="*/ 2570131 w 5168550"/>
                <a:gd name="connsiteY258" fmla="*/ 642080 h 804100"/>
                <a:gd name="connsiteX259" fmla="*/ 2573084 w 5168550"/>
                <a:gd name="connsiteY259" fmla="*/ 642080 h 804100"/>
                <a:gd name="connsiteX260" fmla="*/ 2583561 w 5168550"/>
                <a:gd name="connsiteY260" fmla="*/ 642080 h 804100"/>
                <a:gd name="connsiteX261" fmla="*/ 2583561 w 5168550"/>
                <a:gd name="connsiteY261" fmla="*/ 651034 h 804100"/>
                <a:gd name="connsiteX262" fmla="*/ 2647379 w 5168550"/>
                <a:gd name="connsiteY262" fmla="*/ 651034 h 804100"/>
                <a:gd name="connsiteX263" fmla="*/ 2656332 w 5168550"/>
                <a:gd name="connsiteY263" fmla="*/ 651034 h 804100"/>
                <a:gd name="connsiteX264" fmla="*/ 2656332 w 5168550"/>
                <a:gd name="connsiteY264" fmla="*/ 659892 h 804100"/>
                <a:gd name="connsiteX265" fmla="*/ 2681573 w 5168550"/>
                <a:gd name="connsiteY265" fmla="*/ 659892 h 804100"/>
                <a:gd name="connsiteX266" fmla="*/ 2684526 w 5168550"/>
                <a:gd name="connsiteY266" fmla="*/ 659892 h 804100"/>
                <a:gd name="connsiteX267" fmla="*/ 2700909 w 5168550"/>
                <a:gd name="connsiteY267" fmla="*/ 659892 h 804100"/>
                <a:gd name="connsiteX268" fmla="*/ 2708339 w 5168550"/>
                <a:gd name="connsiteY268" fmla="*/ 659892 h 804100"/>
                <a:gd name="connsiteX269" fmla="*/ 2717197 w 5168550"/>
                <a:gd name="connsiteY269" fmla="*/ 659892 h 804100"/>
                <a:gd name="connsiteX270" fmla="*/ 2739485 w 5168550"/>
                <a:gd name="connsiteY270" fmla="*/ 659892 h 804100"/>
                <a:gd name="connsiteX271" fmla="*/ 2758821 w 5168550"/>
                <a:gd name="connsiteY271" fmla="*/ 659892 h 804100"/>
                <a:gd name="connsiteX272" fmla="*/ 2761774 w 5168550"/>
                <a:gd name="connsiteY272" fmla="*/ 659892 h 804100"/>
                <a:gd name="connsiteX273" fmla="*/ 2767775 w 5168550"/>
                <a:gd name="connsiteY273" fmla="*/ 659892 h 804100"/>
                <a:gd name="connsiteX274" fmla="*/ 2772156 w 5168550"/>
                <a:gd name="connsiteY274" fmla="*/ 659892 h 804100"/>
                <a:gd name="connsiteX275" fmla="*/ 2772156 w 5168550"/>
                <a:gd name="connsiteY275" fmla="*/ 668846 h 804100"/>
                <a:gd name="connsiteX276" fmla="*/ 2778157 w 5168550"/>
                <a:gd name="connsiteY276" fmla="*/ 668846 h 804100"/>
                <a:gd name="connsiteX277" fmla="*/ 2784062 w 5168550"/>
                <a:gd name="connsiteY277" fmla="*/ 668846 h 804100"/>
                <a:gd name="connsiteX278" fmla="*/ 2787015 w 5168550"/>
                <a:gd name="connsiteY278" fmla="*/ 668846 h 804100"/>
                <a:gd name="connsiteX279" fmla="*/ 2787015 w 5168550"/>
                <a:gd name="connsiteY279" fmla="*/ 679228 h 804100"/>
                <a:gd name="connsiteX280" fmla="*/ 2794445 w 5168550"/>
                <a:gd name="connsiteY280" fmla="*/ 679228 h 804100"/>
                <a:gd name="connsiteX281" fmla="*/ 2800445 w 5168550"/>
                <a:gd name="connsiteY281" fmla="*/ 679228 h 804100"/>
                <a:gd name="connsiteX282" fmla="*/ 2806351 w 5168550"/>
                <a:gd name="connsiteY282" fmla="*/ 679228 h 804100"/>
                <a:gd name="connsiteX283" fmla="*/ 2810828 w 5168550"/>
                <a:gd name="connsiteY283" fmla="*/ 679228 h 804100"/>
                <a:gd name="connsiteX284" fmla="*/ 2813780 w 5168550"/>
                <a:gd name="connsiteY284" fmla="*/ 679228 h 804100"/>
                <a:gd name="connsiteX285" fmla="*/ 2816733 w 5168550"/>
                <a:gd name="connsiteY285" fmla="*/ 679228 h 804100"/>
                <a:gd name="connsiteX286" fmla="*/ 2819781 w 5168550"/>
                <a:gd name="connsiteY286" fmla="*/ 679228 h 804100"/>
                <a:gd name="connsiteX287" fmla="*/ 2833116 w 5168550"/>
                <a:gd name="connsiteY287" fmla="*/ 679228 h 804100"/>
                <a:gd name="connsiteX288" fmla="*/ 2847975 w 5168550"/>
                <a:gd name="connsiteY288" fmla="*/ 679228 h 804100"/>
                <a:gd name="connsiteX289" fmla="*/ 2871692 w 5168550"/>
                <a:gd name="connsiteY289" fmla="*/ 679228 h 804100"/>
                <a:gd name="connsiteX290" fmla="*/ 2874740 w 5168550"/>
                <a:gd name="connsiteY290" fmla="*/ 679228 h 804100"/>
                <a:gd name="connsiteX291" fmla="*/ 2886552 w 5168550"/>
                <a:gd name="connsiteY291" fmla="*/ 679228 h 804100"/>
                <a:gd name="connsiteX292" fmla="*/ 2889599 w 5168550"/>
                <a:gd name="connsiteY292" fmla="*/ 679228 h 804100"/>
                <a:gd name="connsiteX293" fmla="*/ 2889599 w 5168550"/>
                <a:gd name="connsiteY293" fmla="*/ 689610 h 804100"/>
                <a:gd name="connsiteX294" fmla="*/ 2897029 w 5168550"/>
                <a:gd name="connsiteY294" fmla="*/ 689610 h 804100"/>
                <a:gd name="connsiteX295" fmla="*/ 2899981 w 5168550"/>
                <a:gd name="connsiteY295" fmla="*/ 689610 h 804100"/>
                <a:gd name="connsiteX296" fmla="*/ 2913317 w 5168550"/>
                <a:gd name="connsiteY296" fmla="*/ 689610 h 804100"/>
                <a:gd name="connsiteX297" fmla="*/ 2919317 w 5168550"/>
                <a:gd name="connsiteY297" fmla="*/ 689610 h 804100"/>
                <a:gd name="connsiteX298" fmla="*/ 2922270 w 5168550"/>
                <a:gd name="connsiteY298" fmla="*/ 689610 h 804100"/>
                <a:gd name="connsiteX299" fmla="*/ 2935605 w 5168550"/>
                <a:gd name="connsiteY299" fmla="*/ 689610 h 804100"/>
                <a:gd name="connsiteX300" fmla="*/ 2960846 w 5168550"/>
                <a:gd name="connsiteY300" fmla="*/ 689610 h 804100"/>
                <a:gd name="connsiteX301" fmla="*/ 2966847 w 5168550"/>
                <a:gd name="connsiteY301" fmla="*/ 689610 h 804100"/>
                <a:gd name="connsiteX302" fmla="*/ 2966847 w 5168550"/>
                <a:gd name="connsiteY302" fmla="*/ 700088 h 804100"/>
                <a:gd name="connsiteX303" fmla="*/ 2972753 w 5168550"/>
                <a:gd name="connsiteY303" fmla="*/ 700088 h 804100"/>
                <a:gd name="connsiteX304" fmla="*/ 2989136 w 5168550"/>
                <a:gd name="connsiteY304" fmla="*/ 700088 h 804100"/>
                <a:gd name="connsiteX305" fmla="*/ 3008376 w 5168550"/>
                <a:gd name="connsiteY305" fmla="*/ 700088 h 804100"/>
                <a:gd name="connsiteX306" fmla="*/ 3011424 w 5168550"/>
                <a:gd name="connsiteY306" fmla="*/ 700088 h 804100"/>
                <a:gd name="connsiteX307" fmla="*/ 3036665 w 5168550"/>
                <a:gd name="connsiteY307" fmla="*/ 700088 h 804100"/>
                <a:gd name="connsiteX308" fmla="*/ 3052953 w 5168550"/>
                <a:gd name="connsiteY308" fmla="*/ 700088 h 804100"/>
                <a:gd name="connsiteX309" fmla="*/ 3055906 w 5168550"/>
                <a:gd name="connsiteY309" fmla="*/ 700088 h 804100"/>
                <a:gd name="connsiteX310" fmla="*/ 3066383 w 5168550"/>
                <a:gd name="connsiteY310" fmla="*/ 700088 h 804100"/>
                <a:gd name="connsiteX311" fmla="*/ 3072289 w 5168550"/>
                <a:gd name="connsiteY311" fmla="*/ 700088 h 804100"/>
                <a:gd name="connsiteX312" fmla="*/ 3102007 w 5168550"/>
                <a:gd name="connsiteY312" fmla="*/ 700088 h 804100"/>
                <a:gd name="connsiteX313" fmla="*/ 3113913 w 5168550"/>
                <a:gd name="connsiteY313" fmla="*/ 700088 h 804100"/>
                <a:gd name="connsiteX314" fmla="*/ 3161443 w 5168550"/>
                <a:gd name="connsiteY314" fmla="*/ 700088 h 804100"/>
                <a:gd name="connsiteX315" fmla="*/ 3161443 w 5168550"/>
                <a:gd name="connsiteY315" fmla="*/ 713423 h 804100"/>
                <a:gd name="connsiteX316" fmla="*/ 3185160 w 5168550"/>
                <a:gd name="connsiteY316" fmla="*/ 713423 h 804100"/>
                <a:gd name="connsiteX317" fmla="*/ 3210497 w 5168550"/>
                <a:gd name="connsiteY317" fmla="*/ 713423 h 804100"/>
                <a:gd name="connsiteX318" fmla="*/ 3210497 w 5168550"/>
                <a:gd name="connsiteY318" fmla="*/ 725329 h 804100"/>
                <a:gd name="connsiteX319" fmla="*/ 3232785 w 5168550"/>
                <a:gd name="connsiteY319" fmla="*/ 725329 h 804100"/>
                <a:gd name="connsiteX320" fmla="*/ 3263932 w 5168550"/>
                <a:gd name="connsiteY320" fmla="*/ 725329 h 804100"/>
                <a:gd name="connsiteX321" fmla="*/ 3283268 w 5168550"/>
                <a:gd name="connsiteY321" fmla="*/ 725329 h 804100"/>
                <a:gd name="connsiteX322" fmla="*/ 3287744 w 5168550"/>
                <a:gd name="connsiteY322" fmla="*/ 725329 h 804100"/>
                <a:gd name="connsiteX323" fmla="*/ 3308509 w 5168550"/>
                <a:gd name="connsiteY323" fmla="*/ 725329 h 804100"/>
                <a:gd name="connsiteX324" fmla="*/ 3321844 w 5168550"/>
                <a:gd name="connsiteY324" fmla="*/ 725329 h 804100"/>
                <a:gd name="connsiteX325" fmla="*/ 3324892 w 5168550"/>
                <a:gd name="connsiteY325" fmla="*/ 725329 h 804100"/>
                <a:gd name="connsiteX326" fmla="*/ 3341180 w 5168550"/>
                <a:gd name="connsiteY326" fmla="*/ 725329 h 804100"/>
                <a:gd name="connsiteX327" fmla="*/ 3347180 w 5168550"/>
                <a:gd name="connsiteY327" fmla="*/ 725329 h 804100"/>
                <a:gd name="connsiteX328" fmla="*/ 3350133 w 5168550"/>
                <a:gd name="connsiteY328" fmla="*/ 725329 h 804100"/>
                <a:gd name="connsiteX329" fmla="*/ 3351562 w 5168550"/>
                <a:gd name="connsiteY329" fmla="*/ 725329 h 804100"/>
                <a:gd name="connsiteX330" fmla="*/ 3354610 w 5168550"/>
                <a:gd name="connsiteY330" fmla="*/ 725329 h 804100"/>
                <a:gd name="connsiteX331" fmla="*/ 3360515 w 5168550"/>
                <a:gd name="connsiteY331" fmla="*/ 725329 h 804100"/>
                <a:gd name="connsiteX332" fmla="*/ 3373850 w 5168550"/>
                <a:gd name="connsiteY332" fmla="*/ 725329 h 804100"/>
                <a:gd name="connsiteX333" fmla="*/ 3391662 w 5168550"/>
                <a:gd name="connsiteY333" fmla="*/ 725329 h 804100"/>
                <a:gd name="connsiteX334" fmla="*/ 3393186 w 5168550"/>
                <a:gd name="connsiteY334" fmla="*/ 725329 h 804100"/>
                <a:gd name="connsiteX335" fmla="*/ 3412522 w 5168550"/>
                <a:gd name="connsiteY335" fmla="*/ 725329 h 804100"/>
                <a:gd name="connsiteX336" fmla="*/ 3418427 w 5168550"/>
                <a:gd name="connsiteY336" fmla="*/ 725329 h 804100"/>
                <a:gd name="connsiteX337" fmla="*/ 3437763 w 5168550"/>
                <a:gd name="connsiteY337" fmla="*/ 725329 h 804100"/>
                <a:gd name="connsiteX338" fmla="*/ 3460052 w 5168550"/>
                <a:gd name="connsiteY338" fmla="*/ 725329 h 804100"/>
                <a:gd name="connsiteX339" fmla="*/ 3479387 w 5168550"/>
                <a:gd name="connsiteY339" fmla="*/ 725329 h 804100"/>
                <a:gd name="connsiteX340" fmla="*/ 3494246 w 5168550"/>
                <a:gd name="connsiteY340" fmla="*/ 725329 h 804100"/>
                <a:gd name="connsiteX341" fmla="*/ 3494246 w 5168550"/>
                <a:gd name="connsiteY341" fmla="*/ 740188 h 804100"/>
                <a:gd name="connsiteX342" fmla="*/ 3516535 w 5168550"/>
                <a:gd name="connsiteY342" fmla="*/ 740188 h 804100"/>
                <a:gd name="connsiteX343" fmla="*/ 3523964 w 5168550"/>
                <a:gd name="connsiteY343" fmla="*/ 740188 h 804100"/>
                <a:gd name="connsiteX344" fmla="*/ 3537299 w 5168550"/>
                <a:gd name="connsiteY344" fmla="*/ 740188 h 804100"/>
                <a:gd name="connsiteX345" fmla="*/ 3559588 w 5168550"/>
                <a:gd name="connsiteY345" fmla="*/ 740188 h 804100"/>
                <a:gd name="connsiteX346" fmla="*/ 3568446 w 5168550"/>
                <a:gd name="connsiteY346" fmla="*/ 740188 h 804100"/>
                <a:gd name="connsiteX347" fmla="*/ 3587782 w 5168550"/>
                <a:gd name="connsiteY347" fmla="*/ 740188 h 804100"/>
                <a:gd name="connsiteX348" fmla="*/ 3596735 w 5168550"/>
                <a:gd name="connsiteY348" fmla="*/ 740188 h 804100"/>
                <a:gd name="connsiteX349" fmla="*/ 3599688 w 5168550"/>
                <a:gd name="connsiteY349" fmla="*/ 740188 h 804100"/>
                <a:gd name="connsiteX350" fmla="*/ 3601212 w 5168550"/>
                <a:gd name="connsiteY350" fmla="*/ 740188 h 804100"/>
                <a:gd name="connsiteX351" fmla="*/ 3607118 w 5168550"/>
                <a:gd name="connsiteY351" fmla="*/ 740188 h 804100"/>
                <a:gd name="connsiteX352" fmla="*/ 3610070 w 5168550"/>
                <a:gd name="connsiteY352" fmla="*/ 740188 h 804100"/>
                <a:gd name="connsiteX353" fmla="*/ 3623501 w 5168550"/>
                <a:gd name="connsiteY353" fmla="*/ 740188 h 804100"/>
                <a:gd name="connsiteX354" fmla="*/ 3623501 w 5168550"/>
                <a:gd name="connsiteY354" fmla="*/ 758000 h 804100"/>
                <a:gd name="connsiteX355" fmla="*/ 3635312 w 5168550"/>
                <a:gd name="connsiteY355" fmla="*/ 758000 h 804100"/>
                <a:gd name="connsiteX356" fmla="*/ 3665030 w 5168550"/>
                <a:gd name="connsiteY356" fmla="*/ 758000 h 804100"/>
                <a:gd name="connsiteX357" fmla="*/ 3671030 w 5168550"/>
                <a:gd name="connsiteY357" fmla="*/ 758000 h 804100"/>
                <a:gd name="connsiteX358" fmla="*/ 3690271 w 5168550"/>
                <a:gd name="connsiteY358" fmla="*/ 758000 h 804100"/>
                <a:gd name="connsiteX359" fmla="*/ 3706654 w 5168550"/>
                <a:gd name="connsiteY359" fmla="*/ 758000 h 804100"/>
                <a:gd name="connsiteX360" fmla="*/ 3709606 w 5168550"/>
                <a:gd name="connsiteY360" fmla="*/ 758000 h 804100"/>
                <a:gd name="connsiteX361" fmla="*/ 3724466 w 5168550"/>
                <a:gd name="connsiteY361" fmla="*/ 758000 h 804100"/>
                <a:gd name="connsiteX362" fmla="*/ 3731895 w 5168550"/>
                <a:gd name="connsiteY362" fmla="*/ 758000 h 804100"/>
                <a:gd name="connsiteX363" fmla="*/ 3809143 w 5168550"/>
                <a:gd name="connsiteY363" fmla="*/ 758000 h 804100"/>
                <a:gd name="connsiteX364" fmla="*/ 3815144 w 5168550"/>
                <a:gd name="connsiteY364" fmla="*/ 758000 h 804100"/>
                <a:gd name="connsiteX365" fmla="*/ 3831431 w 5168550"/>
                <a:gd name="connsiteY365" fmla="*/ 758000 h 804100"/>
                <a:gd name="connsiteX366" fmla="*/ 3840385 w 5168550"/>
                <a:gd name="connsiteY366" fmla="*/ 758000 h 804100"/>
                <a:gd name="connsiteX367" fmla="*/ 3850767 w 5168550"/>
                <a:gd name="connsiteY367" fmla="*/ 758000 h 804100"/>
                <a:gd name="connsiteX368" fmla="*/ 3868579 w 5168550"/>
                <a:gd name="connsiteY368" fmla="*/ 758000 h 804100"/>
                <a:gd name="connsiteX369" fmla="*/ 3878961 w 5168550"/>
                <a:gd name="connsiteY369" fmla="*/ 758000 h 804100"/>
                <a:gd name="connsiteX370" fmla="*/ 3890867 w 5168550"/>
                <a:gd name="connsiteY370" fmla="*/ 758000 h 804100"/>
                <a:gd name="connsiteX371" fmla="*/ 3907250 w 5168550"/>
                <a:gd name="connsiteY371" fmla="*/ 758000 h 804100"/>
                <a:gd name="connsiteX372" fmla="*/ 3917633 w 5168550"/>
                <a:gd name="connsiteY372" fmla="*/ 758000 h 804100"/>
                <a:gd name="connsiteX373" fmla="*/ 3923538 w 5168550"/>
                <a:gd name="connsiteY373" fmla="*/ 758000 h 804100"/>
                <a:gd name="connsiteX374" fmla="*/ 3942874 w 5168550"/>
                <a:gd name="connsiteY374" fmla="*/ 758000 h 804100"/>
                <a:gd name="connsiteX375" fmla="*/ 3959257 w 5168550"/>
                <a:gd name="connsiteY375" fmla="*/ 758000 h 804100"/>
                <a:gd name="connsiteX376" fmla="*/ 3981450 w 5168550"/>
                <a:gd name="connsiteY376" fmla="*/ 758000 h 804100"/>
                <a:gd name="connsiteX377" fmla="*/ 3981450 w 5168550"/>
                <a:gd name="connsiteY377" fmla="*/ 780288 h 804100"/>
                <a:gd name="connsiteX378" fmla="*/ 3987451 w 5168550"/>
                <a:gd name="connsiteY378" fmla="*/ 780288 h 804100"/>
                <a:gd name="connsiteX379" fmla="*/ 4003739 w 5168550"/>
                <a:gd name="connsiteY379" fmla="*/ 780288 h 804100"/>
                <a:gd name="connsiteX380" fmla="*/ 4015645 w 5168550"/>
                <a:gd name="connsiteY380" fmla="*/ 780288 h 804100"/>
                <a:gd name="connsiteX381" fmla="*/ 4015645 w 5168550"/>
                <a:gd name="connsiteY381" fmla="*/ 804101 h 804100"/>
                <a:gd name="connsiteX382" fmla="*/ 4020122 w 5168550"/>
                <a:gd name="connsiteY382" fmla="*/ 804101 h 804100"/>
                <a:gd name="connsiteX383" fmla="*/ 4045363 w 5168550"/>
                <a:gd name="connsiteY383" fmla="*/ 804101 h 804100"/>
                <a:gd name="connsiteX384" fmla="*/ 4079558 w 5168550"/>
                <a:gd name="connsiteY384" fmla="*/ 804101 h 804100"/>
                <a:gd name="connsiteX385" fmla="*/ 4098893 w 5168550"/>
                <a:gd name="connsiteY385" fmla="*/ 804101 h 804100"/>
                <a:gd name="connsiteX386" fmla="*/ 4109276 w 5168550"/>
                <a:gd name="connsiteY386" fmla="*/ 804101 h 804100"/>
                <a:gd name="connsiteX387" fmla="*/ 4121182 w 5168550"/>
                <a:gd name="connsiteY387" fmla="*/ 804101 h 804100"/>
                <a:gd name="connsiteX388" fmla="*/ 4122611 w 5168550"/>
                <a:gd name="connsiteY388" fmla="*/ 804101 h 804100"/>
                <a:gd name="connsiteX389" fmla="*/ 4141946 w 5168550"/>
                <a:gd name="connsiteY389" fmla="*/ 804101 h 804100"/>
                <a:gd name="connsiteX390" fmla="*/ 4164235 w 5168550"/>
                <a:gd name="connsiteY390" fmla="*/ 804101 h 804100"/>
                <a:gd name="connsiteX391" fmla="*/ 4173188 w 5168550"/>
                <a:gd name="connsiteY391" fmla="*/ 804101 h 804100"/>
                <a:gd name="connsiteX392" fmla="*/ 4179094 w 5168550"/>
                <a:gd name="connsiteY392" fmla="*/ 804101 h 804100"/>
                <a:gd name="connsiteX393" fmla="*/ 4182047 w 5168550"/>
                <a:gd name="connsiteY393" fmla="*/ 804101 h 804100"/>
                <a:gd name="connsiteX394" fmla="*/ 4211765 w 5168550"/>
                <a:gd name="connsiteY394" fmla="*/ 804101 h 804100"/>
                <a:gd name="connsiteX395" fmla="*/ 4253389 w 5168550"/>
                <a:gd name="connsiteY395" fmla="*/ 804101 h 804100"/>
                <a:gd name="connsiteX396" fmla="*/ 4259295 w 5168550"/>
                <a:gd name="connsiteY396" fmla="*/ 804101 h 804100"/>
                <a:gd name="connsiteX397" fmla="*/ 4291965 w 5168550"/>
                <a:gd name="connsiteY397" fmla="*/ 804101 h 804100"/>
                <a:gd name="connsiteX398" fmla="*/ 4311301 w 5168550"/>
                <a:gd name="connsiteY398" fmla="*/ 804101 h 804100"/>
                <a:gd name="connsiteX399" fmla="*/ 4326160 w 5168550"/>
                <a:gd name="connsiteY399" fmla="*/ 804101 h 804100"/>
                <a:gd name="connsiteX400" fmla="*/ 4358831 w 5168550"/>
                <a:gd name="connsiteY400" fmla="*/ 804101 h 804100"/>
                <a:gd name="connsiteX401" fmla="*/ 4361783 w 5168550"/>
                <a:gd name="connsiteY401" fmla="*/ 804101 h 804100"/>
                <a:gd name="connsiteX402" fmla="*/ 4372261 w 5168550"/>
                <a:gd name="connsiteY402" fmla="*/ 804101 h 804100"/>
                <a:gd name="connsiteX403" fmla="*/ 4384072 w 5168550"/>
                <a:gd name="connsiteY403" fmla="*/ 804101 h 804100"/>
                <a:gd name="connsiteX404" fmla="*/ 4412361 w 5168550"/>
                <a:gd name="connsiteY404" fmla="*/ 804101 h 804100"/>
                <a:gd name="connsiteX405" fmla="*/ 4419791 w 5168550"/>
                <a:gd name="connsiteY405" fmla="*/ 804101 h 804100"/>
                <a:gd name="connsiteX406" fmla="*/ 4431602 w 5168550"/>
                <a:gd name="connsiteY406" fmla="*/ 804101 h 804100"/>
                <a:gd name="connsiteX407" fmla="*/ 4439031 w 5168550"/>
                <a:gd name="connsiteY407" fmla="*/ 804101 h 804100"/>
                <a:gd name="connsiteX408" fmla="*/ 4467321 w 5168550"/>
                <a:gd name="connsiteY408" fmla="*/ 804101 h 804100"/>
                <a:gd name="connsiteX409" fmla="*/ 4470273 w 5168550"/>
                <a:gd name="connsiteY409" fmla="*/ 804101 h 804100"/>
                <a:gd name="connsiteX410" fmla="*/ 4477703 w 5168550"/>
                <a:gd name="connsiteY410" fmla="*/ 804101 h 804100"/>
                <a:gd name="connsiteX411" fmla="*/ 4497038 w 5168550"/>
                <a:gd name="connsiteY411" fmla="*/ 804101 h 804100"/>
                <a:gd name="connsiteX412" fmla="*/ 4499991 w 5168550"/>
                <a:gd name="connsiteY412" fmla="*/ 804101 h 804100"/>
                <a:gd name="connsiteX413" fmla="*/ 4508849 w 5168550"/>
                <a:gd name="connsiteY413" fmla="*/ 804101 h 804100"/>
                <a:gd name="connsiteX414" fmla="*/ 4516279 w 5168550"/>
                <a:gd name="connsiteY414" fmla="*/ 804101 h 804100"/>
                <a:gd name="connsiteX415" fmla="*/ 4541615 w 5168550"/>
                <a:gd name="connsiteY415" fmla="*/ 804101 h 804100"/>
                <a:gd name="connsiteX416" fmla="*/ 4544568 w 5168550"/>
                <a:gd name="connsiteY416" fmla="*/ 804101 h 804100"/>
                <a:gd name="connsiteX417" fmla="*/ 4547521 w 5168550"/>
                <a:gd name="connsiteY417" fmla="*/ 804101 h 804100"/>
                <a:gd name="connsiteX418" fmla="*/ 4560856 w 5168550"/>
                <a:gd name="connsiteY418" fmla="*/ 804101 h 804100"/>
                <a:gd name="connsiteX419" fmla="*/ 4578763 w 5168550"/>
                <a:gd name="connsiteY419" fmla="*/ 804101 h 804100"/>
                <a:gd name="connsiteX420" fmla="*/ 4586192 w 5168550"/>
                <a:gd name="connsiteY420" fmla="*/ 804101 h 804100"/>
                <a:gd name="connsiteX421" fmla="*/ 4595051 w 5168550"/>
                <a:gd name="connsiteY421" fmla="*/ 804101 h 804100"/>
                <a:gd name="connsiteX422" fmla="*/ 4599528 w 5168550"/>
                <a:gd name="connsiteY422" fmla="*/ 804101 h 804100"/>
                <a:gd name="connsiteX423" fmla="*/ 4641152 w 5168550"/>
                <a:gd name="connsiteY423" fmla="*/ 804101 h 804100"/>
                <a:gd name="connsiteX424" fmla="*/ 4647057 w 5168550"/>
                <a:gd name="connsiteY424" fmla="*/ 804101 h 804100"/>
                <a:gd name="connsiteX425" fmla="*/ 4661916 w 5168550"/>
                <a:gd name="connsiteY425" fmla="*/ 804101 h 804100"/>
                <a:gd name="connsiteX426" fmla="*/ 4672298 w 5168550"/>
                <a:gd name="connsiteY426" fmla="*/ 804101 h 804100"/>
                <a:gd name="connsiteX427" fmla="*/ 4678299 w 5168550"/>
                <a:gd name="connsiteY427" fmla="*/ 804101 h 804100"/>
                <a:gd name="connsiteX428" fmla="*/ 4694587 w 5168550"/>
                <a:gd name="connsiteY428" fmla="*/ 804101 h 804100"/>
                <a:gd name="connsiteX429" fmla="*/ 4707922 w 5168550"/>
                <a:gd name="connsiteY429" fmla="*/ 804101 h 804100"/>
                <a:gd name="connsiteX430" fmla="*/ 4716875 w 5168550"/>
                <a:gd name="connsiteY430" fmla="*/ 804101 h 804100"/>
                <a:gd name="connsiteX431" fmla="*/ 4742117 w 5168550"/>
                <a:gd name="connsiteY431" fmla="*/ 804101 h 804100"/>
                <a:gd name="connsiteX432" fmla="*/ 4786694 w 5168550"/>
                <a:gd name="connsiteY432" fmla="*/ 804101 h 804100"/>
                <a:gd name="connsiteX433" fmla="*/ 4791171 w 5168550"/>
                <a:gd name="connsiteY433" fmla="*/ 804101 h 804100"/>
                <a:gd name="connsiteX434" fmla="*/ 4806030 w 5168550"/>
                <a:gd name="connsiteY434" fmla="*/ 804101 h 804100"/>
                <a:gd name="connsiteX435" fmla="*/ 4829747 w 5168550"/>
                <a:gd name="connsiteY435" fmla="*/ 804101 h 804100"/>
                <a:gd name="connsiteX436" fmla="*/ 4847654 w 5168550"/>
                <a:gd name="connsiteY436" fmla="*/ 804101 h 804100"/>
                <a:gd name="connsiteX437" fmla="*/ 4852035 w 5168550"/>
                <a:gd name="connsiteY437" fmla="*/ 804101 h 804100"/>
                <a:gd name="connsiteX438" fmla="*/ 4871371 w 5168550"/>
                <a:gd name="connsiteY438" fmla="*/ 804101 h 804100"/>
                <a:gd name="connsiteX439" fmla="*/ 4874324 w 5168550"/>
                <a:gd name="connsiteY439" fmla="*/ 804101 h 804100"/>
                <a:gd name="connsiteX440" fmla="*/ 4896612 w 5168550"/>
                <a:gd name="connsiteY440" fmla="*/ 804101 h 804100"/>
                <a:gd name="connsiteX441" fmla="*/ 4935284 w 5168550"/>
                <a:gd name="connsiteY441" fmla="*/ 804101 h 804100"/>
                <a:gd name="connsiteX442" fmla="*/ 4973860 w 5168550"/>
                <a:gd name="connsiteY442" fmla="*/ 804101 h 804100"/>
                <a:gd name="connsiteX443" fmla="*/ 5049679 w 5168550"/>
                <a:gd name="connsiteY443" fmla="*/ 804101 h 804100"/>
                <a:gd name="connsiteX444" fmla="*/ 5065967 w 5168550"/>
                <a:gd name="connsiteY444" fmla="*/ 804101 h 804100"/>
                <a:gd name="connsiteX445" fmla="*/ 5132832 w 5168550"/>
                <a:gd name="connsiteY445" fmla="*/ 804101 h 804100"/>
                <a:gd name="connsiteX446" fmla="*/ 5135785 w 5168550"/>
                <a:gd name="connsiteY446" fmla="*/ 804101 h 804100"/>
                <a:gd name="connsiteX447" fmla="*/ 5168551 w 5168550"/>
                <a:gd name="connsiteY447" fmla="*/ 804101 h 80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Lst>
              <a:rect l="l" t="t" r="r" b="b"/>
              <a:pathLst>
                <a:path w="5168550" h="804100">
                  <a:moveTo>
                    <a:pt x="0" y="0"/>
                  </a:moveTo>
                  <a:lnTo>
                    <a:pt x="0" y="0"/>
                  </a:lnTo>
                  <a:lnTo>
                    <a:pt x="35719" y="0"/>
                  </a:lnTo>
                  <a:lnTo>
                    <a:pt x="35719" y="5906"/>
                  </a:lnTo>
                  <a:lnTo>
                    <a:pt x="74295" y="5906"/>
                  </a:lnTo>
                  <a:lnTo>
                    <a:pt x="74295" y="11906"/>
                  </a:lnTo>
                  <a:lnTo>
                    <a:pt x="80201" y="11906"/>
                  </a:lnTo>
                  <a:lnTo>
                    <a:pt x="80201" y="17812"/>
                  </a:lnTo>
                  <a:lnTo>
                    <a:pt x="83249" y="17812"/>
                  </a:lnTo>
                  <a:lnTo>
                    <a:pt x="83249" y="23717"/>
                  </a:lnTo>
                  <a:lnTo>
                    <a:pt x="144113" y="23717"/>
                  </a:lnTo>
                  <a:lnTo>
                    <a:pt x="144113" y="29718"/>
                  </a:lnTo>
                  <a:lnTo>
                    <a:pt x="151543" y="29718"/>
                  </a:lnTo>
                  <a:lnTo>
                    <a:pt x="151543" y="37148"/>
                  </a:lnTo>
                  <a:lnTo>
                    <a:pt x="163449" y="37148"/>
                  </a:lnTo>
                  <a:lnTo>
                    <a:pt x="163449" y="43053"/>
                  </a:lnTo>
                  <a:lnTo>
                    <a:pt x="179737" y="43053"/>
                  </a:lnTo>
                  <a:lnTo>
                    <a:pt x="179737" y="49054"/>
                  </a:lnTo>
                  <a:lnTo>
                    <a:pt x="185738" y="54959"/>
                  </a:lnTo>
                  <a:lnTo>
                    <a:pt x="190214" y="54959"/>
                  </a:lnTo>
                  <a:lnTo>
                    <a:pt x="190214" y="60865"/>
                  </a:lnTo>
                  <a:lnTo>
                    <a:pt x="215456" y="60865"/>
                  </a:lnTo>
                  <a:lnTo>
                    <a:pt x="215456" y="66866"/>
                  </a:lnTo>
                  <a:lnTo>
                    <a:pt x="221361" y="72771"/>
                  </a:lnTo>
                  <a:lnTo>
                    <a:pt x="262985" y="72771"/>
                  </a:lnTo>
                  <a:lnTo>
                    <a:pt x="262985" y="78772"/>
                  </a:lnTo>
                  <a:lnTo>
                    <a:pt x="268891" y="78772"/>
                  </a:lnTo>
                  <a:lnTo>
                    <a:pt x="285274" y="78772"/>
                  </a:lnTo>
                  <a:lnTo>
                    <a:pt x="285274" y="86201"/>
                  </a:lnTo>
                  <a:lnTo>
                    <a:pt x="288227" y="86201"/>
                  </a:lnTo>
                  <a:lnTo>
                    <a:pt x="288227" y="92107"/>
                  </a:lnTo>
                  <a:lnTo>
                    <a:pt x="323850" y="92107"/>
                  </a:lnTo>
                  <a:lnTo>
                    <a:pt x="323850" y="98108"/>
                  </a:lnTo>
                  <a:lnTo>
                    <a:pt x="337280" y="98108"/>
                  </a:lnTo>
                  <a:lnTo>
                    <a:pt x="337280" y="104013"/>
                  </a:lnTo>
                  <a:lnTo>
                    <a:pt x="343186" y="104013"/>
                  </a:lnTo>
                  <a:lnTo>
                    <a:pt x="343186" y="109919"/>
                  </a:lnTo>
                  <a:lnTo>
                    <a:pt x="371380" y="109919"/>
                  </a:lnTo>
                  <a:lnTo>
                    <a:pt x="371380" y="115919"/>
                  </a:lnTo>
                  <a:lnTo>
                    <a:pt x="378809" y="115919"/>
                  </a:lnTo>
                  <a:lnTo>
                    <a:pt x="378809" y="121825"/>
                  </a:lnTo>
                  <a:lnTo>
                    <a:pt x="417481" y="121825"/>
                  </a:lnTo>
                  <a:lnTo>
                    <a:pt x="417481" y="129254"/>
                  </a:lnTo>
                  <a:lnTo>
                    <a:pt x="429387" y="129254"/>
                  </a:lnTo>
                  <a:lnTo>
                    <a:pt x="429387" y="135255"/>
                  </a:lnTo>
                  <a:lnTo>
                    <a:pt x="435293" y="135255"/>
                  </a:lnTo>
                  <a:lnTo>
                    <a:pt x="435293" y="141161"/>
                  </a:lnTo>
                  <a:lnTo>
                    <a:pt x="484346" y="141161"/>
                  </a:lnTo>
                  <a:lnTo>
                    <a:pt x="484346" y="147161"/>
                  </a:lnTo>
                  <a:lnTo>
                    <a:pt x="500634" y="147161"/>
                  </a:lnTo>
                  <a:lnTo>
                    <a:pt x="500634" y="153067"/>
                  </a:lnTo>
                  <a:lnTo>
                    <a:pt x="512540" y="153067"/>
                  </a:lnTo>
                  <a:lnTo>
                    <a:pt x="512540" y="158972"/>
                  </a:lnTo>
                  <a:lnTo>
                    <a:pt x="537782" y="158972"/>
                  </a:lnTo>
                  <a:lnTo>
                    <a:pt x="537782" y="166402"/>
                  </a:lnTo>
                  <a:lnTo>
                    <a:pt x="545211" y="166402"/>
                  </a:lnTo>
                  <a:lnTo>
                    <a:pt x="545211" y="172403"/>
                  </a:lnTo>
                  <a:lnTo>
                    <a:pt x="548259" y="178308"/>
                  </a:lnTo>
                  <a:lnTo>
                    <a:pt x="592741" y="178308"/>
                  </a:lnTo>
                  <a:lnTo>
                    <a:pt x="592741" y="184309"/>
                  </a:lnTo>
                  <a:lnTo>
                    <a:pt x="606171" y="184309"/>
                  </a:lnTo>
                  <a:lnTo>
                    <a:pt x="606171" y="190214"/>
                  </a:lnTo>
                  <a:lnTo>
                    <a:pt x="631412" y="190214"/>
                  </a:lnTo>
                  <a:lnTo>
                    <a:pt x="631412" y="196215"/>
                  </a:lnTo>
                  <a:lnTo>
                    <a:pt x="665607" y="196215"/>
                  </a:lnTo>
                  <a:lnTo>
                    <a:pt x="665607" y="202121"/>
                  </a:lnTo>
                  <a:lnTo>
                    <a:pt x="667036" y="202121"/>
                  </a:lnTo>
                  <a:lnTo>
                    <a:pt x="667036" y="209550"/>
                  </a:lnTo>
                  <a:lnTo>
                    <a:pt x="673037" y="209550"/>
                  </a:lnTo>
                  <a:lnTo>
                    <a:pt x="673037" y="215456"/>
                  </a:lnTo>
                  <a:lnTo>
                    <a:pt x="686372" y="215456"/>
                  </a:lnTo>
                  <a:lnTo>
                    <a:pt x="686372" y="221456"/>
                  </a:lnTo>
                  <a:lnTo>
                    <a:pt x="704183" y="221456"/>
                  </a:lnTo>
                  <a:lnTo>
                    <a:pt x="704183" y="227362"/>
                  </a:lnTo>
                  <a:lnTo>
                    <a:pt x="714566" y="227362"/>
                  </a:lnTo>
                  <a:lnTo>
                    <a:pt x="714566" y="233363"/>
                  </a:lnTo>
                  <a:lnTo>
                    <a:pt x="723519" y="233363"/>
                  </a:lnTo>
                  <a:lnTo>
                    <a:pt x="723519" y="239268"/>
                  </a:lnTo>
                  <a:lnTo>
                    <a:pt x="736854" y="239268"/>
                  </a:lnTo>
                  <a:lnTo>
                    <a:pt x="736854" y="245174"/>
                  </a:lnTo>
                  <a:lnTo>
                    <a:pt x="791813" y="245174"/>
                  </a:lnTo>
                  <a:lnTo>
                    <a:pt x="791813" y="252698"/>
                  </a:lnTo>
                  <a:lnTo>
                    <a:pt x="794861" y="252698"/>
                  </a:lnTo>
                  <a:lnTo>
                    <a:pt x="794861" y="258604"/>
                  </a:lnTo>
                  <a:lnTo>
                    <a:pt x="811149" y="258604"/>
                  </a:lnTo>
                  <a:lnTo>
                    <a:pt x="811149" y="264509"/>
                  </a:lnTo>
                  <a:lnTo>
                    <a:pt x="823055" y="264509"/>
                  </a:lnTo>
                  <a:lnTo>
                    <a:pt x="823055" y="270510"/>
                  </a:lnTo>
                  <a:lnTo>
                    <a:pt x="864680" y="270510"/>
                  </a:lnTo>
                  <a:lnTo>
                    <a:pt x="864680" y="276416"/>
                  </a:lnTo>
                  <a:lnTo>
                    <a:pt x="967169" y="276416"/>
                  </a:lnTo>
                  <a:lnTo>
                    <a:pt x="967169" y="282416"/>
                  </a:lnTo>
                  <a:lnTo>
                    <a:pt x="973074" y="282416"/>
                  </a:lnTo>
                  <a:lnTo>
                    <a:pt x="973074" y="288322"/>
                  </a:lnTo>
                  <a:lnTo>
                    <a:pt x="976122" y="295751"/>
                  </a:lnTo>
                  <a:lnTo>
                    <a:pt x="1005745" y="295751"/>
                  </a:lnTo>
                  <a:lnTo>
                    <a:pt x="1005745" y="301657"/>
                  </a:lnTo>
                  <a:lnTo>
                    <a:pt x="1036987" y="301657"/>
                  </a:lnTo>
                  <a:lnTo>
                    <a:pt x="1036987" y="307658"/>
                  </a:lnTo>
                  <a:lnTo>
                    <a:pt x="1047369" y="307658"/>
                  </a:lnTo>
                  <a:lnTo>
                    <a:pt x="1047369" y="313563"/>
                  </a:lnTo>
                  <a:lnTo>
                    <a:pt x="1060799" y="313563"/>
                  </a:lnTo>
                  <a:lnTo>
                    <a:pt x="1060799" y="319564"/>
                  </a:lnTo>
                  <a:lnTo>
                    <a:pt x="1063752" y="319564"/>
                  </a:lnTo>
                  <a:lnTo>
                    <a:pt x="1063752" y="325469"/>
                  </a:lnTo>
                  <a:lnTo>
                    <a:pt x="1075658" y="325469"/>
                  </a:lnTo>
                  <a:lnTo>
                    <a:pt x="1075658" y="331470"/>
                  </a:lnTo>
                  <a:lnTo>
                    <a:pt x="1094899" y="331470"/>
                  </a:lnTo>
                  <a:lnTo>
                    <a:pt x="1094899" y="338900"/>
                  </a:lnTo>
                  <a:lnTo>
                    <a:pt x="1102328" y="338900"/>
                  </a:lnTo>
                  <a:lnTo>
                    <a:pt x="1102328" y="350711"/>
                  </a:lnTo>
                  <a:lnTo>
                    <a:pt x="1111282" y="350711"/>
                  </a:lnTo>
                  <a:lnTo>
                    <a:pt x="1111282" y="356711"/>
                  </a:lnTo>
                  <a:lnTo>
                    <a:pt x="1164717" y="356711"/>
                  </a:lnTo>
                  <a:lnTo>
                    <a:pt x="1164717" y="362617"/>
                  </a:lnTo>
                  <a:lnTo>
                    <a:pt x="1185577" y="362617"/>
                  </a:lnTo>
                  <a:lnTo>
                    <a:pt x="1185577" y="368618"/>
                  </a:lnTo>
                  <a:lnTo>
                    <a:pt x="1213771" y="368618"/>
                  </a:lnTo>
                  <a:lnTo>
                    <a:pt x="1213771" y="376047"/>
                  </a:lnTo>
                  <a:lnTo>
                    <a:pt x="1268730" y="376047"/>
                  </a:lnTo>
                  <a:lnTo>
                    <a:pt x="1268730" y="381953"/>
                  </a:lnTo>
                  <a:lnTo>
                    <a:pt x="1289495" y="381953"/>
                  </a:lnTo>
                  <a:lnTo>
                    <a:pt x="1289495" y="387953"/>
                  </a:lnTo>
                  <a:lnTo>
                    <a:pt x="1430655" y="387953"/>
                  </a:lnTo>
                  <a:lnTo>
                    <a:pt x="1441037" y="387953"/>
                  </a:lnTo>
                  <a:lnTo>
                    <a:pt x="1441037" y="393859"/>
                  </a:lnTo>
                  <a:lnTo>
                    <a:pt x="1494568" y="393859"/>
                  </a:lnTo>
                  <a:lnTo>
                    <a:pt x="1494568" y="399764"/>
                  </a:lnTo>
                  <a:lnTo>
                    <a:pt x="1510856" y="399764"/>
                  </a:lnTo>
                  <a:lnTo>
                    <a:pt x="1510856" y="405765"/>
                  </a:lnTo>
                  <a:lnTo>
                    <a:pt x="1540574" y="405765"/>
                  </a:lnTo>
                  <a:lnTo>
                    <a:pt x="1540574" y="413195"/>
                  </a:lnTo>
                  <a:lnTo>
                    <a:pt x="1546574" y="413195"/>
                  </a:lnTo>
                  <a:lnTo>
                    <a:pt x="1562862" y="413195"/>
                  </a:lnTo>
                  <a:lnTo>
                    <a:pt x="1594104" y="413195"/>
                  </a:lnTo>
                  <a:lnTo>
                    <a:pt x="1597057" y="413195"/>
                  </a:lnTo>
                  <a:lnTo>
                    <a:pt x="1600010" y="419100"/>
                  </a:lnTo>
                  <a:lnTo>
                    <a:pt x="1610392" y="419100"/>
                  </a:lnTo>
                  <a:lnTo>
                    <a:pt x="1613440" y="419100"/>
                  </a:lnTo>
                  <a:lnTo>
                    <a:pt x="1643158" y="419100"/>
                  </a:lnTo>
                  <a:lnTo>
                    <a:pt x="1652016" y="419100"/>
                  </a:lnTo>
                  <a:lnTo>
                    <a:pt x="1663922" y="419100"/>
                  </a:lnTo>
                  <a:lnTo>
                    <a:pt x="1663922" y="425101"/>
                  </a:lnTo>
                  <a:lnTo>
                    <a:pt x="1665446" y="425101"/>
                  </a:lnTo>
                  <a:lnTo>
                    <a:pt x="1680305" y="425101"/>
                  </a:lnTo>
                  <a:lnTo>
                    <a:pt x="1680305" y="431006"/>
                  </a:lnTo>
                  <a:lnTo>
                    <a:pt x="1683258" y="431006"/>
                  </a:lnTo>
                  <a:lnTo>
                    <a:pt x="1687735" y="431006"/>
                  </a:lnTo>
                  <a:lnTo>
                    <a:pt x="1718882" y="431006"/>
                  </a:lnTo>
                  <a:lnTo>
                    <a:pt x="1732217" y="431006"/>
                  </a:lnTo>
                  <a:lnTo>
                    <a:pt x="1747075" y="431006"/>
                  </a:lnTo>
                  <a:lnTo>
                    <a:pt x="1754505" y="431006"/>
                  </a:lnTo>
                  <a:lnTo>
                    <a:pt x="1767935" y="431006"/>
                  </a:lnTo>
                  <a:lnTo>
                    <a:pt x="1782794" y="431006"/>
                  </a:lnTo>
                  <a:lnTo>
                    <a:pt x="1793177" y="431006"/>
                  </a:lnTo>
                  <a:lnTo>
                    <a:pt x="1799082" y="438436"/>
                  </a:lnTo>
                  <a:lnTo>
                    <a:pt x="1808036" y="438436"/>
                  </a:lnTo>
                  <a:lnTo>
                    <a:pt x="1821371" y="438436"/>
                  </a:lnTo>
                  <a:lnTo>
                    <a:pt x="1840706" y="438436"/>
                  </a:lnTo>
                  <a:lnTo>
                    <a:pt x="1840706" y="444437"/>
                  </a:lnTo>
                  <a:lnTo>
                    <a:pt x="1846612" y="444437"/>
                  </a:lnTo>
                  <a:lnTo>
                    <a:pt x="1846612" y="451866"/>
                  </a:lnTo>
                  <a:lnTo>
                    <a:pt x="1854041" y="451866"/>
                  </a:lnTo>
                  <a:lnTo>
                    <a:pt x="1862995" y="451866"/>
                  </a:lnTo>
                  <a:lnTo>
                    <a:pt x="1862995" y="457772"/>
                  </a:lnTo>
                  <a:lnTo>
                    <a:pt x="1865948" y="457772"/>
                  </a:lnTo>
                  <a:lnTo>
                    <a:pt x="1891189" y="457772"/>
                  </a:lnTo>
                  <a:lnTo>
                    <a:pt x="1891189" y="465201"/>
                  </a:lnTo>
                  <a:lnTo>
                    <a:pt x="1910525" y="465201"/>
                  </a:lnTo>
                  <a:lnTo>
                    <a:pt x="1910525" y="471107"/>
                  </a:lnTo>
                  <a:lnTo>
                    <a:pt x="1915001" y="471107"/>
                  </a:lnTo>
                  <a:lnTo>
                    <a:pt x="1920907" y="471107"/>
                  </a:lnTo>
                  <a:lnTo>
                    <a:pt x="1929860" y="471107"/>
                  </a:lnTo>
                  <a:lnTo>
                    <a:pt x="1937290" y="471107"/>
                  </a:lnTo>
                  <a:lnTo>
                    <a:pt x="1937290" y="478536"/>
                  </a:lnTo>
                  <a:lnTo>
                    <a:pt x="1943195" y="478536"/>
                  </a:lnTo>
                  <a:lnTo>
                    <a:pt x="1943195" y="485966"/>
                  </a:lnTo>
                  <a:lnTo>
                    <a:pt x="1971485" y="485966"/>
                  </a:lnTo>
                  <a:lnTo>
                    <a:pt x="1971485" y="491966"/>
                  </a:lnTo>
                  <a:lnTo>
                    <a:pt x="1990725" y="491966"/>
                  </a:lnTo>
                  <a:lnTo>
                    <a:pt x="2001203" y="491966"/>
                  </a:lnTo>
                  <a:lnTo>
                    <a:pt x="2004155" y="491966"/>
                  </a:lnTo>
                  <a:lnTo>
                    <a:pt x="2013014" y="491966"/>
                  </a:lnTo>
                  <a:lnTo>
                    <a:pt x="2015966" y="491966"/>
                  </a:lnTo>
                  <a:lnTo>
                    <a:pt x="2015966" y="499396"/>
                  </a:lnTo>
                  <a:lnTo>
                    <a:pt x="2019014" y="499396"/>
                  </a:lnTo>
                  <a:lnTo>
                    <a:pt x="2019014" y="506825"/>
                  </a:lnTo>
                  <a:lnTo>
                    <a:pt x="2023396" y="506825"/>
                  </a:lnTo>
                  <a:lnTo>
                    <a:pt x="2023396" y="512731"/>
                  </a:lnTo>
                  <a:lnTo>
                    <a:pt x="2026444" y="512731"/>
                  </a:lnTo>
                  <a:lnTo>
                    <a:pt x="2045684" y="512731"/>
                  </a:lnTo>
                  <a:lnTo>
                    <a:pt x="2045684" y="520160"/>
                  </a:lnTo>
                  <a:lnTo>
                    <a:pt x="2054638" y="520160"/>
                  </a:lnTo>
                  <a:lnTo>
                    <a:pt x="2071021" y="520160"/>
                  </a:lnTo>
                  <a:lnTo>
                    <a:pt x="2076926" y="520160"/>
                  </a:lnTo>
                  <a:lnTo>
                    <a:pt x="2084356" y="527590"/>
                  </a:lnTo>
                  <a:lnTo>
                    <a:pt x="2099215" y="527590"/>
                  </a:lnTo>
                  <a:lnTo>
                    <a:pt x="2106644" y="527590"/>
                  </a:lnTo>
                  <a:lnTo>
                    <a:pt x="2118551" y="527590"/>
                  </a:lnTo>
                  <a:lnTo>
                    <a:pt x="2121503" y="527590"/>
                  </a:lnTo>
                  <a:lnTo>
                    <a:pt x="2122932" y="527590"/>
                  </a:lnTo>
                  <a:lnTo>
                    <a:pt x="2122932" y="535019"/>
                  </a:lnTo>
                  <a:lnTo>
                    <a:pt x="2154174" y="535019"/>
                  </a:lnTo>
                  <a:lnTo>
                    <a:pt x="2157127" y="535019"/>
                  </a:lnTo>
                  <a:lnTo>
                    <a:pt x="2157127" y="541020"/>
                  </a:lnTo>
                  <a:lnTo>
                    <a:pt x="2167509" y="541020"/>
                  </a:lnTo>
                  <a:lnTo>
                    <a:pt x="2170557" y="541020"/>
                  </a:lnTo>
                  <a:lnTo>
                    <a:pt x="2176463" y="541020"/>
                  </a:lnTo>
                  <a:lnTo>
                    <a:pt x="2176463" y="548450"/>
                  </a:lnTo>
                  <a:lnTo>
                    <a:pt x="2179415" y="548450"/>
                  </a:lnTo>
                  <a:lnTo>
                    <a:pt x="2186845" y="548450"/>
                  </a:lnTo>
                  <a:lnTo>
                    <a:pt x="2189798" y="548450"/>
                  </a:lnTo>
                  <a:lnTo>
                    <a:pt x="2189798" y="557403"/>
                  </a:lnTo>
                  <a:lnTo>
                    <a:pt x="2192846" y="557403"/>
                  </a:lnTo>
                  <a:lnTo>
                    <a:pt x="2195798" y="557403"/>
                  </a:lnTo>
                  <a:lnTo>
                    <a:pt x="2209133" y="557403"/>
                  </a:lnTo>
                  <a:lnTo>
                    <a:pt x="2209133" y="564833"/>
                  </a:lnTo>
                  <a:lnTo>
                    <a:pt x="2215134" y="564833"/>
                  </a:lnTo>
                  <a:lnTo>
                    <a:pt x="2221040" y="564833"/>
                  </a:lnTo>
                  <a:lnTo>
                    <a:pt x="2234375" y="564833"/>
                  </a:lnTo>
                  <a:lnTo>
                    <a:pt x="2240375" y="564833"/>
                  </a:lnTo>
                  <a:lnTo>
                    <a:pt x="2246281" y="564833"/>
                  </a:lnTo>
                  <a:lnTo>
                    <a:pt x="2278952" y="564833"/>
                  </a:lnTo>
                  <a:lnTo>
                    <a:pt x="2284952" y="564833"/>
                  </a:lnTo>
                  <a:lnTo>
                    <a:pt x="2289334" y="572262"/>
                  </a:lnTo>
                  <a:lnTo>
                    <a:pt x="2292382" y="572262"/>
                  </a:lnTo>
                  <a:lnTo>
                    <a:pt x="2298287" y="572262"/>
                  </a:lnTo>
                  <a:lnTo>
                    <a:pt x="2304193" y="572262"/>
                  </a:lnTo>
                  <a:lnTo>
                    <a:pt x="2307241" y="572262"/>
                  </a:lnTo>
                  <a:lnTo>
                    <a:pt x="2311622" y="572262"/>
                  </a:lnTo>
                  <a:lnTo>
                    <a:pt x="2314670" y="572262"/>
                  </a:lnTo>
                  <a:lnTo>
                    <a:pt x="2326481" y="572262"/>
                  </a:lnTo>
                  <a:lnTo>
                    <a:pt x="2330958" y="572262"/>
                  </a:lnTo>
                  <a:lnTo>
                    <a:pt x="2348770" y="572262"/>
                  </a:lnTo>
                  <a:lnTo>
                    <a:pt x="2351723" y="572262"/>
                  </a:lnTo>
                  <a:lnTo>
                    <a:pt x="2390394" y="572262"/>
                  </a:lnTo>
                  <a:lnTo>
                    <a:pt x="2394871" y="572262"/>
                  </a:lnTo>
                  <a:lnTo>
                    <a:pt x="2409730" y="572262"/>
                  </a:lnTo>
                  <a:lnTo>
                    <a:pt x="2409730" y="581120"/>
                  </a:lnTo>
                  <a:lnTo>
                    <a:pt x="2428970" y="581120"/>
                  </a:lnTo>
                  <a:lnTo>
                    <a:pt x="2428970" y="588550"/>
                  </a:lnTo>
                  <a:lnTo>
                    <a:pt x="2454307" y="588550"/>
                  </a:lnTo>
                  <a:lnTo>
                    <a:pt x="2454307" y="597503"/>
                  </a:lnTo>
                  <a:lnTo>
                    <a:pt x="2461736" y="597503"/>
                  </a:lnTo>
                  <a:lnTo>
                    <a:pt x="2461736" y="606362"/>
                  </a:lnTo>
                  <a:lnTo>
                    <a:pt x="2467642" y="606362"/>
                  </a:lnTo>
                  <a:lnTo>
                    <a:pt x="2473547" y="606362"/>
                  </a:lnTo>
                  <a:lnTo>
                    <a:pt x="2473547" y="615315"/>
                  </a:lnTo>
                  <a:lnTo>
                    <a:pt x="2480977" y="615315"/>
                  </a:lnTo>
                  <a:lnTo>
                    <a:pt x="2486978" y="615315"/>
                  </a:lnTo>
                  <a:lnTo>
                    <a:pt x="2486978" y="624269"/>
                  </a:lnTo>
                  <a:lnTo>
                    <a:pt x="2500313" y="624269"/>
                  </a:lnTo>
                  <a:lnTo>
                    <a:pt x="2531555" y="624269"/>
                  </a:lnTo>
                  <a:lnTo>
                    <a:pt x="2531555" y="633127"/>
                  </a:lnTo>
                  <a:lnTo>
                    <a:pt x="2538984" y="633127"/>
                  </a:lnTo>
                  <a:lnTo>
                    <a:pt x="2538984" y="642080"/>
                  </a:lnTo>
                  <a:lnTo>
                    <a:pt x="2550795" y="642080"/>
                  </a:lnTo>
                  <a:lnTo>
                    <a:pt x="2556796" y="642080"/>
                  </a:lnTo>
                  <a:lnTo>
                    <a:pt x="2570131" y="642080"/>
                  </a:lnTo>
                  <a:lnTo>
                    <a:pt x="2573084" y="642080"/>
                  </a:lnTo>
                  <a:lnTo>
                    <a:pt x="2583561" y="642080"/>
                  </a:lnTo>
                  <a:lnTo>
                    <a:pt x="2583561" y="651034"/>
                  </a:lnTo>
                  <a:lnTo>
                    <a:pt x="2647379" y="651034"/>
                  </a:lnTo>
                  <a:lnTo>
                    <a:pt x="2656332" y="651034"/>
                  </a:lnTo>
                  <a:lnTo>
                    <a:pt x="2656332" y="659892"/>
                  </a:lnTo>
                  <a:lnTo>
                    <a:pt x="2681573" y="659892"/>
                  </a:lnTo>
                  <a:lnTo>
                    <a:pt x="2684526" y="659892"/>
                  </a:lnTo>
                  <a:lnTo>
                    <a:pt x="2700909" y="659892"/>
                  </a:lnTo>
                  <a:lnTo>
                    <a:pt x="2708339" y="659892"/>
                  </a:lnTo>
                  <a:lnTo>
                    <a:pt x="2717197" y="659892"/>
                  </a:lnTo>
                  <a:lnTo>
                    <a:pt x="2739485" y="659892"/>
                  </a:lnTo>
                  <a:lnTo>
                    <a:pt x="2758821" y="659892"/>
                  </a:lnTo>
                  <a:lnTo>
                    <a:pt x="2761774" y="659892"/>
                  </a:lnTo>
                  <a:lnTo>
                    <a:pt x="2767775" y="659892"/>
                  </a:lnTo>
                  <a:lnTo>
                    <a:pt x="2772156" y="659892"/>
                  </a:lnTo>
                  <a:lnTo>
                    <a:pt x="2772156" y="668846"/>
                  </a:lnTo>
                  <a:lnTo>
                    <a:pt x="2778157" y="668846"/>
                  </a:lnTo>
                  <a:lnTo>
                    <a:pt x="2784062" y="668846"/>
                  </a:lnTo>
                  <a:lnTo>
                    <a:pt x="2787015" y="668846"/>
                  </a:lnTo>
                  <a:lnTo>
                    <a:pt x="2787015" y="679228"/>
                  </a:lnTo>
                  <a:lnTo>
                    <a:pt x="2794445" y="679228"/>
                  </a:lnTo>
                  <a:lnTo>
                    <a:pt x="2800445" y="679228"/>
                  </a:lnTo>
                  <a:lnTo>
                    <a:pt x="2806351" y="679228"/>
                  </a:lnTo>
                  <a:lnTo>
                    <a:pt x="2810828" y="679228"/>
                  </a:lnTo>
                  <a:lnTo>
                    <a:pt x="2813780" y="679228"/>
                  </a:lnTo>
                  <a:lnTo>
                    <a:pt x="2816733" y="679228"/>
                  </a:lnTo>
                  <a:lnTo>
                    <a:pt x="2819781" y="679228"/>
                  </a:lnTo>
                  <a:lnTo>
                    <a:pt x="2833116" y="679228"/>
                  </a:lnTo>
                  <a:lnTo>
                    <a:pt x="2847975" y="679228"/>
                  </a:lnTo>
                  <a:lnTo>
                    <a:pt x="2871692" y="679228"/>
                  </a:lnTo>
                  <a:lnTo>
                    <a:pt x="2874740" y="679228"/>
                  </a:lnTo>
                  <a:lnTo>
                    <a:pt x="2886552" y="679228"/>
                  </a:lnTo>
                  <a:lnTo>
                    <a:pt x="2889599" y="679228"/>
                  </a:lnTo>
                  <a:lnTo>
                    <a:pt x="2889599" y="689610"/>
                  </a:lnTo>
                  <a:lnTo>
                    <a:pt x="2897029" y="689610"/>
                  </a:lnTo>
                  <a:lnTo>
                    <a:pt x="2899981" y="689610"/>
                  </a:lnTo>
                  <a:lnTo>
                    <a:pt x="2913317" y="689610"/>
                  </a:lnTo>
                  <a:lnTo>
                    <a:pt x="2919317" y="689610"/>
                  </a:lnTo>
                  <a:lnTo>
                    <a:pt x="2922270" y="689610"/>
                  </a:lnTo>
                  <a:lnTo>
                    <a:pt x="2935605" y="689610"/>
                  </a:lnTo>
                  <a:lnTo>
                    <a:pt x="2960846" y="689610"/>
                  </a:lnTo>
                  <a:lnTo>
                    <a:pt x="2966847" y="689610"/>
                  </a:lnTo>
                  <a:lnTo>
                    <a:pt x="2966847" y="700088"/>
                  </a:lnTo>
                  <a:lnTo>
                    <a:pt x="2972753" y="700088"/>
                  </a:lnTo>
                  <a:lnTo>
                    <a:pt x="2989136" y="700088"/>
                  </a:lnTo>
                  <a:lnTo>
                    <a:pt x="3008376" y="700088"/>
                  </a:lnTo>
                  <a:lnTo>
                    <a:pt x="3011424" y="700088"/>
                  </a:lnTo>
                  <a:lnTo>
                    <a:pt x="3036665" y="700088"/>
                  </a:lnTo>
                  <a:lnTo>
                    <a:pt x="3052953" y="700088"/>
                  </a:lnTo>
                  <a:lnTo>
                    <a:pt x="3055906" y="700088"/>
                  </a:lnTo>
                  <a:lnTo>
                    <a:pt x="3066383" y="700088"/>
                  </a:lnTo>
                  <a:lnTo>
                    <a:pt x="3072289" y="700088"/>
                  </a:lnTo>
                  <a:lnTo>
                    <a:pt x="3102007" y="700088"/>
                  </a:lnTo>
                  <a:lnTo>
                    <a:pt x="3113913" y="700088"/>
                  </a:lnTo>
                  <a:lnTo>
                    <a:pt x="3161443" y="700088"/>
                  </a:lnTo>
                  <a:lnTo>
                    <a:pt x="3161443" y="713423"/>
                  </a:lnTo>
                  <a:lnTo>
                    <a:pt x="3185160" y="713423"/>
                  </a:lnTo>
                  <a:lnTo>
                    <a:pt x="3210497" y="713423"/>
                  </a:lnTo>
                  <a:lnTo>
                    <a:pt x="3210497" y="725329"/>
                  </a:lnTo>
                  <a:lnTo>
                    <a:pt x="3232785" y="725329"/>
                  </a:lnTo>
                  <a:lnTo>
                    <a:pt x="3263932" y="725329"/>
                  </a:lnTo>
                  <a:lnTo>
                    <a:pt x="3283268" y="725329"/>
                  </a:lnTo>
                  <a:lnTo>
                    <a:pt x="3287744" y="725329"/>
                  </a:lnTo>
                  <a:lnTo>
                    <a:pt x="3308509" y="725329"/>
                  </a:lnTo>
                  <a:lnTo>
                    <a:pt x="3321844" y="725329"/>
                  </a:lnTo>
                  <a:lnTo>
                    <a:pt x="3324892" y="725329"/>
                  </a:lnTo>
                  <a:lnTo>
                    <a:pt x="3341180" y="725329"/>
                  </a:lnTo>
                  <a:lnTo>
                    <a:pt x="3347180" y="725329"/>
                  </a:lnTo>
                  <a:lnTo>
                    <a:pt x="3350133" y="725329"/>
                  </a:lnTo>
                  <a:lnTo>
                    <a:pt x="3351562" y="725329"/>
                  </a:lnTo>
                  <a:lnTo>
                    <a:pt x="3354610" y="725329"/>
                  </a:lnTo>
                  <a:lnTo>
                    <a:pt x="3360515" y="725329"/>
                  </a:lnTo>
                  <a:lnTo>
                    <a:pt x="3373850" y="725329"/>
                  </a:lnTo>
                  <a:lnTo>
                    <a:pt x="3391662" y="725329"/>
                  </a:lnTo>
                  <a:lnTo>
                    <a:pt x="3393186" y="725329"/>
                  </a:lnTo>
                  <a:lnTo>
                    <a:pt x="3412522" y="725329"/>
                  </a:lnTo>
                  <a:lnTo>
                    <a:pt x="3418427" y="725329"/>
                  </a:lnTo>
                  <a:lnTo>
                    <a:pt x="3437763" y="725329"/>
                  </a:lnTo>
                  <a:lnTo>
                    <a:pt x="3460052" y="725329"/>
                  </a:lnTo>
                  <a:lnTo>
                    <a:pt x="3479387" y="725329"/>
                  </a:lnTo>
                  <a:lnTo>
                    <a:pt x="3494246" y="725329"/>
                  </a:lnTo>
                  <a:lnTo>
                    <a:pt x="3494246" y="740188"/>
                  </a:lnTo>
                  <a:lnTo>
                    <a:pt x="3516535" y="740188"/>
                  </a:lnTo>
                  <a:lnTo>
                    <a:pt x="3523964" y="740188"/>
                  </a:lnTo>
                  <a:lnTo>
                    <a:pt x="3537299" y="740188"/>
                  </a:lnTo>
                  <a:lnTo>
                    <a:pt x="3559588" y="740188"/>
                  </a:lnTo>
                  <a:lnTo>
                    <a:pt x="3568446" y="740188"/>
                  </a:lnTo>
                  <a:lnTo>
                    <a:pt x="3587782" y="740188"/>
                  </a:lnTo>
                  <a:lnTo>
                    <a:pt x="3596735" y="740188"/>
                  </a:lnTo>
                  <a:lnTo>
                    <a:pt x="3599688" y="740188"/>
                  </a:lnTo>
                  <a:lnTo>
                    <a:pt x="3601212" y="740188"/>
                  </a:lnTo>
                  <a:lnTo>
                    <a:pt x="3607118" y="740188"/>
                  </a:lnTo>
                  <a:lnTo>
                    <a:pt x="3610070" y="740188"/>
                  </a:lnTo>
                  <a:lnTo>
                    <a:pt x="3623501" y="740188"/>
                  </a:lnTo>
                  <a:lnTo>
                    <a:pt x="3623501" y="758000"/>
                  </a:lnTo>
                  <a:lnTo>
                    <a:pt x="3635312" y="758000"/>
                  </a:lnTo>
                  <a:lnTo>
                    <a:pt x="3665030" y="758000"/>
                  </a:lnTo>
                  <a:lnTo>
                    <a:pt x="3671030" y="758000"/>
                  </a:lnTo>
                  <a:lnTo>
                    <a:pt x="3690271" y="758000"/>
                  </a:lnTo>
                  <a:lnTo>
                    <a:pt x="3706654" y="758000"/>
                  </a:lnTo>
                  <a:lnTo>
                    <a:pt x="3709606" y="758000"/>
                  </a:lnTo>
                  <a:lnTo>
                    <a:pt x="3724466" y="758000"/>
                  </a:lnTo>
                  <a:lnTo>
                    <a:pt x="3731895" y="758000"/>
                  </a:lnTo>
                  <a:lnTo>
                    <a:pt x="3809143" y="758000"/>
                  </a:lnTo>
                  <a:lnTo>
                    <a:pt x="3815144" y="758000"/>
                  </a:lnTo>
                  <a:lnTo>
                    <a:pt x="3831431" y="758000"/>
                  </a:lnTo>
                  <a:lnTo>
                    <a:pt x="3840385" y="758000"/>
                  </a:lnTo>
                  <a:lnTo>
                    <a:pt x="3850767" y="758000"/>
                  </a:lnTo>
                  <a:lnTo>
                    <a:pt x="3868579" y="758000"/>
                  </a:lnTo>
                  <a:lnTo>
                    <a:pt x="3878961" y="758000"/>
                  </a:lnTo>
                  <a:lnTo>
                    <a:pt x="3890867" y="758000"/>
                  </a:lnTo>
                  <a:lnTo>
                    <a:pt x="3907250" y="758000"/>
                  </a:lnTo>
                  <a:lnTo>
                    <a:pt x="3917633" y="758000"/>
                  </a:lnTo>
                  <a:lnTo>
                    <a:pt x="3923538" y="758000"/>
                  </a:lnTo>
                  <a:lnTo>
                    <a:pt x="3942874" y="758000"/>
                  </a:lnTo>
                  <a:lnTo>
                    <a:pt x="3959257" y="758000"/>
                  </a:lnTo>
                  <a:lnTo>
                    <a:pt x="3981450" y="758000"/>
                  </a:lnTo>
                  <a:lnTo>
                    <a:pt x="3981450" y="780288"/>
                  </a:lnTo>
                  <a:lnTo>
                    <a:pt x="3987451" y="780288"/>
                  </a:lnTo>
                  <a:lnTo>
                    <a:pt x="4003739" y="780288"/>
                  </a:lnTo>
                  <a:lnTo>
                    <a:pt x="4015645" y="780288"/>
                  </a:lnTo>
                  <a:lnTo>
                    <a:pt x="4015645" y="804101"/>
                  </a:lnTo>
                  <a:lnTo>
                    <a:pt x="4020122" y="804101"/>
                  </a:lnTo>
                  <a:lnTo>
                    <a:pt x="4045363" y="804101"/>
                  </a:lnTo>
                  <a:lnTo>
                    <a:pt x="4079558" y="804101"/>
                  </a:lnTo>
                  <a:lnTo>
                    <a:pt x="4098893" y="804101"/>
                  </a:lnTo>
                  <a:lnTo>
                    <a:pt x="4109276" y="804101"/>
                  </a:lnTo>
                  <a:lnTo>
                    <a:pt x="4121182" y="804101"/>
                  </a:lnTo>
                  <a:lnTo>
                    <a:pt x="4122611" y="804101"/>
                  </a:lnTo>
                  <a:lnTo>
                    <a:pt x="4141946" y="804101"/>
                  </a:lnTo>
                  <a:lnTo>
                    <a:pt x="4164235" y="804101"/>
                  </a:lnTo>
                  <a:lnTo>
                    <a:pt x="4173188" y="804101"/>
                  </a:lnTo>
                  <a:lnTo>
                    <a:pt x="4179094" y="804101"/>
                  </a:lnTo>
                  <a:lnTo>
                    <a:pt x="4182047" y="804101"/>
                  </a:lnTo>
                  <a:lnTo>
                    <a:pt x="4211765" y="804101"/>
                  </a:lnTo>
                  <a:lnTo>
                    <a:pt x="4253389" y="804101"/>
                  </a:lnTo>
                  <a:lnTo>
                    <a:pt x="4259295" y="804101"/>
                  </a:lnTo>
                  <a:lnTo>
                    <a:pt x="4291965" y="804101"/>
                  </a:lnTo>
                  <a:lnTo>
                    <a:pt x="4311301" y="804101"/>
                  </a:lnTo>
                  <a:lnTo>
                    <a:pt x="4326160" y="804101"/>
                  </a:lnTo>
                  <a:lnTo>
                    <a:pt x="4358831" y="804101"/>
                  </a:lnTo>
                  <a:lnTo>
                    <a:pt x="4361783" y="804101"/>
                  </a:lnTo>
                  <a:lnTo>
                    <a:pt x="4372261" y="804101"/>
                  </a:lnTo>
                  <a:lnTo>
                    <a:pt x="4384072" y="804101"/>
                  </a:lnTo>
                  <a:lnTo>
                    <a:pt x="4412361" y="804101"/>
                  </a:lnTo>
                  <a:lnTo>
                    <a:pt x="4419791" y="804101"/>
                  </a:lnTo>
                  <a:lnTo>
                    <a:pt x="4431602" y="804101"/>
                  </a:lnTo>
                  <a:lnTo>
                    <a:pt x="4439031" y="804101"/>
                  </a:lnTo>
                  <a:lnTo>
                    <a:pt x="4467321" y="804101"/>
                  </a:lnTo>
                  <a:lnTo>
                    <a:pt x="4470273" y="804101"/>
                  </a:lnTo>
                  <a:lnTo>
                    <a:pt x="4477703" y="804101"/>
                  </a:lnTo>
                  <a:lnTo>
                    <a:pt x="4497038" y="804101"/>
                  </a:lnTo>
                  <a:lnTo>
                    <a:pt x="4499991" y="804101"/>
                  </a:lnTo>
                  <a:lnTo>
                    <a:pt x="4508849" y="804101"/>
                  </a:lnTo>
                  <a:lnTo>
                    <a:pt x="4516279" y="804101"/>
                  </a:lnTo>
                  <a:lnTo>
                    <a:pt x="4541615" y="804101"/>
                  </a:lnTo>
                  <a:lnTo>
                    <a:pt x="4544568" y="804101"/>
                  </a:lnTo>
                  <a:lnTo>
                    <a:pt x="4547521" y="804101"/>
                  </a:lnTo>
                  <a:lnTo>
                    <a:pt x="4560856" y="804101"/>
                  </a:lnTo>
                  <a:lnTo>
                    <a:pt x="4578763" y="804101"/>
                  </a:lnTo>
                  <a:lnTo>
                    <a:pt x="4586192" y="804101"/>
                  </a:lnTo>
                  <a:lnTo>
                    <a:pt x="4595051" y="804101"/>
                  </a:lnTo>
                  <a:lnTo>
                    <a:pt x="4599528" y="804101"/>
                  </a:lnTo>
                  <a:lnTo>
                    <a:pt x="4641152" y="804101"/>
                  </a:lnTo>
                  <a:lnTo>
                    <a:pt x="4647057" y="804101"/>
                  </a:lnTo>
                  <a:lnTo>
                    <a:pt x="4661916" y="804101"/>
                  </a:lnTo>
                  <a:lnTo>
                    <a:pt x="4672298" y="804101"/>
                  </a:lnTo>
                  <a:lnTo>
                    <a:pt x="4678299" y="804101"/>
                  </a:lnTo>
                  <a:lnTo>
                    <a:pt x="4694587" y="804101"/>
                  </a:lnTo>
                  <a:lnTo>
                    <a:pt x="4707922" y="804101"/>
                  </a:lnTo>
                  <a:lnTo>
                    <a:pt x="4716875" y="804101"/>
                  </a:lnTo>
                  <a:lnTo>
                    <a:pt x="4742117" y="804101"/>
                  </a:lnTo>
                  <a:lnTo>
                    <a:pt x="4786694" y="804101"/>
                  </a:lnTo>
                  <a:lnTo>
                    <a:pt x="4791171" y="804101"/>
                  </a:lnTo>
                  <a:lnTo>
                    <a:pt x="4806030" y="804101"/>
                  </a:lnTo>
                  <a:lnTo>
                    <a:pt x="4829747" y="804101"/>
                  </a:lnTo>
                  <a:lnTo>
                    <a:pt x="4847654" y="804101"/>
                  </a:lnTo>
                  <a:lnTo>
                    <a:pt x="4852035" y="804101"/>
                  </a:lnTo>
                  <a:lnTo>
                    <a:pt x="4871371" y="804101"/>
                  </a:lnTo>
                  <a:lnTo>
                    <a:pt x="4874324" y="804101"/>
                  </a:lnTo>
                  <a:lnTo>
                    <a:pt x="4896612" y="804101"/>
                  </a:lnTo>
                  <a:lnTo>
                    <a:pt x="4935284" y="804101"/>
                  </a:lnTo>
                  <a:lnTo>
                    <a:pt x="4973860" y="804101"/>
                  </a:lnTo>
                  <a:lnTo>
                    <a:pt x="5049679" y="804101"/>
                  </a:lnTo>
                  <a:lnTo>
                    <a:pt x="5065967" y="804101"/>
                  </a:lnTo>
                  <a:lnTo>
                    <a:pt x="5132832" y="804101"/>
                  </a:lnTo>
                  <a:lnTo>
                    <a:pt x="5135785" y="804101"/>
                  </a:lnTo>
                  <a:lnTo>
                    <a:pt x="5168551" y="804101"/>
                  </a:lnTo>
                </a:path>
              </a:pathLst>
            </a:custGeom>
            <a:noFill/>
            <a:ln w="31750" cap="rnd">
              <a:solidFill>
                <a:schemeClr val="bg2"/>
              </a:solidFill>
              <a:prstDash val="solid"/>
              <a:miter/>
            </a:ln>
          </p:spPr>
          <p:txBody>
            <a:bodyPr rtlCol="0" anchor="ctr"/>
            <a:lstStyle/>
            <a:p>
              <a:endParaRPr lang="fr-FR"/>
            </a:p>
          </p:txBody>
        </p:sp>
        <p:sp>
          <p:nvSpPr>
            <p:cNvPr id="272" name="Forme libre : forme 271">
              <a:extLst>
                <a:ext uri="{FF2B5EF4-FFF2-40B4-BE49-F238E27FC236}">
                  <a16:creationId xmlns="" xmlns:a16="http://schemas.microsoft.com/office/drawing/2014/main" id="{60CDD58D-6C55-3A9D-9572-6FF100D2A8E0}"/>
                </a:ext>
              </a:extLst>
            </p:cNvPr>
            <p:cNvSpPr/>
            <p:nvPr/>
          </p:nvSpPr>
          <p:spPr>
            <a:xfrm>
              <a:off x="3577589" y="22532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3" name="Forme libre : forme 272">
              <a:extLst>
                <a:ext uri="{FF2B5EF4-FFF2-40B4-BE49-F238E27FC236}">
                  <a16:creationId xmlns="" xmlns:a16="http://schemas.microsoft.com/office/drawing/2014/main" id="{A16DC1F2-4CED-AEBF-2912-B99913BA73E3}"/>
                </a:ext>
              </a:extLst>
            </p:cNvPr>
            <p:cNvSpPr/>
            <p:nvPr/>
          </p:nvSpPr>
          <p:spPr>
            <a:xfrm>
              <a:off x="4419980" y="253117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4" name="Forme libre : forme 273">
              <a:extLst>
                <a:ext uri="{FF2B5EF4-FFF2-40B4-BE49-F238E27FC236}">
                  <a16:creationId xmlns="" xmlns:a16="http://schemas.microsoft.com/office/drawing/2014/main" id="{211FB380-2F38-C4B9-4594-6C241527B566}"/>
                </a:ext>
              </a:extLst>
            </p:cNvPr>
            <p:cNvSpPr/>
            <p:nvPr/>
          </p:nvSpPr>
          <p:spPr>
            <a:xfrm>
              <a:off x="4494275" y="254307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5" name="Forme libre : forme 274">
              <a:extLst>
                <a:ext uri="{FF2B5EF4-FFF2-40B4-BE49-F238E27FC236}">
                  <a16:creationId xmlns="" xmlns:a16="http://schemas.microsoft.com/office/drawing/2014/main" id="{5831264C-BD7D-5B95-C087-4243D4283C91}"/>
                </a:ext>
              </a:extLst>
            </p:cNvPr>
            <p:cNvSpPr/>
            <p:nvPr/>
          </p:nvSpPr>
          <p:spPr>
            <a:xfrm>
              <a:off x="4739353" y="256241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6" name="Forme libre : forme 275">
              <a:extLst>
                <a:ext uri="{FF2B5EF4-FFF2-40B4-BE49-F238E27FC236}">
                  <a16:creationId xmlns="" xmlns:a16="http://schemas.microsoft.com/office/drawing/2014/main" id="{28377F93-C4FB-D5DC-CD2A-E59BB4B5CBF1}"/>
                </a:ext>
              </a:extLst>
            </p:cNvPr>
            <p:cNvSpPr/>
            <p:nvPr/>
          </p:nvSpPr>
          <p:spPr>
            <a:xfrm>
              <a:off x="4855273" y="258765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7" name="Forme libre : forme 276">
              <a:extLst>
                <a:ext uri="{FF2B5EF4-FFF2-40B4-BE49-F238E27FC236}">
                  <a16:creationId xmlns="" xmlns:a16="http://schemas.microsoft.com/office/drawing/2014/main" id="{FE06FE79-F467-FFB6-BAE0-C1F8221FF771}"/>
                </a:ext>
              </a:extLst>
            </p:cNvPr>
            <p:cNvSpPr/>
            <p:nvPr/>
          </p:nvSpPr>
          <p:spPr>
            <a:xfrm>
              <a:off x="4871560" y="258765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8" name="Forme libre : forme 277">
              <a:extLst>
                <a:ext uri="{FF2B5EF4-FFF2-40B4-BE49-F238E27FC236}">
                  <a16:creationId xmlns="" xmlns:a16="http://schemas.microsoft.com/office/drawing/2014/main" id="{45AED3A8-421B-4FF8-8EE2-1C7B414FD784}"/>
                </a:ext>
              </a:extLst>
            </p:cNvPr>
            <p:cNvSpPr/>
            <p:nvPr/>
          </p:nvSpPr>
          <p:spPr>
            <a:xfrm>
              <a:off x="4902802" y="258765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79" name="Forme libre : forme 278">
              <a:extLst>
                <a:ext uri="{FF2B5EF4-FFF2-40B4-BE49-F238E27FC236}">
                  <a16:creationId xmlns="" xmlns:a16="http://schemas.microsoft.com/office/drawing/2014/main" id="{53FDBEF3-A077-0D63-8E4B-DEA9BF597D72}"/>
                </a:ext>
              </a:extLst>
            </p:cNvPr>
            <p:cNvSpPr/>
            <p:nvPr/>
          </p:nvSpPr>
          <p:spPr>
            <a:xfrm>
              <a:off x="4905755" y="258765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0" name="Forme libre : forme 279">
              <a:extLst>
                <a:ext uri="{FF2B5EF4-FFF2-40B4-BE49-F238E27FC236}">
                  <a16:creationId xmlns="" xmlns:a16="http://schemas.microsoft.com/office/drawing/2014/main" id="{BE327402-3123-7D1F-421C-657923628536}"/>
                </a:ext>
              </a:extLst>
            </p:cNvPr>
            <p:cNvSpPr/>
            <p:nvPr/>
          </p:nvSpPr>
          <p:spPr>
            <a:xfrm>
              <a:off x="4919090" y="25935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1" name="Forme libre : forme 280">
              <a:extLst>
                <a:ext uri="{FF2B5EF4-FFF2-40B4-BE49-F238E27FC236}">
                  <a16:creationId xmlns="" xmlns:a16="http://schemas.microsoft.com/office/drawing/2014/main" id="{B5CE7017-0741-009F-91BF-C5B92AB7D2B9}"/>
                </a:ext>
              </a:extLst>
            </p:cNvPr>
            <p:cNvSpPr/>
            <p:nvPr/>
          </p:nvSpPr>
          <p:spPr>
            <a:xfrm>
              <a:off x="4922138" y="25935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2" name="Forme libre : forme 281">
              <a:extLst>
                <a:ext uri="{FF2B5EF4-FFF2-40B4-BE49-F238E27FC236}">
                  <a16:creationId xmlns="" xmlns:a16="http://schemas.microsoft.com/office/drawing/2014/main" id="{FD9B5E12-C19F-ADF1-FC79-7D430B47A032}"/>
                </a:ext>
              </a:extLst>
            </p:cNvPr>
            <p:cNvSpPr/>
            <p:nvPr/>
          </p:nvSpPr>
          <p:spPr>
            <a:xfrm>
              <a:off x="4951856" y="25935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3" name="Forme libre : forme 282">
              <a:extLst>
                <a:ext uri="{FF2B5EF4-FFF2-40B4-BE49-F238E27FC236}">
                  <a16:creationId xmlns="" xmlns:a16="http://schemas.microsoft.com/office/drawing/2014/main" id="{85EDF674-5140-4EA4-0720-7D49E0147491}"/>
                </a:ext>
              </a:extLst>
            </p:cNvPr>
            <p:cNvSpPr/>
            <p:nvPr/>
          </p:nvSpPr>
          <p:spPr>
            <a:xfrm>
              <a:off x="4960714" y="25935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4" name="Forme libre : forme 283">
              <a:extLst>
                <a:ext uri="{FF2B5EF4-FFF2-40B4-BE49-F238E27FC236}">
                  <a16:creationId xmlns="" xmlns:a16="http://schemas.microsoft.com/office/drawing/2014/main" id="{C9A7D163-058E-8730-0D06-5292D6D047E8}"/>
                </a:ext>
              </a:extLst>
            </p:cNvPr>
            <p:cNvSpPr/>
            <p:nvPr/>
          </p:nvSpPr>
          <p:spPr>
            <a:xfrm>
              <a:off x="4974145" y="2599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5" name="Forme libre : forme 284">
              <a:extLst>
                <a:ext uri="{FF2B5EF4-FFF2-40B4-BE49-F238E27FC236}">
                  <a16:creationId xmlns="" xmlns:a16="http://schemas.microsoft.com/office/drawing/2014/main" id="{95DA0DE7-F331-0FDB-D676-ECF2480F96A6}"/>
                </a:ext>
              </a:extLst>
            </p:cNvPr>
            <p:cNvSpPr/>
            <p:nvPr/>
          </p:nvSpPr>
          <p:spPr>
            <a:xfrm>
              <a:off x="4991956"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6" name="Forme libre : forme 285">
              <a:extLst>
                <a:ext uri="{FF2B5EF4-FFF2-40B4-BE49-F238E27FC236}">
                  <a16:creationId xmlns="" xmlns:a16="http://schemas.microsoft.com/office/drawing/2014/main" id="{AAE44FD5-8DA1-71BD-CA5A-0BD88AF960DE}"/>
                </a:ext>
              </a:extLst>
            </p:cNvPr>
            <p:cNvSpPr/>
            <p:nvPr/>
          </p:nvSpPr>
          <p:spPr>
            <a:xfrm>
              <a:off x="4996433"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7" name="Forme libre : forme 286">
              <a:extLst>
                <a:ext uri="{FF2B5EF4-FFF2-40B4-BE49-F238E27FC236}">
                  <a16:creationId xmlns="" xmlns:a16="http://schemas.microsoft.com/office/drawing/2014/main" id="{DC07283E-7CD6-384A-B17C-F94332E9AE5D}"/>
                </a:ext>
              </a:extLst>
            </p:cNvPr>
            <p:cNvSpPr/>
            <p:nvPr/>
          </p:nvSpPr>
          <p:spPr>
            <a:xfrm>
              <a:off x="5027580"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8" name="Forme libre : forme 287">
              <a:extLst>
                <a:ext uri="{FF2B5EF4-FFF2-40B4-BE49-F238E27FC236}">
                  <a16:creationId xmlns="" xmlns:a16="http://schemas.microsoft.com/office/drawing/2014/main" id="{768288A7-BE95-20BE-3488-EC481EA6992F}"/>
                </a:ext>
              </a:extLst>
            </p:cNvPr>
            <p:cNvSpPr/>
            <p:nvPr/>
          </p:nvSpPr>
          <p:spPr>
            <a:xfrm>
              <a:off x="5040915"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89" name="Forme libre : forme 288">
              <a:extLst>
                <a:ext uri="{FF2B5EF4-FFF2-40B4-BE49-F238E27FC236}">
                  <a16:creationId xmlns="" xmlns:a16="http://schemas.microsoft.com/office/drawing/2014/main" id="{B87AC7FF-5B25-34F6-6D74-E9221670B9D8}"/>
                </a:ext>
              </a:extLst>
            </p:cNvPr>
            <p:cNvSpPr/>
            <p:nvPr/>
          </p:nvSpPr>
          <p:spPr>
            <a:xfrm>
              <a:off x="5055774"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0" name="Forme libre : forme 289">
              <a:extLst>
                <a:ext uri="{FF2B5EF4-FFF2-40B4-BE49-F238E27FC236}">
                  <a16:creationId xmlns="" xmlns:a16="http://schemas.microsoft.com/office/drawing/2014/main" id="{45CC15B5-1FC0-224A-E1C3-543E0A89FF00}"/>
                </a:ext>
              </a:extLst>
            </p:cNvPr>
            <p:cNvSpPr/>
            <p:nvPr/>
          </p:nvSpPr>
          <p:spPr>
            <a:xfrm>
              <a:off x="5057298"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1" name="Forme libre : forme 290">
              <a:extLst>
                <a:ext uri="{FF2B5EF4-FFF2-40B4-BE49-F238E27FC236}">
                  <a16:creationId xmlns="" xmlns:a16="http://schemas.microsoft.com/office/drawing/2014/main" id="{52869CB0-2718-4ADB-7C31-658DAE35EC89}"/>
                </a:ext>
              </a:extLst>
            </p:cNvPr>
            <p:cNvSpPr/>
            <p:nvPr/>
          </p:nvSpPr>
          <p:spPr>
            <a:xfrm>
              <a:off x="5063203"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2" name="Forme libre : forme 291">
              <a:extLst>
                <a:ext uri="{FF2B5EF4-FFF2-40B4-BE49-F238E27FC236}">
                  <a16:creationId xmlns="" xmlns:a16="http://schemas.microsoft.com/office/drawing/2014/main" id="{FEC56E2C-B81C-9ACF-9F08-5751D55FA71E}"/>
                </a:ext>
              </a:extLst>
            </p:cNvPr>
            <p:cNvSpPr/>
            <p:nvPr/>
          </p:nvSpPr>
          <p:spPr>
            <a:xfrm>
              <a:off x="5076634"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3" name="Forme libre : forme 292">
              <a:extLst>
                <a:ext uri="{FF2B5EF4-FFF2-40B4-BE49-F238E27FC236}">
                  <a16:creationId xmlns="" xmlns:a16="http://schemas.microsoft.com/office/drawing/2014/main" id="{6E677DC4-478F-559D-524C-3FB6EDC7B812}"/>
                </a:ext>
              </a:extLst>
            </p:cNvPr>
            <p:cNvSpPr/>
            <p:nvPr/>
          </p:nvSpPr>
          <p:spPr>
            <a:xfrm>
              <a:off x="5091493"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4" name="Forme libre : forme 293">
              <a:extLst>
                <a:ext uri="{FF2B5EF4-FFF2-40B4-BE49-F238E27FC236}">
                  <a16:creationId xmlns="" xmlns:a16="http://schemas.microsoft.com/office/drawing/2014/main" id="{3F587D55-BB7B-EEBC-A04A-F7A24B12DB20}"/>
                </a:ext>
              </a:extLst>
            </p:cNvPr>
            <p:cNvSpPr/>
            <p:nvPr/>
          </p:nvSpPr>
          <p:spPr>
            <a:xfrm>
              <a:off x="5101875" y="26054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5" name="Forme libre : forme 294">
              <a:extLst>
                <a:ext uri="{FF2B5EF4-FFF2-40B4-BE49-F238E27FC236}">
                  <a16:creationId xmlns="" xmlns:a16="http://schemas.microsoft.com/office/drawing/2014/main" id="{8C9BD795-A8EA-6DA5-8ECA-66DC120210FA}"/>
                </a:ext>
              </a:extLst>
            </p:cNvPr>
            <p:cNvSpPr/>
            <p:nvPr/>
          </p:nvSpPr>
          <p:spPr>
            <a:xfrm>
              <a:off x="5107780" y="261289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6" name="Forme libre : forme 295">
              <a:extLst>
                <a:ext uri="{FF2B5EF4-FFF2-40B4-BE49-F238E27FC236}">
                  <a16:creationId xmlns="" xmlns:a16="http://schemas.microsoft.com/office/drawing/2014/main" id="{2C361B0D-A1E1-DDE1-8FB1-4EA5080406BE}"/>
                </a:ext>
              </a:extLst>
            </p:cNvPr>
            <p:cNvSpPr/>
            <p:nvPr/>
          </p:nvSpPr>
          <p:spPr>
            <a:xfrm>
              <a:off x="5116734" y="261289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7" name="Forme libre : forme 296">
              <a:extLst>
                <a:ext uri="{FF2B5EF4-FFF2-40B4-BE49-F238E27FC236}">
                  <a16:creationId xmlns="" xmlns:a16="http://schemas.microsoft.com/office/drawing/2014/main" id="{8E70AF97-1A2B-D880-7E2B-0D7F3400E368}"/>
                </a:ext>
              </a:extLst>
            </p:cNvPr>
            <p:cNvSpPr/>
            <p:nvPr/>
          </p:nvSpPr>
          <p:spPr>
            <a:xfrm>
              <a:off x="5130069" y="261289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8" name="Forme libre : forme 297">
              <a:extLst>
                <a:ext uri="{FF2B5EF4-FFF2-40B4-BE49-F238E27FC236}">
                  <a16:creationId xmlns="" xmlns:a16="http://schemas.microsoft.com/office/drawing/2014/main" id="{3A606A78-AD8C-7A1D-9B28-E7A1A94D3CA9}"/>
                </a:ext>
              </a:extLst>
            </p:cNvPr>
            <p:cNvSpPr/>
            <p:nvPr/>
          </p:nvSpPr>
          <p:spPr>
            <a:xfrm>
              <a:off x="5162740" y="26263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299" name="Forme libre : forme 298">
              <a:extLst>
                <a:ext uri="{FF2B5EF4-FFF2-40B4-BE49-F238E27FC236}">
                  <a16:creationId xmlns="" xmlns:a16="http://schemas.microsoft.com/office/drawing/2014/main" id="{D68B02B4-FA21-569E-40E1-F418F33CAF2D}"/>
                </a:ext>
              </a:extLst>
            </p:cNvPr>
            <p:cNvSpPr/>
            <p:nvPr/>
          </p:nvSpPr>
          <p:spPr>
            <a:xfrm>
              <a:off x="5174646" y="26322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0" name="Forme libre : forme 299">
              <a:extLst>
                <a:ext uri="{FF2B5EF4-FFF2-40B4-BE49-F238E27FC236}">
                  <a16:creationId xmlns="" xmlns:a16="http://schemas.microsoft.com/office/drawing/2014/main" id="{BFA1D752-3D2D-1693-D490-138C45389849}"/>
                </a:ext>
              </a:extLst>
            </p:cNvPr>
            <p:cNvSpPr/>
            <p:nvPr/>
          </p:nvSpPr>
          <p:spPr>
            <a:xfrm>
              <a:off x="5222176" y="26455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1" name="Forme libre : forme 300">
              <a:extLst>
                <a:ext uri="{FF2B5EF4-FFF2-40B4-BE49-F238E27FC236}">
                  <a16:creationId xmlns="" xmlns:a16="http://schemas.microsoft.com/office/drawing/2014/main" id="{365F583C-C1A9-2BA7-4D60-262FE5173C2B}"/>
                </a:ext>
              </a:extLst>
            </p:cNvPr>
            <p:cNvSpPr/>
            <p:nvPr/>
          </p:nvSpPr>
          <p:spPr>
            <a:xfrm>
              <a:off x="5223700" y="26455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2" name="Forme libre : forme 301">
              <a:extLst>
                <a:ext uri="{FF2B5EF4-FFF2-40B4-BE49-F238E27FC236}">
                  <a16:creationId xmlns="" xmlns:a16="http://schemas.microsoft.com/office/drawing/2014/main" id="{C403D0FC-3104-F584-D1AE-EDFC9B953173}"/>
                </a:ext>
              </a:extLst>
            </p:cNvPr>
            <p:cNvSpPr/>
            <p:nvPr/>
          </p:nvSpPr>
          <p:spPr>
            <a:xfrm>
              <a:off x="5229605" y="26455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3" name="Forme libre : forme 302">
              <a:extLst>
                <a:ext uri="{FF2B5EF4-FFF2-40B4-BE49-F238E27FC236}">
                  <a16:creationId xmlns="" xmlns:a16="http://schemas.microsoft.com/office/drawing/2014/main" id="{292FA097-5743-B30C-E1C8-7D9697CE5152}"/>
                </a:ext>
              </a:extLst>
            </p:cNvPr>
            <p:cNvSpPr/>
            <p:nvPr/>
          </p:nvSpPr>
          <p:spPr>
            <a:xfrm>
              <a:off x="5238559" y="264556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4" name="Forme libre : forme 303">
              <a:extLst>
                <a:ext uri="{FF2B5EF4-FFF2-40B4-BE49-F238E27FC236}">
                  <a16:creationId xmlns="" xmlns:a16="http://schemas.microsoft.com/office/drawing/2014/main" id="{E3200276-5C2F-99EE-2D8C-34A5B09659A9}"/>
                </a:ext>
              </a:extLst>
            </p:cNvPr>
            <p:cNvSpPr/>
            <p:nvPr/>
          </p:nvSpPr>
          <p:spPr>
            <a:xfrm>
              <a:off x="5251894" y="26604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5" name="Forme libre : forme 304">
              <a:extLst>
                <a:ext uri="{FF2B5EF4-FFF2-40B4-BE49-F238E27FC236}">
                  <a16:creationId xmlns="" xmlns:a16="http://schemas.microsoft.com/office/drawing/2014/main" id="{3FD697EE-CFFB-A2C7-96FA-E9512FE7782E}"/>
                </a:ext>
              </a:extLst>
            </p:cNvPr>
            <p:cNvSpPr/>
            <p:nvPr/>
          </p:nvSpPr>
          <p:spPr>
            <a:xfrm>
              <a:off x="5299423" y="26664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6" name="Forme libre : forme 305">
              <a:extLst>
                <a:ext uri="{FF2B5EF4-FFF2-40B4-BE49-F238E27FC236}">
                  <a16:creationId xmlns="" xmlns:a16="http://schemas.microsoft.com/office/drawing/2014/main" id="{C9ECE5A0-EA8D-3720-8BEC-92544532DE82}"/>
                </a:ext>
              </a:extLst>
            </p:cNvPr>
            <p:cNvSpPr/>
            <p:nvPr/>
          </p:nvSpPr>
          <p:spPr>
            <a:xfrm>
              <a:off x="5309901" y="26664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7" name="Forme libre : forme 306">
              <a:extLst>
                <a:ext uri="{FF2B5EF4-FFF2-40B4-BE49-F238E27FC236}">
                  <a16:creationId xmlns="" xmlns:a16="http://schemas.microsoft.com/office/drawing/2014/main" id="{9C0BCCCC-3689-DCD2-7026-2375A20C4FFE}"/>
                </a:ext>
              </a:extLst>
            </p:cNvPr>
            <p:cNvSpPr/>
            <p:nvPr/>
          </p:nvSpPr>
          <p:spPr>
            <a:xfrm>
              <a:off x="5312854" y="26664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8" name="Forme libre : forme 307">
              <a:extLst>
                <a:ext uri="{FF2B5EF4-FFF2-40B4-BE49-F238E27FC236}">
                  <a16:creationId xmlns="" xmlns:a16="http://schemas.microsoft.com/office/drawing/2014/main" id="{34812B2A-5A36-9D87-96F4-8505F5CB7512}"/>
                </a:ext>
              </a:extLst>
            </p:cNvPr>
            <p:cNvSpPr/>
            <p:nvPr/>
          </p:nvSpPr>
          <p:spPr>
            <a:xfrm>
              <a:off x="5321712" y="26664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09" name="Forme libre : forme 308">
              <a:extLst>
                <a:ext uri="{FF2B5EF4-FFF2-40B4-BE49-F238E27FC236}">
                  <a16:creationId xmlns="" xmlns:a16="http://schemas.microsoft.com/office/drawing/2014/main" id="{9DC2B9BF-5C95-D2CA-30AF-16BEBDD6613F}"/>
                </a:ext>
              </a:extLst>
            </p:cNvPr>
            <p:cNvSpPr/>
            <p:nvPr/>
          </p:nvSpPr>
          <p:spPr>
            <a:xfrm>
              <a:off x="5335142" y="26871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0" name="Forme libre : forme 309">
              <a:extLst>
                <a:ext uri="{FF2B5EF4-FFF2-40B4-BE49-F238E27FC236}">
                  <a16:creationId xmlns="" xmlns:a16="http://schemas.microsoft.com/office/drawing/2014/main" id="{9EA6FB25-0375-E3F4-EB9A-2D9C717E6ECC}"/>
                </a:ext>
              </a:extLst>
            </p:cNvPr>
            <p:cNvSpPr/>
            <p:nvPr/>
          </p:nvSpPr>
          <p:spPr>
            <a:xfrm>
              <a:off x="5363336" y="269462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1" name="Forme libre : forme 310">
              <a:extLst>
                <a:ext uri="{FF2B5EF4-FFF2-40B4-BE49-F238E27FC236}">
                  <a16:creationId xmlns="" xmlns:a16="http://schemas.microsoft.com/office/drawing/2014/main" id="{5DB8BCA5-F0A7-6E05-A1BF-C5CAB58E43B7}"/>
                </a:ext>
              </a:extLst>
            </p:cNvPr>
            <p:cNvSpPr/>
            <p:nvPr/>
          </p:nvSpPr>
          <p:spPr>
            <a:xfrm>
              <a:off x="5379719" y="269462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2" name="Forme libre : forme 311">
              <a:extLst>
                <a:ext uri="{FF2B5EF4-FFF2-40B4-BE49-F238E27FC236}">
                  <a16:creationId xmlns="" xmlns:a16="http://schemas.microsoft.com/office/drawing/2014/main" id="{958D306A-42DC-1D46-A482-A0A74B966129}"/>
                </a:ext>
              </a:extLst>
            </p:cNvPr>
            <p:cNvSpPr/>
            <p:nvPr/>
          </p:nvSpPr>
          <p:spPr>
            <a:xfrm>
              <a:off x="5385625" y="269462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3" name="Forme libre : forme 312">
              <a:extLst>
                <a:ext uri="{FF2B5EF4-FFF2-40B4-BE49-F238E27FC236}">
                  <a16:creationId xmlns="" xmlns:a16="http://schemas.microsoft.com/office/drawing/2014/main" id="{27E2F790-33C5-1EC0-9D75-507ECCAE59A1}"/>
                </a:ext>
              </a:extLst>
            </p:cNvPr>
            <p:cNvSpPr/>
            <p:nvPr/>
          </p:nvSpPr>
          <p:spPr>
            <a:xfrm>
              <a:off x="5388577" y="269462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4" name="Forme libre : forme 313">
              <a:extLst>
                <a:ext uri="{FF2B5EF4-FFF2-40B4-BE49-F238E27FC236}">
                  <a16:creationId xmlns="" xmlns:a16="http://schemas.microsoft.com/office/drawing/2014/main" id="{91CB7AA5-8BCF-5732-0064-4D45E86E079D}"/>
                </a:ext>
              </a:extLst>
            </p:cNvPr>
            <p:cNvSpPr/>
            <p:nvPr/>
          </p:nvSpPr>
          <p:spPr>
            <a:xfrm>
              <a:off x="5407913" y="27020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5" name="Forme libre : forme 314">
              <a:extLst>
                <a:ext uri="{FF2B5EF4-FFF2-40B4-BE49-F238E27FC236}">
                  <a16:creationId xmlns="" xmlns:a16="http://schemas.microsoft.com/office/drawing/2014/main" id="{B9C8BA9E-7F25-98BA-8DE4-5C61AE7093D9}"/>
                </a:ext>
              </a:extLst>
            </p:cNvPr>
            <p:cNvSpPr/>
            <p:nvPr/>
          </p:nvSpPr>
          <p:spPr>
            <a:xfrm>
              <a:off x="5415343" y="27020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6" name="Forme libre : forme 315">
              <a:extLst>
                <a:ext uri="{FF2B5EF4-FFF2-40B4-BE49-F238E27FC236}">
                  <a16:creationId xmlns="" xmlns:a16="http://schemas.microsoft.com/office/drawing/2014/main" id="{A559FFA3-1B99-5562-7545-1CE6C0A1D66D}"/>
                </a:ext>
              </a:extLst>
            </p:cNvPr>
            <p:cNvSpPr/>
            <p:nvPr/>
          </p:nvSpPr>
          <p:spPr>
            <a:xfrm>
              <a:off x="5427249" y="27020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7" name="Forme libre : forme 316">
              <a:extLst>
                <a:ext uri="{FF2B5EF4-FFF2-40B4-BE49-F238E27FC236}">
                  <a16:creationId xmlns="" xmlns:a16="http://schemas.microsoft.com/office/drawing/2014/main" id="{977E9C88-6F7F-E648-312C-FD3452D0E591}"/>
                </a:ext>
              </a:extLst>
            </p:cNvPr>
            <p:cNvSpPr/>
            <p:nvPr/>
          </p:nvSpPr>
          <p:spPr>
            <a:xfrm>
              <a:off x="5430202" y="270205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8" name="Forme libre : forme 317">
              <a:extLst>
                <a:ext uri="{FF2B5EF4-FFF2-40B4-BE49-F238E27FC236}">
                  <a16:creationId xmlns="" xmlns:a16="http://schemas.microsoft.com/office/drawing/2014/main" id="{AD7DE140-1A90-15B4-60F1-17894C5E0A9A}"/>
                </a:ext>
              </a:extLst>
            </p:cNvPr>
            <p:cNvSpPr/>
            <p:nvPr/>
          </p:nvSpPr>
          <p:spPr>
            <a:xfrm>
              <a:off x="5431630" y="270948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19" name="Forme libre : forme 318">
              <a:extLst>
                <a:ext uri="{FF2B5EF4-FFF2-40B4-BE49-F238E27FC236}">
                  <a16:creationId xmlns="" xmlns:a16="http://schemas.microsoft.com/office/drawing/2014/main" id="{E84DAA25-24B0-6B48-210E-3797A905C132}"/>
                </a:ext>
              </a:extLst>
            </p:cNvPr>
            <p:cNvSpPr/>
            <p:nvPr/>
          </p:nvSpPr>
          <p:spPr>
            <a:xfrm>
              <a:off x="5462872" y="270948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0" name="Forme libre : forme 319">
              <a:extLst>
                <a:ext uri="{FF2B5EF4-FFF2-40B4-BE49-F238E27FC236}">
                  <a16:creationId xmlns="" xmlns:a16="http://schemas.microsoft.com/office/drawing/2014/main" id="{658DC206-CC5E-A340-5F97-6D189CDE4EE6}"/>
                </a:ext>
              </a:extLst>
            </p:cNvPr>
            <p:cNvSpPr/>
            <p:nvPr/>
          </p:nvSpPr>
          <p:spPr>
            <a:xfrm>
              <a:off x="5465825" y="271548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1" name="Forme libre : forme 320">
              <a:extLst>
                <a:ext uri="{FF2B5EF4-FFF2-40B4-BE49-F238E27FC236}">
                  <a16:creationId xmlns="" xmlns:a16="http://schemas.microsoft.com/office/drawing/2014/main" id="{984253A3-A30A-5558-CD53-933E6B71EAA0}"/>
                </a:ext>
              </a:extLst>
            </p:cNvPr>
            <p:cNvSpPr/>
            <p:nvPr/>
          </p:nvSpPr>
          <p:spPr>
            <a:xfrm>
              <a:off x="5476207" y="271548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2" name="Forme libre : forme 321">
              <a:extLst>
                <a:ext uri="{FF2B5EF4-FFF2-40B4-BE49-F238E27FC236}">
                  <a16:creationId xmlns="" xmlns:a16="http://schemas.microsoft.com/office/drawing/2014/main" id="{4CFD0B63-D55B-7FA8-6F88-9DCB126D9AC8}"/>
                </a:ext>
              </a:extLst>
            </p:cNvPr>
            <p:cNvSpPr/>
            <p:nvPr/>
          </p:nvSpPr>
          <p:spPr>
            <a:xfrm>
              <a:off x="5479255" y="271548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3" name="Forme libre : forme 322">
              <a:extLst>
                <a:ext uri="{FF2B5EF4-FFF2-40B4-BE49-F238E27FC236}">
                  <a16:creationId xmlns="" xmlns:a16="http://schemas.microsoft.com/office/drawing/2014/main" id="{2D3DD8E2-B20E-B947-90A1-803BA7A267F0}"/>
                </a:ext>
              </a:extLst>
            </p:cNvPr>
            <p:cNvSpPr/>
            <p:nvPr/>
          </p:nvSpPr>
          <p:spPr>
            <a:xfrm>
              <a:off x="5485161" y="27229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4" name="Forme libre : forme 323">
              <a:extLst>
                <a:ext uri="{FF2B5EF4-FFF2-40B4-BE49-F238E27FC236}">
                  <a16:creationId xmlns="" xmlns:a16="http://schemas.microsoft.com/office/drawing/2014/main" id="{CBA7DDD9-75B2-261D-60A5-F52FD2AD327B}"/>
                </a:ext>
              </a:extLst>
            </p:cNvPr>
            <p:cNvSpPr/>
            <p:nvPr/>
          </p:nvSpPr>
          <p:spPr>
            <a:xfrm>
              <a:off x="5488114" y="27229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5" name="Forme libre : forme 324">
              <a:extLst>
                <a:ext uri="{FF2B5EF4-FFF2-40B4-BE49-F238E27FC236}">
                  <a16:creationId xmlns="" xmlns:a16="http://schemas.microsoft.com/office/drawing/2014/main" id="{528435A0-C93C-0A12-9B17-31BC9E7DF8F0}"/>
                </a:ext>
              </a:extLst>
            </p:cNvPr>
            <p:cNvSpPr/>
            <p:nvPr/>
          </p:nvSpPr>
          <p:spPr>
            <a:xfrm>
              <a:off x="5495543" y="27229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6" name="Forme libre : forme 325">
              <a:extLst>
                <a:ext uri="{FF2B5EF4-FFF2-40B4-BE49-F238E27FC236}">
                  <a16:creationId xmlns="" xmlns:a16="http://schemas.microsoft.com/office/drawing/2014/main" id="{6F10A167-8D46-96F3-B25B-FA554D545652}"/>
                </a:ext>
              </a:extLst>
            </p:cNvPr>
            <p:cNvSpPr/>
            <p:nvPr/>
          </p:nvSpPr>
          <p:spPr>
            <a:xfrm>
              <a:off x="5501544" y="2731769"/>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327" name="Forme libre : forme 326">
              <a:extLst>
                <a:ext uri="{FF2B5EF4-FFF2-40B4-BE49-F238E27FC236}">
                  <a16:creationId xmlns="" xmlns:a16="http://schemas.microsoft.com/office/drawing/2014/main" id="{89BCE1F5-22CE-AF61-6895-0513BCB59CF6}"/>
                </a:ext>
              </a:extLst>
            </p:cNvPr>
            <p:cNvSpPr/>
            <p:nvPr/>
          </p:nvSpPr>
          <p:spPr>
            <a:xfrm>
              <a:off x="5504497" y="2731769"/>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328" name="Forme libre : forme 327">
              <a:extLst>
                <a:ext uri="{FF2B5EF4-FFF2-40B4-BE49-F238E27FC236}">
                  <a16:creationId xmlns="" xmlns:a16="http://schemas.microsoft.com/office/drawing/2014/main" id="{C7AF82DE-14FF-42EA-95B7-92682FDEE227}"/>
                </a:ext>
              </a:extLst>
            </p:cNvPr>
            <p:cNvSpPr/>
            <p:nvPr/>
          </p:nvSpPr>
          <p:spPr>
            <a:xfrm>
              <a:off x="5523832"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29" name="Forme libre : forme 328">
              <a:extLst>
                <a:ext uri="{FF2B5EF4-FFF2-40B4-BE49-F238E27FC236}">
                  <a16:creationId xmlns="" xmlns:a16="http://schemas.microsoft.com/office/drawing/2014/main" id="{5781FA4B-D4B0-DD10-4F93-AFC20CEC79C6}"/>
                </a:ext>
              </a:extLst>
            </p:cNvPr>
            <p:cNvSpPr/>
            <p:nvPr/>
          </p:nvSpPr>
          <p:spPr>
            <a:xfrm>
              <a:off x="5529738"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0" name="Forme libre : forme 329">
              <a:extLst>
                <a:ext uri="{FF2B5EF4-FFF2-40B4-BE49-F238E27FC236}">
                  <a16:creationId xmlns="" xmlns:a16="http://schemas.microsoft.com/office/drawing/2014/main" id="{A8FB028E-4B85-4EDA-FCF1-FC119B708C39}"/>
                </a:ext>
              </a:extLst>
            </p:cNvPr>
            <p:cNvSpPr/>
            <p:nvPr/>
          </p:nvSpPr>
          <p:spPr>
            <a:xfrm>
              <a:off x="5543073"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1" name="Forme libre : forme 330">
              <a:extLst>
                <a:ext uri="{FF2B5EF4-FFF2-40B4-BE49-F238E27FC236}">
                  <a16:creationId xmlns="" xmlns:a16="http://schemas.microsoft.com/office/drawing/2014/main" id="{7C92F17E-B524-6CA9-32BF-955998FE93C6}"/>
                </a:ext>
              </a:extLst>
            </p:cNvPr>
            <p:cNvSpPr/>
            <p:nvPr/>
          </p:nvSpPr>
          <p:spPr>
            <a:xfrm>
              <a:off x="5549074"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2" name="Forme libre : forme 331">
              <a:extLst>
                <a:ext uri="{FF2B5EF4-FFF2-40B4-BE49-F238E27FC236}">
                  <a16:creationId xmlns="" xmlns:a16="http://schemas.microsoft.com/office/drawing/2014/main" id="{04EB3ACD-A778-D64D-9E3D-48B3D93835F6}"/>
                </a:ext>
              </a:extLst>
            </p:cNvPr>
            <p:cNvSpPr/>
            <p:nvPr/>
          </p:nvSpPr>
          <p:spPr>
            <a:xfrm>
              <a:off x="5554979"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3" name="Forme libre : forme 332">
              <a:extLst>
                <a:ext uri="{FF2B5EF4-FFF2-40B4-BE49-F238E27FC236}">
                  <a16:creationId xmlns="" xmlns:a16="http://schemas.microsoft.com/office/drawing/2014/main" id="{72CF20B8-B8AE-69F0-779F-EEDFB9A24A8C}"/>
                </a:ext>
              </a:extLst>
            </p:cNvPr>
            <p:cNvSpPr/>
            <p:nvPr/>
          </p:nvSpPr>
          <p:spPr>
            <a:xfrm>
              <a:off x="5587650"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4" name="Forme libre : forme 333">
              <a:extLst>
                <a:ext uri="{FF2B5EF4-FFF2-40B4-BE49-F238E27FC236}">
                  <a16:creationId xmlns="" xmlns:a16="http://schemas.microsoft.com/office/drawing/2014/main" id="{4B42D4D9-2B80-2562-7D53-A46407AB9A94}"/>
                </a:ext>
              </a:extLst>
            </p:cNvPr>
            <p:cNvSpPr/>
            <p:nvPr/>
          </p:nvSpPr>
          <p:spPr>
            <a:xfrm>
              <a:off x="5593651" y="273929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5" name="Forme libre : forme 334">
              <a:extLst>
                <a:ext uri="{FF2B5EF4-FFF2-40B4-BE49-F238E27FC236}">
                  <a16:creationId xmlns="" xmlns:a16="http://schemas.microsoft.com/office/drawing/2014/main" id="{FD2504D1-423E-1A06-02E5-992D7B3D8C68}"/>
                </a:ext>
              </a:extLst>
            </p:cNvPr>
            <p:cNvSpPr/>
            <p:nvPr/>
          </p:nvSpPr>
          <p:spPr>
            <a:xfrm>
              <a:off x="5601080"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6" name="Forme libre : forme 335">
              <a:extLst>
                <a:ext uri="{FF2B5EF4-FFF2-40B4-BE49-F238E27FC236}">
                  <a16:creationId xmlns="" xmlns:a16="http://schemas.microsoft.com/office/drawing/2014/main" id="{737FE783-36EC-3E27-5156-C79FA72890D3}"/>
                </a:ext>
              </a:extLst>
            </p:cNvPr>
            <p:cNvSpPr/>
            <p:nvPr/>
          </p:nvSpPr>
          <p:spPr>
            <a:xfrm>
              <a:off x="5606986"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7" name="Forme libre : forme 336">
              <a:extLst>
                <a:ext uri="{FF2B5EF4-FFF2-40B4-BE49-F238E27FC236}">
                  <a16:creationId xmlns="" xmlns:a16="http://schemas.microsoft.com/office/drawing/2014/main" id="{01D4F16A-7C78-7D9B-5B32-2132AFB32AF0}"/>
                </a:ext>
              </a:extLst>
            </p:cNvPr>
            <p:cNvSpPr/>
            <p:nvPr/>
          </p:nvSpPr>
          <p:spPr>
            <a:xfrm>
              <a:off x="5612891"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8" name="Forme libre : forme 337">
              <a:extLst>
                <a:ext uri="{FF2B5EF4-FFF2-40B4-BE49-F238E27FC236}">
                  <a16:creationId xmlns="" xmlns:a16="http://schemas.microsoft.com/office/drawing/2014/main" id="{B3E39D0D-ED52-ABBB-7789-E323A6527A04}"/>
                </a:ext>
              </a:extLst>
            </p:cNvPr>
            <p:cNvSpPr/>
            <p:nvPr/>
          </p:nvSpPr>
          <p:spPr>
            <a:xfrm>
              <a:off x="5615939"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39" name="Forme libre : forme 338">
              <a:extLst>
                <a:ext uri="{FF2B5EF4-FFF2-40B4-BE49-F238E27FC236}">
                  <a16:creationId xmlns="" xmlns:a16="http://schemas.microsoft.com/office/drawing/2014/main" id="{0762C4A1-62C1-3139-0E0E-1D6813E8642A}"/>
                </a:ext>
              </a:extLst>
            </p:cNvPr>
            <p:cNvSpPr/>
            <p:nvPr/>
          </p:nvSpPr>
          <p:spPr>
            <a:xfrm>
              <a:off x="5620321"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0" name="Forme libre : forme 339">
              <a:extLst>
                <a:ext uri="{FF2B5EF4-FFF2-40B4-BE49-F238E27FC236}">
                  <a16:creationId xmlns="" xmlns:a16="http://schemas.microsoft.com/office/drawing/2014/main" id="{C15EEF0F-15EB-8895-817F-7CFCB46716EE}"/>
                </a:ext>
              </a:extLst>
            </p:cNvPr>
            <p:cNvSpPr/>
            <p:nvPr/>
          </p:nvSpPr>
          <p:spPr>
            <a:xfrm>
              <a:off x="5623369"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1" name="Forme libre : forme 340">
              <a:extLst>
                <a:ext uri="{FF2B5EF4-FFF2-40B4-BE49-F238E27FC236}">
                  <a16:creationId xmlns="" xmlns:a16="http://schemas.microsoft.com/office/drawing/2014/main" id="{FCD003E9-C68C-3626-26B5-FADB7539BB99}"/>
                </a:ext>
              </a:extLst>
            </p:cNvPr>
            <p:cNvSpPr/>
            <p:nvPr/>
          </p:nvSpPr>
          <p:spPr>
            <a:xfrm>
              <a:off x="5635180"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2" name="Forme libre : forme 341">
              <a:extLst>
                <a:ext uri="{FF2B5EF4-FFF2-40B4-BE49-F238E27FC236}">
                  <a16:creationId xmlns="" xmlns:a16="http://schemas.microsoft.com/office/drawing/2014/main" id="{081845BC-4C73-F117-FD33-848174B60E64}"/>
                </a:ext>
              </a:extLst>
            </p:cNvPr>
            <p:cNvSpPr/>
            <p:nvPr/>
          </p:nvSpPr>
          <p:spPr>
            <a:xfrm>
              <a:off x="5639656"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3" name="Forme libre : forme 342">
              <a:extLst>
                <a:ext uri="{FF2B5EF4-FFF2-40B4-BE49-F238E27FC236}">
                  <a16:creationId xmlns="" xmlns:a16="http://schemas.microsoft.com/office/drawing/2014/main" id="{F5E8354F-43D1-B233-100B-7D91950CB9F6}"/>
                </a:ext>
              </a:extLst>
            </p:cNvPr>
            <p:cNvSpPr/>
            <p:nvPr/>
          </p:nvSpPr>
          <p:spPr>
            <a:xfrm>
              <a:off x="5657468"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4" name="Forme libre : forme 343">
              <a:extLst>
                <a:ext uri="{FF2B5EF4-FFF2-40B4-BE49-F238E27FC236}">
                  <a16:creationId xmlns="" xmlns:a16="http://schemas.microsoft.com/office/drawing/2014/main" id="{D83EAFA6-4482-F778-5EFE-DA10AF1562E9}"/>
                </a:ext>
              </a:extLst>
            </p:cNvPr>
            <p:cNvSpPr/>
            <p:nvPr/>
          </p:nvSpPr>
          <p:spPr>
            <a:xfrm>
              <a:off x="5660421"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5" name="Forme libre : forme 344">
              <a:extLst>
                <a:ext uri="{FF2B5EF4-FFF2-40B4-BE49-F238E27FC236}">
                  <a16:creationId xmlns="" xmlns:a16="http://schemas.microsoft.com/office/drawing/2014/main" id="{040535FD-12AA-2AD2-AE36-81AB522E19EA}"/>
                </a:ext>
              </a:extLst>
            </p:cNvPr>
            <p:cNvSpPr/>
            <p:nvPr/>
          </p:nvSpPr>
          <p:spPr>
            <a:xfrm>
              <a:off x="5699092"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6" name="Forme libre : forme 345">
              <a:extLst>
                <a:ext uri="{FF2B5EF4-FFF2-40B4-BE49-F238E27FC236}">
                  <a16:creationId xmlns="" xmlns:a16="http://schemas.microsoft.com/office/drawing/2014/main" id="{E3C69149-73C3-672C-7BC3-67014C12EB58}"/>
                </a:ext>
              </a:extLst>
            </p:cNvPr>
            <p:cNvSpPr/>
            <p:nvPr/>
          </p:nvSpPr>
          <p:spPr>
            <a:xfrm>
              <a:off x="5703569" y="27467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7" name="Forme libre : forme 346">
              <a:extLst>
                <a:ext uri="{FF2B5EF4-FFF2-40B4-BE49-F238E27FC236}">
                  <a16:creationId xmlns="" xmlns:a16="http://schemas.microsoft.com/office/drawing/2014/main" id="{FAE673F9-47CE-2F3D-0FDB-024059447516}"/>
                </a:ext>
              </a:extLst>
            </p:cNvPr>
            <p:cNvSpPr/>
            <p:nvPr/>
          </p:nvSpPr>
          <p:spPr>
            <a:xfrm>
              <a:off x="5737669" y="27630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8" name="Forme libre : forme 347">
              <a:extLst>
                <a:ext uri="{FF2B5EF4-FFF2-40B4-BE49-F238E27FC236}">
                  <a16:creationId xmlns="" xmlns:a16="http://schemas.microsoft.com/office/drawing/2014/main" id="{7BFF3897-199E-4181-2573-C2B3F9F81310}"/>
                </a:ext>
              </a:extLst>
            </p:cNvPr>
            <p:cNvSpPr/>
            <p:nvPr/>
          </p:nvSpPr>
          <p:spPr>
            <a:xfrm>
              <a:off x="5770435" y="27808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49" name="Forme libre : forme 348">
              <a:extLst>
                <a:ext uri="{FF2B5EF4-FFF2-40B4-BE49-F238E27FC236}">
                  <a16:creationId xmlns="" xmlns:a16="http://schemas.microsoft.com/office/drawing/2014/main" id="{1CEEC37F-465A-7930-2378-9CDD0976A5C2}"/>
                </a:ext>
              </a:extLst>
            </p:cNvPr>
            <p:cNvSpPr/>
            <p:nvPr/>
          </p:nvSpPr>
          <p:spPr>
            <a:xfrm>
              <a:off x="5776340" y="27808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0" name="Forme libre : forme 349">
              <a:extLst>
                <a:ext uri="{FF2B5EF4-FFF2-40B4-BE49-F238E27FC236}">
                  <a16:creationId xmlns="" xmlns:a16="http://schemas.microsoft.com/office/drawing/2014/main" id="{B19E4D79-487D-A21C-B807-6E05F493A1FB}"/>
                </a:ext>
              </a:extLst>
            </p:cNvPr>
            <p:cNvSpPr/>
            <p:nvPr/>
          </p:nvSpPr>
          <p:spPr>
            <a:xfrm>
              <a:off x="5789675" y="278977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1" name="Forme libre : forme 350">
              <a:extLst>
                <a:ext uri="{FF2B5EF4-FFF2-40B4-BE49-F238E27FC236}">
                  <a16:creationId xmlns="" xmlns:a16="http://schemas.microsoft.com/office/drawing/2014/main" id="{E190057C-B9F0-A637-D819-FF7670689C56}"/>
                </a:ext>
              </a:extLst>
            </p:cNvPr>
            <p:cNvSpPr/>
            <p:nvPr/>
          </p:nvSpPr>
          <p:spPr>
            <a:xfrm>
              <a:off x="5809011" y="279873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2" name="Forme libre : forme 351">
              <a:extLst>
                <a:ext uri="{FF2B5EF4-FFF2-40B4-BE49-F238E27FC236}">
                  <a16:creationId xmlns="" xmlns:a16="http://schemas.microsoft.com/office/drawing/2014/main" id="{3AF0884B-22C5-DD2F-D3DE-C6D3D6C51C65}"/>
                </a:ext>
              </a:extLst>
            </p:cNvPr>
            <p:cNvSpPr/>
            <p:nvPr/>
          </p:nvSpPr>
          <p:spPr>
            <a:xfrm>
              <a:off x="5840253" y="280758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3" name="Forme libre : forme 352">
              <a:extLst>
                <a:ext uri="{FF2B5EF4-FFF2-40B4-BE49-F238E27FC236}">
                  <a16:creationId xmlns="" xmlns:a16="http://schemas.microsoft.com/office/drawing/2014/main" id="{6EBF2150-EDC2-4D97-E5AC-20A50701F7AD}"/>
                </a:ext>
              </a:extLst>
            </p:cNvPr>
            <p:cNvSpPr/>
            <p:nvPr/>
          </p:nvSpPr>
          <p:spPr>
            <a:xfrm>
              <a:off x="5859493" y="28165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4" name="Forme libre : forme 353">
              <a:extLst>
                <a:ext uri="{FF2B5EF4-FFF2-40B4-BE49-F238E27FC236}">
                  <a16:creationId xmlns="" xmlns:a16="http://schemas.microsoft.com/office/drawing/2014/main" id="{9F483ECE-C85B-61DF-C63F-BB6849DDB51F}"/>
                </a:ext>
              </a:extLst>
            </p:cNvPr>
            <p:cNvSpPr/>
            <p:nvPr/>
          </p:nvSpPr>
          <p:spPr>
            <a:xfrm>
              <a:off x="5865494" y="28165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5" name="Forme libre : forme 354">
              <a:extLst>
                <a:ext uri="{FF2B5EF4-FFF2-40B4-BE49-F238E27FC236}">
                  <a16:creationId xmlns="" xmlns:a16="http://schemas.microsoft.com/office/drawing/2014/main" id="{C0F74CCB-EB59-0DB9-B244-31E1CEBFDAE1}"/>
                </a:ext>
              </a:extLst>
            </p:cNvPr>
            <p:cNvSpPr/>
            <p:nvPr/>
          </p:nvSpPr>
          <p:spPr>
            <a:xfrm>
              <a:off x="5878829" y="28165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6" name="Forme libre : forme 355">
              <a:extLst>
                <a:ext uri="{FF2B5EF4-FFF2-40B4-BE49-F238E27FC236}">
                  <a16:creationId xmlns="" xmlns:a16="http://schemas.microsoft.com/office/drawing/2014/main" id="{F8BF0137-745A-C8C7-5FA8-B1CDCD9C7BA9}"/>
                </a:ext>
              </a:extLst>
            </p:cNvPr>
            <p:cNvSpPr/>
            <p:nvPr/>
          </p:nvSpPr>
          <p:spPr>
            <a:xfrm>
              <a:off x="5881782" y="281654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7" name="Forme libre : forme 356">
              <a:extLst>
                <a:ext uri="{FF2B5EF4-FFF2-40B4-BE49-F238E27FC236}">
                  <a16:creationId xmlns="" xmlns:a16="http://schemas.microsoft.com/office/drawing/2014/main" id="{1B9A5212-4FB1-BDF6-79A0-B1E922200469}"/>
                </a:ext>
              </a:extLst>
            </p:cNvPr>
            <p:cNvSpPr/>
            <p:nvPr/>
          </p:nvSpPr>
          <p:spPr>
            <a:xfrm>
              <a:off x="5956077" y="28254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8" name="Forme libre : forme 357">
              <a:extLst>
                <a:ext uri="{FF2B5EF4-FFF2-40B4-BE49-F238E27FC236}">
                  <a16:creationId xmlns="" xmlns:a16="http://schemas.microsoft.com/office/drawing/2014/main" id="{E23F44EE-7CC4-68EB-A0EF-C31158687E95}"/>
                </a:ext>
              </a:extLst>
            </p:cNvPr>
            <p:cNvSpPr/>
            <p:nvPr/>
          </p:nvSpPr>
          <p:spPr>
            <a:xfrm>
              <a:off x="5990272"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59" name="Forme libre : forme 358">
              <a:extLst>
                <a:ext uri="{FF2B5EF4-FFF2-40B4-BE49-F238E27FC236}">
                  <a16:creationId xmlns="" xmlns:a16="http://schemas.microsoft.com/office/drawing/2014/main" id="{BD9241BE-A621-56CC-D940-106B0B74FF22}"/>
                </a:ext>
              </a:extLst>
            </p:cNvPr>
            <p:cNvSpPr/>
            <p:nvPr/>
          </p:nvSpPr>
          <p:spPr>
            <a:xfrm>
              <a:off x="5993224"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0" name="Forme libre : forme 359">
              <a:extLst>
                <a:ext uri="{FF2B5EF4-FFF2-40B4-BE49-F238E27FC236}">
                  <a16:creationId xmlns="" xmlns:a16="http://schemas.microsoft.com/office/drawing/2014/main" id="{55E0E63F-1E0E-9F59-1E68-1635AD7EDF75}"/>
                </a:ext>
              </a:extLst>
            </p:cNvPr>
            <p:cNvSpPr/>
            <p:nvPr/>
          </p:nvSpPr>
          <p:spPr>
            <a:xfrm>
              <a:off x="6009607"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1" name="Forme libre : forme 360">
              <a:extLst>
                <a:ext uri="{FF2B5EF4-FFF2-40B4-BE49-F238E27FC236}">
                  <a16:creationId xmlns="" xmlns:a16="http://schemas.microsoft.com/office/drawing/2014/main" id="{EE3C3A96-3F5E-8F50-8F43-3D87230F3156}"/>
                </a:ext>
              </a:extLst>
            </p:cNvPr>
            <p:cNvSpPr/>
            <p:nvPr/>
          </p:nvSpPr>
          <p:spPr>
            <a:xfrm>
              <a:off x="6012560"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2" name="Forme libre : forme 361">
              <a:extLst>
                <a:ext uri="{FF2B5EF4-FFF2-40B4-BE49-F238E27FC236}">
                  <a16:creationId xmlns="" xmlns:a16="http://schemas.microsoft.com/office/drawing/2014/main" id="{92283968-AD3F-3DAD-0B61-A0774846B341}"/>
                </a:ext>
              </a:extLst>
            </p:cNvPr>
            <p:cNvSpPr/>
            <p:nvPr/>
          </p:nvSpPr>
          <p:spPr>
            <a:xfrm>
              <a:off x="6017037"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3" name="Forme libre : forme 362">
              <a:extLst>
                <a:ext uri="{FF2B5EF4-FFF2-40B4-BE49-F238E27FC236}">
                  <a16:creationId xmlns="" xmlns:a16="http://schemas.microsoft.com/office/drawing/2014/main" id="{5E1607EF-8B51-06EE-833E-1CDB2527ED33}"/>
                </a:ext>
              </a:extLst>
            </p:cNvPr>
            <p:cNvSpPr/>
            <p:nvPr/>
          </p:nvSpPr>
          <p:spPr>
            <a:xfrm>
              <a:off x="6025895"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4" name="Forme libre : forme 363">
              <a:extLst>
                <a:ext uri="{FF2B5EF4-FFF2-40B4-BE49-F238E27FC236}">
                  <a16:creationId xmlns="" xmlns:a16="http://schemas.microsoft.com/office/drawing/2014/main" id="{5FEFD69B-571D-9667-3C62-5D6DF0007C1D}"/>
                </a:ext>
              </a:extLst>
            </p:cNvPr>
            <p:cNvSpPr/>
            <p:nvPr/>
          </p:nvSpPr>
          <p:spPr>
            <a:xfrm>
              <a:off x="6048184"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5" name="Forme libre : forme 364">
              <a:extLst>
                <a:ext uri="{FF2B5EF4-FFF2-40B4-BE49-F238E27FC236}">
                  <a16:creationId xmlns="" xmlns:a16="http://schemas.microsoft.com/office/drawing/2014/main" id="{BF1A0481-1C82-825B-E269-E3A03F464034}"/>
                </a:ext>
              </a:extLst>
            </p:cNvPr>
            <p:cNvSpPr/>
            <p:nvPr/>
          </p:nvSpPr>
          <p:spPr>
            <a:xfrm>
              <a:off x="6067519"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6" name="Forme libre : forme 365">
              <a:extLst>
                <a:ext uri="{FF2B5EF4-FFF2-40B4-BE49-F238E27FC236}">
                  <a16:creationId xmlns="" xmlns:a16="http://schemas.microsoft.com/office/drawing/2014/main" id="{0CA50E92-5CAB-1DD0-4FE6-980DF56850F5}"/>
                </a:ext>
              </a:extLst>
            </p:cNvPr>
            <p:cNvSpPr/>
            <p:nvPr/>
          </p:nvSpPr>
          <p:spPr>
            <a:xfrm>
              <a:off x="6070472"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7" name="Forme libre : forme 366">
              <a:extLst>
                <a:ext uri="{FF2B5EF4-FFF2-40B4-BE49-F238E27FC236}">
                  <a16:creationId xmlns="" xmlns:a16="http://schemas.microsoft.com/office/drawing/2014/main" id="{8915A3E9-6E0C-4BBD-E04C-3F0A371DE1CE}"/>
                </a:ext>
              </a:extLst>
            </p:cNvPr>
            <p:cNvSpPr/>
            <p:nvPr/>
          </p:nvSpPr>
          <p:spPr>
            <a:xfrm>
              <a:off x="6076473" y="28343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8" name="Forme libre : forme 367">
              <a:extLst>
                <a:ext uri="{FF2B5EF4-FFF2-40B4-BE49-F238E27FC236}">
                  <a16:creationId xmlns="" xmlns:a16="http://schemas.microsoft.com/office/drawing/2014/main" id="{75C4C989-1BF7-106C-0963-8DDA953A77EC}"/>
                </a:ext>
              </a:extLst>
            </p:cNvPr>
            <p:cNvSpPr/>
            <p:nvPr/>
          </p:nvSpPr>
          <p:spPr>
            <a:xfrm>
              <a:off x="6080854" y="284330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69" name="Forme libre : forme 368">
              <a:extLst>
                <a:ext uri="{FF2B5EF4-FFF2-40B4-BE49-F238E27FC236}">
                  <a16:creationId xmlns="" xmlns:a16="http://schemas.microsoft.com/office/drawing/2014/main" id="{5687430F-E9B0-D9C0-7D7F-A71D6A226495}"/>
                </a:ext>
              </a:extLst>
            </p:cNvPr>
            <p:cNvSpPr/>
            <p:nvPr/>
          </p:nvSpPr>
          <p:spPr>
            <a:xfrm>
              <a:off x="6086855" y="284330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0" name="Forme libre : forme 369">
              <a:extLst>
                <a:ext uri="{FF2B5EF4-FFF2-40B4-BE49-F238E27FC236}">
                  <a16:creationId xmlns="" xmlns:a16="http://schemas.microsoft.com/office/drawing/2014/main" id="{8B9190B8-40B7-D0C7-3C73-DAF9521E0BC7}"/>
                </a:ext>
              </a:extLst>
            </p:cNvPr>
            <p:cNvSpPr/>
            <p:nvPr/>
          </p:nvSpPr>
          <p:spPr>
            <a:xfrm>
              <a:off x="6092761" y="284330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1" name="Forme libre : forme 370">
              <a:extLst>
                <a:ext uri="{FF2B5EF4-FFF2-40B4-BE49-F238E27FC236}">
                  <a16:creationId xmlns="" xmlns:a16="http://schemas.microsoft.com/office/drawing/2014/main" id="{3742476D-BD3B-A1BF-6176-0D7330A17FFC}"/>
                </a:ext>
              </a:extLst>
            </p:cNvPr>
            <p:cNvSpPr/>
            <p:nvPr/>
          </p:nvSpPr>
          <p:spPr>
            <a:xfrm>
              <a:off x="6103143"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2" name="Forme libre : forme 371">
              <a:extLst>
                <a:ext uri="{FF2B5EF4-FFF2-40B4-BE49-F238E27FC236}">
                  <a16:creationId xmlns="" xmlns:a16="http://schemas.microsoft.com/office/drawing/2014/main" id="{C137F4C1-F871-DBFF-D4D9-87EEE4CEF415}"/>
                </a:ext>
              </a:extLst>
            </p:cNvPr>
            <p:cNvSpPr/>
            <p:nvPr/>
          </p:nvSpPr>
          <p:spPr>
            <a:xfrm>
              <a:off x="6109144"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3" name="Forme libre : forme 372">
              <a:extLst>
                <a:ext uri="{FF2B5EF4-FFF2-40B4-BE49-F238E27FC236}">
                  <a16:creationId xmlns="" xmlns:a16="http://schemas.microsoft.com/office/drawing/2014/main" id="{D3EBB1D2-AA63-981D-AF86-4D417599B0F3}"/>
                </a:ext>
              </a:extLst>
            </p:cNvPr>
            <p:cNvSpPr/>
            <p:nvPr/>
          </p:nvSpPr>
          <p:spPr>
            <a:xfrm>
              <a:off x="6115049"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4" name="Forme libre : forme 373">
              <a:extLst>
                <a:ext uri="{FF2B5EF4-FFF2-40B4-BE49-F238E27FC236}">
                  <a16:creationId xmlns="" xmlns:a16="http://schemas.microsoft.com/office/drawing/2014/main" id="{C4888018-FBB8-3D52-AD91-5BCE30C40FD3}"/>
                </a:ext>
              </a:extLst>
            </p:cNvPr>
            <p:cNvSpPr/>
            <p:nvPr/>
          </p:nvSpPr>
          <p:spPr>
            <a:xfrm>
              <a:off x="6119526"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5" name="Forme libre : forme 374">
              <a:extLst>
                <a:ext uri="{FF2B5EF4-FFF2-40B4-BE49-F238E27FC236}">
                  <a16:creationId xmlns="" xmlns:a16="http://schemas.microsoft.com/office/drawing/2014/main" id="{1F7000F4-711B-AF94-8167-AF4EC58CFBD1}"/>
                </a:ext>
              </a:extLst>
            </p:cNvPr>
            <p:cNvSpPr/>
            <p:nvPr/>
          </p:nvSpPr>
          <p:spPr>
            <a:xfrm>
              <a:off x="6122479"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6" name="Forme libre : forme 375">
              <a:extLst>
                <a:ext uri="{FF2B5EF4-FFF2-40B4-BE49-F238E27FC236}">
                  <a16:creationId xmlns="" xmlns:a16="http://schemas.microsoft.com/office/drawing/2014/main" id="{1D364380-1C34-E9D1-5810-16D8DC7650D5}"/>
                </a:ext>
              </a:extLst>
            </p:cNvPr>
            <p:cNvSpPr/>
            <p:nvPr/>
          </p:nvSpPr>
          <p:spPr>
            <a:xfrm>
              <a:off x="6125431"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7" name="Forme libre : forme 376">
              <a:extLst>
                <a:ext uri="{FF2B5EF4-FFF2-40B4-BE49-F238E27FC236}">
                  <a16:creationId xmlns="" xmlns:a16="http://schemas.microsoft.com/office/drawing/2014/main" id="{B35CD708-26E5-2E6E-96EE-F9F4F65C30EA}"/>
                </a:ext>
              </a:extLst>
            </p:cNvPr>
            <p:cNvSpPr/>
            <p:nvPr/>
          </p:nvSpPr>
          <p:spPr>
            <a:xfrm>
              <a:off x="6128479"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8" name="Forme libre : forme 377">
              <a:extLst>
                <a:ext uri="{FF2B5EF4-FFF2-40B4-BE49-F238E27FC236}">
                  <a16:creationId xmlns="" xmlns:a16="http://schemas.microsoft.com/office/drawing/2014/main" id="{6AFD69DC-7741-5B41-9996-D383D57B182E}"/>
                </a:ext>
              </a:extLst>
            </p:cNvPr>
            <p:cNvSpPr/>
            <p:nvPr/>
          </p:nvSpPr>
          <p:spPr>
            <a:xfrm>
              <a:off x="6141814"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79" name="Forme libre : forme 378">
              <a:extLst>
                <a:ext uri="{FF2B5EF4-FFF2-40B4-BE49-F238E27FC236}">
                  <a16:creationId xmlns="" xmlns:a16="http://schemas.microsoft.com/office/drawing/2014/main" id="{45F7F26E-B752-DB17-8452-AA8273CD535D}"/>
                </a:ext>
              </a:extLst>
            </p:cNvPr>
            <p:cNvSpPr/>
            <p:nvPr/>
          </p:nvSpPr>
          <p:spPr>
            <a:xfrm>
              <a:off x="6156673"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0" name="Forme libre : forme 379">
              <a:extLst>
                <a:ext uri="{FF2B5EF4-FFF2-40B4-BE49-F238E27FC236}">
                  <a16:creationId xmlns="" xmlns:a16="http://schemas.microsoft.com/office/drawing/2014/main" id="{E939E428-CC61-4250-5E07-4C066DF5A48E}"/>
                </a:ext>
              </a:extLst>
            </p:cNvPr>
            <p:cNvSpPr/>
            <p:nvPr/>
          </p:nvSpPr>
          <p:spPr>
            <a:xfrm>
              <a:off x="6180391"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1" name="Forme libre : forme 380">
              <a:extLst>
                <a:ext uri="{FF2B5EF4-FFF2-40B4-BE49-F238E27FC236}">
                  <a16:creationId xmlns="" xmlns:a16="http://schemas.microsoft.com/office/drawing/2014/main" id="{47659D6F-663C-F152-C8CC-42AD26326D88}"/>
                </a:ext>
              </a:extLst>
            </p:cNvPr>
            <p:cNvSpPr/>
            <p:nvPr/>
          </p:nvSpPr>
          <p:spPr>
            <a:xfrm>
              <a:off x="6183439"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2" name="Forme libre : forme 381">
              <a:extLst>
                <a:ext uri="{FF2B5EF4-FFF2-40B4-BE49-F238E27FC236}">
                  <a16:creationId xmlns="" xmlns:a16="http://schemas.microsoft.com/office/drawing/2014/main" id="{1702500A-FA73-F61F-0CBC-B5550AFD44CB}"/>
                </a:ext>
              </a:extLst>
            </p:cNvPr>
            <p:cNvSpPr/>
            <p:nvPr/>
          </p:nvSpPr>
          <p:spPr>
            <a:xfrm>
              <a:off x="6195250" y="28536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3" name="Forme libre : forme 382">
              <a:extLst>
                <a:ext uri="{FF2B5EF4-FFF2-40B4-BE49-F238E27FC236}">
                  <a16:creationId xmlns="" xmlns:a16="http://schemas.microsoft.com/office/drawing/2014/main" id="{D0F844FE-A2F1-A71C-EEEF-70BE5F113769}"/>
                </a:ext>
              </a:extLst>
            </p:cNvPr>
            <p:cNvSpPr/>
            <p:nvPr/>
          </p:nvSpPr>
          <p:spPr>
            <a:xfrm>
              <a:off x="6205727"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4" name="Forme libre : forme 383">
              <a:extLst>
                <a:ext uri="{FF2B5EF4-FFF2-40B4-BE49-F238E27FC236}">
                  <a16:creationId xmlns="" xmlns:a16="http://schemas.microsoft.com/office/drawing/2014/main" id="{B7B21557-0AFE-1FF3-2886-5D9F84938507}"/>
                </a:ext>
              </a:extLst>
            </p:cNvPr>
            <p:cNvSpPr/>
            <p:nvPr/>
          </p:nvSpPr>
          <p:spPr>
            <a:xfrm>
              <a:off x="6208680"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5" name="Forme libre : forme 384">
              <a:extLst>
                <a:ext uri="{FF2B5EF4-FFF2-40B4-BE49-F238E27FC236}">
                  <a16:creationId xmlns="" xmlns:a16="http://schemas.microsoft.com/office/drawing/2014/main" id="{D44239E9-2567-6556-059B-EEF8C5DE90B9}"/>
                </a:ext>
              </a:extLst>
            </p:cNvPr>
            <p:cNvSpPr/>
            <p:nvPr/>
          </p:nvSpPr>
          <p:spPr>
            <a:xfrm>
              <a:off x="6222015"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6" name="Forme libre : forme 385">
              <a:extLst>
                <a:ext uri="{FF2B5EF4-FFF2-40B4-BE49-F238E27FC236}">
                  <a16:creationId xmlns="" xmlns:a16="http://schemas.microsoft.com/office/drawing/2014/main" id="{43E3394D-8B3D-5F46-D19A-039B13A0CDE2}"/>
                </a:ext>
              </a:extLst>
            </p:cNvPr>
            <p:cNvSpPr/>
            <p:nvPr/>
          </p:nvSpPr>
          <p:spPr>
            <a:xfrm>
              <a:off x="6228016"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7" name="Forme libre : forme 386">
              <a:extLst>
                <a:ext uri="{FF2B5EF4-FFF2-40B4-BE49-F238E27FC236}">
                  <a16:creationId xmlns="" xmlns:a16="http://schemas.microsoft.com/office/drawing/2014/main" id="{DB37CD5B-B91D-0003-4228-9E6633582202}"/>
                </a:ext>
              </a:extLst>
            </p:cNvPr>
            <p:cNvSpPr/>
            <p:nvPr/>
          </p:nvSpPr>
          <p:spPr>
            <a:xfrm>
              <a:off x="6230968"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8" name="Forme libre : forme 387">
              <a:extLst>
                <a:ext uri="{FF2B5EF4-FFF2-40B4-BE49-F238E27FC236}">
                  <a16:creationId xmlns="" xmlns:a16="http://schemas.microsoft.com/office/drawing/2014/main" id="{5D96FAC5-31D5-20C5-D27D-77231283873E}"/>
                </a:ext>
              </a:extLst>
            </p:cNvPr>
            <p:cNvSpPr/>
            <p:nvPr/>
          </p:nvSpPr>
          <p:spPr>
            <a:xfrm>
              <a:off x="6244303"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89" name="Forme libre : forme 388">
              <a:extLst>
                <a:ext uri="{FF2B5EF4-FFF2-40B4-BE49-F238E27FC236}">
                  <a16:creationId xmlns="" xmlns:a16="http://schemas.microsoft.com/office/drawing/2014/main" id="{F4F0180A-0B4E-F115-F820-019E0264FE54}"/>
                </a:ext>
              </a:extLst>
            </p:cNvPr>
            <p:cNvSpPr/>
            <p:nvPr/>
          </p:nvSpPr>
          <p:spPr>
            <a:xfrm>
              <a:off x="6269545" y="2864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0" name="Forme libre : forme 389">
              <a:extLst>
                <a:ext uri="{FF2B5EF4-FFF2-40B4-BE49-F238E27FC236}">
                  <a16:creationId xmlns="" xmlns:a16="http://schemas.microsoft.com/office/drawing/2014/main" id="{9F983BC6-F18D-12DA-86A0-4404A061EA3B}"/>
                </a:ext>
              </a:extLst>
            </p:cNvPr>
            <p:cNvSpPr/>
            <p:nvPr/>
          </p:nvSpPr>
          <p:spPr>
            <a:xfrm>
              <a:off x="6281451"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1" name="Forme libre : forme 390">
              <a:extLst>
                <a:ext uri="{FF2B5EF4-FFF2-40B4-BE49-F238E27FC236}">
                  <a16:creationId xmlns="" xmlns:a16="http://schemas.microsoft.com/office/drawing/2014/main" id="{5389D4E3-D8BB-24D2-A4E2-EA2103A0523D}"/>
                </a:ext>
              </a:extLst>
            </p:cNvPr>
            <p:cNvSpPr/>
            <p:nvPr/>
          </p:nvSpPr>
          <p:spPr>
            <a:xfrm>
              <a:off x="6297834"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2" name="Forme libre : forme 391">
              <a:extLst>
                <a:ext uri="{FF2B5EF4-FFF2-40B4-BE49-F238E27FC236}">
                  <a16:creationId xmlns="" xmlns:a16="http://schemas.microsoft.com/office/drawing/2014/main" id="{486FBCA3-2E6E-4A1F-325C-C5EF5903CF8C}"/>
                </a:ext>
              </a:extLst>
            </p:cNvPr>
            <p:cNvSpPr/>
            <p:nvPr/>
          </p:nvSpPr>
          <p:spPr>
            <a:xfrm>
              <a:off x="6317074"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3" name="Forme libre : forme 392">
              <a:extLst>
                <a:ext uri="{FF2B5EF4-FFF2-40B4-BE49-F238E27FC236}">
                  <a16:creationId xmlns="" xmlns:a16="http://schemas.microsoft.com/office/drawing/2014/main" id="{041E36B0-7622-8A96-CD82-E24FA45F0BBC}"/>
                </a:ext>
              </a:extLst>
            </p:cNvPr>
            <p:cNvSpPr/>
            <p:nvPr/>
          </p:nvSpPr>
          <p:spPr>
            <a:xfrm>
              <a:off x="6320122"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4" name="Forme libre : forme 393">
              <a:extLst>
                <a:ext uri="{FF2B5EF4-FFF2-40B4-BE49-F238E27FC236}">
                  <a16:creationId xmlns="" xmlns:a16="http://schemas.microsoft.com/office/drawing/2014/main" id="{63F9EBA3-7E45-A1FA-5B3A-E7ECD7A0C354}"/>
                </a:ext>
              </a:extLst>
            </p:cNvPr>
            <p:cNvSpPr/>
            <p:nvPr/>
          </p:nvSpPr>
          <p:spPr>
            <a:xfrm>
              <a:off x="6345364"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5" name="Forme libre : forme 394">
              <a:extLst>
                <a:ext uri="{FF2B5EF4-FFF2-40B4-BE49-F238E27FC236}">
                  <a16:creationId xmlns="" xmlns:a16="http://schemas.microsoft.com/office/drawing/2014/main" id="{4A688B82-9F61-2F54-D103-B0D9B3BEA26B}"/>
                </a:ext>
              </a:extLst>
            </p:cNvPr>
            <p:cNvSpPr/>
            <p:nvPr/>
          </p:nvSpPr>
          <p:spPr>
            <a:xfrm>
              <a:off x="6361651"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6" name="Forme libre : forme 395">
              <a:extLst>
                <a:ext uri="{FF2B5EF4-FFF2-40B4-BE49-F238E27FC236}">
                  <a16:creationId xmlns="" xmlns:a16="http://schemas.microsoft.com/office/drawing/2014/main" id="{546D8A91-C34F-954C-4940-8FED1B5C2478}"/>
                </a:ext>
              </a:extLst>
            </p:cNvPr>
            <p:cNvSpPr/>
            <p:nvPr/>
          </p:nvSpPr>
          <p:spPr>
            <a:xfrm>
              <a:off x="6364604"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7" name="Forme libre : forme 396">
              <a:extLst>
                <a:ext uri="{FF2B5EF4-FFF2-40B4-BE49-F238E27FC236}">
                  <a16:creationId xmlns="" xmlns:a16="http://schemas.microsoft.com/office/drawing/2014/main" id="{98E0A81F-95D9-BF18-39C5-8AD62702AF3E}"/>
                </a:ext>
              </a:extLst>
            </p:cNvPr>
            <p:cNvSpPr/>
            <p:nvPr/>
          </p:nvSpPr>
          <p:spPr>
            <a:xfrm>
              <a:off x="6375082"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8" name="Forme libre : forme 397">
              <a:extLst>
                <a:ext uri="{FF2B5EF4-FFF2-40B4-BE49-F238E27FC236}">
                  <a16:creationId xmlns="" xmlns:a16="http://schemas.microsoft.com/office/drawing/2014/main" id="{F5646F0D-E71C-66FE-356D-4597B9F3FD3B}"/>
                </a:ext>
              </a:extLst>
            </p:cNvPr>
            <p:cNvSpPr/>
            <p:nvPr/>
          </p:nvSpPr>
          <p:spPr>
            <a:xfrm>
              <a:off x="6378034"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399" name="Forme libre : forme 398">
              <a:extLst>
                <a:ext uri="{FF2B5EF4-FFF2-40B4-BE49-F238E27FC236}">
                  <a16:creationId xmlns="" xmlns:a16="http://schemas.microsoft.com/office/drawing/2014/main" id="{0D0A5209-7370-F6A6-F073-7D9B2E21A1DF}"/>
                </a:ext>
              </a:extLst>
            </p:cNvPr>
            <p:cNvSpPr/>
            <p:nvPr/>
          </p:nvSpPr>
          <p:spPr>
            <a:xfrm>
              <a:off x="6380987"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0" name="Forme libre : forme 399">
              <a:extLst>
                <a:ext uri="{FF2B5EF4-FFF2-40B4-BE49-F238E27FC236}">
                  <a16:creationId xmlns="" xmlns:a16="http://schemas.microsoft.com/office/drawing/2014/main" id="{FBB2CE27-8C76-BCA8-7939-6E9B530BD04D}"/>
                </a:ext>
              </a:extLst>
            </p:cNvPr>
            <p:cNvSpPr/>
            <p:nvPr/>
          </p:nvSpPr>
          <p:spPr>
            <a:xfrm>
              <a:off x="6410705"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1" name="Forme libre : forme 400">
              <a:extLst>
                <a:ext uri="{FF2B5EF4-FFF2-40B4-BE49-F238E27FC236}">
                  <a16:creationId xmlns="" xmlns:a16="http://schemas.microsoft.com/office/drawing/2014/main" id="{128F570D-277B-813E-1DDC-A185711387ED}"/>
                </a:ext>
              </a:extLst>
            </p:cNvPr>
            <p:cNvSpPr/>
            <p:nvPr/>
          </p:nvSpPr>
          <p:spPr>
            <a:xfrm>
              <a:off x="6422611" y="28745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2" name="Forme libre : forme 401">
              <a:extLst>
                <a:ext uri="{FF2B5EF4-FFF2-40B4-BE49-F238E27FC236}">
                  <a16:creationId xmlns="" xmlns:a16="http://schemas.microsoft.com/office/drawing/2014/main" id="{F2F5BD61-9383-18BD-A71C-4E376DB12D2E}"/>
                </a:ext>
              </a:extLst>
            </p:cNvPr>
            <p:cNvSpPr/>
            <p:nvPr/>
          </p:nvSpPr>
          <p:spPr>
            <a:xfrm>
              <a:off x="6493858" y="288788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3" name="Forme libre : forme 402">
              <a:extLst>
                <a:ext uri="{FF2B5EF4-FFF2-40B4-BE49-F238E27FC236}">
                  <a16:creationId xmlns="" xmlns:a16="http://schemas.microsoft.com/office/drawing/2014/main" id="{F26AB5BF-C65E-57F4-62BF-1E53701AD201}"/>
                </a:ext>
              </a:extLst>
            </p:cNvPr>
            <p:cNvSpPr/>
            <p:nvPr/>
          </p:nvSpPr>
          <p:spPr>
            <a:xfrm>
              <a:off x="6541483"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4" name="Forme libre : forme 403">
              <a:extLst>
                <a:ext uri="{FF2B5EF4-FFF2-40B4-BE49-F238E27FC236}">
                  <a16:creationId xmlns="" xmlns:a16="http://schemas.microsoft.com/office/drawing/2014/main" id="{DE89E609-C8A4-0733-6C0B-4512F8C77D8E}"/>
                </a:ext>
              </a:extLst>
            </p:cNvPr>
            <p:cNvSpPr/>
            <p:nvPr/>
          </p:nvSpPr>
          <p:spPr>
            <a:xfrm>
              <a:off x="657263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5" name="Forme libre : forme 404">
              <a:extLst>
                <a:ext uri="{FF2B5EF4-FFF2-40B4-BE49-F238E27FC236}">
                  <a16:creationId xmlns="" xmlns:a16="http://schemas.microsoft.com/office/drawing/2014/main" id="{45DE00B0-D473-4A6B-C3BC-6DF775EAB557}"/>
                </a:ext>
              </a:extLst>
            </p:cNvPr>
            <p:cNvSpPr/>
            <p:nvPr/>
          </p:nvSpPr>
          <p:spPr>
            <a:xfrm>
              <a:off x="6591966"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6" name="Forme libre : forme 405">
              <a:extLst>
                <a:ext uri="{FF2B5EF4-FFF2-40B4-BE49-F238E27FC236}">
                  <a16:creationId xmlns="" xmlns:a16="http://schemas.microsoft.com/office/drawing/2014/main" id="{814198BA-FA92-F274-0CFA-58CD68C0C3BD}"/>
                </a:ext>
              </a:extLst>
            </p:cNvPr>
            <p:cNvSpPr/>
            <p:nvPr/>
          </p:nvSpPr>
          <p:spPr>
            <a:xfrm>
              <a:off x="6596443"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7" name="Forme libre : forme 406">
              <a:extLst>
                <a:ext uri="{FF2B5EF4-FFF2-40B4-BE49-F238E27FC236}">
                  <a16:creationId xmlns="" xmlns:a16="http://schemas.microsoft.com/office/drawing/2014/main" id="{5CBC686D-A15E-93F4-8860-B899A019AA5E}"/>
                </a:ext>
              </a:extLst>
            </p:cNvPr>
            <p:cNvSpPr/>
            <p:nvPr/>
          </p:nvSpPr>
          <p:spPr>
            <a:xfrm>
              <a:off x="6617207"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8" name="Forme libre : forme 407">
              <a:extLst>
                <a:ext uri="{FF2B5EF4-FFF2-40B4-BE49-F238E27FC236}">
                  <a16:creationId xmlns="" xmlns:a16="http://schemas.microsoft.com/office/drawing/2014/main" id="{AB0206B2-912A-4B15-998A-D98C7BFE14EC}"/>
                </a:ext>
              </a:extLst>
            </p:cNvPr>
            <p:cNvSpPr/>
            <p:nvPr/>
          </p:nvSpPr>
          <p:spPr>
            <a:xfrm>
              <a:off x="6630542"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09" name="Forme libre : forme 408">
              <a:extLst>
                <a:ext uri="{FF2B5EF4-FFF2-40B4-BE49-F238E27FC236}">
                  <a16:creationId xmlns="" xmlns:a16="http://schemas.microsoft.com/office/drawing/2014/main" id="{D21CEAE1-13EE-AB89-FDD6-9DC37BFB252A}"/>
                </a:ext>
              </a:extLst>
            </p:cNvPr>
            <p:cNvSpPr/>
            <p:nvPr/>
          </p:nvSpPr>
          <p:spPr>
            <a:xfrm>
              <a:off x="663359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0" name="Forme libre : forme 409">
              <a:extLst>
                <a:ext uri="{FF2B5EF4-FFF2-40B4-BE49-F238E27FC236}">
                  <a16:creationId xmlns="" xmlns:a16="http://schemas.microsoft.com/office/drawing/2014/main" id="{E4D2C262-6033-064A-FE47-DD0B3355BE52}"/>
                </a:ext>
              </a:extLst>
            </p:cNvPr>
            <p:cNvSpPr/>
            <p:nvPr/>
          </p:nvSpPr>
          <p:spPr>
            <a:xfrm>
              <a:off x="6649878"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1" name="Forme libre : forme 410">
              <a:extLst>
                <a:ext uri="{FF2B5EF4-FFF2-40B4-BE49-F238E27FC236}">
                  <a16:creationId xmlns="" xmlns:a16="http://schemas.microsoft.com/office/drawing/2014/main" id="{A0710044-4035-0F71-A0BE-7F447E8DFE86}"/>
                </a:ext>
              </a:extLst>
            </p:cNvPr>
            <p:cNvSpPr/>
            <p:nvPr/>
          </p:nvSpPr>
          <p:spPr>
            <a:xfrm>
              <a:off x="6655879"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2" name="Forme libre : forme 411">
              <a:extLst>
                <a:ext uri="{FF2B5EF4-FFF2-40B4-BE49-F238E27FC236}">
                  <a16:creationId xmlns="" xmlns:a16="http://schemas.microsoft.com/office/drawing/2014/main" id="{3774728F-0EE7-5470-4D06-073AB97257B2}"/>
                </a:ext>
              </a:extLst>
            </p:cNvPr>
            <p:cNvSpPr/>
            <p:nvPr/>
          </p:nvSpPr>
          <p:spPr>
            <a:xfrm>
              <a:off x="6658831"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3" name="Forme libre : forme 412">
              <a:extLst>
                <a:ext uri="{FF2B5EF4-FFF2-40B4-BE49-F238E27FC236}">
                  <a16:creationId xmlns="" xmlns:a16="http://schemas.microsoft.com/office/drawing/2014/main" id="{384210A6-2EE9-B0B0-8DAB-252DB98E69DA}"/>
                </a:ext>
              </a:extLst>
            </p:cNvPr>
            <p:cNvSpPr/>
            <p:nvPr/>
          </p:nvSpPr>
          <p:spPr>
            <a:xfrm>
              <a:off x="666026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4" name="Forme libre : forme 413">
              <a:extLst>
                <a:ext uri="{FF2B5EF4-FFF2-40B4-BE49-F238E27FC236}">
                  <a16:creationId xmlns="" xmlns:a16="http://schemas.microsoft.com/office/drawing/2014/main" id="{817F08A6-556C-BDF7-93D3-51070778A9FD}"/>
                </a:ext>
              </a:extLst>
            </p:cNvPr>
            <p:cNvSpPr/>
            <p:nvPr/>
          </p:nvSpPr>
          <p:spPr>
            <a:xfrm>
              <a:off x="6663308"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5" name="Forme libre : forme 414">
              <a:extLst>
                <a:ext uri="{FF2B5EF4-FFF2-40B4-BE49-F238E27FC236}">
                  <a16:creationId xmlns="" xmlns:a16="http://schemas.microsoft.com/office/drawing/2014/main" id="{1A4EEBF0-6F4E-DC6E-DB5F-21DB3CEA9A0B}"/>
                </a:ext>
              </a:extLst>
            </p:cNvPr>
            <p:cNvSpPr/>
            <p:nvPr/>
          </p:nvSpPr>
          <p:spPr>
            <a:xfrm>
              <a:off x="6669214"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6" name="Forme libre : forme 415">
              <a:extLst>
                <a:ext uri="{FF2B5EF4-FFF2-40B4-BE49-F238E27FC236}">
                  <a16:creationId xmlns="" xmlns:a16="http://schemas.microsoft.com/office/drawing/2014/main" id="{E8A9D7B8-743D-494F-7754-F70F5833EE31}"/>
                </a:ext>
              </a:extLst>
            </p:cNvPr>
            <p:cNvSpPr/>
            <p:nvPr/>
          </p:nvSpPr>
          <p:spPr>
            <a:xfrm>
              <a:off x="6682549"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7" name="Forme libre : forme 416">
              <a:extLst>
                <a:ext uri="{FF2B5EF4-FFF2-40B4-BE49-F238E27FC236}">
                  <a16:creationId xmlns="" xmlns:a16="http://schemas.microsoft.com/office/drawing/2014/main" id="{DF057B2E-1251-3C27-0DB3-37C63E88B749}"/>
                </a:ext>
              </a:extLst>
            </p:cNvPr>
            <p:cNvSpPr/>
            <p:nvPr/>
          </p:nvSpPr>
          <p:spPr>
            <a:xfrm>
              <a:off x="670036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8" name="Forme libre : forme 417">
              <a:extLst>
                <a:ext uri="{FF2B5EF4-FFF2-40B4-BE49-F238E27FC236}">
                  <a16:creationId xmlns="" xmlns:a16="http://schemas.microsoft.com/office/drawing/2014/main" id="{EB9E989A-72BE-88FC-5C82-EDD9EBC0ECAD}"/>
                </a:ext>
              </a:extLst>
            </p:cNvPr>
            <p:cNvSpPr/>
            <p:nvPr/>
          </p:nvSpPr>
          <p:spPr>
            <a:xfrm>
              <a:off x="6701884"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19" name="Forme libre : forme 418">
              <a:extLst>
                <a:ext uri="{FF2B5EF4-FFF2-40B4-BE49-F238E27FC236}">
                  <a16:creationId xmlns="" xmlns:a16="http://schemas.microsoft.com/office/drawing/2014/main" id="{5ECE2A27-EFE0-EBEE-B342-C4B151E7ABEB}"/>
                </a:ext>
              </a:extLst>
            </p:cNvPr>
            <p:cNvSpPr/>
            <p:nvPr/>
          </p:nvSpPr>
          <p:spPr>
            <a:xfrm>
              <a:off x="672122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0" name="Forme libre : forme 419">
              <a:extLst>
                <a:ext uri="{FF2B5EF4-FFF2-40B4-BE49-F238E27FC236}">
                  <a16:creationId xmlns="" xmlns:a16="http://schemas.microsoft.com/office/drawing/2014/main" id="{15516CFE-A9E7-30FA-F8D4-7499A6713909}"/>
                </a:ext>
              </a:extLst>
            </p:cNvPr>
            <p:cNvSpPr/>
            <p:nvPr/>
          </p:nvSpPr>
          <p:spPr>
            <a:xfrm>
              <a:off x="6727126"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1" name="Forme libre : forme 420">
              <a:extLst>
                <a:ext uri="{FF2B5EF4-FFF2-40B4-BE49-F238E27FC236}">
                  <a16:creationId xmlns="" xmlns:a16="http://schemas.microsoft.com/office/drawing/2014/main" id="{62B5949E-126B-C3B5-00C6-13B1CF1F1BEA}"/>
                </a:ext>
              </a:extLst>
            </p:cNvPr>
            <p:cNvSpPr/>
            <p:nvPr/>
          </p:nvSpPr>
          <p:spPr>
            <a:xfrm>
              <a:off x="6746461"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2" name="Forme libre : forme 421">
              <a:extLst>
                <a:ext uri="{FF2B5EF4-FFF2-40B4-BE49-F238E27FC236}">
                  <a16:creationId xmlns="" xmlns:a16="http://schemas.microsoft.com/office/drawing/2014/main" id="{6F7CF1FE-5FBA-E86E-7FF3-2FAFFE15C275}"/>
                </a:ext>
              </a:extLst>
            </p:cNvPr>
            <p:cNvSpPr/>
            <p:nvPr/>
          </p:nvSpPr>
          <p:spPr>
            <a:xfrm>
              <a:off x="6768750"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3" name="Forme libre : forme 422">
              <a:extLst>
                <a:ext uri="{FF2B5EF4-FFF2-40B4-BE49-F238E27FC236}">
                  <a16:creationId xmlns="" xmlns:a16="http://schemas.microsoft.com/office/drawing/2014/main" id="{C866F9F7-CF08-B046-B529-8981E3FF3B7D}"/>
                </a:ext>
              </a:extLst>
            </p:cNvPr>
            <p:cNvSpPr/>
            <p:nvPr/>
          </p:nvSpPr>
          <p:spPr>
            <a:xfrm>
              <a:off x="6788086" y="289979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4" name="Forme libre : forme 423">
              <a:extLst>
                <a:ext uri="{FF2B5EF4-FFF2-40B4-BE49-F238E27FC236}">
                  <a16:creationId xmlns="" xmlns:a16="http://schemas.microsoft.com/office/drawing/2014/main" id="{528E4091-5252-8AB4-8379-7157C332366B}"/>
                </a:ext>
              </a:extLst>
            </p:cNvPr>
            <p:cNvSpPr/>
            <p:nvPr/>
          </p:nvSpPr>
          <p:spPr>
            <a:xfrm>
              <a:off x="6825233"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5" name="Forme libre : forme 424">
              <a:extLst>
                <a:ext uri="{FF2B5EF4-FFF2-40B4-BE49-F238E27FC236}">
                  <a16:creationId xmlns="" xmlns:a16="http://schemas.microsoft.com/office/drawing/2014/main" id="{B1449935-A6C3-2B1A-D72F-9DD498A038C5}"/>
                </a:ext>
              </a:extLst>
            </p:cNvPr>
            <p:cNvSpPr/>
            <p:nvPr/>
          </p:nvSpPr>
          <p:spPr>
            <a:xfrm>
              <a:off x="6832663"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6" name="Forme libre : forme 425">
              <a:extLst>
                <a:ext uri="{FF2B5EF4-FFF2-40B4-BE49-F238E27FC236}">
                  <a16:creationId xmlns="" xmlns:a16="http://schemas.microsoft.com/office/drawing/2014/main" id="{C6EAAEAD-3843-7554-804F-CEE9C6E2E0CE}"/>
                </a:ext>
              </a:extLst>
            </p:cNvPr>
            <p:cNvSpPr/>
            <p:nvPr/>
          </p:nvSpPr>
          <p:spPr>
            <a:xfrm>
              <a:off x="6845998"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7" name="Forme libre : forme 426">
              <a:extLst>
                <a:ext uri="{FF2B5EF4-FFF2-40B4-BE49-F238E27FC236}">
                  <a16:creationId xmlns="" xmlns:a16="http://schemas.microsoft.com/office/drawing/2014/main" id="{D04E65B9-7D92-392D-42FB-9A7153107A1B}"/>
                </a:ext>
              </a:extLst>
            </p:cNvPr>
            <p:cNvSpPr/>
            <p:nvPr/>
          </p:nvSpPr>
          <p:spPr>
            <a:xfrm>
              <a:off x="6868286"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8" name="Forme libre : forme 427">
              <a:extLst>
                <a:ext uri="{FF2B5EF4-FFF2-40B4-BE49-F238E27FC236}">
                  <a16:creationId xmlns="" xmlns:a16="http://schemas.microsoft.com/office/drawing/2014/main" id="{B25280F5-74BA-4773-F1CA-5E5B2EE493F9}"/>
                </a:ext>
              </a:extLst>
            </p:cNvPr>
            <p:cNvSpPr/>
            <p:nvPr/>
          </p:nvSpPr>
          <p:spPr>
            <a:xfrm>
              <a:off x="6877144"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29" name="Forme libre : forme 428">
              <a:extLst>
                <a:ext uri="{FF2B5EF4-FFF2-40B4-BE49-F238E27FC236}">
                  <a16:creationId xmlns="" xmlns:a16="http://schemas.microsoft.com/office/drawing/2014/main" id="{9B053B45-B5DC-E888-D0BC-FDDCD0253D61}"/>
                </a:ext>
              </a:extLst>
            </p:cNvPr>
            <p:cNvSpPr/>
            <p:nvPr/>
          </p:nvSpPr>
          <p:spPr>
            <a:xfrm>
              <a:off x="6896480"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0" name="Forme libre : forme 429">
              <a:extLst>
                <a:ext uri="{FF2B5EF4-FFF2-40B4-BE49-F238E27FC236}">
                  <a16:creationId xmlns="" xmlns:a16="http://schemas.microsoft.com/office/drawing/2014/main" id="{E299ABF5-163A-CCA5-0864-441300F6D3CB}"/>
                </a:ext>
              </a:extLst>
            </p:cNvPr>
            <p:cNvSpPr/>
            <p:nvPr/>
          </p:nvSpPr>
          <p:spPr>
            <a:xfrm>
              <a:off x="6905434"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1" name="Forme libre : forme 430">
              <a:extLst>
                <a:ext uri="{FF2B5EF4-FFF2-40B4-BE49-F238E27FC236}">
                  <a16:creationId xmlns="" xmlns:a16="http://schemas.microsoft.com/office/drawing/2014/main" id="{CDAB11A7-CCB0-77AC-45F4-88DCD8EDE812}"/>
                </a:ext>
              </a:extLst>
            </p:cNvPr>
            <p:cNvSpPr/>
            <p:nvPr/>
          </p:nvSpPr>
          <p:spPr>
            <a:xfrm>
              <a:off x="6908386"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2" name="Forme libre : forme 431">
              <a:extLst>
                <a:ext uri="{FF2B5EF4-FFF2-40B4-BE49-F238E27FC236}">
                  <a16:creationId xmlns="" xmlns:a16="http://schemas.microsoft.com/office/drawing/2014/main" id="{DFABC545-2F5E-1CA3-7897-0BB2EEDAF9D9}"/>
                </a:ext>
              </a:extLst>
            </p:cNvPr>
            <p:cNvSpPr/>
            <p:nvPr/>
          </p:nvSpPr>
          <p:spPr>
            <a:xfrm>
              <a:off x="6909910"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3" name="Forme libre : forme 432">
              <a:extLst>
                <a:ext uri="{FF2B5EF4-FFF2-40B4-BE49-F238E27FC236}">
                  <a16:creationId xmlns="" xmlns:a16="http://schemas.microsoft.com/office/drawing/2014/main" id="{6CFEE409-3939-8266-1AB4-4DE73C31DB2D}"/>
                </a:ext>
              </a:extLst>
            </p:cNvPr>
            <p:cNvSpPr/>
            <p:nvPr/>
          </p:nvSpPr>
          <p:spPr>
            <a:xfrm>
              <a:off x="6912863"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4" name="Forme libre : forme 433">
              <a:extLst>
                <a:ext uri="{FF2B5EF4-FFF2-40B4-BE49-F238E27FC236}">
                  <a16:creationId xmlns="" xmlns:a16="http://schemas.microsoft.com/office/drawing/2014/main" id="{BD3FEE9C-3502-4DE6-2040-43F17F9439F9}"/>
                </a:ext>
              </a:extLst>
            </p:cNvPr>
            <p:cNvSpPr/>
            <p:nvPr/>
          </p:nvSpPr>
          <p:spPr>
            <a:xfrm>
              <a:off x="6915816"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5" name="Forme libre : forme 434">
              <a:extLst>
                <a:ext uri="{FF2B5EF4-FFF2-40B4-BE49-F238E27FC236}">
                  <a16:creationId xmlns="" xmlns:a16="http://schemas.microsoft.com/office/drawing/2014/main" id="{F7A2560F-95A1-3337-3EEA-9B7C02EC869D}"/>
                </a:ext>
              </a:extLst>
            </p:cNvPr>
            <p:cNvSpPr/>
            <p:nvPr/>
          </p:nvSpPr>
          <p:spPr>
            <a:xfrm>
              <a:off x="6918769" y="29146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6" name="Forme libre : forme 435">
              <a:extLst>
                <a:ext uri="{FF2B5EF4-FFF2-40B4-BE49-F238E27FC236}">
                  <a16:creationId xmlns="" xmlns:a16="http://schemas.microsoft.com/office/drawing/2014/main" id="{B3927323-4924-9766-6D23-51E9519F76D9}"/>
                </a:ext>
              </a:extLst>
            </p:cNvPr>
            <p:cNvSpPr/>
            <p:nvPr/>
          </p:nvSpPr>
          <p:spPr>
            <a:xfrm>
              <a:off x="6944010"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7" name="Forme libre : forme 436">
              <a:extLst>
                <a:ext uri="{FF2B5EF4-FFF2-40B4-BE49-F238E27FC236}">
                  <a16:creationId xmlns="" xmlns:a16="http://schemas.microsoft.com/office/drawing/2014/main" id="{04F679B3-FA57-A4A6-422C-94F7B2EFAA25}"/>
                </a:ext>
              </a:extLst>
            </p:cNvPr>
            <p:cNvSpPr/>
            <p:nvPr/>
          </p:nvSpPr>
          <p:spPr>
            <a:xfrm>
              <a:off x="6973728"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8" name="Forme libre : forme 437">
              <a:extLst>
                <a:ext uri="{FF2B5EF4-FFF2-40B4-BE49-F238E27FC236}">
                  <a16:creationId xmlns="" xmlns:a16="http://schemas.microsoft.com/office/drawing/2014/main" id="{717D3113-384B-591A-F42D-3165E229FADA}"/>
                </a:ext>
              </a:extLst>
            </p:cNvPr>
            <p:cNvSpPr/>
            <p:nvPr/>
          </p:nvSpPr>
          <p:spPr>
            <a:xfrm>
              <a:off x="6979729"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39" name="Forme libre : forme 438">
              <a:extLst>
                <a:ext uri="{FF2B5EF4-FFF2-40B4-BE49-F238E27FC236}">
                  <a16:creationId xmlns="" xmlns:a16="http://schemas.microsoft.com/office/drawing/2014/main" id="{A54A611C-BC86-431F-960B-B738B148FD22}"/>
                </a:ext>
              </a:extLst>
            </p:cNvPr>
            <p:cNvSpPr/>
            <p:nvPr/>
          </p:nvSpPr>
          <p:spPr>
            <a:xfrm>
              <a:off x="6998969"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0" name="Forme libre : forme 439">
              <a:extLst>
                <a:ext uri="{FF2B5EF4-FFF2-40B4-BE49-F238E27FC236}">
                  <a16:creationId xmlns="" xmlns:a16="http://schemas.microsoft.com/office/drawing/2014/main" id="{D45CA2B0-A062-04B3-F890-C54ABA48E349}"/>
                </a:ext>
              </a:extLst>
            </p:cNvPr>
            <p:cNvSpPr/>
            <p:nvPr/>
          </p:nvSpPr>
          <p:spPr>
            <a:xfrm>
              <a:off x="7015352"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1" name="Forme libre : forme 440">
              <a:extLst>
                <a:ext uri="{FF2B5EF4-FFF2-40B4-BE49-F238E27FC236}">
                  <a16:creationId xmlns="" xmlns:a16="http://schemas.microsoft.com/office/drawing/2014/main" id="{CD888A1F-02BA-B62E-35A6-7289487437D3}"/>
                </a:ext>
              </a:extLst>
            </p:cNvPr>
            <p:cNvSpPr/>
            <p:nvPr/>
          </p:nvSpPr>
          <p:spPr>
            <a:xfrm>
              <a:off x="7018305"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2" name="Forme libre : forme 441">
              <a:extLst>
                <a:ext uri="{FF2B5EF4-FFF2-40B4-BE49-F238E27FC236}">
                  <a16:creationId xmlns="" xmlns:a16="http://schemas.microsoft.com/office/drawing/2014/main" id="{E0F31B38-6763-1742-0D03-70C6621E838F}"/>
                </a:ext>
              </a:extLst>
            </p:cNvPr>
            <p:cNvSpPr/>
            <p:nvPr/>
          </p:nvSpPr>
          <p:spPr>
            <a:xfrm>
              <a:off x="7033164"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3" name="Forme libre : forme 442">
              <a:extLst>
                <a:ext uri="{FF2B5EF4-FFF2-40B4-BE49-F238E27FC236}">
                  <a16:creationId xmlns="" xmlns:a16="http://schemas.microsoft.com/office/drawing/2014/main" id="{F68B6C6C-C0F1-0127-33C1-31CB394D37EC}"/>
                </a:ext>
              </a:extLst>
            </p:cNvPr>
            <p:cNvSpPr/>
            <p:nvPr/>
          </p:nvSpPr>
          <p:spPr>
            <a:xfrm>
              <a:off x="7040593"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4" name="Forme libre : forme 443">
              <a:extLst>
                <a:ext uri="{FF2B5EF4-FFF2-40B4-BE49-F238E27FC236}">
                  <a16:creationId xmlns="" xmlns:a16="http://schemas.microsoft.com/office/drawing/2014/main" id="{502CD10F-DDBE-40AC-3DB0-E5A5005A9218}"/>
                </a:ext>
              </a:extLst>
            </p:cNvPr>
            <p:cNvSpPr/>
            <p:nvPr/>
          </p:nvSpPr>
          <p:spPr>
            <a:xfrm>
              <a:off x="7117841"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5" name="Forme libre : forme 444">
              <a:extLst>
                <a:ext uri="{FF2B5EF4-FFF2-40B4-BE49-F238E27FC236}">
                  <a16:creationId xmlns="" xmlns:a16="http://schemas.microsoft.com/office/drawing/2014/main" id="{AF070CA9-6DF7-04F1-905E-874F4BC21F89}"/>
                </a:ext>
              </a:extLst>
            </p:cNvPr>
            <p:cNvSpPr/>
            <p:nvPr/>
          </p:nvSpPr>
          <p:spPr>
            <a:xfrm>
              <a:off x="7123842"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6" name="Forme libre : forme 445">
              <a:extLst>
                <a:ext uri="{FF2B5EF4-FFF2-40B4-BE49-F238E27FC236}">
                  <a16:creationId xmlns="" xmlns:a16="http://schemas.microsoft.com/office/drawing/2014/main" id="{4883F1AF-A0B1-553E-3A10-0DB47FC36B72}"/>
                </a:ext>
              </a:extLst>
            </p:cNvPr>
            <p:cNvSpPr/>
            <p:nvPr/>
          </p:nvSpPr>
          <p:spPr>
            <a:xfrm>
              <a:off x="7140130"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7" name="Forme libre : forme 446">
              <a:extLst>
                <a:ext uri="{FF2B5EF4-FFF2-40B4-BE49-F238E27FC236}">
                  <a16:creationId xmlns="" xmlns:a16="http://schemas.microsoft.com/office/drawing/2014/main" id="{9918C569-8392-9BAA-130E-38E695D17112}"/>
                </a:ext>
              </a:extLst>
            </p:cNvPr>
            <p:cNvSpPr/>
            <p:nvPr/>
          </p:nvSpPr>
          <p:spPr>
            <a:xfrm>
              <a:off x="7149083"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8" name="Forme libre : forme 447">
              <a:extLst>
                <a:ext uri="{FF2B5EF4-FFF2-40B4-BE49-F238E27FC236}">
                  <a16:creationId xmlns="" xmlns:a16="http://schemas.microsoft.com/office/drawing/2014/main" id="{1D373334-A93F-D8B1-66E0-26220278F008}"/>
                </a:ext>
              </a:extLst>
            </p:cNvPr>
            <p:cNvSpPr/>
            <p:nvPr/>
          </p:nvSpPr>
          <p:spPr>
            <a:xfrm>
              <a:off x="7159465"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49" name="Forme libre : forme 448">
              <a:extLst>
                <a:ext uri="{FF2B5EF4-FFF2-40B4-BE49-F238E27FC236}">
                  <a16:creationId xmlns="" xmlns:a16="http://schemas.microsoft.com/office/drawing/2014/main" id="{6EBA9EFF-97C5-ED9C-E194-E22ED33747AD}"/>
                </a:ext>
              </a:extLst>
            </p:cNvPr>
            <p:cNvSpPr/>
            <p:nvPr/>
          </p:nvSpPr>
          <p:spPr>
            <a:xfrm>
              <a:off x="7177277"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0" name="Forme libre : forme 449">
              <a:extLst>
                <a:ext uri="{FF2B5EF4-FFF2-40B4-BE49-F238E27FC236}">
                  <a16:creationId xmlns="" xmlns:a16="http://schemas.microsoft.com/office/drawing/2014/main" id="{BEAA015F-6C37-F0E1-A232-9A4C7DC6A80F}"/>
                </a:ext>
              </a:extLst>
            </p:cNvPr>
            <p:cNvSpPr/>
            <p:nvPr/>
          </p:nvSpPr>
          <p:spPr>
            <a:xfrm>
              <a:off x="7187659"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1" name="Forme libre : forme 450">
              <a:extLst>
                <a:ext uri="{FF2B5EF4-FFF2-40B4-BE49-F238E27FC236}">
                  <a16:creationId xmlns="" xmlns:a16="http://schemas.microsoft.com/office/drawing/2014/main" id="{76CD2E0E-1537-40AB-EE0E-41D3375D12EE}"/>
                </a:ext>
              </a:extLst>
            </p:cNvPr>
            <p:cNvSpPr/>
            <p:nvPr/>
          </p:nvSpPr>
          <p:spPr>
            <a:xfrm>
              <a:off x="7199566"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2" name="Forme libre : forme 451">
              <a:extLst>
                <a:ext uri="{FF2B5EF4-FFF2-40B4-BE49-F238E27FC236}">
                  <a16:creationId xmlns="" xmlns:a16="http://schemas.microsoft.com/office/drawing/2014/main" id="{258438A8-D7CB-FB31-16C0-D1F11C120E75}"/>
                </a:ext>
              </a:extLst>
            </p:cNvPr>
            <p:cNvSpPr/>
            <p:nvPr/>
          </p:nvSpPr>
          <p:spPr>
            <a:xfrm>
              <a:off x="7215949"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3" name="Forme libre : forme 452">
              <a:extLst>
                <a:ext uri="{FF2B5EF4-FFF2-40B4-BE49-F238E27FC236}">
                  <a16:creationId xmlns="" xmlns:a16="http://schemas.microsoft.com/office/drawing/2014/main" id="{9230ED9F-0A3E-CB3A-EA7B-3102A62BDA5E}"/>
                </a:ext>
              </a:extLst>
            </p:cNvPr>
            <p:cNvSpPr/>
            <p:nvPr/>
          </p:nvSpPr>
          <p:spPr>
            <a:xfrm>
              <a:off x="7226331"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4" name="Forme libre : forme 453">
              <a:extLst>
                <a:ext uri="{FF2B5EF4-FFF2-40B4-BE49-F238E27FC236}">
                  <a16:creationId xmlns="" xmlns:a16="http://schemas.microsoft.com/office/drawing/2014/main" id="{D49DE1B7-FAA8-311A-8BC7-694A68AF34A6}"/>
                </a:ext>
              </a:extLst>
            </p:cNvPr>
            <p:cNvSpPr/>
            <p:nvPr/>
          </p:nvSpPr>
          <p:spPr>
            <a:xfrm>
              <a:off x="7232236"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5" name="Forme libre : forme 454">
              <a:extLst>
                <a:ext uri="{FF2B5EF4-FFF2-40B4-BE49-F238E27FC236}">
                  <a16:creationId xmlns="" xmlns:a16="http://schemas.microsoft.com/office/drawing/2014/main" id="{B53D1D10-38CB-C581-1CC3-F2E647A2981E}"/>
                </a:ext>
              </a:extLst>
            </p:cNvPr>
            <p:cNvSpPr/>
            <p:nvPr/>
          </p:nvSpPr>
          <p:spPr>
            <a:xfrm>
              <a:off x="7251572"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6" name="Forme libre : forme 455">
              <a:extLst>
                <a:ext uri="{FF2B5EF4-FFF2-40B4-BE49-F238E27FC236}">
                  <a16:creationId xmlns="" xmlns:a16="http://schemas.microsoft.com/office/drawing/2014/main" id="{C5D22073-D74E-7805-2E1F-40078D9C506C}"/>
                </a:ext>
              </a:extLst>
            </p:cNvPr>
            <p:cNvSpPr/>
            <p:nvPr/>
          </p:nvSpPr>
          <p:spPr>
            <a:xfrm>
              <a:off x="7267955" y="29324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7" name="Forme libre : forme 456">
              <a:extLst>
                <a:ext uri="{FF2B5EF4-FFF2-40B4-BE49-F238E27FC236}">
                  <a16:creationId xmlns="" xmlns:a16="http://schemas.microsoft.com/office/drawing/2014/main" id="{0070D9D0-BC87-2966-67C4-9AA23A88F506}"/>
                </a:ext>
              </a:extLst>
            </p:cNvPr>
            <p:cNvSpPr/>
            <p:nvPr/>
          </p:nvSpPr>
          <p:spPr>
            <a:xfrm>
              <a:off x="7296149" y="29547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8" name="Forme libre : forme 457">
              <a:extLst>
                <a:ext uri="{FF2B5EF4-FFF2-40B4-BE49-F238E27FC236}">
                  <a16:creationId xmlns="" xmlns:a16="http://schemas.microsoft.com/office/drawing/2014/main" id="{E2D5412B-288B-BDC9-FA76-958095481FF7}"/>
                </a:ext>
              </a:extLst>
            </p:cNvPr>
            <p:cNvSpPr/>
            <p:nvPr/>
          </p:nvSpPr>
          <p:spPr>
            <a:xfrm>
              <a:off x="7312437" y="295474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59" name="Forme libre : forme 458">
              <a:extLst>
                <a:ext uri="{FF2B5EF4-FFF2-40B4-BE49-F238E27FC236}">
                  <a16:creationId xmlns="" xmlns:a16="http://schemas.microsoft.com/office/drawing/2014/main" id="{0C02CBB1-FD77-DDCD-C626-DFA22DA386F1}"/>
                </a:ext>
              </a:extLst>
            </p:cNvPr>
            <p:cNvSpPr/>
            <p:nvPr/>
          </p:nvSpPr>
          <p:spPr>
            <a:xfrm>
              <a:off x="732882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0" name="Forme libre : forme 459">
              <a:extLst>
                <a:ext uri="{FF2B5EF4-FFF2-40B4-BE49-F238E27FC236}">
                  <a16:creationId xmlns="" xmlns:a16="http://schemas.microsoft.com/office/drawing/2014/main" id="{A0CE8764-3E3F-BF5B-8BE8-D57F7E2A8DDB}"/>
                </a:ext>
              </a:extLst>
            </p:cNvPr>
            <p:cNvSpPr/>
            <p:nvPr/>
          </p:nvSpPr>
          <p:spPr>
            <a:xfrm>
              <a:off x="7354061"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1" name="Forme libre : forme 460">
              <a:extLst>
                <a:ext uri="{FF2B5EF4-FFF2-40B4-BE49-F238E27FC236}">
                  <a16:creationId xmlns="" xmlns:a16="http://schemas.microsoft.com/office/drawing/2014/main" id="{2DCD66DF-9D12-74B8-C804-E99E227903B1}"/>
                </a:ext>
              </a:extLst>
            </p:cNvPr>
            <p:cNvSpPr/>
            <p:nvPr/>
          </p:nvSpPr>
          <p:spPr>
            <a:xfrm>
              <a:off x="7388256"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2" name="Forme libre : forme 461">
              <a:extLst>
                <a:ext uri="{FF2B5EF4-FFF2-40B4-BE49-F238E27FC236}">
                  <a16:creationId xmlns="" xmlns:a16="http://schemas.microsoft.com/office/drawing/2014/main" id="{CD72FF18-5E8E-4E0F-226F-D9728FBABEA1}"/>
                </a:ext>
              </a:extLst>
            </p:cNvPr>
            <p:cNvSpPr/>
            <p:nvPr/>
          </p:nvSpPr>
          <p:spPr>
            <a:xfrm>
              <a:off x="740759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3" name="Forme libre : forme 462">
              <a:extLst>
                <a:ext uri="{FF2B5EF4-FFF2-40B4-BE49-F238E27FC236}">
                  <a16:creationId xmlns="" xmlns:a16="http://schemas.microsoft.com/office/drawing/2014/main" id="{15CA868C-AB01-8E51-CE90-9139BD2BEB5D}"/>
                </a:ext>
              </a:extLst>
            </p:cNvPr>
            <p:cNvSpPr/>
            <p:nvPr/>
          </p:nvSpPr>
          <p:spPr>
            <a:xfrm>
              <a:off x="7417974"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4" name="Forme libre : forme 463">
              <a:extLst>
                <a:ext uri="{FF2B5EF4-FFF2-40B4-BE49-F238E27FC236}">
                  <a16:creationId xmlns="" xmlns:a16="http://schemas.microsoft.com/office/drawing/2014/main" id="{2E06B1FC-DBA2-BD94-7311-2A4AEB924A70}"/>
                </a:ext>
              </a:extLst>
            </p:cNvPr>
            <p:cNvSpPr/>
            <p:nvPr/>
          </p:nvSpPr>
          <p:spPr>
            <a:xfrm>
              <a:off x="742988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5" name="Forme libre : forme 464">
              <a:extLst>
                <a:ext uri="{FF2B5EF4-FFF2-40B4-BE49-F238E27FC236}">
                  <a16:creationId xmlns="" xmlns:a16="http://schemas.microsoft.com/office/drawing/2014/main" id="{BCA5EE14-2CE1-E43A-3D17-AFCB47DA601C}"/>
                </a:ext>
              </a:extLst>
            </p:cNvPr>
            <p:cNvSpPr/>
            <p:nvPr/>
          </p:nvSpPr>
          <p:spPr>
            <a:xfrm>
              <a:off x="743130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6" name="Forme libre : forme 465">
              <a:extLst>
                <a:ext uri="{FF2B5EF4-FFF2-40B4-BE49-F238E27FC236}">
                  <a16:creationId xmlns="" xmlns:a16="http://schemas.microsoft.com/office/drawing/2014/main" id="{413DE635-2C0B-A463-B86F-9A4AE5B6F09E}"/>
                </a:ext>
              </a:extLst>
            </p:cNvPr>
            <p:cNvSpPr/>
            <p:nvPr/>
          </p:nvSpPr>
          <p:spPr>
            <a:xfrm>
              <a:off x="745064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7" name="Forme libre : forme 466">
              <a:extLst>
                <a:ext uri="{FF2B5EF4-FFF2-40B4-BE49-F238E27FC236}">
                  <a16:creationId xmlns="" xmlns:a16="http://schemas.microsoft.com/office/drawing/2014/main" id="{EE69FDF8-2481-CFAB-6116-6D3A750D701C}"/>
                </a:ext>
              </a:extLst>
            </p:cNvPr>
            <p:cNvSpPr/>
            <p:nvPr/>
          </p:nvSpPr>
          <p:spPr>
            <a:xfrm>
              <a:off x="747293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8" name="Forme libre : forme 467">
              <a:extLst>
                <a:ext uri="{FF2B5EF4-FFF2-40B4-BE49-F238E27FC236}">
                  <a16:creationId xmlns="" xmlns:a16="http://schemas.microsoft.com/office/drawing/2014/main" id="{1B92C4DD-CC4A-3563-4B41-18A8F4603AEC}"/>
                </a:ext>
              </a:extLst>
            </p:cNvPr>
            <p:cNvSpPr/>
            <p:nvPr/>
          </p:nvSpPr>
          <p:spPr>
            <a:xfrm>
              <a:off x="748188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69" name="Forme libre : forme 468">
              <a:extLst>
                <a:ext uri="{FF2B5EF4-FFF2-40B4-BE49-F238E27FC236}">
                  <a16:creationId xmlns="" xmlns:a16="http://schemas.microsoft.com/office/drawing/2014/main" id="{6F28BBEE-3FC8-9A5B-6543-A8CAE2E6255F}"/>
                </a:ext>
              </a:extLst>
            </p:cNvPr>
            <p:cNvSpPr/>
            <p:nvPr/>
          </p:nvSpPr>
          <p:spPr>
            <a:xfrm>
              <a:off x="748779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0" name="Forme libre : forme 469">
              <a:extLst>
                <a:ext uri="{FF2B5EF4-FFF2-40B4-BE49-F238E27FC236}">
                  <a16:creationId xmlns="" xmlns:a16="http://schemas.microsoft.com/office/drawing/2014/main" id="{56B7EFD9-7359-9C5F-4F7D-74D41EB79518}"/>
                </a:ext>
              </a:extLst>
            </p:cNvPr>
            <p:cNvSpPr/>
            <p:nvPr/>
          </p:nvSpPr>
          <p:spPr>
            <a:xfrm>
              <a:off x="749074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1" name="Forme libre : forme 470">
              <a:extLst>
                <a:ext uri="{FF2B5EF4-FFF2-40B4-BE49-F238E27FC236}">
                  <a16:creationId xmlns="" xmlns:a16="http://schemas.microsoft.com/office/drawing/2014/main" id="{FF2F6302-75F6-214F-A5AD-8DD5C6F72B60}"/>
                </a:ext>
              </a:extLst>
            </p:cNvPr>
            <p:cNvSpPr/>
            <p:nvPr/>
          </p:nvSpPr>
          <p:spPr>
            <a:xfrm>
              <a:off x="752046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2" name="Forme libre : forme 471">
              <a:extLst>
                <a:ext uri="{FF2B5EF4-FFF2-40B4-BE49-F238E27FC236}">
                  <a16:creationId xmlns="" xmlns:a16="http://schemas.microsoft.com/office/drawing/2014/main" id="{1ECCD84C-6647-5033-754B-D2C3C4840D05}"/>
                </a:ext>
              </a:extLst>
            </p:cNvPr>
            <p:cNvSpPr/>
            <p:nvPr/>
          </p:nvSpPr>
          <p:spPr>
            <a:xfrm>
              <a:off x="756208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3" name="Forme libre : forme 472">
              <a:extLst>
                <a:ext uri="{FF2B5EF4-FFF2-40B4-BE49-F238E27FC236}">
                  <a16:creationId xmlns="" xmlns:a16="http://schemas.microsoft.com/office/drawing/2014/main" id="{1DDAF81C-EB90-8C94-6613-F61FCBAAB017}"/>
                </a:ext>
              </a:extLst>
            </p:cNvPr>
            <p:cNvSpPr/>
            <p:nvPr/>
          </p:nvSpPr>
          <p:spPr>
            <a:xfrm>
              <a:off x="756504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4" name="Forme libre : forme 473">
              <a:extLst>
                <a:ext uri="{FF2B5EF4-FFF2-40B4-BE49-F238E27FC236}">
                  <a16:creationId xmlns="" xmlns:a16="http://schemas.microsoft.com/office/drawing/2014/main" id="{C751D2A3-1383-C70C-5DE7-A2DB7B9FA15E}"/>
                </a:ext>
              </a:extLst>
            </p:cNvPr>
            <p:cNvSpPr/>
            <p:nvPr/>
          </p:nvSpPr>
          <p:spPr>
            <a:xfrm>
              <a:off x="756799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5" name="Forme libre : forme 474">
              <a:extLst>
                <a:ext uri="{FF2B5EF4-FFF2-40B4-BE49-F238E27FC236}">
                  <a16:creationId xmlns="" xmlns:a16="http://schemas.microsoft.com/office/drawing/2014/main" id="{EE2029F5-33D6-2EAF-6CEB-E73563EBDD57}"/>
                </a:ext>
              </a:extLst>
            </p:cNvPr>
            <p:cNvSpPr/>
            <p:nvPr/>
          </p:nvSpPr>
          <p:spPr>
            <a:xfrm>
              <a:off x="760066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6" name="Forme libre : forme 475">
              <a:extLst>
                <a:ext uri="{FF2B5EF4-FFF2-40B4-BE49-F238E27FC236}">
                  <a16:creationId xmlns="" xmlns:a16="http://schemas.microsoft.com/office/drawing/2014/main" id="{8FD197ED-689D-D878-351C-D72696DE4741}"/>
                </a:ext>
              </a:extLst>
            </p:cNvPr>
            <p:cNvSpPr/>
            <p:nvPr/>
          </p:nvSpPr>
          <p:spPr>
            <a:xfrm>
              <a:off x="761999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7" name="Forme libre : forme 476">
              <a:extLst>
                <a:ext uri="{FF2B5EF4-FFF2-40B4-BE49-F238E27FC236}">
                  <a16:creationId xmlns="" xmlns:a16="http://schemas.microsoft.com/office/drawing/2014/main" id="{C8E3F31D-09C7-9EE9-FEFD-AC29229CAAD2}"/>
                </a:ext>
              </a:extLst>
            </p:cNvPr>
            <p:cNvSpPr/>
            <p:nvPr/>
          </p:nvSpPr>
          <p:spPr>
            <a:xfrm>
              <a:off x="7634858"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8" name="Forme libre : forme 477">
              <a:extLst>
                <a:ext uri="{FF2B5EF4-FFF2-40B4-BE49-F238E27FC236}">
                  <a16:creationId xmlns="" xmlns:a16="http://schemas.microsoft.com/office/drawing/2014/main" id="{E5C04C54-62CF-C422-206A-5600199E69AB}"/>
                </a:ext>
              </a:extLst>
            </p:cNvPr>
            <p:cNvSpPr/>
            <p:nvPr/>
          </p:nvSpPr>
          <p:spPr>
            <a:xfrm>
              <a:off x="766752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79" name="Forme libre : forme 478">
              <a:extLst>
                <a:ext uri="{FF2B5EF4-FFF2-40B4-BE49-F238E27FC236}">
                  <a16:creationId xmlns="" xmlns:a16="http://schemas.microsoft.com/office/drawing/2014/main" id="{24CB1EFB-BE8A-4CE7-ECFC-466C111F98E6}"/>
                </a:ext>
              </a:extLst>
            </p:cNvPr>
            <p:cNvSpPr/>
            <p:nvPr/>
          </p:nvSpPr>
          <p:spPr>
            <a:xfrm>
              <a:off x="767048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0" name="Forme libre : forme 479">
              <a:extLst>
                <a:ext uri="{FF2B5EF4-FFF2-40B4-BE49-F238E27FC236}">
                  <a16:creationId xmlns="" xmlns:a16="http://schemas.microsoft.com/office/drawing/2014/main" id="{9896F01C-5432-AC18-354C-E890FF1AF95E}"/>
                </a:ext>
              </a:extLst>
            </p:cNvPr>
            <p:cNvSpPr/>
            <p:nvPr/>
          </p:nvSpPr>
          <p:spPr>
            <a:xfrm>
              <a:off x="768095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1" name="Forme libre : forme 480">
              <a:extLst>
                <a:ext uri="{FF2B5EF4-FFF2-40B4-BE49-F238E27FC236}">
                  <a16:creationId xmlns="" xmlns:a16="http://schemas.microsoft.com/office/drawing/2014/main" id="{AA42C4E8-38D4-FA74-53A8-59011A2701D3}"/>
                </a:ext>
              </a:extLst>
            </p:cNvPr>
            <p:cNvSpPr/>
            <p:nvPr/>
          </p:nvSpPr>
          <p:spPr>
            <a:xfrm>
              <a:off x="769277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2" name="Forme libre : forme 481">
              <a:extLst>
                <a:ext uri="{FF2B5EF4-FFF2-40B4-BE49-F238E27FC236}">
                  <a16:creationId xmlns="" xmlns:a16="http://schemas.microsoft.com/office/drawing/2014/main" id="{27508FDB-C8C9-3096-8D40-73AD08D89F57}"/>
                </a:ext>
              </a:extLst>
            </p:cNvPr>
            <p:cNvSpPr/>
            <p:nvPr/>
          </p:nvSpPr>
          <p:spPr>
            <a:xfrm>
              <a:off x="772105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3" name="Forme libre : forme 482">
              <a:extLst>
                <a:ext uri="{FF2B5EF4-FFF2-40B4-BE49-F238E27FC236}">
                  <a16:creationId xmlns="" xmlns:a16="http://schemas.microsoft.com/office/drawing/2014/main" id="{5796161E-5B73-94E9-1DA0-FA22E890D775}"/>
                </a:ext>
              </a:extLst>
            </p:cNvPr>
            <p:cNvSpPr/>
            <p:nvPr/>
          </p:nvSpPr>
          <p:spPr>
            <a:xfrm>
              <a:off x="772848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4" name="Forme libre : forme 483">
              <a:extLst>
                <a:ext uri="{FF2B5EF4-FFF2-40B4-BE49-F238E27FC236}">
                  <a16:creationId xmlns="" xmlns:a16="http://schemas.microsoft.com/office/drawing/2014/main" id="{31805415-4B1A-DE5F-2BD7-AE8E28F22A17}"/>
                </a:ext>
              </a:extLst>
            </p:cNvPr>
            <p:cNvSpPr/>
            <p:nvPr/>
          </p:nvSpPr>
          <p:spPr>
            <a:xfrm>
              <a:off x="774030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5" name="Forme libre : forme 484">
              <a:extLst>
                <a:ext uri="{FF2B5EF4-FFF2-40B4-BE49-F238E27FC236}">
                  <a16:creationId xmlns="" xmlns:a16="http://schemas.microsoft.com/office/drawing/2014/main" id="{7DF2C47F-2B60-E779-410C-5B5A1244BE65}"/>
                </a:ext>
              </a:extLst>
            </p:cNvPr>
            <p:cNvSpPr/>
            <p:nvPr/>
          </p:nvSpPr>
          <p:spPr>
            <a:xfrm>
              <a:off x="774772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6" name="Forme libre : forme 485">
              <a:extLst>
                <a:ext uri="{FF2B5EF4-FFF2-40B4-BE49-F238E27FC236}">
                  <a16:creationId xmlns="" xmlns:a16="http://schemas.microsoft.com/office/drawing/2014/main" id="{59BECF22-B1EC-1778-AEA1-D6C82BBAB5BB}"/>
                </a:ext>
              </a:extLst>
            </p:cNvPr>
            <p:cNvSpPr/>
            <p:nvPr/>
          </p:nvSpPr>
          <p:spPr>
            <a:xfrm>
              <a:off x="777601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7" name="Forme libre : forme 486">
              <a:extLst>
                <a:ext uri="{FF2B5EF4-FFF2-40B4-BE49-F238E27FC236}">
                  <a16:creationId xmlns="" xmlns:a16="http://schemas.microsoft.com/office/drawing/2014/main" id="{6BD2D61B-1CF0-F8B5-FBDC-307C0C65CC6A}"/>
                </a:ext>
              </a:extLst>
            </p:cNvPr>
            <p:cNvSpPr/>
            <p:nvPr/>
          </p:nvSpPr>
          <p:spPr>
            <a:xfrm>
              <a:off x="7778971"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8" name="Forme libre : forme 487">
              <a:extLst>
                <a:ext uri="{FF2B5EF4-FFF2-40B4-BE49-F238E27FC236}">
                  <a16:creationId xmlns="" xmlns:a16="http://schemas.microsoft.com/office/drawing/2014/main" id="{07FAA660-573A-186A-1E53-45871436E299}"/>
                </a:ext>
              </a:extLst>
            </p:cNvPr>
            <p:cNvSpPr/>
            <p:nvPr/>
          </p:nvSpPr>
          <p:spPr>
            <a:xfrm>
              <a:off x="7786401"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89" name="Forme libre : forme 488">
              <a:extLst>
                <a:ext uri="{FF2B5EF4-FFF2-40B4-BE49-F238E27FC236}">
                  <a16:creationId xmlns="" xmlns:a16="http://schemas.microsoft.com/office/drawing/2014/main" id="{B5028CA7-DE4B-5ADF-CC66-62489A65AEA6}"/>
                </a:ext>
              </a:extLst>
            </p:cNvPr>
            <p:cNvSpPr/>
            <p:nvPr/>
          </p:nvSpPr>
          <p:spPr>
            <a:xfrm>
              <a:off x="780573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0" name="Forme libre : forme 489">
              <a:extLst>
                <a:ext uri="{FF2B5EF4-FFF2-40B4-BE49-F238E27FC236}">
                  <a16:creationId xmlns="" xmlns:a16="http://schemas.microsoft.com/office/drawing/2014/main" id="{B13534C7-50B4-1077-DFCC-46D1C74DD4E8}"/>
                </a:ext>
              </a:extLst>
            </p:cNvPr>
            <p:cNvSpPr/>
            <p:nvPr/>
          </p:nvSpPr>
          <p:spPr>
            <a:xfrm>
              <a:off x="780868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1" name="Forme libre : forme 490">
              <a:extLst>
                <a:ext uri="{FF2B5EF4-FFF2-40B4-BE49-F238E27FC236}">
                  <a16:creationId xmlns="" xmlns:a16="http://schemas.microsoft.com/office/drawing/2014/main" id="{8F1412AF-9719-2027-71EA-C91A5882310B}"/>
                </a:ext>
              </a:extLst>
            </p:cNvPr>
            <p:cNvSpPr/>
            <p:nvPr/>
          </p:nvSpPr>
          <p:spPr>
            <a:xfrm>
              <a:off x="7817548"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2" name="Forme libre : forme 491">
              <a:extLst>
                <a:ext uri="{FF2B5EF4-FFF2-40B4-BE49-F238E27FC236}">
                  <a16:creationId xmlns="" xmlns:a16="http://schemas.microsoft.com/office/drawing/2014/main" id="{E15A205B-E452-687A-B3F4-1AB7703D9229}"/>
                </a:ext>
              </a:extLst>
            </p:cNvPr>
            <p:cNvSpPr/>
            <p:nvPr/>
          </p:nvSpPr>
          <p:spPr>
            <a:xfrm>
              <a:off x="782497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3" name="Forme libre : forme 492">
              <a:extLst>
                <a:ext uri="{FF2B5EF4-FFF2-40B4-BE49-F238E27FC236}">
                  <a16:creationId xmlns="" xmlns:a16="http://schemas.microsoft.com/office/drawing/2014/main" id="{F686C9EC-FF9A-D57C-7623-0334A3889AA5}"/>
                </a:ext>
              </a:extLst>
            </p:cNvPr>
            <p:cNvSpPr/>
            <p:nvPr/>
          </p:nvSpPr>
          <p:spPr>
            <a:xfrm>
              <a:off x="7850314"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4" name="Forme libre : forme 493">
              <a:extLst>
                <a:ext uri="{FF2B5EF4-FFF2-40B4-BE49-F238E27FC236}">
                  <a16:creationId xmlns="" xmlns:a16="http://schemas.microsoft.com/office/drawing/2014/main" id="{AC9AFF74-529C-D754-30A1-285A37AA780D}"/>
                </a:ext>
              </a:extLst>
            </p:cNvPr>
            <p:cNvSpPr/>
            <p:nvPr/>
          </p:nvSpPr>
          <p:spPr>
            <a:xfrm>
              <a:off x="7853266"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5" name="Forme libre : forme 494">
              <a:extLst>
                <a:ext uri="{FF2B5EF4-FFF2-40B4-BE49-F238E27FC236}">
                  <a16:creationId xmlns="" xmlns:a16="http://schemas.microsoft.com/office/drawing/2014/main" id="{8437102C-2555-CA81-FC99-EBC51F14FBBD}"/>
                </a:ext>
              </a:extLst>
            </p:cNvPr>
            <p:cNvSpPr/>
            <p:nvPr/>
          </p:nvSpPr>
          <p:spPr>
            <a:xfrm>
              <a:off x="785621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6" name="Forme libre : forme 495">
              <a:extLst>
                <a:ext uri="{FF2B5EF4-FFF2-40B4-BE49-F238E27FC236}">
                  <a16:creationId xmlns="" xmlns:a16="http://schemas.microsoft.com/office/drawing/2014/main" id="{9D5C9A3C-2647-15DB-B549-8861B5AEFDD8}"/>
                </a:ext>
              </a:extLst>
            </p:cNvPr>
            <p:cNvSpPr/>
            <p:nvPr/>
          </p:nvSpPr>
          <p:spPr>
            <a:xfrm>
              <a:off x="7869554"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7" name="Forme libre : forme 496">
              <a:extLst>
                <a:ext uri="{FF2B5EF4-FFF2-40B4-BE49-F238E27FC236}">
                  <a16:creationId xmlns="" xmlns:a16="http://schemas.microsoft.com/office/drawing/2014/main" id="{F108B0AC-BD0A-85BC-CF44-69E9B04EF7A9}"/>
                </a:ext>
              </a:extLst>
            </p:cNvPr>
            <p:cNvSpPr/>
            <p:nvPr/>
          </p:nvSpPr>
          <p:spPr>
            <a:xfrm>
              <a:off x="7887461"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8" name="Forme libre : forme 497">
              <a:extLst>
                <a:ext uri="{FF2B5EF4-FFF2-40B4-BE49-F238E27FC236}">
                  <a16:creationId xmlns="" xmlns:a16="http://schemas.microsoft.com/office/drawing/2014/main" id="{1784E6B0-634F-7346-2677-E636DE434AF4}"/>
                </a:ext>
              </a:extLst>
            </p:cNvPr>
            <p:cNvSpPr/>
            <p:nvPr/>
          </p:nvSpPr>
          <p:spPr>
            <a:xfrm>
              <a:off x="7894891"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499" name="Forme libre : forme 498">
              <a:extLst>
                <a:ext uri="{FF2B5EF4-FFF2-40B4-BE49-F238E27FC236}">
                  <a16:creationId xmlns="" xmlns:a16="http://schemas.microsoft.com/office/drawing/2014/main" id="{70C19248-91F1-1422-5F4E-B69AD4D49408}"/>
                </a:ext>
              </a:extLst>
            </p:cNvPr>
            <p:cNvSpPr/>
            <p:nvPr/>
          </p:nvSpPr>
          <p:spPr>
            <a:xfrm>
              <a:off x="790374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0" name="Forme libre : forme 499">
              <a:extLst>
                <a:ext uri="{FF2B5EF4-FFF2-40B4-BE49-F238E27FC236}">
                  <a16:creationId xmlns="" xmlns:a16="http://schemas.microsoft.com/office/drawing/2014/main" id="{89E22E0C-1FD5-721E-0F63-CE9996484B7E}"/>
                </a:ext>
              </a:extLst>
            </p:cNvPr>
            <p:cNvSpPr/>
            <p:nvPr/>
          </p:nvSpPr>
          <p:spPr>
            <a:xfrm>
              <a:off x="7908226"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1" name="Forme libre : forme 500">
              <a:extLst>
                <a:ext uri="{FF2B5EF4-FFF2-40B4-BE49-F238E27FC236}">
                  <a16:creationId xmlns="" xmlns:a16="http://schemas.microsoft.com/office/drawing/2014/main" id="{F9ED842F-FE2B-0900-F8D6-C46851A4008E}"/>
                </a:ext>
              </a:extLst>
            </p:cNvPr>
            <p:cNvSpPr/>
            <p:nvPr/>
          </p:nvSpPr>
          <p:spPr>
            <a:xfrm>
              <a:off x="794985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2" name="Forme libre : forme 501">
              <a:extLst>
                <a:ext uri="{FF2B5EF4-FFF2-40B4-BE49-F238E27FC236}">
                  <a16:creationId xmlns="" xmlns:a16="http://schemas.microsoft.com/office/drawing/2014/main" id="{074799BC-3315-E83F-F935-D1F198515BA5}"/>
                </a:ext>
              </a:extLst>
            </p:cNvPr>
            <p:cNvSpPr/>
            <p:nvPr/>
          </p:nvSpPr>
          <p:spPr>
            <a:xfrm>
              <a:off x="795575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3" name="Forme libre : forme 502">
              <a:extLst>
                <a:ext uri="{FF2B5EF4-FFF2-40B4-BE49-F238E27FC236}">
                  <a16:creationId xmlns="" xmlns:a16="http://schemas.microsoft.com/office/drawing/2014/main" id="{D4EDE4D0-4AEA-85B3-7A93-B552C710924D}"/>
                </a:ext>
              </a:extLst>
            </p:cNvPr>
            <p:cNvSpPr/>
            <p:nvPr/>
          </p:nvSpPr>
          <p:spPr>
            <a:xfrm>
              <a:off x="7970614"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4" name="Forme libre : forme 503">
              <a:extLst>
                <a:ext uri="{FF2B5EF4-FFF2-40B4-BE49-F238E27FC236}">
                  <a16:creationId xmlns="" xmlns:a16="http://schemas.microsoft.com/office/drawing/2014/main" id="{0AAF2F1A-6B4B-6676-7504-92F41DB2F690}"/>
                </a:ext>
              </a:extLst>
            </p:cNvPr>
            <p:cNvSpPr/>
            <p:nvPr/>
          </p:nvSpPr>
          <p:spPr>
            <a:xfrm>
              <a:off x="798099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5" name="Forme libre : forme 504">
              <a:extLst>
                <a:ext uri="{FF2B5EF4-FFF2-40B4-BE49-F238E27FC236}">
                  <a16:creationId xmlns="" xmlns:a16="http://schemas.microsoft.com/office/drawing/2014/main" id="{026C1BCD-7043-0E1F-1CF0-69CD102EE4C8}"/>
                </a:ext>
              </a:extLst>
            </p:cNvPr>
            <p:cNvSpPr/>
            <p:nvPr/>
          </p:nvSpPr>
          <p:spPr>
            <a:xfrm>
              <a:off x="798699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6" name="Forme libre : forme 505">
              <a:extLst>
                <a:ext uri="{FF2B5EF4-FFF2-40B4-BE49-F238E27FC236}">
                  <a16:creationId xmlns="" xmlns:a16="http://schemas.microsoft.com/office/drawing/2014/main" id="{DDE638F1-F39E-49FB-CC10-83DB022D1250}"/>
                </a:ext>
              </a:extLst>
            </p:cNvPr>
            <p:cNvSpPr/>
            <p:nvPr/>
          </p:nvSpPr>
          <p:spPr>
            <a:xfrm>
              <a:off x="800328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7" name="Forme libre : forme 506">
              <a:extLst>
                <a:ext uri="{FF2B5EF4-FFF2-40B4-BE49-F238E27FC236}">
                  <a16:creationId xmlns="" xmlns:a16="http://schemas.microsoft.com/office/drawing/2014/main" id="{4411C474-ACE8-3BB9-65FF-1A44531AC7A1}"/>
                </a:ext>
              </a:extLst>
            </p:cNvPr>
            <p:cNvSpPr/>
            <p:nvPr/>
          </p:nvSpPr>
          <p:spPr>
            <a:xfrm>
              <a:off x="801662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8" name="Forme libre : forme 507">
              <a:extLst>
                <a:ext uri="{FF2B5EF4-FFF2-40B4-BE49-F238E27FC236}">
                  <a16:creationId xmlns="" xmlns:a16="http://schemas.microsoft.com/office/drawing/2014/main" id="{B2C687E1-AA13-2F62-E195-8FAE37E5F129}"/>
                </a:ext>
              </a:extLst>
            </p:cNvPr>
            <p:cNvSpPr/>
            <p:nvPr/>
          </p:nvSpPr>
          <p:spPr>
            <a:xfrm>
              <a:off x="8025574"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09" name="Forme libre : forme 508">
              <a:extLst>
                <a:ext uri="{FF2B5EF4-FFF2-40B4-BE49-F238E27FC236}">
                  <a16:creationId xmlns="" xmlns:a16="http://schemas.microsoft.com/office/drawing/2014/main" id="{49F66374-0A2B-96E1-4E70-58A4EDE3C76E}"/>
                </a:ext>
              </a:extLst>
            </p:cNvPr>
            <p:cNvSpPr/>
            <p:nvPr/>
          </p:nvSpPr>
          <p:spPr>
            <a:xfrm>
              <a:off x="805081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0" name="Forme libre : forme 509">
              <a:extLst>
                <a:ext uri="{FF2B5EF4-FFF2-40B4-BE49-F238E27FC236}">
                  <a16:creationId xmlns="" xmlns:a16="http://schemas.microsoft.com/office/drawing/2014/main" id="{7C1CD713-6CCE-3663-EF73-5633FFB60AD0}"/>
                </a:ext>
              </a:extLst>
            </p:cNvPr>
            <p:cNvSpPr/>
            <p:nvPr/>
          </p:nvSpPr>
          <p:spPr>
            <a:xfrm>
              <a:off x="809539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1" name="Forme libre : forme 510">
              <a:extLst>
                <a:ext uri="{FF2B5EF4-FFF2-40B4-BE49-F238E27FC236}">
                  <a16:creationId xmlns="" xmlns:a16="http://schemas.microsoft.com/office/drawing/2014/main" id="{4D26A70D-4480-7437-C420-173A5A7A7A52}"/>
                </a:ext>
              </a:extLst>
            </p:cNvPr>
            <p:cNvSpPr/>
            <p:nvPr/>
          </p:nvSpPr>
          <p:spPr>
            <a:xfrm>
              <a:off x="809986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2" name="Forme libre : forme 511">
              <a:extLst>
                <a:ext uri="{FF2B5EF4-FFF2-40B4-BE49-F238E27FC236}">
                  <a16:creationId xmlns="" xmlns:a16="http://schemas.microsoft.com/office/drawing/2014/main" id="{664F6183-7470-886E-3B0B-E977EDC57DEC}"/>
                </a:ext>
              </a:extLst>
            </p:cNvPr>
            <p:cNvSpPr/>
            <p:nvPr/>
          </p:nvSpPr>
          <p:spPr>
            <a:xfrm>
              <a:off x="8114728"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3" name="Forme libre : forme 512">
              <a:extLst>
                <a:ext uri="{FF2B5EF4-FFF2-40B4-BE49-F238E27FC236}">
                  <a16:creationId xmlns="" xmlns:a16="http://schemas.microsoft.com/office/drawing/2014/main" id="{ED6952B2-AECD-2543-FCBE-AC0FB4B346E5}"/>
                </a:ext>
              </a:extLst>
            </p:cNvPr>
            <p:cNvSpPr/>
            <p:nvPr/>
          </p:nvSpPr>
          <p:spPr>
            <a:xfrm>
              <a:off x="813844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4" name="Forme libre : forme 513">
              <a:extLst>
                <a:ext uri="{FF2B5EF4-FFF2-40B4-BE49-F238E27FC236}">
                  <a16:creationId xmlns="" xmlns:a16="http://schemas.microsoft.com/office/drawing/2014/main" id="{8CBCC326-9F32-0350-FFD1-506021940E95}"/>
                </a:ext>
              </a:extLst>
            </p:cNvPr>
            <p:cNvSpPr/>
            <p:nvPr/>
          </p:nvSpPr>
          <p:spPr>
            <a:xfrm>
              <a:off x="815635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5" name="Forme libre : forme 514">
              <a:extLst>
                <a:ext uri="{FF2B5EF4-FFF2-40B4-BE49-F238E27FC236}">
                  <a16:creationId xmlns="" xmlns:a16="http://schemas.microsoft.com/office/drawing/2014/main" id="{A1435FE0-CB19-F889-EC05-E82E8748E9B1}"/>
                </a:ext>
              </a:extLst>
            </p:cNvPr>
            <p:cNvSpPr/>
            <p:nvPr/>
          </p:nvSpPr>
          <p:spPr>
            <a:xfrm>
              <a:off x="816073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6" name="Forme libre : forme 515">
              <a:extLst>
                <a:ext uri="{FF2B5EF4-FFF2-40B4-BE49-F238E27FC236}">
                  <a16:creationId xmlns="" xmlns:a16="http://schemas.microsoft.com/office/drawing/2014/main" id="{474C2E03-7D6A-5420-D012-2A7DF9FB8E78}"/>
                </a:ext>
              </a:extLst>
            </p:cNvPr>
            <p:cNvSpPr/>
            <p:nvPr/>
          </p:nvSpPr>
          <p:spPr>
            <a:xfrm>
              <a:off x="818006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7" name="Forme libre : forme 516">
              <a:extLst>
                <a:ext uri="{FF2B5EF4-FFF2-40B4-BE49-F238E27FC236}">
                  <a16:creationId xmlns="" xmlns:a16="http://schemas.microsoft.com/office/drawing/2014/main" id="{B3CB72D1-2BFF-3452-9868-A0391E668F1F}"/>
                </a:ext>
              </a:extLst>
            </p:cNvPr>
            <p:cNvSpPr/>
            <p:nvPr/>
          </p:nvSpPr>
          <p:spPr>
            <a:xfrm>
              <a:off x="818302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8" name="Forme libre : forme 517">
              <a:extLst>
                <a:ext uri="{FF2B5EF4-FFF2-40B4-BE49-F238E27FC236}">
                  <a16:creationId xmlns="" xmlns:a16="http://schemas.microsoft.com/office/drawing/2014/main" id="{430A10DA-251D-4B86-E7FF-6D24617A54F4}"/>
                </a:ext>
              </a:extLst>
            </p:cNvPr>
            <p:cNvSpPr/>
            <p:nvPr/>
          </p:nvSpPr>
          <p:spPr>
            <a:xfrm>
              <a:off x="820531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19" name="Forme libre : forme 518">
              <a:extLst>
                <a:ext uri="{FF2B5EF4-FFF2-40B4-BE49-F238E27FC236}">
                  <a16:creationId xmlns="" xmlns:a16="http://schemas.microsoft.com/office/drawing/2014/main" id="{5889F388-9806-CDEE-1078-62F2AD51C3B7}"/>
                </a:ext>
              </a:extLst>
            </p:cNvPr>
            <p:cNvSpPr/>
            <p:nvPr/>
          </p:nvSpPr>
          <p:spPr>
            <a:xfrm>
              <a:off x="8243982"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0" name="Forme libre : forme 519">
              <a:extLst>
                <a:ext uri="{FF2B5EF4-FFF2-40B4-BE49-F238E27FC236}">
                  <a16:creationId xmlns="" xmlns:a16="http://schemas.microsoft.com/office/drawing/2014/main" id="{A75AAFAB-02CE-A062-2511-5DEAE83604AC}"/>
                </a:ext>
              </a:extLst>
            </p:cNvPr>
            <p:cNvSpPr/>
            <p:nvPr/>
          </p:nvSpPr>
          <p:spPr>
            <a:xfrm>
              <a:off x="8282558"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1" name="Forme libre : forme 520">
              <a:extLst>
                <a:ext uri="{FF2B5EF4-FFF2-40B4-BE49-F238E27FC236}">
                  <a16:creationId xmlns="" xmlns:a16="http://schemas.microsoft.com/office/drawing/2014/main" id="{A13BB356-628D-7F32-C069-80237F08EBC3}"/>
                </a:ext>
              </a:extLst>
            </p:cNvPr>
            <p:cNvSpPr/>
            <p:nvPr/>
          </p:nvSpPr>
          <p:spPr>
            <a:xfrm>
              <a:off x="8358377"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2" name="Forme libre : forme 521">
              <a:extLst>
                <a:ext uri="{FF2B5EF4-FFF2-40B4-BE49-F238E27FC236}">
                  <a16:creationId xmlns="" xmlns:a16="http://schemas.microsoft.com/office/drawing/2014/main" id="{F44F7EF0-03DA-6B9A-CAFC-AA0142F40F29}"/>
                </a:ext>
              </a:extLst>
            </p:cNvPr>
            <p:cNvSpPr/>
            <p:nvPr/>
          </p:nvSpPr>
          <p:spPr>
            <a:xfrm>
              <a:off x="8374665"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3" name="Forme libre : forme 522">
              <a:extLst>
                <a:ext uri="{FF2B5EF4-FFF2-40B4-BE49-F238E27FC236}">
                  <a16:creationId xmlns="" xmlns:a16="http://schemas.microsoft.com/office/drawing/2014/main" id="{B0AC8134-E7FE-A79D-C13C-F8430E48D887}"/>
                </a:ext>
              </a:extLst>
            </p:cNvPr>
            <p:cNvSpPr/>
            <p:nvPr/>
          </p:nvSpPr>
          <p:spPr>
            <a:xfrm>
              <a:off x="8441530"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4" name="Forme libre : forme 523">
              <a:extLst>
                <a:ext uri="{FF2B5EF4-FFF2-40B4-BE49-F238E27FC236}">
                  <a16:creationId xmlns="" xmlns:a16="http://schemas.microsoft.com/office/drawing/2014/main" id="{6538869B-6C88-7148-7ABD-06537C02DCB8}"/>
                </a:ext>
              </a:extLst>
            </p:cNvPr>
            <p:cNvSpPr/>
            <p:nvPr/>
          </p:nvSpPr>
          <p:spPr>
            <a:xfrm>
              <a:off x="8444483"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525" name="Forme libre : forme 524">
              <a:extLst>
                <a:ext uri="{FF2B5EF4-FFF2-40B4-BE49-F238E27FC236}">
                  <a16:creationId xmlns="" xmlns:a16="http://schemas.microsoft.com/office/drawing/2014/main" id="{600B1DE7-3D67-554D-381A-07F6E4A9424E}"/>
                </a:ext>
              </a:extLst>
            </p:cNvPr>
            <p:cNvSpPr/>
            <p:nvPr/>
          </p:nvSpPr>
          <p:spPr>
            <a:xfrm>
              <a:off x="8477249" y="29785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grpSp>
      <p:sp>
        <p:nvSpPr>
          <p:cNvPr id="541" name="ZoneTexte 540">
            <a:extLst>
              <a:ext uri="{FF2B5EF4-FFF2-40B4-BE49-F238E27FC236}">
                <a16:creationId xmlns="" xmlns:a16="http://schemas.microsoft.com/office/drawing/2014/main" id="{E884F75E-9C50-42B7-8847-18988E934D8B}"/>
              </a:ext>
            </a:extLst>
          </p:cNvPr>
          <p:cNvSpPr txBox="1"/>
          <p:nvPr/>
        </p:nvSpPr>
        <p:spPr>
          <a:xfrm>
            <a:off x="4533558" y="1928794"/>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87,7%</a:t>
            </a:r>
          </a:p>
        </p:txBody>
      </p:sp>
      <p:sp>
        <p:nvSpPr>
          <p:cNvPr id="542" name="ZoneTexte 541">
            <a:extLst>
              <a:ext uri="{FF2B5EF4-FFF2-40B4-BE49-F238E27FC236}">
                <a16:creationId xmlns="" xmlns:a16="http://schemas.microsoft.com/office/drawing/2014/main" id="{1CF1AEC8-1C16-F9BA-67BE-40C97DA5DAF7}"/>
              </a:ext>
            </a:extLst>
          </p:cNvPr>
          <p:cNvSpPr txBox="1"/>
          <p:nvPr/>
        </p:nvSpPr>
        <p:spPr>
          <a:xfrm>
            <a:off x="4533558" y="2432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87,6%</a:t>
            </a:r>
          </a:p>
        </p:txBody>
      </p:sp>
      <p:sp>
        <p:nvSpPr>
          <p:cNvPr id="546" name="ZoneTexte 545">
            <a:extLst>
              <a:ext uri="{FF2B5EF4-FFF2-40B4-BE49-F238E27FC236}">
                <a16:creationId xmlns="" xmlns:a16="http://schemas.microsoft.com/office/drawing/2014/main" id="{C6642605-72A2-6DFD-3C5B-45C97CBD812C}"/>
              </a:ext>
            </a:extLst>
          </p:cNvPr>
          <p:cNvSpPr txBox="1"/>
          <p:nvPr/>
        </p:nvSpPr>
        <p:spPr>
          <a:xfrm>
            <a:off x="5894358" y="2108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79,0%</a:t>
            </a:r>
          </a:p>
        </p:txBody>
      </p:sp>
      <p:sp>
        <p:nvSpPr>
          <p:cNvPr id="547" name="ZoneTexte 546">
            <a:extLst>
              <a:ext uri="{FF2B5EF4-FFF2-40B4-BE49-F238E27FC236}">
                <a16:creationId xmlns="" xmlns:a16="http://schemas.microsoft.com/office/drawing/2014/main" id="{8B7C0C39-D7BB-CEA0-D10B-6B9EB86AB932}"/>
              </a:ext>
            </a:extLst>
          </p:cNvPr>
          <p:cNvSpPr txBox="1"/>
          <p:nvPr/>
        </p:nvSpPr>
        <p:spPr>
          <a:xfrm>
            <a:off x="5894358" y="2756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74,7%</a:t>
            </a:r>
          </a:p>
        </p:txBody>
      </p:sp>
      <p:sp>
        <p:nvSpPr>
          <p:cNvPr id="550" name="ZoneTexte 549">
            <a:extLst>
              <a:ext uri="{FF2B5EF4-FFF2-40B4-BE49-F238E27FC236}">
                <a16:creationId xmlns="" xmlns:a16="http://schemas.microsoft.com/office/drawing/2014/main" id="{552907BC-AD15-0C4B-EA6B-C609B4D9C878}"/>
              </a:ext>
            </a:extLst>
          </p:cNvPr>
          <p:cNvSpPr txBox="1"/>
          <p:nvPr/>
        </p:nvSpPr>
        <p:spPr>
          <a:xfrm>
            <a:off x="7251558" y="2288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71,3%</a:t>
            </a:r>
          </a:p>
        </p:txBody>
      </p:sp>
      <p:sp>
        <p:nvSpPr>
          <p:cNvPr id="551" name="ZoneTexte 550">
            <a:extLst>
              <a:ext uri="{FF2B5EF4-FFF2-40B4-BE49-F238E27FC236}">
                <a16:creationId xmlns="" xmlns:a16="http://schemas.microsoft.com/office/drawing/2014/main" id="{4EA7F7F9-2CC5-D0EC-0060-F610460289F4}"/>
              </a:ext>
            </a:extLst>
          </p:cNvPr>
          <p:cNvSpPr txBox="1"/>
          <p:nvPr/>
        </p:nvSpPr>
        <p:spPr>
          <a:xfrm>
            <a:off x="7251558" y="2900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64,0%</a:t>
            </a:r>
          </a:p>
        </p:txBody>
      </p:sp>
      <p:sp>
        <p:nvSpPr>
          <p:cNvPr id="554" name="ZoneTexte 553">
            <a:extLst>
              <a:ext uri="{FF2B5EF4-FFF2-40B4-BE49-F238E27FC236}">
                <a16:creationId xmlns="" xmlns:a16="http://schemas.microsoft.com/office/drawing/2014/main" id="{09E2604C-74D7-BE7E-A986-98A13179F1C7}"/>
              </a:ext>
            </a:extLst>
          </p:cNvPr>
          <p:cNvSpPr txBox="1"/>
          <p:nvPr/>
        </p:nvSpPr>
        <p:spPr>
          <a:xfrm>
            <a:off x="8608758" y="2360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67,1%</a:t>
            </a:r>
          </a:p>
        </p:txBody>
      </p:sp>
      <p:sp>
        <p:nvSpPr>
          <p:cNvPr id="555" name="ZoneTexte 554">
            <a:extLst>
              <a:ext uri="{FF2B5EF4-FFF2-40B4-BE49-F238E27FC236}">
                <a16:creationId xmlns="" xmlns:a16="http://schemas.microsoft.com/office/drawing/2014/main" id="{42BCA0F4-8E3F-03B0-75D6-B19DC644DD13}"/>
              </a:ext>
            </a:extLst>
          </p:cNvPr>
          <p:cNvSpPr txBox="1"/>
          <p:nvPr/>
        </p:nvSpPr>
        <p:spPr>
          <a:xfrm>
            <a:off x="8608758" y="315298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51,5%</a:t>
            </a:r>
          </a:p>
        </p:txBody>
      </p:sp>
      <p:graphicFrame>
        <p:nvGraphicFramePr>
          <p:cNvPr id="40" name="Tableau 39">
            <a:extLst>
              <a:ext uri="{FF2B5EF4-FFF2-40B4-BE49-F238E27FC236}">
                <a16:creationId xmlns="" xmlns:a16="http://schemas.microsoft.com/office/drawing/2014/main" id="{5276F43D-ED42-92F9-AE5A-CD754FA4D784}"/>
              </a:ext>
            </a:extLst>
          </p:cNvPr>
          <p:cNvGraphicFramePr>
            <a:graphicFrameLocks noGrp="1"/>
          </p:cNvGraphicFramePr>
          <p:nvPr>
            <p:extLst>
              <p:ext uri="{D42A27DB-BD31-4B8C-83A1-F6EECF244321}">
                <p14:modId xmlns:p14="http://schemas.microsoft.com/office/powerpoint/2010/main" val="3294115949"/>
              </p:ext>
            </p:extLst>
          </p:nvPr>
        </p:nvGraphicFramePr>
        <p:xfrm>
          <a:off x="6161901" y="930180"/>
          <a:ext cx="5189838" cy="836056"/>
        </p:xfrm>
        <a:graphic>
          <a:graphicData uri="http://schemas.openxmlformats.org/drawingml/2006/table">
            <a:tbl>
              <a:tblPr firstRow="1" bandRow="1">
                <a:tableStyleId>{5C22544A-7EE6-4342-B048-85BDC9FD1C3A}</a:tableStyleId>
              </a:tblPr>
              <a:tblGrid>
                <a:gridCol w="1243915">
                  <a:extLst>
                    <a:ext uri="{9D8B030D-6E8A-4147-A177-3AD203B41FA5}">
                      <a16:colId xmlns="" xmlns:a16="http://schemas.microsoft.com/office/drawing/2014/main" val="20000"/>
                    </a:ext>
                  </a:extLst>
                </a:gridCol>
                <a:gridCol w="980303">
                  <a:extLst>
                    <a:ext uri="{9D8B030D-6E8A-4147-A177-3AD203B41FA5}">
                      <a16:colId xmlns="" xmlns:a16="http://schemas.microsoft.com/office/drawing/2014/main" val="20002"/>
                    </a:ext>
                  </a:extLst>
                </a:gridCol>
                <a:gridCol w="1095632">
                  <a:extLst>
                    <a:ext uri="{9D8B030D-6E8A-4147-A177-3AD203B41FA5}">
                      <a16:colId xmlns="" xmlns:a16="http://schemas.microsoft.com/office/drawing/2014/main" val="3377877790"/>
                    </a:ext>
                  </a:extLst>
                </a:gridCol>
                <a:gridCol w="905505">
                  <a:extLst>
                    <a:ext uri="{9D8B030D-6E8A-4147-A177-3AD203B41FA5}">
                      <a16:colId xmlns="" xmlns:a16="http://schemas.microsoft.com/office/drawing/2014/main" val="20003"/>
                    </a:ext>
                  </a:extLst>
                </a:gridCol>
                <a:gridCol w="964483">
                  <a:extLst>
                    <a:ext uri="{9D8B030D-6E8A-4147-A177-3AD203B41FA5}">
                      <a16:colId xmlns="" xmlns:a16="http://schemas.microsoft.com/office/drawing/2014/main" val="20001"/>
                    </a:ext>
                  </a:extLst>
                </a:gridCol>
              </a:tblGrid>
              <a:tr h="379636">
                <a:tc>
                  <a:txBody>
                    <a:bodyPr/>
                    <a:lstStyle/>
                    <a:p>
                      <a:pPr algn="ctr">
                        <a:lnSpc>
                          <a:spcPts val="1300"/>
                        </a:lnSpc>
                      </a:pPr>
                      <a:endParaRPr lang="fr-FR" sz="8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Pts avec EVE</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Médiane</a:t>
                      </a:r>
                      <a:br>
                        <a:rPr lang="fr-FR" sz="1050" b="0" kern="1200" dirty="0">
                          <a:solidFill>
                            <a:schemeClr val="tx1"/>
                          </a:solidFill>
                          <a:latin typeface="+mj-lt"/>
                          <a:ea typeface="+mn-ea"/>
                          <a:cs typeface="Arial" panose="020B0604020202020204" pitchFamily="34" charset="0"/>
                        </a:rPr>
                      </a:br>
                      <a:r>
                        <a:rPr lang="fr-FR" sz="1050" b="0" kern="1200" dirty="0">
                          <a:solidFill>
                            <a:schemeClr val="tx1"/>
                          </a:solidFill>
                          <a:latin typeface="+mj-lt"/>
                          <a:ea typeface="+mn-ea"/>
                          <a:cs typeface="Arial" panose="020B0604020202020204" pitchFamily="34" charset="0"/>
                        </a:rPr>
                        <a:t>(IC 95%), mois</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HR </a:t>
                      </a:r>
                      <a:br>
                        <a:rPr lang="fr-FR" sz="1050" b="0" kern="1200" dirty="0">
                          <a:solidFill>
                            <a:schemeClr val="tx1"/>
                          </a:solidFill>
                          <a:latin typeface="+mj-lt"/>
                          <a:ea typeface="+mn-ea"/>
                          <a:cs typeface="Arial" panose="020B0604020202020204" pitchFamily="34" charset="0"/>
                        </a:rPr>
                      </a:br>
                      <a:r>
                        <a:rPr lang="fr-FR" sz="1050" b="0" kern="1200" dirty="0">
                          <a:solidFill>
                            <a:schemeClr val="tx1"/>
                          </a:solidFill>
                          <a:latin typeface="+mj-lt"/>
                          <a:ea typeface="+mn-ea"/>
                          <a:cs typeface="Arial" panose="020B0604020202020204" pitchFamily="34" charset="0"/>
                        </a:rPr>
                        <a:t>(IC95% )</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p</a:t>
                      </a:r>
                    </a:p>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(unilatéral)</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kern="1200" dirty="0">
                          <a:solidFill>
                            <a:schemeClr val="bg2"/>
                          </a:solidFill>
                          <a:latin typeface="+mj-lt"/>
                          <a:ea typeface="+mn-ea"/>
                          <a:cs typeface="Arial" panose="020B0604020202020204" pitchFamily="34" charset="0"/>
                        </a:rPr>
                        <a:t>Pembrolizumab</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20"/>
                        </a:lnSpc>
                      </a:pPr>
                      <a:r>
                        <a:rPr lang="fr-FR" sz="1100" b="1" kern="1200" dirty="0">
                          <a:solidFill>
                            <a:schemeClr val="tx1"/>
                          </a:solidFill>
                          <a:latin typeface="+mn-lt"/>
                          <a:ea typeface="+mn-ea"/>
                          <a:cs typeface="Arial" panose="020B0604020202020204" pitchFamily="34" charset="0"/>
                        </a:rPr>
                        <a:t>27,7%</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20"/>
                        </a:lnSpc>
                      </a:pPr>
                      <a:r>
                        <a:rPr lang="fr-FR" sz="1100" b="1" kern="1200" dirty="0">
                          <a:solidFill>
                            <a:schemeClr val="tx1"/>
                          </a:solidFill>
                          <a:latin typeface="+mn-lt"/>
                          <a:ea typeface="+mn-ea"/>
                          <a:cs typeface="Arial" panose="020B0604020202020204" pitchFamily="34" charset="0"/>
                        </a:rPr>
                        <a:t>NA (NA-NA)</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algn="ctr" defTabSz="914400" rtl="0" eaLnBrk="1" latinLnBrk="0" hangingPunct="1">
                        <a:lnSpc>
                          <a:spcPts val="1220"/>
                        </a:lnSpc>
                      </a:pPr>
                      <a:r>
                        <a:rPr lang="fr-FR" sz="1100" b="1" kern="1200" dirty="0">
                          <a:solidFill>
                            <a:schemeClr val="tx1"/>
                          </a:solidFill>
                          <a:latin typeface="+mn-lt"/>
                          <a:ea typeface="+mn-ea"/>
                          <a:cs typeface="Arial" panose="020B0604020202020204" pitchFamily="34" charset="0"/>
                        </a:rPr>
                        <a:t>0,72</a:t>
                      </a:r>
                      <a:br>
                        <a:rPr lang="fr-FR" sz="1100" b="1" kern="1200" dirty="0">
                          <a:solidFill>
                            <a:schemeClr val="tx1"/>
                          </a:solidFill>
                          <a:latin typeface="+mn-lt"/>
                          <a:ea typeface="+mn-ea"/>
                          <a:cs typeface="Arial" panose="020B0604020202020204" pitchFamily="34" charset="0"/>
                        </a:rPr>
                      </a:br>
                      <a:r>
                        <a:rPr lang="fr-FR" sz="1100" b="1" kern="1200" dirty="0">
                          <a:solidFill>
                            <a:schemeClr val="tx1"/>
                          </a:solidFill>
                          <a:latin typeface="+mn-lt"/>
                          <a:ea typeface="+mn-ea"/>
                          <a:cs typeface="Arial" panose="020B0604020202020204" pitchFamily="34" charset="0"/>
                        </a:rPr>
                        <a:t>(0,56-0,93)</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ts val="1220"/>
                        </a:lnSpc>
                        <a:spcBef>
                          <a:spcPts val="0"/>
                        </a:spcBef>
                        <a:spcAft>
                          <a:spcPts val="0"/>
                        </a:spcAft>
                        <a:buClrTx/>
                        <a:buSzTx/>
                        <a:buFontTx/>
                        <a:buNone/>
                        <a:tabLst/>
                        <a:defRPr/>
                      </a:pPr>
                      <a:r>
                        <a:rPr lang="it-IT" sz="1100" b="1" kern="1200" noProof="0" dirty="0">
                          <a:solidFill>
                            <a:schemeClr val="tx1"/>
                          </a:solidFill>
                          <a:latin typeface="+mn-lt"/>
                          <a:ea typeface="+mn-ea"/>
                          <a:cs typeface="Arial" panose="020B0604020202020204" pitchFamily="34" charset="0"/>
                        </a:rPr>
                        <a:t>0,005171</a:t>
                      </a:r>
                      <a:endParaRPr lang="fr-FR" sz="1100" b="1" kern="1200" dirty="0">
                        <a:solidFill>
                          <a:schemeClr val="tx1"/>
                        </a:solidFill>
                        <a:latin typeface="+mn-lt"/>
                        <a:ea typeface="+mn-ea"/>
                        <a:cs typeface="Arial" panose="020B0604020202020204" pitchFamily="34" charset="0"/>
                      </a:endParaRP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1" dirty="0">
                          <a:solidFill>
                            <a:srgbClr val="737078"/>
                          </a:solidFill>
                          <a:latin typeface="+mj-lt"/>
                          <a:cs typeface="Arial" panose="020B0604020202020204" pitchFamily="34" charset="0"/>
                        </a:rPr>
                        <a:t>Placebo </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20"/>
                        </a:lnSpc>
                      </a:pPr>
                      <a:r>
                        <a:rPr lang="fr-FR" sz="1100" b="1" kern="1200">
                          <a:solidFill>
                            <a:schemeClr val="tx1"/>
                          </a:solidFill>
                          <a:latin typeface="+mn-lt"/>
                          <a:ea typeface="+mn-ea"/>
                          <a:cs typeface="Arial" panose="020B0604020202020204" pitchFamily="34" charset="0"/>
                        </a:rPr>
                        <a:t>36,0%</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ts val="1220"/>
                        </a:lnSpc>
                      </a:pPr>
                      <a:r>
                        <a:rPr lang="fr-FR" sz="1100" b="1" kern="1200" dirty="0">
                          <a:solidFill>
                            <a:schemeClr val="tx1"/>
                          </a:solidFill>
                          <a:latin typeface="+mn-lt"/>
                          <a:ea typeface="+mn-ea"/>
                          <a:cs typeface="Arial" panose="020B0604020202020204" pitchFamily="34" charset="0"/>
                        </a:rPr>
                        <a:t>52,4 (45,7-NA)</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5" name="Espace réservé du texte 2">
            <a:extLst>
              <a:ext uri="{FF2B5EF4-FFF2-40B4-BE49-F238E27FC236}">
                <a16:creationId xmlns="" xmlns:a16="http://schemas.microsoft.com/office/drawing/2014/main" id="{0C726420-6CDA-E5CC-D4B4-6AE32B5B6144}"/>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J. </a:t>
            </a:r>
            <a:r>
              <a:rPr lang="fr-FR" sz="1200" i="1" dirty="0" err="1">
                <a:solidFill>
                  <a:schemeClr val="bg1"/>
                </a:solidFill>
                <a:latin typeface="Century Gothic" panose="020B0502020202020204" pitchFamily="34" charset="0"/>
              </a:rPr>
              <a:t>Spicer</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#LBA56</a:t>
            </a:r>
            <a:endParaRPr lang="fr-FR" sz="1400" dirty="0"/>
          </a:p>
        </p:txBody>
      </p:sp>
      <p:sp>
        <p:nvSpPr>
          <p:cNvPr id="527" name="Freeform 5">
            <a:extLst>
              <a:ext uri="{FF2B5EF4-FFF2-40B4-BE49-F238E27FC236}">
                <a16:creationId xmlns="" xmlns:a16="http://schemas.microsoft.com/office/drawing/2014/main" id="{0A85915C-3430-9C7E-2D7F-EF4B26F1C006}"/>
              </a:ext>
            </a:extLst>
          </p:cNvPr>
          <p:cNvSpPr/>
          <p:nvPr/>
        </p:nvSpPr>
        <p:spPr>
          <a:xfrm>
            <a:off x="4308387" y="5469925"/>
            <a:ext cx="5167663" cy="413005"/>
          </a:xfrm>
          <a:prstGeom prst="rect">
            <a:avLst/>
          </a:prstGeom>
          <a:solidFill>
            <a:srgbClr val="005087"/>
          </a:solidFill>
        </p:spPr>
        <p:txBody>
          <a:bodyPr anchor="ctr"/>
          <a:lstStyle/>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Médiane de suivi : 36,6 mois (intervalle 18,8-62,0)</a:t>
            </a:r>
          </a:p>
        </p:txBody>
      </p:sp>
    </p:spTree>
    <p:extLst>
      <p:ext uri="{BB962C8B-B14F-4D97-AF65-F5344CB8AC3E}">
        <p14:creationId xmlns:p14="http://schemas.microsoft.com/office/powerpoint/2010/main" val="21433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F2A60DAB-5FD5-7F4C-E894-1AD5CF536235}"/>
              </a:ext>
            </a:extLst>
          </p:cNvPr>
          <p:cNvSpPr>
            <a:spLocks noGrp="1"/>
          </p:cNvSpPr>
          <p:nvPr>
            <p:ph type="body" sz="quarter" idx="14"/>
          </p:nvPr>
        </p:nvSpPr>
        <p:spPr/>
        <p:txBody>
          <a:bodyPr>
            <a:normAutofit fontScale="92500" lnSpcReduction="20000"/>
          </a:bodyPr>
          <a:lstStyle/>
          <a:p>
            <a:r>
              <a:rPr lang="fr-FR" dirty="0" err="1"/>
              <a:t>WebConférence</a:t>
            </a:r>
            <a:endParaRPr lang="fr-FR" dirty="0"/>
          </a:p>
        </p:txBody>
      </p:sp>
      <p:sp>
        <p:nvSpPr>
          <p:cNvPr id="4" name="Titre 3">
            <a:extLst>
              <a:ext uri="{FF2B5EF4-FFF2-40B4-BE49-F238E27FC236}">
                <a16:creationId xmlns="" xmlns:a16="http://schemas.microsoft.com/office/drawing/2014/main" id="{527A17DE-A395-B62F-E263-96B147DA4CB0}"/>
              </a:ext>
            </a:extLst>
          </p:cNvPr>
          <p:cNvSpPr>
            <a:spLocks noGrp="1"/>
          </p:cNvSpPr>
          <p:nvPr>
            <p:ph type="title"/>
          </p:nvPr>
        </p:nvSpPr>
        <p:spPr/>
        <p:txBody>
          <a:bodyPr>
            <a:normAutofit/>
          </a:bodyPr>
          <a:lstStyle/>
          <a:p>
            <a:r>
              <a:rPr lang="fr-FR" sz="2000" dirty="0">
                <a:solidFill>
                  <a:srgbClr val="005086"/>
                </a:solidFill>
                <a:latin typeface="Century Gothic" panose="020B0502020202020204" pitchFamily="34" charset="0"/>
              </a:rPr>
              <a:t>Post-congrès Européen de Cancérologie Thoracique</a:t>
            </a:r>
            <a:endParaRPr lang="fr-FR" dirty="0"/>
          </a:p>
        </p:txBody>
      </p:sp>
      <p:sp>
        <p:nvSpPr>
          <p:cNvPr id="5" name="Espace réservé du texte 4">
            <a:extLst>
              <a:ext uri="{FF2B5EF4-FFF2-40B4-BE49-F238E27FC236}">
                <a16:creationId xmlns="" xmlns:a16="http://schemas.microsoft.com/office/drawing/2014/main" id="{2D3F49E4-4C9B-35A4-4FC5-E63C02B2B682}"/>
              </a:ext>
            </a:extLst>
          </p:cNvPr>
          <p:cNvSpPr>
            <a:spLocks noGrp="1"/>
          </p:cNvSpPr>
          <p:nvPr>
            <p:ph type="body" sz="quarter" idx="15"/>
          </p:nvPr>
        </p:nvSpPr>
        <p:spPr/>
        <p:txBody>
          <a:bodyPr>
            <a:normAutofit fontScale="92500" lnSpcReduction="10000"/>
          </a:bodyPr>
          <a:lstStyle/>
          <a:p>
            <a:r>
              <a:rPr lang="fr-FR" dirty="0">
                <a:cs typeface="Gordita" pitchFamily="2" charset="77"/>
              </a:rPr>
              <a:t>20 -24 octobre 2023</a:t>
            </a:r>
            <a:r>
              <a:rPr lang="fr-FR" dirty="0">
                <a:cs typeface="Gordita Light" pitchFamily="2" charset="77"/>
              </a:rPr>
              <a:t> </a:t>
            </a:r>
            <a:endParaRPr lang="fr-FR" dirty="0"/>
          </a:p>
        </p:txBody>
      </p:sp>
      <p:sp>
        <p:nvSpPr>
          <p:cNvPr id="6" name="Espace réservé du texte 5">
            <a:extLst>
              <a:ext uri="{FF2B5EF4-FFF2-40B4-BE49-F238E27FC236}">
                <a16:creationId xmlns="" xmlns:a16="http://schemas.microsoft.com/office/drawing/2014/main" id="{73803853-9A16-F44D-DDD7-1C89DB776372}"/>
              </a:ext>
            </a:extLst>
          </p:cNvPr>
          <p:cNvSpPr>
            <a:spLocks noGrp="1"/>
          </p:cNvSpPr>
          <p:nvPr>
            <p:ph type="body" sz="quarter" idx="16"/>
          </p:nvPr>
        </p:nvSpPr>
        <p:spPr>
          <a:xfrm>
            <a:off x="5168979" y="3881990"/>
            <a:ext cx="6957118" cy="2739487"/>
          </a:xfrm>
        </p:spPr>
        <p:txBody>
          <a:bodyPr vert="horz" lIns="91440" tIns="45720" rIns="91440" bIns="45720" rtlCol="0" anchor="t">
            <a:noAutofit/>
          </a:bodyPr>
          <a:lstStyle/>
          <a:p>
            <a:pPr>
              <a:spcAft>
                <a:spcPts val="600"/>
              </a:spcAft>
            </a:pPr>
            <a:r>
              <a:rPr lang="fr-FR" dirty="0">
                <a:latin typeface="Century Gothic"/>
              </a:rPr>
              <a:t>CBNPC stades précoces et localement   	avancés avec addiction</a:t>
            </a:r>
          </a:p>
          <a:p>
            <a:pPr>
              <a:spcAft>
                <a:spcPts val="600"/>
              </a:spcAft>
            </a:pPr>
            <a:r>
              <a:rPr lang="fr-FR" dirty="0">
                <a:latin typeface="Century Gothic"/>
              </a:rPr>
              <a:t>CBNPC stades précoces et localement   	avancés sans addiction </a:t>
            </a:r>
          </a:p>
          <a:p>
            <a:pPr>
              <a:spcAft>
                <a:spcPts val="600"/>
              </a:spcAft>
            </a:pPr>
            <a:r>
              <a:rPr lang="fr-FR" dirty="0"/>
              <a:t>CBNPC métastatiques avec addictions </a:t>
            </a:r>
          </a:p>
          <a:p>
            <a:pPr>
              <a:spcAft>
                <a:spcPts val="600"/>
              </a:spcAft>
            </a:pPr>
            <a:r>
              <a:rPr lang="fr-FR" dirty="0"/>
              <a:t>CBNPC métastatiques sans addictions </a:t>
            </a:r>
          </a:p>
          <a:p>
            <a:pPr>
              <a:spcAft>
                <a:spcPts val="600"/>
              </a:spcAft>
            </a:pPr>
            <a:r>
              <a:rPr lang="fr-FR" dirty="0"/>
              <a:t>Autres actualités</a:t>
            </a:r>
          </a:p>
        </p:txBody>
      </p:sp>
      <p:pic>
        <p:nvPicPr>
          <p:cNvPr id="8" name="Espace réservé pour une image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021" b="16097"/>
          <a:stretch/>
        </p:blipFill>
        <p:spPr>
          <a:xfrm>
            <a:off x="0" y="2094614"/>
            <a:ext cx="12192000" cy="1735208"/>
          </a:xfrm>
        </p:spPr>
      </p:pic>
    </p:spTree>
    <p:extLst>
      <p:ext uri="{BB962C8B-B14F-4D97-AF65-F5344CB8AC3E}">
        <p14:creationId xmlns:p14="http://schemas.microsoft.com/office/powerpoint/2010/main" val="400821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a:xfrm>
            <a:off x="932774" y="522517"/>
            <a:ext cx="11259224" cy="455419"/>
          </a:xfrm>
        </p:spPr>
        <p:txBody>
          <a:bodyPr/>
          <a:lstStyle/>
          <a:p>
            <a:r>
              <a:rPr lang="en-US" dirty="0" err="1"/>
              <a:t>Analyse</a:t>
            </a:r>
            <a:r>
              <a:rPr lang="en-US" dirty="0"/>
              <a:t> en sous-</a:t>
            </a:r>
            <a:r>
              <a:rPr lang="en-US" dirty="0" err="1"/>
              <a:t>groupe</a:t>
            </a:r>
            <a:r>
              <a:rPr lang="en-US" dirty="0"/>
              <a:t> de la </a:t>
            </a:r>
            <a:r>
              <a:rPr lang="en-US" dirty="0" err="1"/>
              <a:t>survie</a:t>
            </a:r>
            <a:r>
              <a:rPr lang="en-US" dirty="0"/>
              <a:t> globale, IA2</a:t>
            </a:r>
            <a:endParaRPr lang="fr-FR" dirty="0"/>
          </a:p>
        </p:txBody>
      </p:sp>
      <p:sp>
        <p:nvSpPr>
          <p:cNvPr id="14" name="Espace réservé du texte 13">
            <a:extLst>
              <a:ext uri="{FF2B5EF4-FFF2-40B4-BE49-F238E27FC236}">
                <a16:creationId xmlns="" xmlns:a16="http://schemas.microsoft.com/office/drawing/2014/main" id="{7CCE55D6-D9D3-238A-CC93-201DC5B557DB}"/>
              </a:ext>
            </a:extLst>
          </p:cNvPr>
          <p:cNvSpPr>
            <a:spLocks noGrp="1"/>
          </p:cNvSpPr>
          <p:nvPr>
            <p:ph type="body" sz="quarter" idx="15"/>
          </p:nvPr>
        </p:nvSpPr>
        <p:spPr>
          <a:xfrm>
            <a:off x="8235353" y="6554231"/>
            <a:ext cx="1411407" cy="242888"/>
          </a:xfrm>
        </p:spPr>
        <p:txBody>
          <a:bodyPr>
            <a:normAutofit lnSpcReduction="10000"/>
          </a:bodyPr>
          <a:lstStyle/>
          <a:p>
            <a:endParaRPr lang="fr-F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a:xfrm>
            <a:off x="926900" y="154110"/>
            <a:ext cx="11135858" cy="368406"/>
          </a:xfrm>
        </p:spPr>
        <p:txBody>
          <a:bodyPr/>
          <a:lstStyle/>
          <a:p>
            <a:r>
              <a:rPr lang="en-US" sz="2800" dirty="0"/>
              <a:t>Etude KEYNOTE-671</a:t>
            </a:r>
            <a:endParaRPr lang="fr-FR" dirty="0"/>
          </a:p>
        </p:txBody>
      </p:sp>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53266" y="1041737"/>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3798" name="Tableau 3797">
            <a:extLst>
              <a:ext uri="{FF2B5EF4-FFF2-40B4-BE49-F238E27FC236}">
                <a16:creationId xmlns="" xmlns:a16="http://schemas.microsoft.com/office/drawing/2014/main" id="{0B01749F-C3F8-943B-3A82-EA00D16546C9}"/>
              </a:ext>
            </a:extLst>
          </p:cNvPr>
          <p:cNvGraphicFramePr>
            <a:graphicFrameLocks noGrp="1"/>
          </p:cNvGraphicFramePr>
          <p:nvPr>
            <p:extLst>
              <p:ext uri="{D42A27DB-BD31-4B8C-83A1-F6EECF244321}">
                <p14:modId xmlns:p14="http://schemas.microsoft.com/office/powerpoint/2010/main" val="2778560317"/>
              </p:ext>
            </p:extLst>
          </p:nvPr>
        </p:nvGraphicFramePr>
        <p:xfrm>
          <a:off x="1101823" y="1287317"/>
          <a:ext cx="5040000" cy="3916222"/>
        </p:xfrm>
        <a:graphic>
          <a:graphicData uri="http://schemas.openxmlformats.org/drawingml/2006/table">
            <a:tbl>
              <a:tblPr firstRow="1" bandRow="1"/>
              <a:tblGrid>
                <a:gridCol w="1116000">
                  <a:extLst>
                    <a:ext uri="{9D8B030D-6E8A-4147-A177-3AD203B41FA5}">
                      <a16:colId xmlns="" xmlns:a16="http://schemas.microsoft.com/office/drawing/2014/main" val="20000"/>
                    </a:ext>
                  </a:extLst>
                </a:gridCol>
                <a:gridCol w="792000">
                  <a:extLst>
                    <a:ext uri="{9D8B030D-6E8A-4147-A177-3AD203B41FA5}">
                      <a16:colId xmlns="" xmlns:a16="http://schemas.microsoft.com/office/drawing/2014/main" val="20004"/>
                    </a:ext>
                  </a:extLst>
                </a:gridCol>
                <a:gridCol w="792000">
                  <a:extLst>
                    <a:ext uri="{9D8B030D-6E8A-4147-A177-3AD203B41FA5}">
                      <a16:colId xmlns="" xmlns:a16="http://schemas.microsoft.com/office/drawing/2014/main" val="1884404596"/>
                    </a:ext>
                  </a:extLst>
                </a:gridCol>
                <a:gridCol w="1368000">
                  <a:extLst>
                    <a:ext uri="{9D8B030D-6E8A-4147-A177-3AD203B41FA5}">
                      <a16:colId xmlns="" xmlns:a16="http://schemas.microsoft.com/office/drawing/2014/main" val="20001"/>
                    </a:ext>
                  </a:extLst>
                </a:gridCol>
                <a:gridCol w="972000">
                  <a:extLst>
                    <a:ext uri="{9D8B030D-6E8A-4147-A177-3AD203B41FA5}">
                      <a16:colId xmlns="" xmlns:a16="http://schemas.microsoft.com/office/drawing/2014/main" val="20002"/>
                    </a:ext>
                  </a:extLst>
                </a:gridCol>
              </a:tblGrid>
              <a:tr h="216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800" b="0" dirty="0">
                          <a:solidFill>
                            <a:schemeClr val="bg1"/>
                          </a:solidFill>
                          <a:latin typeface="+mn-lt"/>
                          <a:cs typeface="Arial" panose="020B0604020202020204" pitchFamily="34" charset="0"/>
                        </a:rPr>
                        <a:t>Sous-groupes</a:t>
                      </a: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0" dirty="0">
                          <a:solidFill>
                            <a:schemeClr val="bg1"/>
                          </a:solidFill>
                          <a:latin typeface="+mn-lt"/>
                          <a:cs typeface="Arial" panose="020B0604020202020204" pitchFamily="34" charset="0"/>
                        </a:rPr>
                        <a:t>Evènements/N</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1200" b="0"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fr-FR" sz="800" b="0">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0">
                          <a:solidFill>
                            <a:schemeClr val="bg1"/>
                          </a:solidFill>
                          <a:latin typeface="+mn-lt"/>
                          <a:cs typeface="Arial" panose="020B0604020202020204" pitchFamily="34" charset="0"/>
                        </a:rPr>
                        <a:t>HR (95% IC)</a:t>
                      </a: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216000">
                <a:tc>
                  <a:txBody>
                    <a:bodyPr/>
                    <a:lstStyle/>
                    <a:p>
                      <a:pPr algn="l"/>
                      <a:endParaRPr lang="fr-FR" sz="800" b="0">
                        <a:solidFill>
                          <a:schemeClr val="bg1"/>
                        </a:solidFill>
                        <a:latin typeface="+mn-lt"/>
                        <a:cs typeface="Arial" panose="020B0604020202020204" pitchFamily="34" charset="0"/>
                      </a:endParaRP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err="1">
                          <a:solidFill>
                            <a:schemeClr val="bg1"/>
                          </a:solidFill>
                          <a:latin typeface="+mn-lt"/>
                          <a:cs typeface="Arial" panose="020B0604020202020204" pitchFamily="34" charset="0"/>
                        </a:rPr>
                        <a:t>Pembro</a:t>
                      </a:r>
                      <a:r>
                        <a:rPr lang="fr-FR" sz="800" b="1" dirty="0">
                          <a:solidFill>
                            <a:schemeClr val="bg1"/>
                          </a:solidFill>
                          <a:latin typeface="+mn-lt"/>
                          <a:cs typeface="Arial" panose="020B0604020202020204" pitchFamily="34" charset="0"/>
                        </a:rPr>
                        <a:t> </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Placebo</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vMerge="1">
                  <a:txBody>
                    <a:bodyPr/>
                    <a:lstStyle/>
                    <a:p>
                      <a:endParaRPr lang="fr-FR"/>
                    </a:p>
                  </a:txBody>
                  <a:tcPr/>
                </a:tc>
                <a:tc>
                  <a:txBody>
                    <a:bodyPr/>
                    <a:lstStyle/>
                    <a:p>
                      <a:pPr algn="ctr"/>
                      <a:endParaRPr lang="fr-FR" sz="800" b="0">
                        <a:solidFill>
                          <a:schemeClr val="bg1"/>
                        </a:solidFill>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9358586"/>
                  </a:ext>
                </a:extLst>
              </a:tr>
              <a:tr h="3037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ct val="100000"/>
                        </a:lnSpc>
                        <a:spcBef>
                          <a:spcPts val="0"/>
                        </a:spcBef>
                      </a:pPr>
                      <a:r>
                        <a:rPr lang="fr-FR" sz="800" b="1" kern="1200" dirty="0">
                          <a:solidFill>
                            <a:schemeClr val="tx2"/>
                          </a:solidFill>
                          <a:latin typeface="+mn-lt"/>
                          <a:ea typeface="+mn-ea"/>
                          <a:cs typeface="+mn-cs"/>
                        </a:rPr>
                        <a:t>Total</a:t>
                      </a: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r>
                        <a:rPr lang="en-US" sz="800">
                          <a:solidFill>
                            <a:schemeClr val="tx2"/>
                          </a:solidFill>
                          <a:latin typeface="+mn-lt"/>
                        </a:rPr>
                        <a:t>110/397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r>
                        <a:rPr lang="en-US" sz="800">
                          <a:solidFill>
                            <a:schemeClr val="tx2"/>
                          </a:solidFill>
                          <a:latin typeface="+mn-lt"/>
                        </a:rPr>
                        <a:t>144/400</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spcBef>
                          <a:spcPts val="0"/>
                        </a:spcBef>
                      </a:pPr>
                      <a:endParaRPr lang="fr-FR" sz="800" b="1">
                        <a:solidFill>
                          <a:schemeClr val="accent1"/>
                        </a:solidFill>
                        <a:latin typeface="+mn-lt"/>
                        <a:cs typeface="Arial" panose="020B0604020202020204" pitchFamily="34" charset="0"/>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800" dirty="0">
                          <a:solidFill>
                            <a:schemeClr val="tx2"/>
                          </a:solidFill>
                          <a:latin typeface="+mn-lt"/>
                        </a:rPr>
                        <a:t>0.72 (0.56-0.93)</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3792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b="1" kern="1200" dirty="0" err="1">
                          <a:solidFill>
                            <a:schemeClr val="tx2"/>
                          </a:solidFill>
                          <a:latin typeface="+mn-lt"/>
                          <a:ea typeface="+mn-ea"/>
                          <a:cs typeface="+mn-cs"/>
                        </a:rPr>
                        <a:t>Âge</a:t>
                      </a:r>
                      <a:endParaRPr lang="en-US" sz="800" b="1" kern="1200" dirty="0">
                        <a:solidFill>
                          <a:schemeClr val="tx2"/>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mn-lt"/>
                          <a:ea typeface="+mn-ea"/>
                          <a:cs typeface="+mn-cs"/>
                        </a:rPr>
                        <a:t>&lt;65 ans</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u="sng" kern="1200" dirty="0">
                          <a:solidFill>
                            <a:schemeClr val="tx2"/>
                          </a:solidFill>
                          <a:latin typeface="+mn-lt"/>
                          <a:ea typeface="+mn-ea"/>
                          <a:cs typeface="+mn-cs"/>
                        </a:rPr>
                        <a:t>&gt;</a:t>
                      </a:r>
                      <a:r>
                        <a:rPr lang="en-US" sz="800" u="none" kern="1200" dirty="0">
                          <a:solidFill>
                            <a:schemeClr val="tx2"/>
                          </a:solidFill>
                          <a:latin typeface="+mn-lt"/>
                          <a:ea typeface="+mn-ea"/>
                          <a:cs typeface="+mn-cs"/>
                        </a:rPr>
                        <a:t>65 ans</a:t>
                      </a:r>
                      <a:endParaRPr lang="en-US" sz="800" u="sng"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54/221</a:t>
                      </a:r>
                    </a:p>
                    <a:p>
                      <a:pPr algn="l">
                        <a:spcBef>
                          <a:spcPts val="0"/>
                        </a:spcBef>
                      </a:pPr>
                      <a:r>
                        <a:rPr lang="en-US" sz="800">
                          <a:solidFill>
                            <a:schemeClr val="tx2"/>
                          </a:solidFill>
                          <a:latin typeface="+mn-lt"/>
                        </a:rPr>
                        <a:t>56/176</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82/214</a:t>
                      </a:r>
                    </a:p>
                    <a:p>
                      <a:pPr algn="l">
                        <a:spcBef>
                          <a:spcPts val="0"/>
                        </a:spcBef>
                      </a:pPr>
                      <a:r>
                        <a:rPr lang="en-US" sz="800">
                          <a:solidFill>
                            <a:schemeClr val="tx2"/>
                          </a:solidFill>
                          <a:latin typeface="+mn-lt"/>
                        </a:rPr>
                        <a:t>62/186</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spcBef>
                          <a:spcPts val="0"/>
                        </a:spcBef>
                      </a:pPr>
                      <a:endParaRPr lang="fr-FR" sz="800" b="1">
                        <a:solidFill>
                          <a:schemeClr val="accent1"/>
                        </a:solidFill>
                        <a:latin typeface="+mn-lt"/>
                        <a:cs typeface="Arial" panose="020B0604020202020204" pitchFamily="34" charset="0"/>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0.57 (0.40-0.80)</a:t>
                      </a:r>
                    </a:p>
                    <a:p>
                      <a:pPr>
                        <a:spcBef>
                          <a:spcPts val="0"/>
                        </a:spcBef>
                      </a:pPr>
                      <a:r>
                        <a:rPr lang="en-US" sz="800" dirty="0">
                          <a:solidFill>
                            <a:schemeClr val="tx2"/>
                          </a:solidFill>
                          <a:latin typeface="+mn-lt"/>
                        </a:rPr>
                        <a:t>0.96 (0.67-1.38)</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94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err="1">
                          <a:solidFill>
                            <a:schemeClr val="tx2"/>
                          </a:solidFill>
                          <a:latin typeface="+mn-lt"/>
                          <a:ea typeface="+mn-ea"/>
                          <a:cs typeface="+mn-cs"/>
                        </a:rPr>
                        <a:t>Sexe</a:t>
                      </a:r>
                      <a:endParaRPr lang="en-US" sz="800" b="1"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Femme</a:t>
                      </a:r>
                    </a:p>
                    <a:p>
                      <a:pPr marL="92075" indent="-4763" algn="l">
                        <a:lnSpc>
                          <a:spcPct val="100000"/>
                        </a:lnSpc>
                        <a:spcBef>
                          <a:spcPts val="0"/>
                        </a:spcBef>
                        <a:spcAft>
                          <a:spcPts val="0"/>
                        </a:spcAft>
                      </a:pPr>
                      <a:r>
                        <a:rPr lang="en-US" sz="800" b="0" kern="1200" dirty="0">
                          <a:solidFill>
                            <a:schemeClr val="tx2"/>
                          </a:solidFill>
                          <a:latin typeface="+mn-lt"/>
                          <a:ea typeface="+mn-ea"/>
                          <a:cs typeface="+mn-cs"/>
                        </a:rPr>
                        <a:t>Homme</a:t>
                      </a: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21/118</a:t>
                      </a:r>
                    </a:p>
                    <a:p>
                      <a:pPr algn="l">
                        <a:spcBef>
                          <a:spcPts val="0"/>
                        </a:spcBef>
                      </a:pPr>
                      <a:r>
                        <a:rPr lang="en-US" sz="800" dirty="0">
                          <a:solidFill>
                            <a:schemeClr val="tx2"/>
                          </a:solidFill>
                          <a:latin typeface="+mn-lt"/>
                        </a:rPr>
                        <a:t>89/279</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30/116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2"/>
                          </a:solidFill>
                          <a:latin typeface="+mn-lt"/>
                        </a:rPr>
                        <a:t>114/284</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0.69 (0.39-1.20)</a:t>
                      </a:r>
                    </a:p>
                    <a:p>
                      <a:pPr>
                        <a:spcBef>
                          <a:spcPts val="0"/>
                        </a:spcBef>
                      </a:pPr>
                      <a:r>
                        <a:rPr lang="en-US" sz="800" dirty="0">
                          <a:solidFill>
                            <a:schemeClr val="tx2"/>
                          </a:solidFill>
                          <a:latin typeface="+mn-lt"/>
                        </a:rPr>
                        <a:t>0.73 (0.55-0.96)</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356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err="1">
                          <a:solidFill>
                            <a:schemeClr val="tx2"/>
                          </a:solidFill>
                          <a:latin typeface="+mn-lt"/>
                          <a:ea typeface="+mn-ea"/>
                          <a:cs typeface="+mn-cs"/>
                        </a:rPr>
                        <a:t>Ethique</a:t>
                      </a:r>
                      <a:endParaRPr lang="en-US" sz="800" b="1" kern="1200">
                        <a:solidFill>
                          <a:schemeClr val="tx2"/>
                        </a:solidFill>
                        <a:latin typeface="+mn-lt"/>
                        <a:ea typeface="+mn-ea"/>
                        <a:cs typeface="+mn-cs"/>
                      </a:endParaRPr>
                    </a:p>
                    <a:p>
                      <a:pPr marL="92075" indent="-4763" algn="l">
                        <a:lnSpc>
                          <a:spcPct val="100000"/>
                        </a:lnSpc>
                        <a:spcBef>
                          <a:spcPts val="0"/>
                        </a:spcBef>
                        <a:spcAft>
                          <a:spcPts val="0"/>
                        </a:spcAft>
                      </a:pPr>
                      <a:r>
                        <a:rPr lang="en-US" sz="800" b="0" kern="1200" err="1">
                          <a:solidFill>
                            <a:schemeClr val="tx2"/>
                          </a:solidFill>
                          <a:latin typeface="+mn-lt"/>
                          <a:ea typeface="+mn-ea"/>
                          <a:cs typeface="+mn-cs"/>
                        </a:rPr>
                        <a:t>Caucasien</a:t>
                      </a:r>
                      <a:endParaRPr lang="en-US" sz="800" b="0" kern="1200">
                        <a:solidFill>
                          <a:schemeClr val="tx2"/>
                        </a:solidFill>
                        <a:latin typeface="+mn-lt"/>
                        <a:ea typeface="+mn-ea"/>
                        <a:cs typeface="+mn-cs"/>
                      </a:endParaRPr>
                    </a:p>
                    <a:p>
                      <a:pPr marL="92075" indent="-4763" algn="l">
                        <a:lnSpc>
                          <a:spcPct val="100000"/>
                        </a:lnSpc>
                        <a:spcBef>
                          <a:spcPts val="0"/>
                        </a:spcBef>
                        <a:spcAft>
                          <a:spcPts val="0"/>
                        </a:spcAft>
                      </a:pPr>
                      <a:r>
                        <a:rPr lang="en-US" sz="800" b="0" kern="1200" err="1">
                          <a:solidFill>
                            <a:schemeClr val="tx2"/>
                          </a:solidFill>
                          <a:latin typeface="+mn-lt"/>
                          <a:ea typeface="+mn-ea"/>
                          <a:cs typeface="+mn-cs"/>
                        </a:rPr>
                        <a:t>Autres</a:t>
                      </a:r>
                      <a:endParaRPr lang="en-US" sz="800" b="0" kern="120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73/250</a:t>
                      </a:r>
                    </a:p>
                    <a:p>
                      <a:pPr algn="l">
                        <a:spcBef>
                          <a:spcPts val="0"/>
                        </a:spcBef>
                      </a:pPr>
                      <a:r>
                        <a:rPr lang="en-US" sz="800" dirty="0">
                          <a:solidFill>
                            <a:schemeClr val="tx2"/>
                          </a:solidFill>
                          <a:latin typeface="+mn-lt"/>
                        </a:rPr>
                        <a:t>34/134</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97/239</a:t>
                      </a:r>
                    </a:p>
                    <a:p>
                      <a:pPr algn="l">
                        <a:spcBef>
                          <a:spcPts val="0"/>
                        </a:spcBef>
                      </a:pPr>
                      <a:r>
                        <a:rPr lang="en-US" sz="800">
                          <a:solidFill>
                            <a:schemeClr val="tx2"/>
                          </a:solidFill>
                          <a:latin typeface="+mn-lt"/>
                        </a:rPr>
                        <a:t>39/145</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0.66 (0.49-0.90)</a:t>
                      </a:r>
                    </a:p>
                    <a:p>
                      <a:pPr>
                        <a:spcBef>
                          <a:spcPts val="0"/>
                        </a:spcBef>
                      </a:pPr>
                      <a:r>
                        <a:rPr lang="en-US" sz="800" dirty="0">
                          <a:solidFill>
                            <a:schemeClr val="tx2"/>
                          </a:solidFill>
                          <a:latin typeface="+mn-lt"/>
                        </a:rPr>
                        <a:t>0.93 (0.59-1.48)</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56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a:solidFill>
                            <a:schemeClr val="tx2"/>
                          </a:solidFill>
                          <a:latin typeface="+mn-lt"/>
                          <a:ea typeface="+mn-ea"/>
                          <a:cs typeface="+mn-cs"/>
                        </a:rPr>
                        <a:t>Region</a:t>
                      </a:r>
                    </a:p>
                    <a:p>
                      <a:pPr marL="92075" indent="-4763" algn="l">
                        <a:lnSpc>
                          <a:spcPct val="100000"/>
                        </a:lnSpc>
                        <a:spcBef>
                          <a:spcPts val="0"/>
                        </a:spcBef>
                        <a:spcAft>
                          <a:spcPts val="0"/>
                        </a:spcAft>
                      </a:pPr>
                      <a:r>
                        <a:rPr lang="en-US" sz="800" b="0" kern="1200" err="1">
                          <a:solidFill>
                            <a:schemeClr val="tx2"/>
                          </a:solidFill>
                          <a:latin typeface="+mn-lt"/>
                          <a:ea typeface="+mn-ea"/>
                          <a:cs typeface="+mn-cs"/>
                        </a:rPr>
                        <a:t>Asie</a:t>
                      </a:r>
                      <a:endParaRPr lang="en-US" sz="800" b="0" kern="1200">
                        <a:solidFill>
                          <a:schemeClr val="tx2"/>
                        </a:solidFill>
                        <a:latin typeface="+mn-lt"/>
                        <a:ea typeface="+mn-ea"/>
                        <a:cs typeface="+mn-cs"/>
                      </a:endParaRPr>
                    </a:p>
                    <a:p>
                      <a:pPr marL="92075" indent="-4763" algn="l">
                        <a:lnSpc>
                          <a:spcPct val="100000"/>
                        </a:lnSpc>
                        <a:spcBef>
                          <a:spcPts val="0"/>
                        </a:spcBef>
                        <a:spcAft>
                          <a:spcPts val="0"/>
                        </a:spcAft>
                      </a:pPr>
                      <a:r>
                        <a:rPr lang="en-US" sz="800" b="0" kern="1200">
                          <a:solidFill>
                            <a:schemeClr val="tx2"/>
                          </a:solidFill>
                          <a:latin typeface="+mn-lt"/>
                          <a:ea typeface="+mn-ea"/>
                          <a:cs typeface="+mn-cs"/>
                        </a:rPr>
                        <a:t>Non </a:t>
                      </a:r>
                      <a:r>
                        <a:rPr lang="en-US" sz="800" b="0" kern="1200" err="1">
                          <a:solidFill>
                            <a:schemeClr val="tx2"/>
                          </a:solidFill>
                          <a:latin typeface="+mn-lt"/>
                          <a:ea typeface="+mn-ea"/>
                          <a:cs typeface="+mn-cs"/>
                        </a:rPr>
                        <a:t>Asie</a:t>
                      </a:r>
                      <a:endParaRPr lang="en-US" sz="800" b="0" kern="120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32/123</a:t>
                      </a:r>
                    </a:p>
                    <a:p>
                      <a:pPr algn="l">
                        <a:spcBef>
                          <a:spcPts val="0"/>
                        </a:spcBef>
                      </a:pPr>
                      <a:r>
                        <a:rPr lang="en-US" sz="800" dirty="0">
                          <a:solidFill>
                            <a:schemeClr val="tx2"/>
                          </a:solidFill>
                          <a:latin typeface="+mn-lt"/>
                        </a:rPr>
                        <a:t>78/274</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30/121</a:t>
                      </a:r>
                    </a:p>
                    <a:p>
                      <a:pPr algn="l">
                        <a:spcBef>
                          <a:spcPts val="0"/>
                        </a:spcBef>
                      </a:pPr>
                      <a:r>
                        <a:rPr lang="en-US" sz="800" dirty="0">
                          <a:solidFill>
                            <a:schemeClr val="tx2"/>
                          </a:solidFill>
                          <a:latin typeface="+mn-lt"/>
                        </a:rPr>
                        <a:t>114/279</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1.05 (0.64-1.73)</a:t>
                      </a:r>
                    </a:p>
                    <a:p>
                      <a:pPr>
                        <a:spcBef>
                          <a:spcPts val="0"/>
                        </a:spcBef>
                      </a:pPr>
                      <a:r>
                        <a:rPr lang="en-US" sz="800" dirty="0">
                          <a:solidFill>
                            <a:schemeClr val="tx2"/>
                          </a:solidFill>
                          <a:latin typeface="+mn-lt"/>
                        </a:rPr>
                        <a:t>0.63 (0.48-0.85)</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4413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err="1">
                          <a:solidFill>
                            <a:schemeClr val="tx2"/>
                          </a:solidFill>
                          <a:latin typeface="+mn-lt"/>
                          <a:ea typeface="+mn-ea"/>
                          <a:cs typeface="+mn-cs"/>
                        </a:rPr>
                        <a:t>Statut</a:t>
                      </a:r>
                      <a:r>
                        <a:rPr lang="en-US" sz="800" b="1" kern="1200" dirty="0">
                          <a:solidFill>
                            <a:schemeClr val="tx2"/>
                          </a:solidFill>
                          <a:latin typeface="+mn-lt"/>
                          <a:ea typeface="+mn-ea"/>
                          <a:cs typeface="+mn-cs"/>
                        </a:rPr>
                        <a:t> </a:t>
                      </a:r>
                      <a:r>
                        <a:rPr lang="en-US" sz="800" b="1" kern="1200" dirty="0" err="1">
                          <a:solidFill>
                            <a:schemeClr val="tx2"/>
                          </a:solidFill>
                          <a:latin typeface="+mn-lt"/>
                          <a:ea typeface="+mn-ea"/>
                          <a:cs typeface="+mn-cs"/>
                        </a:rPr>
                        <a:t>tabagique</a:t>
                      </a:r>
                      <a:endParaRPr lang="en-US" sz="800" b="1"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err="1">
                          <a:solidFill>
                            <a:schemeClr val="tx2"/>
                          </a:solidFill>
                          <a:latin typeface="+mn-lt"/>
                          <a:ea typeface="+mn-ea"/>
                          <a:cs typeface="+mn-cs"/>
                        </a:rPr>
                        <a:t>Actif</a:t>
                      </a:r>
                      <a:endParaRPr lang="en-US" sz="8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err="1">
                          <a:solidFill>
                            <a:schemeClr val="tx2"/>
                          </a:solidFill>
                          <a:latin typeface="+mn-lt"/>
                          <a:ea typeface="+mn-ea"/>
                          <a:cs typeface="+mn-cs"/>
                        </a:rPr>
                        <a:t>Sevré</a:t>
                      </a:r>
                      <a:endParaRPr lang="en-US" sz="8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Non </a:t>
                      </a:r>
                      <a:r>
                        <a:rPr lang="en-US" sz="800" b="0" kern="1200" dirty="0" err="1">
                          <a:solidFill>
                            <a:schemeClr val="tx2"/>
                          </a:solidFill>
                          <a:latin typeface="+mn-lt"/>
                          <a:ea typeface="+mn-ea"/>
                          <a:cs typeface="+mn-cs"/>
                        </a:rPr>
                        <a:t>fumeur</a:t>
                      </a:r>
                      <a:endParaRPr lang="en-US" sz="800" b="0"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31/96</a:t>
                      </a:r>
                    </a:p>
                    <a:p>
                      <a:pPr algn="l">
                        <a:spcBef>
                          <a:spcPts val="0"/>
                        </a:spcBef>
                      </a:pPr>
                      <a:r>
                        <a:rPr lang="en-US" sz="800">
                          <a:solidFill>
                            <a:schemeClr val="tx2"/>
                          </a:solidFill>
                          <a:latin typeface="+mn-lt"/>
                        </a:rPr>
                        <a:t>69/247</a:t>
                      </a:r>
                    </a:p>
                    <a:p>
                      <a:pPr algn="l">
                        <a:spcBef>
                          <a:spcPts val="0"/>
                        </a:spcBef>
                      </a:pPr>
                      <a:r>
                        <a:rPr lang="en-US" sz="800">
                          <a:solidFill>
                            <a:schemeClr val="tx2"/>
                          </a:solidFill>
                          <a:latin typeface="+mn-lt"/>
                        </a:rPr>
                        <a:t>10/54</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48/103</a:t>
                      </a:r>
                    </a:p>
                    <a:p>
                      <a:pPr algn="l">
                        <a:spcBef>
                          <a:spcPts val="0"/>
                        </a:spcBef>
                      </a:pPr>
                      <a:r>
                        <a:rPr lang="en-US" sz="800" dirty="0">
                          <a:solidFill>
                            <a:schemeClr val="tx2"/>
                          </a:solidFill>
                          <a:latin typeface="+mn-lt"/>
                        </a:rPr>
                        <a:t>87/250</a:t>
                      </a:r>
                    </a:p>
                    <a:p>
                      <a:pPr algn="l">
                        <a:spcBef>
                          <a:spcPts val="0"/>
                        </a:spcBef>
                      </a:pPr>
                      <a:r>
                        <a:rPr lang="en-US" sz="800" dirty="0">
                          <a:solidFill>
                            <a:schemeClr val="tx2"/>
                          </a:solidFill>
                          <a:latin typeface="+mn-lt"/>
                        </a:rPr>
                        <a:t>9/47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0.59 (0.38-0.93)</a:t>
                      </a:r>
                    </a:p>
                    <a:p>
                      <a:pPr>
                        <a:spcBef>
                          <a:spcPts val="0"/>
                        </a:spcBef>
                      </a:pPr>
                      <a:r>
                        <a:rPr lang="en-US" sz="800" dirty="0">
                          <a:solidFill>
                            <a:schemeClr val="tx2"/>
                          </a:solidFill>
                          <a:latin typeface="+mn-lt"/>
                        </a:rPr>
                        <a:t>0.76 (0.56-1.05)</a:t>
                      </a:r>
                    </a:p>
                    <a:p>
                      <a:pPr>
                        <a:spcBef>
                          <a:spcPts val="0"/>
                        </a:spcBef>
                      </a:pPr>
                      <a:r>
                        <a:rPr lang="en-US" sz="800" dirty="0">
                          <a:solidFill>
                            <a:schemeClr val="tx2"/>
                          </a:solidFill>
                          <a:latin typeface="+mn-lt"/>
                        </a:rPr>
                        <a:t>1.00 (0.41-2.46)</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r h="356159">
                <a:tc>
                  <a:txBody>
                    <a:bodyPr/>
                    <a:lstStyle/>
                    <a:p>
                      <a:pPr marL="92075" indent="-4763" algn="l">
                        <a:lnSpc>
                          <a:spcPct val="100000"/>
                        </a:lnSpc>
                        <a:spcBef>
                          <a:spcPts val="0"/>
                        </a:spcBef>
                        <a:spcAft>
                          <a:spcPts val="0"/>
                        </a:spcAft>
                      </a:pPr>
                      <a:r>
                        <a:rPr lang="en-US" sz="800" b="1" kern="1200" dirty="0" err="1">
                          <a:solidFill>
                            <a:schemeClr val="tx2"/>
                          </a:solidFill>
                          <a:latin typeface="+mn-lt"/>
                          <a:ea typeface="+mn-ea"/>
                          <a:cs typeface="+mn-cs"/>
                        </a:rPr>
                        <a:t>Histologie</a:t>
                      </a:r>
                      <a:endParaRPr lang="en-US" sz="800" b="1"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Non-</a:t>
                      </a:r>
                      <a:r>
                        <a:rPr lang="en-US" sz="800" b="0" kern="1200" dirty="0" err="1">
                          <a:solidFill>
                            <a:schemeClr val="tx2"/>
                          </a:solidFill>
                          <a:latin typeface="+mn-lt"/>
                          <a:ea typeface="+mn-ea"/>
                          <a:cs typeface="+mn-cs"/>
                        </a:rPr>
                        <a:t>épidermoide</a:t>
                      </a:r>
                      <a:endParaRPr lang="en-US" sz="8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err="1">
                          <a:solidFill>
                            <a:schemeClr val="tx2"/>
                          </a:solidFill>
                          <a:latin typeface="+mn-lt"/>
                          <a:ea typeface="+mn-ea"/>
                          <a:cs typeface="+mn-cs"/>
                        </a:rPr>
                        <a:t>Epidermoide</a:t>
                      </a:r>
                      <a:endParaRPr lang="en-US" sz="800" b="0"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49/226</a:t>
                      </a:r>
                    </a:p>
                    <a:p>
                      <a:pPr algn="l">
                        <a:spcBef>
                          <a:spcPts val="0"/>
                        </a:spcBef>
                      </a:pPr>
                      <a:r>
                        <a:rPr lang="en-US" sz="800">
                          <a:solidFill>
                            <a:schemeClr val="tx2"/>
                          </a:solidFill>
                          <a:latin typeface="+mn-lt"/>
                        </a:rPr>
                        <a:t>61/176</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64/227</a:t>
                      </a:r>
                    </a:p>
                    <a:p>
                      <a:pPr algn="l">
                        <a:spcBef>
                          <a:spcPts val="0"/>
                        </a:spcBef>
                      </a:pPr>
                      <a:r>
                        <a:rPr lang="en-US" sz="800" dirty="0">
                          <a:solidFill>
                            <a:schemeClr val="tx2"/>
                          </a:solidFill>
                          <a:latin typeface="+mn-lt"/>
                        </a:rPr>
                        <a:t>80/173</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80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0.73 (0.50-1.06)</a:t>
                      </a:r>
                    </a:p>
                    <a:p>
                      <a:pPr>
                        <a:spcBef>
                          <a:spcPts val="0"/>
                        </a:spcBef>
                      </a:pPr>
                      <a:r>
                        <a:rPr lang="en-US" sz="800" dirty="0">
                          <a:solidFill>
                            <a:schemeClr val="tx2"/>
                          </a:solidFill>
                          <a:latin typeface="+mn-lt"/>
                        </a:rPr>
                        <a:t>0.73 (0.50-1.06)</a:t>
                      </a:r>
                    </a:p>
                  </a:txBody>
                  <a:tcPr marL="12192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231454178"/>
                  </a:ext>
                </a:extLst>
              </a:tr>
            </a:tbl>
          </a:graphicData>
        </a:graphic>
      </p:graphicFrame>
      <p:graphicFrame>
        <p:nvGraphicFramePr>
          <p:cNvPr id="3799" name="Tableau 3798">
            <a:extLst>
              <a:ext uri="{FF2B5EF4-FFF2-40B4-BE49-F238E27FC236}">
                <a16:creationId xmlns="" xmlns:a16="http://schemas.microsoft.com/office/drawing/2014/main" id="{5C772AEC-D483-75A3-86AD-D172F1B6948E}"/>
              </a:ext>
            </a:extLst>
          </p:cNvPr>
          <p:cNvGraphicFramePr>
            <a:graphicFrameLocks noGrp="1"/>
          </p:cNvGraphicFramePr>
          <p:nvPr>
            <p:extLst>
              <p:ext uri="{D42A27DB-BD31-4B8C-83A1-F6EECF244321}">
                <p14:modId xmlns:p14="http://schemas.microsoft.com/office/powerpoint/2010/main" val="3706333805"/>
              </p:ext>
            </p:extLst>
          </p:nvPr>
        </p:nvGraphicFramePr>
        <p:xfrm>
          <a:off x="6748782" y="1287317"/>
          <a:ext cx="5004000" cy="3916222"/>
        </p:xfrm>
        <a:graphic>
          <a:graphicData uri="http://schemas.openxmlformats.org/drawingml/2006/table">
            <a:tbl>
              <a:tblPr firstRow="1" bandRow="1"/>
              <a:tblGrid>
                <a:gridCol w="1080000">
                  <a:extLst>
                    <a:ext uri="{9D8B030D-6E8A-4147-A177-3AD203B41FA5}">
                      <a16:colId xmlns="" xmlns:a16="http://schemas.microsoft.com/office/drawing/2014/main" val="20000"/>
                    </a:ext>
                  </a:extLst>
                </a:gridCol>
                <a:gridCol w="792000">
                  <a:extLst>
                    <a:ext uri="{9D8B030D-6E8A-4147-A177-3AD203B41FA5}">
                      <a16:colId xmlns="" xmlns:a16="http://schemas.microsoft.com/office/drawing/2014/main" val="20004"/>
                    </a:ext>
                  </a:extLst>
                </a:gridCol>
                <a:gridCol w="792000">
                  <a:extLst>
                    <a:ext uri="{9D8B030D-6E8A-4147-A177-3AD203B41FA5}">
                      <a16:colId xmlns="" xmlns:a16="http://schemas.microsoft.com/office/drawing/2014/main" val="1884404596"/>
                    </a:ext>
                  </a:extLst>
                </a:gridCol>
                <a:gridCol w="1368000">
                  <a:extLst>
                    <a:ext uri="{9D8B030D-6E8A-4147-A177-3AD203B41FA5}">
                      <a16:colId xmlns="" xmlns:a16="http://schemas.microsoft.com/office/drawing/2014/main" val="20001"/>
                    </a:ext>
                  </a:extLst>
                </a:gridCol>
                <a:gridCol w="972000">
                  <a:extLst>
                    <a:ext uri="{9D8B030D-6E8A-4147-A177-3AD203B41FA5}">
                      <a16:colId xmlns="" xmlns:a16="http://schemas.microsoft.com/office/drawing/2014/main" val="20002"/>
                    </a:ext>
                  </a:extLst>
                </a:gridCol>
              </a:tblGrid>
              <a:tr h="216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800" b="0" dirty="0">
                          <a:solidFill>
                            <a:schemeClr val="bg1"/>
                          </a:solidFill>
                          <a:latin typeface="+mn-lt"/>
                          <a:cs typeface="Arial" panose="020B0604020202020204" pitchFamily="34" charset="0"/>
                        </a:rPr>
                        <a:t>Sous-groupes</a:t>
                      </a: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0" dirty="0">
                          <a:solidFill>
                            <a:schemeClr val="bg1"/>
                          </a:solidFill>
                          <a:latin typeface="+mn-lt"/>
                          <a:cs typeface="Arial" panose="020B0604020202020204" pitchFamily="34" charset="0"/>
                        </a:rPr>
                        <a:t>Evènements/N</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1200" b="0"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fr-FR" sz="800" b="0">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0" dirty="0">
                          <a:solidFill>
                            <a:schemeClr val="bg1"/>
                          </a:solidFill>
                          <a:latin typeface="+mn-lt"/>
                          <a:cs typeface="Arial" panose="020B0604020202020204" pitchFamily="34" charset="0"/>
                        </a:rPr>
                        <a:t>HR (IC95%)</a:t>
                      </a: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216000">
                <a:tc>
                  <a:txBody>
                    <a:bodyPr/>
                    <a:lstStyle/>
                    <a:p>
                      <a:pPr algn="l"/>
                      <a:endParaRPr lang="fr-FR" sz="800" b="0">
                        <a:solidFill>
                          <a:schemeClr val="bg1"/>
                        </a:solidFill>
                        <a:latin typeface="+mn-lt"/>
                        <a:cs typeface="Arial" panose="020B0604020202020204" pitchFamily="34" charset="0"/>
                      </a:endParaRP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err="1">
                          <a:solidFill>
                            <a:schemeClr val="bg1"/>
                          </a:solidFill>
                          <a:latin typeface="+mn-lt"/>
                          <a:cs typeface="Arial" panose="020B0604020202020204" pitchFamily="34" charset="0"/>
                        </a:rPr>
                        <a:t>Pembro</a:t>
                      </a:r>
                      <a:r>
                        <a:rPr lang="fr-FR" sz="800" b="1" dirty="0">
                          <a:solidFill>
                            <a:schemeClr val="bg1"/>
                          </a:solidFill>
                          <a:latin typeface="+mn-lt"/>
                          <a:cs typeface="Arial" panose="020B0604020202020204" pitchFamily="34" charset="0"/>
                        </a:rPr>
                        <a:t> </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Placebo </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vMerge="1">
                  <a:txBody>
                    <a:bodyPr/>
                    <a:lstStyle/>
                    <a:p>
                      <a:endParaRPr lang="fr-FR"/>
                    </a:p>
                  </a:txBody>
                  <a:tcPr/>
                </a:tc>
                <a:tc>
                  <a:txBody>
                    <a:bodyPr/>
                    <a:lstStyle/>
                    <a:p>
                      <a:pPr algn="ctr"/>
                      <a:endParaRPr lang="fr-FR" sz="800" b="0">
                        <a:solidFill>
                          <a:schemeClr val="bg1"/>
                        </a:solidFill>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9358586"/>
                  </a:ext>
                </a:extLst>
              </a:tr>
              <a:tr h="3037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ct val="100000"/>
                        </a:lnSpc>
                        <a:spcBef>
                          <a:spcPts val="0"/>
                        </a:spcBef>
                      </a:pPr>
                      <a:r>
                        <a:rPr lang="fr-FR" sz="800" b="1" kern="1200" dirty="0">
                          <a:solidFill>
                            <a:schemeClr val="tx2"/>
                          </a:solidFill>
                          <a:latin typeface="Calibri"/>
                          <a:ea typeface="+mn-ea"/>
                          <a:cs typeface="+mn-cs"/>
                        </a:rPr>
                        <a:t>Total</a:t>
                      </a: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r>
                        <a:rPr lang="en-US" sz="800">
                          <a:solidFill>
                            <a:schemeClr val="tx2"/>
                          </a:solidFill>
                          <a:latin typeface="+mn-lt"/>
                        </a:rPr>
                        <a:t>110/397</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r>
                        <a:rPr lang="en-US" sz="800">
                          <a:solidFill>
                            <a:schemeClr val="tx2"/>
                          </a:solidFill>
                          <a:latin typeface="+mn-lt"/>
                        </a:rPr>
                        <a:t>144/400</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spcBef>
                          <a:spcPts val="0"/>
                        </a:spcBef>
                      </a:pPr>
                      <a:endParaRPr lang="fr-FR" sz="800" b="1">
                        <a:solidFill>
                          <a:schemeClr val="accent1"/>
                        </a:solidFill>
                        <a:latin typeface="+mn-lt"/>
                        <a:cs typeface="Arial" panose="020B0604020202020204" pitchFamily="34" charset="0"/>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800" dirty="0">
                          <a:solidFill>
                            <a:schemeClr val="tx2"/>
                          </a:solidFill>
                          <a:latin typeface="+mn-lt"/>
                        </a:rPr>
                        <a:t>0.72 (0.56-0.93)</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3792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b="1" kern="1200" dirty="0" err="1">
                          <a:solidFill>
                            <a:schemeClr val="tx2"/>
                          </a:solidFill>
                          <a:latin typeface="+mn-lt"/>
                          <a:ea typeface="+mn-ea"/>
                          <a:cs typeface="+mn-cs"/>
                        </a:rPr>
                        <a:t>Stade</a:t>
                      </a:r>
                      <a:endParaRPr lang="en-US" sz="800" b="1" kern="1200" dirty="0">
                        <a:solidFill>
                          <a:schemeClr val="tx2"/>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mn-lt"/>
                          <a:ea typeface="+mn-ea"/>
                          <a:cs typeface="+mn-cs"/>
                        </a:rPr>
                        <a:t>II</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mn-lt"/>
                          <a:ea typeface="+mn-ea"/>
                          <a:cs typeface="+mn-cs"/>
                        </a:rPr>
                        <a:t>III A</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latin typeface="+mn-lt"/>
                          <a:ea typeface="+mn-ea"/>
                          <a:cs typeface="+mn-cs"/>
                        </a:rPr>
                        <a:t>IIIB</a:t>
                      </a: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26/118</a:t>
                      </a:r>
                    </a:p>
                    <a:p>
                      <a:pPr algn="l">
                        <a:spcBef>
                          <a:spcPts val="0"/>
                        </a:spcBef>
                      </a:pPr>
                      <a:r>
                        <a:rPr lang="en-US" sz="800">
                          <a:solidFill>
                            <a:schemeClr val="tx2"/>
                          </a:solidFill>
                          <a:latin typeface="+mn-lt"/>
                        </a:rPr>
                        <a:t>62/117</a:t>
                      </a:r>
                    </a:p>
                    <a:p>
                      <a:pPr algn="l">
                        <a:spcBef>
                          <a:spcPts val="0"/>
                        </a:spcBef>
                      </a:pPr>
                      <a:r>
                        <a:rPr lang="en-US" sz="800">
                          <a:solidFill>
                            <a:schemeClr val="tx2"/>
                          </a:solidFill>
                          <a:latin typeface="+mn-lt"/>
                        </a:rPr>
                        <a:t>22/62</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39/121</a:t>
                      </a:r>
                    </a:p>
                    <a:p>
                      <a:pPr algn="l">
                        <a:spcBef>
                          <a:spcPts val="0"/>
                        </a:spcBef>
                      </a:pPr>
                      <a:r>
                        <a:rPr lang="en-US" sz="800">
                          <a:solidFill>
                            <a:schemeClr val="tx2"/>
                          </a:solidFill>
                          <a:latin typeface="+mn-lt"/>
                        </a:rPr>
                        <a:t>79/224</a:t>
                      </a:r>
                    </a:p>
                    <a:p>
                      <a:pPr algn="l">
                        <a:spcBef>
                          <a:spcPts val="0"/>
                        </a:spcBef>
                      </a:pPr>
                      <a:r>
                        <a:rPr lang="en-US" sz="800">
                          <a:solidFill>
                            <a:schemeClr val="tx2"/>
                          </a:solidFill>
                          <a:latin typeface="+mn-lt"/>
                        </a:rPr>
                        <a:t>26/55</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spcBef>
                          <a:spcPts val="0"/>
                        </a:spcBef>
                      </a:pPr>
                      <a:endParaRPr lang="fr-FR" sz="800" b="1">
                        <a:solidFill>
                          <a:schemeClr val="accent1"/>
                        </a:solidFill>
                        <a:latin typeface="+mn-lt"/>
                        <a:cs typeface="Arial" panose="020B0604020202020204" pitchFamily="34" charset="0"/>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0.67 (0.41-1.10)</a:t>
                      </a:r>
                    </a:p>
                    <a:p>
                      <a:pPr>
                        <a:spcBef>
                          <a:spcPts val="0"/>
                        </a:spcBef>
                      </a:pPr>
                      <a:r>
                        <a:rPr lang="en-US" sz="800" dirty="0">
                          <a:solidFill>
                            <a:schemeClr val="tx2"/>
                          </a:solidFill>
                          <a:latin typeface="+mn-lt"/>
                        </a:rPr>
                        <a:t>0.74 (0.53-1.03)</a:t>
                      </a:r>
                    </a:p>
                    <a:p>
                      <a:pPr>
                        <a:spcBef>
                          <a:spcPts val="0"/>
                        </a:spcBef>
                      </a:pPr>
                      <a:r>
                        <a:rPr lang="en-US" sz="800" dirty="0">
                          <a:solidFill>
                            <a:schemeClr val="tx2"/>
                          </a:solidFill>
                          <a:latin typeface="+mn-lt"/>
                        </a:rPr>
                        <a:t>0.69 (0.39-1.22)</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944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err="1">
                          <a:solidFill>
                            <a:schemeClr val="tx2"/>
                          </a:solidFill>
                          <a:latin typeface="+mn-lt"/>
                          <a:ea typeface="+mn-ea"/>
                          <a:cs typeface="+mn-cs"/>
                        </a:rPr>
                        <a:t>Statut</a:t>
                      </a:r>
                      <a:r>
                        <a:rPr lang="en-US" sz="800" b="1" kern="1200" dirty="0">
                          <a:solidFill>
                            <a:schemeClr val="tx2"/>
                          </a:solidFill>
                          <a:latin typeface="+mn-lt"/>
                          <a:ea typeface="+mn-ea"/>
                          <a:cs typeface="+mn-cs"/>
                        </a:rPr>
                        <a:t> N</a:t>
                      </a:r>
                    </a:p>
                    <a:p>
                      <a:pPr marL="92075" indent="-4763" algn="l">
                        <a:lnSpc>
                          <a:spcPct val="100000"/>
                        </a:lnSpc>
                        <a:spcBef>
                          <a:spcPts val="0"/>
                        </a:spcBef>
                        <a:spcAft>
                          <a:spcPts val="0"/>
                        </a:spcAft>
                      </a:pPr>
                      <a:r>
                        <a:rPr lang="en-US" sz="800" b="0" kern="1200" dirty="0">
                          <a:solidFill>
                            <a:schemeClr val="tx2"/>
                          </a:solidFill>
                          <a:latin typeface="+mn-lt"/>
                          <a:ea typeface="+mn-ea"/>
                          <a:cs typeface="+mn-cs"/>
                        </a:rPr>
                        <a:t>cN0</a:t>
                      </a:r>
                    </a:p>
                    <a:p>
                      <a:pPr marL="92075" indent="-4763" algn="l">
                        <a:lnSpc>
                          <a:spcPct val="100000"/>
                        </a:lnSpc>
                        <a:spcBef>
                          <a:spcPts val="0"/>
                        </a:spcBef>
                        <a:spcAft>
                          <a:spcPts val="0"/>
                        </a:spcAft>
                      </a:pPr>
                      <a:r>
                        <a:rPr lang="en-US" sz="800" b="0" kern="1200" dirty="0">
                          <a:solidFill>
                            <a:schemeClr val="tx2"/>
                          </a:solidFill>
                          <a:latin typeface="+mn-lt"/>
                          <a:ea typeface="+mn-ea"/>
                          <a:cs typeface="+mn-cs"/>
                        </a:rPr>
                        <a:t>cN1</a:t>
                      </a:r>
                    </a:p>
                    <a:p>
                      <a:pPr marL="92075" indent="-4763" algn="l">
                        <a:lnSpc>
                          <a:spcPct val="100000"/>
                        </a:lnSpc>
                        <a:spcBef>
                          <a:spcPts val="0"/>
                        </a:spcBef>
                        <a:spcAft>
                          <a:spcPts val="0"/>
                        </a:spcAft>
                      </a:pPr>
                      <a:r>
                        <a:rPr lang="en-US" sz="800" b="0" kern="1200" dirty="0">
                          <a:solidFill>
                            <a:schemeClr val="tx2"/>
                          </a:solidFill>
                          <a:latin typeface="+mn-lt"/>
                          <a:ea typeface="+mn-ea"/>
                          <a:cs typeface="+mn-cs"/>
                        </a:rPr>
                        <a:t>cN2</a:t>
                      </a: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48/148</a:t>
                      </a:r>
                    </a:p>
                    <a:p>
                      <a:pPr algn="l">
                        <a:spcBef>
                          <a:spcPts val="0"/>
                        </a:spcBef>
                      </a:pPr>
                      <a:r>
                        <a:rPr lang="en-US" sz="800">
                          <a:solidFill>
                            <a:schemeClr val="tx2"/>
                          </a:solidFill>
                          <a:latin typeface="+mn-lt"/>
                        </a:rPr>
                        <a:t>21/81</a:t>
                      </a:r>
                    </a:p>
                    <a:p>
                      <a:pPr algn="l">
                        <a:spcBef>
                          <a:spcPts val="0"/>
                        </a:spcBef>
                      </a:pPr>
                      <a:r>
                        <a:rPr lang="en-US" sz="800">
                          <a:solidFill>
                            <a:schemeClr val="tx2"/>
                          </a:solidFill>
                          <a:latin typeface="+mn-lt"/>
                        </a:rPr>
                        <a:t>49/168</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52/142</a:t>
                      </a:r>
                    </a:p>
                    <a:p>
                      <a:pPr algn="l">
                        <a:spcBef>
                          <a:spcPts val="0"/>
                        </a:spcBef>
                      </a:pPr>
                      <a:r>
                        <a:rPr lang="en-US" sz="800">
                          <a:solidFill>
                            <a:schemeClr val="tx2"/>
                          </a:solidFill>
                          <a:latin typeface="+mn-lt"/>
                        </a:rPr>
                        <a:t>24/71</a:t>
                      </a:r>
                    </a:p>
                    <a:p>
                      <a:pPr algn="l">
                        <a:spcBef>
                          <a:spcPts val="0"/>
                        </a:spcBef>
                      </a:pPr>
                      <a:r>
                        <a:rPr lang="en-US" sz="800">
                          <a:solidFill>
                            <a:schemeClr val="tx2"/>
                          </a:solidFill>
                          <a:latin typeface="+mn-lt"/>
                        </a:rPr>
                        <a:t>68/187</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0.70 (0.46-1.06)</a:t>
                      </a:r>
                    </a:p>
                    <a:p>
                      <a:pPr>
                        <a:spcBef>
                          <a:spcPts val="0"/>
                        </a:spcBef>
                      </a:pPr>
                      <a:r>
                        <a:rPr lang="en-US" sz="800" dirty="0">
                          <a:solidFill>
                            <a:schemeClr val="tx2"/>
                          </a:solidFill>
                          <a:latin typeface="+mn-lt"/>
                        </a:rPr>
                        <a:t>0.74 (0.41-1.33)</a:t>
                      </a:r>
                    </a:p>
                    <a:p>
                      <a:pPr>
                        <a:spcBef>
                          <a:spcPts val="0"/>
                        </a:spcBef>
                      </a:pPr>
                      <a:r>
                        <a:rPr lang="en-US" sz="800" dirty="0">
                          <a:solidFill>
                            <a:schemeClr val="tx2"/>
                          </a:solidFill>
                          <a:latin typeface="+mn-lt"/>
                        </a:rPr>
                        <a:t>0.74 (0.52-1.07)</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4768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a:solidFill>
                            <a:schemeClr val="tx2"/>
                          </a:solidFill>
                          <a:latin typeface="+mn-lt"/>
                          <a:ea typeface="+mn-ea"/>
                          <a:cs typeface="+mn-cs"/>
                        </a:rPr>
                        <a:t>PD-L1 TPS</a:t>
                      </a:r>
                    </a:p>
                    <a:p>
                      <a:pPr marL="92075" indent="-4763" algn="l">
                        <a:lnSpc>
                          <a:spcPct val="100000"/>
                        </a:lnSpc>
                        <a:spcBef>
                          <a:spcPts val="0"/>
                        </a:spcBef>
                        <a:spcAft>
                          <a:spcPts val="0"/>
                        </a:spcAft>
                      </a:pPr>
                      <a:r>
                        <a:rPr lang="en-US" sz="800" b="0" u="sng" kern="1200" dirty="0">
                          <a:solidFill>
                            <a:schemeClr val="tx2"/>
                          </a:solidFill>
                          <a:latin typeface="+mn-lt"/>
                          <a:ea typeface="+mn-ea"/>
                          <a:cs typeface="+mn-cs"/>
                        </a:rPr>
                        <a:t>&gt;</a:t>
                      </a:r>
                      <a:r>
                        <a:rPr lang="en-US" sz="800" b="0" u="none" kern="1200" dirty="0">
                          <a:solidFill>
                            <a:schemeClr val="tx2"/>
                          </a:solidFill>
                          <a:latin typeface="+mn-lt"/>
                          <a:ea typeface="+mn-ea"/>
                          <a:cs typeface="+mn-cs"/>
                        </a:rPr>
                        <a:t>50%</a:t>
                      </a:r>
                    </a:p>
                    <a:p>
                      <a:pPr marL="92075" indent="-4763" algn="l">
                        <a:lnSpc>
                          <a:spcPct val="100000"/>
                        </a:lnSpc>
                        <a:spcBef>
                          <a:spcPts val="0"/>
                        </a:spcBef>
                        <a:spcAft>
                          <a:spcPts val="0"/>
                        </a:spcAft>
                      </a:pPr>
                      <a:r>
                        <a:rPr lang="en-US" sz="800" b="0" u="none" kern="1200" dirty="0">
                          <a:solidFill>
                            <a:schemeClr val="tx2"/>
                          </a:solidFill>
                          <a:latin typeface="+mn-lt"/>
                          <a:ea typeface="+mn-ea"/>
                          <a:cs typeface="+mn-cs"/>
                        </a:rPr>
                        <a:t>1-49%</a:t>
                      </a:r>
                    </a:p>
                    <a:p>
                      <a:pPr marL="92075" indent="-4763" algn="l">
                        <a:lnSpc>
                          <a:spcPct val="100000"/>
                        </a:lnSpc>
                        <a:spcBef>
                          <a:spcPts val="0"/>
                        </a:spcBef>
                        <a:spcAft>
                          <a:spcPts val="0"/>
                        </a:spcAft>
                      </a:pPr>
                      <a:r>
                        <a:rPr lang="en-US" sz="800" b="0" u="none" kern="1200" dirty="0">
                          <a:solidFill>
                            <a:schemeClr val="tx2"/>
                          </a:solidFill>
                          <a:latin typeface="+mn-lt"/>
                          <a:ea typeface="+mn-ea"/>
                          <a:cs typeface="+mn-cs"/>
                        </a:rPr>
                        <a:t>&lt;1%</a:t>
                      </a:r>
                      <a:endParaRPr lang="en-US" sz="800" b="0" u="sng" kern="1200" dirty="0">
                        <a:solidFill>
                          <a:schemeClr val="tx2"/>
                        </a:solidFill>
                        <a:latin typeface="+mn-lt"/>
                        <a:ea typeface="+mn-ea"/>
                        <a:cs typeface="+mn-cs"/>
                      </a:endParaRP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23/132</a:t>
                      </a:r>
                    </a:p>
                    <a:p>
                      <a:pPr algn="l">
                        <a:spcBef>
                          <a:spcPts val="0"/>
                        </a:spcBef>
                      </a:pPr>
                      <a:r>
                        <a:rPr lang="en-US" sz="800" dirty="0">
                          <a:solidFill>
                            <a:schemeClr val="tx2"/>
                          </a:solidFill>
                          <a:latin typeface="+mn-lt"/>
                        </a:rPr>
                        <a:t>35/127</a:t>
                      </a:r>
                    </a:p>
                    <a:p>
                      <a:pPr algn="l">
                        <a:spcBef>
                          <a:spcPts val="0"/>
                        </a:spcBef>
                      </a:pPr>
                      <a:r>
                        <a:rPr lang="en-US" sz="800" dirty="0">
                          <a:solidFill>
                            <a:schemeClr val="tx2"/>
                          </a:solidFill>
                          <a:latin typeface="+mn-lt"/>
                        </a:rPr>
                        <a:t>52/138</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39/134</a:t>
                      </a:r>
                    </a:p>
                    <a:p>
                      <a:pPr algn="l">
                        <a:spcBef>
                          <a:spcPts val="0"/>
                        </a:spcBef>
                      </a:pPr>
                      <a:r>
                        <a:rPr lang="en-US" sz="800">
                          <a:solidFill>
                            <a:schemeClr val="tx2"/>
                          </a:solidFill>
                          <a:latin typeface="+mn-lt"/>
                        </a:rPr>
                        <a:t>44/115</a:t>
                      </a:r>
                    </a:p>
                    <a:p>
                      <a:pPr algn="l">
                        <a:spcBef>
                          <a:spcPts val="0"/>
                        </a:spcBef>
                      </a:pPr>
                      <a:r>
                        <a:rPr lang="en-US" sz="800">
                          <a:solidFill>
                            <a:schemeClr val="tx2"/>
                          </a:solidFill>
                          <a:latin typeface="+mn-lt"/>
                        </a:rPr>
                        <a:t>61/151</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0.55 (0.33-0.92)</a:t>
                      </a:r>
                    </a:p>
                    <a:p>
                      <a:pPr>
                        <a:spcBef>
                          <a:spcPts val="0"/>
                        </a:spcBef>
                      </a:pPr>
                      <a:r>
                        <a:rPr lang="en-US" sz="800" dirty="0">
                          <a:solidFill>
                            <a:schemeClr val="tx2"/>
                          </a:solidFill>
                          <a:latin typeface="+mn-lt"/>
                        </a:rPr>
                        <a:t>0.69 (0.44-1.07)</a:t>
                      </a:r>
                    </a:p>
                    <a:p>
                      <a:pPr>
                        <a:spcBef>
                          <a:spcPts val="0"/>
                        </a:spcBef>
                      </a:pPr>
                      <a:r>
                        <a:rPr lang="en-US" sz="800" dirty="0">
                          <a:solidFill>
                            <a:schemeClr val="tx2"/>
                          </a:solidFill>
                          <a:latin typeface="+mn-lt"/>
                        </a:rPr>
                        <a:t>0.91 (0.63-1.32)</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56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a:solidFill>
                            <a:schemeClr val="tx2"/>
                          </a:solidFill>
                          <a:latin typeface="+mn-lt"/>
                          <a:ea typeface="+mn-ea"/>
                          <a:cs typeface="+mn-cs"/>
                        </a:rPr>
                        <a:t>Mutation </a:t>
                      </a:r>
                      <a:r>
                        <a:rPr lang="en-US" sz="800" b="1" i="1" kern="1200" dirty="0">
                          <a:solidFill>
                            <a:schemeClr val="tx2"/>
                          </a:solidFill>
                          <a:latin typeface="Calibri"/>
                          <a:ea typeface="+mn-ea"/>
                          <a:cs typeface="+mn-cs"/>
                        </a:rPr>
                        <a:t>EGFR </a:t>
                      </a:r>
                      <a:endParaRPr lang="en-US" sz="800" b="1" i="1"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Non</a:t>
                      </a:r>
                    </a:p>
                    <a:p>
                      <a:pPr marL="92075" indent="-4763" algn="l">
                        <a:lnSpc>
                          <a:spcPct val="100000"/>
                        </a:lnSpc>
                        <a:spcBef>
                          <a:spcPts val="0"/>
                        </a:spcBef>
                        <a:spcAft>
                          <a:spcPts val="0"/>
                        </a:spcAft>
                      </a:pPr>
                      <a:r>
                        <a:rPr lang="en-US" sz="800" b="0" kern="1200" dirty="0" err="1">
                          <a:solidFill>
                            <a:schemeClr val="tx2"/>
                          </a:solidFill>
                          <a:latin typeface="+mn-lt"/>
                          <a:ea typeface="+mn-ea"/>
                          <a:cs typeface="+mn-cs"/>
                        </a:rPr>
                        <a:t>Oui</a:t>
                      </a:r>
                      <a:endParaRPr lang="en-US" sz="8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Inconnu</a:t>
                      </a: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20/111</a:t>
                      </a:r>
                    </a:p>
                    <a:p>
                      <a:pPr algn="l">
                        <a:spcBef>
                          <a:spcPts val="0"/>
                        </a:spcBef>
                      </a:pPr>
                      <a:r>
                        <a:rPr lang="en-US" sz="800" dirty="0">
                          <a:solidFill>
                            <a:schemeClr val="tx2"/>
                          </a:solidFill>
                          <a:latin typeface="+mn-lt"/>
                        </a:rPr>
                        <a:t>1/14</a:t>
                      </a:r>
                    </a:p>
                    <a:p>
                      <a:pPr algn="l">
                        <a:spcBef>
                          <a:spcPts val="0"/>
                        </a:spcBef>
                      </a:pPr>
                      <a:r>
                        <a:rPr lang="en-US" sz="800" dirty="0">
                          <a:solidFill>
                            <a:schemeClr val="tx2"/>
                          </a:solidFill>
                          <a:latin typeface="+mn-lt"/>
                        </a:rPr>
                        <a:t>89/272</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spcBef>
                          <a:spcPts val="0"/>
                        </a:spcBef>
                      </a:pPr>
                      <a:endParaRPr lang="en-US" sz="800">
                        <a:solidFill>
                          <a:schemeClr val="tx2"/>
                        </a:solidFill>
                        <a:latin typeface="+mn-lt"/>
                      </a:endParaRPr>
                    </a:p>
                    <a:p>
                      <a:pPr algn="l">
                        <a:spcBef>
                          <a:spcPts val="0"/>
                        </a:spcBef>
                      </a:pPr>
                      <a:r>
                        <a:rPr lang="en-US" sz="800">
                          <a:solidFill>
                            <a:schemeClr val="tx2"/>
                          </a:solidFill>
                          <a:latin typeface="+mn-lt"/>
                        </a:rPr>
                        <a:t>33/124</a:t>
                      </a:r>
                    </a:p>
                    <a:p>
                      <a:pPr algn="l">
                        <a:spcBef>
                          <a:spcPts val="0"/>
                        </a:spcBef>
                      </a:pPr>
                      <a:r>
                        <a:rPr lang="en-US" sz="800">
                          <a:solidFill>
                            <a:schemeClr val="tx2"/>
                          </a:solidFill>
                          <a:latin typeface="+mn-lt"/>
                        </a:rPr>
                        <a:t>5/19</a:t>
                      </a:r>
                    </a:p>
                    <a:p>
                      <a:pPr algn="l">
                        <a:spcBef>
                          <a:spcPts val="0"/>
                        </a:spcBef>
                      </a:pPr>
                      <a:r>
                        <a:rPr lang="en-US" sz="800">
                          <a:solidFill>
                            <a:schemeClr val="tx2"/>
                          </a:solidFill>
                          <a:latin typeface="+mn-lt"/>
                        </a:rPr>
                        <a:t>106/257</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0.64 (0.37-1.11)</a:t>
                      </a:r>
                    </a:p>
                    <a:p>
                      <a:pPr>
                        <a:spcBef>
                          <a:spcPts val="0"/>
                        </a:spcBef>
                      </a:pPr>
                      <a:r>
                        <a:rPr lang="en-US" sz="800" dirty="0">
                          <a:solidFill>
                            <a:schemeClr val="tx2"/>
                          </a:solidFill>
                          <a:latin typeface="+mn-lt"/>
                        </a:rPr>
                        <a:t>0.24 (0.03-2.03)</a:t>
                      </a:r>
                    </a:p>
                    <a:p>
                      <a:pPr>
                        <a:spcBef>
                          <a:spcPts val="0"/>
                        </a:spcBef>
                      </a:pPr>
                      <a:r>
                        <a:rPr lang="en-US" sz="800" dirty="0">
                          <a:solidFill>
                            <a:schemeClr val="tx2"/>
                          </a:solidFill>
                          <a:latin typeface="+mn-lt"/>
                        </a:rPr>
                        <a:t>0.75 (0.56-0.99)</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511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800" b="1" kern="1200" dirty="0">
                          <a:solidFill>
                            <a:schemeClr val="tx2"/>
                          </a:solidFill>
                          <a:latin typeface="+mn-lt"/>
                          <a:ea typeface="+mn-ea"/>
                          <a:cs typeface="+mn-cs"/>
                        </a:rPr>
                        <a:t>Translocation </a:t>
                      </a:r>
                      <a:r>
                        <a:rPr lang="en-US" sz="800" b="1" i="1" kern="1200" dirty="0">
                          <a:solidFill>
                            <a:schemeClr val="tx2"/>
                          </a:solidFill>
                          <a:latin typeface="Calibri"/>
                          <a:ea typeface="+mn-ea"/>
                          <a:cs typeface="+mn-cs"/>
                        </a:rPr>
                        <a:t>ALK </a:t>
                      </a:r>
                      <a:endParaRPr lang="en-US" sz="800" b="1" i="1" kern="1200" dirty="0">
                        <a:solidFill>
                          <a:schemeClr val="tx2"/>
                        </a:solidFill>
                        <a:latin typeface="+mn-lt"/>
                        <a:ea typeface="+mn-ea"/>
                        <a:cs typeface="+mn-cs"/>
                      </a:endParaRPr>
                    </a:p>
                    <a:p>
                      <a:pPr marL="92075" indent="-4763" algn="l">
                        <a:lnSpc>
                          <a:spcPct val="100000"/>
                        </a:lnSpc>
                        <a:spcBef>
                          <a:spcPts val="0"/>
                        </a:spcBef>
                        <a:spcAft>
                          <a:spcPts val="0"/>
                        </a:spcAft>
                      </a:pPr>
                      <a:r>
                        <a:rPr lang="en-US" sz="800" b="0" kern="1200" dirty="0">
                          <a:solidFill>
                            <a:schemeClr val="tx2"/>
                          </a:solidFill>
                          <a:latin typeface="+mn-lt"/>
                          <a:ea typeface="+mn-ea"/>
                          <a:cs typeface="+mn-cs"/>
                        </a:rPr>
                        <a:t>Non</a:t>
                      </a:r>
                    </a:p>
                    <a:p>
                      <a:pPr marL="92075" indent="-4763" algn="l">
                        <a:lnSpc>
                          <a:spcPct val="100000"/>
                        </a:lnSpc>
                        <a:spcBef>
                          <a:spcPts val="0"/>
                        </a:spcBef>
                        <a:spcAft>
                          <a:spcPts val="0"/>
                        </a:spcAft>
                      </a:pPr>
                      <a:r>
                        <a:rPr lang="en-US" sz="800" b="0" kern="1200" dirty="0">
                          <a:solidFill>
                            <a:schemeClr val="tx2"/>
                          </a:solidFill>
                          <a:latin typeface="+mn-lt"/>
                          <a:ea typeface="+mn-ea"/>
                          <a:cs typeface="+mn-cs"/>
                        </a:rPr>
                        <a:t>Inconnu</a:t>
                      </a:r>
                    </a:p>
                  </a:txBody>
                  <a:tcPr marL="36000" marR="36000" marT="86400" marB="864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dirty="0">
                        <a:solidFill>
                          <a:schemeClr val="tx2"/>
                        </a:solidFill>
                        <a:latin typeface="+mn-lt"/>
                      </a:endParaRPr>
                    </a:p>
                    <a:p>
                      <a:pPr algn="l">
                        <a:spcBef>
                          <a:spcPts val="0"/>
                        </a:spcBef>
                      </a:pPr>
                      <a:r>
                        <a:rPr lang="en-US" sz="800" dirty="0">
                          <a:solidFill>
                            <a:schemeClr val="tx2"/>
                          </a:solidFill>
                          <a:latin typeface="+mn-lt"/>
                        </a:rPr>
                        <a:t>22/104</a:t>
                      </a:r>
                    </a:p>
                    <a:p>
                      <a:pPr algn="l">
                        <a:spcBef>
                          <a:spcPts val="0"/>
                        </a:spcBef>
                      </a:pPr>
                      <a:r>
                        <a:rPr lang="en-US" sz="800" dirty="0">
                          <a:solidFill>
                            <a:schemeClr val="tx2"/>
                          </a:solidFill>
                          <a:latin typeface="+mn-lt"/>
                        </a:rPr>
                        <a:t>87/281</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spcBef>
                          <a:spcPts val="0"/>
                        </a:spcBef>
                      </a:pPr>
                      <a:endParaRPr lang="en-US" sz="800" dirty="0">
                        <a:solidFill>
                          <a:schemeClr val="tx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2"/>
                          </a:solidFill>
                          <a:latin typeface="+mn-lt"/>
                        </a:rPr>
                        <a:t>38/13</a:t>
                      </a:r>
                    </a:p>
                    <a:p>
                      <a:pPr algn="l">
                        <a:spcBef>
                          <a:spcPts val="0"/>
                        </a:spcBef>
                      </a:pPr>
                      <a:r>
                        <a:rPr lang="en-US" sz="800" dirty="0">
                          <a:solidFill>
                            <a:schemeClr val="tx2"/>
                          </a:solidFill>
                          <a:latin typeface="+mn-lt"/>
                        </a:rPr>
                        <a:t>2105/259</a:t>
                      </a:r>
                    </a:p>
                  </a:txBody>
                  <a:tcPr marL="72000" marR="7200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800">
                        <a:latin typeface="+mn-lt"/>
                      </a:endParaRPr>
                    </a:p>
                  </a:txBody>
                  <a:tcPr marL="121920" marR="121920" marT="86400" marB="864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endParaRPr lang="en-US" sz="800" dirty="0">
                        <a:solidFill>
                          <a:schemeClr val="tx2"/>
                        </a:solidFill>
                        <a:latin typeface="+mn-lt"/>
                      </a:endParaRPr>
                    </a:p>
                    <a:p>
                      <a:pPr>
                        <a:spcBef>
                          <a:spcPts val="0"/>
                        </a:spcBef>
                      </a:pPr>
                      <a:r>
                        <a:rPr lang="en-US" sz="800" dirty="0">
                          <a:solidFill>
                            <a:schemeClr val="tx2"/>
                          </a:solidFill>
                          <a:latin typeface="+mn-lt"/>
                        </a:rPr>
                        <a:t>0.70 (0.41-1.18)</a:t>
                      </a:r>
                    </a:p>
                    <a:p>
                      <a:pPr>
                        <a:spcBef>
                          <a:spcPts val="0"/>
                        </a:spcBef>
                      </a:pPr>
                      <a:r>
                        <a:rPr lang="en-US" sz="800" dirty="0">
                          <a:solidFill>
                            <a:schemeClr val="tx2"/>
                          </a:solidFill>
                          <a:latin typeface="+mn-lt"/>
                        </a:rPr>
                        <a:t>0.72 (0.54-0.96)</a:t>
                      </a:r>
                    </a:p>
                  </a:txBody>
                  <a:tcPr marL="121920" marR="121920" marT="86400" marB="864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bl>
          </a:graphicData>
        </a:graphic>
      </p:graphicFrame>
      <p:sp>
        <p:nvSpPr>
          <p:cNvPr id="3966" name="Forme libre : forme 3965">
            <a:extLst>
              <a:ext uri="{FF2B5EF4-FFF2-40B4-BE49-F238E27FC236}">
                <a16:creationId xmlns="" xmlns:a16="http://schemas.microsoft.com/office/drawing/2014/main" id="{1DC2B992-4FFC-78D4-F95E-1592C36EE311}"/>
              </a:ext>
            </a:extLst>
          </p:cNvPr>
          <p:cNvSpPr/>
          <p:nvPr/>
        </p:nvSpPr>
        <p:spPr>
          <a:xfrm>
            <a:off x="4799771" y="1718914"/>
            <a:ext cx="8886" cy="3631916"/>
          </a:xfrm>
          <a:custGeom>
            <a:avLst/>
            <a:gdLst>
              <a:gd name="connsiteX0" fmla="*/ 0 w 8886"/>
              <a:gd name="connsiteY0" fmla="*/ 0 h 3631916"/>
              <a:gd name="connsiteX1" fmla="*/ 0 w 8886"/>
              <a:gd name="connsiteY1" fmla="*/ 3631917 h 3631916"/>
            </a:gdLst>
            <a:ahLst/>
            <a:cxnLst>
              <a:cxn ang="0">
                <a:pos x="connsiteX0" y="connsiteY0"/>
              </a:cxn>
              <a:cxn ang="0">
                <a:pos x="connsiteX1" y="connsiteY1"/>
              </a:cxn>
            </a:cxnLst>
            <a:rect l="l" t="t" r="r" b="b"/>
            <a:pathLst>
              <a:path w="8886" h="3631916">
                <a:moveTo>
                  <a:pt x="0" y="0"/>
                </a:moveTo>
                <a:lnTo>
                  <a:pt x="0" y="3631917"/>
                </a:lnTo>
              </a:path>
            </a:pathLst>
          </a:custGeom>
          <a:ln w="4436" cap="rnd">
            <a:solidFill>
              <a:srgbClr val="7F7F7F"/>
            </a:solidFill>
            <a:custDash>
              <a:ds d="0" sp="0"/>
              <a:ds d="225000" sp="225000"/>
            </a:custDash>
            <a:miter/>
          </a:ln>
        </p:spPr>
        <p:txBody>
          <a:bodyPr rtlCol="0" anchor="ctr"/>
          <a:lstStyle/>
          <a:p>
            <a:endParaRPr lang="fr-FR"/>
          </a:p>
        </p:txBody>
      </p:sp>
      <p:sp>
        <p:nvSpPr>
          <p:cNvPr id="3967" name="Forme libre : forme 3966">
            <a:extLst>
              <a:ext uri="{FF2B5EF4-FFF2-40B4-BE49-F238E27FC236}">
                <a16:creationId xmlns="" xmlns:a16="http://schemas.microsoft.com/office/drawing/2014/main" id="{AE0F4CFA-1A95-5369-0888-680DC7B1BB68}"/>
              </a:ext>
            </a:extLst>
          </p:cNvPr>
          <p:cNvSpPr/>
          <p:nvPr/>
        </p:nvSpPr>
        <p:spPr>
          <a:xfrm>
            <a:off x="4631469" y="1717848"/>
            <a:ext cx="144132" cy="3625341"/>
          </a:xfrm>
          <a:custGeom>
            <a:avLst/>
            <a:gdLst>
              <a:gd name="connsiteX0" fmla="*/ 0 w 144132"/>
              <a:gd name="connsiteY0" fmla="*/ 0 h 3625341"/>
              <a:gd name="connsiteX1" fmla="*/ 144132 w 144132"/>
              <a:gd name="connsiteY1" fmla="*/ 0 h 3625341"/>
              <a:gd name="connsiteX2" fmla="*/ 144132 w 144132"/>
              <a:gd name="connsiteY2" fmla="*/ 3625341 h 3625341"/>
              <a:gd name="connsiteX3" fmla="*/ 0 w 144132"/>
              <a:gd name="connsiteY3" fmla="*/ 3625341 h 3625341"/>
            </a:gdLst>
            <a:ahLst/>
            <a:cxnLst>
              <a:cxn ang="0">
                <a:pos x="connsiteX0" y="connsiteY0"/>
              </a:cxn>
              <a:cxn ang="0">
                <a:pos x="connsiteX1" y="connsiteY1"/>
              </a:cxn>
              <a:cxn ang="0">
                <a:pos x="connsiteX2" y="connsiteY2"/>
              </a:cxn>
              <a:cxn ang="0">
                <a:pos x="connsiteX3" y="connsiteY3"/>
              </a:cxn>
            </a:cxnLst>
            <a:rect l="l" t="t" r="r" b="b"/>
            <a:pathLst>
              <a:path w="144132" h="3625341">
                <a:moveTo>
                  <a:pt x="0" y="0"/>
                </a:moveTo>
                <a:lnTo>
                  <a:pt x="144132" y="0"/>
                </a:lnTo>
                <a:lnTo>
                  <a:pt x="144132" y="3625341"/>
                </a:lnTo>
                <a:lnTo>
                  <a:pt x="0" y="3625341"/>
                </a:lnTo>
                <a:close/>
              </a:path>
            </a:pathLst>
          </a:custGeom>
          <a:solidFill>
            <a:srgbClr val="D4D4D4"/>
          </a:solidFill>
          <a:ln w="0" cap="flat">
            <a:noFill/>
            <a:prstDash val="solid"/>
            <a:miter/>
          </a:ln>
        </p:spPr>
        <p:txBody>
          <a:bodyPr rtlCol="0" anchor="ctr"/>
          <a:lstStyle/>
          <a:p>
            <a:endParaRPr lang="fr-FR"/>
          </a:p>
        </p:txBody>
      </p:sp>
      <p:sp>
        <p:nvSpPr>
          <p:cNvPr id="3968" name="Forme libre : forme 3967">
            <a:extLst>
              <a:ext uri="{FF2B5EF4-FFF2-40B4-BE49-F238E27FC236}">
                <a16:creationId xmlns="" xmlns:a16="http://schemas.microsoft.com/office/drawing/2014/main" id="{F5A8A1E9-BE0B-E396-1B70-D2D40EB7EF76}"/>
              </a:ext>
            </a:extLst>
          </p:cNvPr>
          <p:cNvSpPr/>
          <p:nvPr/>
        </p:nvSpPr>
        <p:spPr>
          <a:xfrm>
            <a:off x="3457263" y="5350831"/>
            <a:ext cx="1670493" cy="8886"/>
          </a:xfrm>
          <a:custGeom>
            <a:avLst/>
            <a:gdLst>
              <a:gd name="connsiteX0" fmla="*/ 0 w 1670493"/>
              <a:gd name="connsiteY0" fmla="*/ 0 h 8886"/>
              <a:gd name="connsiteX1" fmla="*/ 1670493 w 1670493"/>
              <a:gd name="connsiteY1" fmla="*/ 0 h 8886"/>
            </a:gdLst>
            <a:ahLst/>
            <a:cxnLst>
              <a:cxn ang="0">
                <a:pos x="connsiteX0" y="connsiteY0"/>
              </a:cxn>
              <a:cxn ang="0">
                <a:pos x="connsiteX1" y="connsiteY1"/>
              </a:cxn>
            </a:cxnLst>
            <a:rect l="l" t="t" r="r" b="b"/>
            <a:pathLst>
              <a:path w="1670493" h="8886">
                <a:moveTo>
                  <a:pt x="0" y="0"/>
                </a:moveTo>
                <a:lnTo>
                  <a:pt x="1670493" y="0"/>
                </a:lnTo>
              </a:path>
            </a:pathLst>
          </a:custGeom>
          <a:ln w="8872" cap="flat">
            <a:solidFill>
              <a:srgbClr val="7F7F7F"/>
            </a:solidFill>
            <a:prstDash val="solid"/>
            <a:miter/>
          </a:ln>
        </p:spPr>
        <p:txBody>
          <a:bodyPr rtlCol="0" anchor="ctr"/>
          <a:lstStyle/>
          <a:p>
            <a:endParaRPr lang="fr-FR"/>
          </a:p>
        </p:txBody>
      </p:sp>
      <p:sp>
        <p:nvSpPr>
          <p:cNvPr id="3969" name="Forme libre : forme 3968">
            <a:extLst>
              <a:ext uri="{FF2B5EF4-FFF2-40B4-BE49-F238E27FC236}">
                <a16:creationId xmlns="" xmlns:a16="http://schemas.microsoft.com/office/drawing/2014/main" id="{2AD6475F-F4C9-4D11-650B-D83E6CA56E15}"/>
              </a:ext>
            </a:extLst>
          </p:cNvPr>
          <p:cNvSpPr/>
          <p:nvPr/>
        </p:nvSpPr>
        <p:spPr>
          <a:xfrm>
            <a:off x="3932668"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3970" name="Forme libre : forme 3969">
            <a:extLst>
              <a:ext uri="{FF2B5EF4-FFF2-40B4-BE49-F238E27FC236}">
                <a16:creationId xmlns="" xmlns:a16="http://schemas.microsoft.com/office/drawing/2014/main" id="{A3453C53-7063-162F-6503-0E1D9792B64B}"/>
              </a:ext>
            </a:extLst>
          </p:cNvPr>
          <p:cNvSpPr/>
          <p:nvPr/>
        </p:nvSpPr>
        <p:spPr>
          <a:xfrm>
            <a:off x="4598413"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3971" name="Forme libre : forme 3970">
            <a:extLst>
              <a:ext uri="{FF2B5EF4-FFF2-40B4-BE49-F238E27FC236}">
                <a16:creationId xmlns="" xmlns:a16="http://schemas.microsoft.com/office/drawing/2014/main" id="{2D2437CF-6BD9-3C80-FE9E-586537A4C036}"/>
              </a:ext>
            </a:extLst>
          </p:cNvPr>
          <p:cNvSpPr/>
          <p:nvPr/>
        </p:nvSpPr>
        <p:spPr>
          <a:xfrm>
            <a:off x="4799771"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3972" name="Forme libre : forme 3971">
            <a:extLst>
              <a:ext uri="{FF2B5EF4-FFF2-40B4-BE49-F238E27FC236}">
                <a16:creationId xmlns="" xmlns:a16="http://schemas.microsoft.com/office/drawing/2014/main" id="{5B04B51F-77BB-3480-5F23-087CBF6122FD}"/>
              </a:ext>
            </a:extLst>
          </p:cNvPr>
          <p:cNvSpPr/>
          <p:nvPr/>
        </p:nvSpPr>
        <p:spPr>
          <a:xfrm>
            <a:off x="5000064"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3973" name="Forme libre : forme 3972">
            <a:extLst>
              <a:ext uri="{FF2B5EF4-FFF2-40B4-BE49-F238E27FC236}">
                <a16:creationId xmlns="" xmlns:a16="http://schemas.microsoft.com/office/drawing/2014/main" id="{B93E4016-88E5-75AF-49AB-E30E7707185F}"/>
              </a:ext>
            </a:extLst>
          </p:cNvPr>
          <p:cNvSpPr/>
          <p:nvPr/>
        </p:nvSpPr>
        <p:spPr>
          <a:xfrm>
            <a:off x="5117804"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3974" name="Forme libre : forme 3973">
            <a:extLst>
              <a:ext uri="{FF2B5EF4-FFF2-40B4-BE49-F238E27FC236}">
                <a16:creationId xmlns="" xmlns:a16="http://schemas.microsoft.com/office/drawing/2014/main" id="{0EDA9A14-B5DF-B6B5-0C48-2CAF3CCDF99C}"/>
              </a:ext>
            </a:extLst>
          </p:cNvPr>
          <p:cNvSpPr/>
          <p:nvPr/>
        </p:nvSpPr>
        <p:spPr>
          <a:xfrm>
            <a:off x="3467215"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grpSp>
        <p:nvGrpSpPr>
          <p:cNvPr id="3975" name="Groupe 3974">
            <a:extLst>
              <a:ext uri="{FF2B5EF4-FFF2-40B4-BE49-F238E27FC236}">
                <a16:creationId xmlns="" xmlns:a16="http://schemas.microsoft.com/office/drawing/2014/main" id="{5A604E5B-BE97-46EE-40C8-AE7A0532BFA8}"/>
              </a:ext>
            </a:extLst>
          </p:cNvPr>
          <p:cNvGrpSpPr/>
          <p:nvPr/>
        </p:nvGrpSpPr>
        <p:grpSpPr>
          <a:xfrm>
            <a:off x="4631469" y="1832079"/>
            <a:ext cx="146353" cy="56071"/>
            <a:chOff x="4201244" y="1886789"/>
            <a:chExt cx="146353" cy="56071"/>
          </a:xfrm>
        </p:grpSpPr>
        <p:sp>
          <p:nvSpPr>
            <p:cNvPr id="3976" name="Forme libre : forme 3975">
              <a:extLst>
                <a:ext uri="{FF2B5EF4-FFF2-40B4-BE49-F238E27FC236}">
                  <a16:creationId xmlns="" xmlns:a16="http://schemas.microsoft.com/office/drawing/2014/main" id="{7C7B26A0-2773-0E28-6A18-BE8ACF34CABE}"/>
                </a:ext>
              </a:extLst>
            </p:cNvPr>
            <p:cNvSpPr/>
            <p:nvPr/>
          </p:nvSpPr>
          <p:spPr>
            <a:xfrm>
              <a:off x="4273843" y="1914934"/>
              <a:ext cx="73754" cy="8886"/>
            </a:xfrm>
            <a:custGeom>
              <a:avLst/>
              <a:gdLst>
                <a:gd name="connsiteX0" fmla="*/ 73754 w 73754"/>
                <a:gd name="connsiteY0" fmla="*/ 0 h 8886"/>
                <a:gd name="connsiteX1" fmla="*/ 0 w 73754"/>
                <a:gd name="connsiteY1" fmla="*/ 0 h 8886"/>
              </a:gdLst>
              <a:ahLst/>
              <a:cxnLst>
                <a:cxn ang="0">
                  <a:pos x="connsiteX0" y="connsiteY0"/>
                </a:cxn>
                <a:cxn ang="0">
                  <a:pos x="connsiteX1" y="connsiteY1"/>
                </a:cxn>
              </a:cxnLst>
              <a:rect l="l" t="t" r="r" b="b"/>
              <a:pathLst>
                <a:path w="73754" h="8886">
                  <a:moveTo>
                    <a:pt x="73754" y="0"/>
                  </a:moveTo>
                  <a:lnTo>
                    <a:pt x="0" y="0"/>
                  </a:lnTo>
                </a:path>
              </a:pathLst>
            </a:custGeom>
            <a:ln w="8872" cap="flat">
              <a:solidFill>
                <a:srgbClr val="FF7F4D"/>
              </a:solidFill>
              <a:prstDash val="solid"/>
              <a:miter/>
            </a:ln>
          </p:spPr>
          <p:txBody>
            <a:bodyPr rtlCol="0" anchor="ctr"/>
            <a:lstStyle/>
            <a:p>
              <a:endParaRPr lang="fr-FR"/>
            </a:p>
          </p:txBody>
        </p:sp>
        <p:sp>
          <p:nvSpPr>
            <p:cNvPr id="3977" name="Forme libre : forme 3976">
              <a:extLst>
                <a:ext uri="{FF2B5EF4-FFF2-40B4-BE49-F238E27FC236}">
                  <a16:creationId xmlns="" xmlns:a16="http://schemas.microsoft.com/office/drawing/2014/main" id="{91067685-37AE-9D27-383B-5D8C7B8857BA}"/>
                </a:ext>
              </a:extLst>
            </p:cNvPr>
            <p:cNvSpPr/>
            <p:nvPr/>
          </p:nvSpPr>
          <p:spPr>
            <a:xfrm>
              <a:off x="4201244" y="1914934"/>
              <a:ext cx="72599" cy="8886"/>
            </a:xfrm>
            <a:custGeom>
              <a:avLst/>
              <a:gdLst>
                <a:gd name="connsiteX0" fmla="*/ 72599 w 72599"/>
                <a:gd name="connsiteY0" fmla="*/ 0 h 8886"/>
                <a:gd name="connsiteX1" fmla="*/ 0 w 72599"/>
                <a:gd name="connsiteY1" fmla="*/ 0 h 8886"/>
              </a:gdLst>
              <a:ahLst/>
              <a:cxnLst>
                <a:cxn ang="0">
                  <a:pos x="connsiteX0" y="connsiteY0"/>
                </a:cxn>
                <a:cxn ang="0">
                  <a:pos x="connsiteX1" y="connsiteY1"/>
                </a:cxn>
              </a:cxnLst>
              <a:rect l="l" t="t" r="r" b="b"/>
              <a:pathLst>
                <a:path w="72599" h="8886">
                  <a:moveTo>
                    <a:pt x="72599" y="0"/>
                  </a:moveTo>
                  <a:lnTo>
                    <a:pt x="0" y="0"/>
                  </a:lnTo>
                </a:path>
              </a:pathLst>
            </a:custGeom>
            <a:ln w="8872" cap="flat">
              <a:solidFill>
                <a:srgbClr val="FF7F4D"/>
              </a:solidFill>
              <a:prstDash val="solid"/>
              <a:miter/>
            </a:ln>
          </p:spPr>
          <p:txBody>
            <a:bodyPr rtlCol="0" anchor="ctr"/>
            <a:lstStyle/>
            <a:p>
              <a:endParaRPr lang="fr-FR"/>
            </a:p>
          </p:txBody>
        </p:sp>
        <p:sp>
          <p:nvSpPr>
            <p:cNvPr id="3978" name="Rectangle 3977">
              <a:extLst>
                <a:ext uri="{FF2B5EF4-FFF2-40B4-BE49-F238E27FC236}">
                  <a16:creationId xmlns="" xmlns:a16="http://schemas.microsoft.com/office/drawing/2014/main" id="{F8038B0E-0E68-15E4-3DDA-9AF9473594DC}"/>
                </a:ext>
              </a:extLst>
            </p:cNvPr>
            <p:cNvSpPr/>
            <p:nvPr/>
          </p:nvSpPr>
          <p:spPr>
            <a:xfrm rot="18899400">
              <a:off x="4245783" y="1886789"/>
              <a:ext cx="56071" cy="56071"/>
            </a:xfrm>
            <a:prstGeom prst="rect">
              <a:avLst/>
            </a:prstGeom>
            <a:solidFill>
              <a:srgbClr val="FF7F4D"/>
            </a:solidFill>
            <a:ln w="17744" cap="flat">
              <a:solidFill>
                <a:srgbClr val="FF7F4D"/>
              </a:solidFill>
              <a:prstDash val="solid"/>
              <a:miter/>
            </a:ln>
          </p:spPr>
          <p:txBody>
            <a:bodyPr rtlCol="0" anchor="ctr"/>
            <a:lstStyle/>
            <a:p>
              <a:endParaRPr lang="fr-FR"/>
            </a:p>
          </p:txBody>
        </p:sp>
      </p:grpSp>
      <p:grpSp>
        <p:nvGrpSpPr>
          <p:cNvPr id="3979" name="Groupe 3978">
            <a:extLst>
              <a:ext uri="{FF2B5EF4-FFF2-40B4-BE49-F238E27FC236}">
                <a16:creationId xmlns="" xmlns:a16="http://schemas.microsoft.com/office/drawing/2014/main" id="{2AFFC9FA-8C71-C9E7-76E4-CEEC27AE664F}"/>
              </a:ext>
            </a:extLst>
          </p:cNvPr>
          <p:cNvGrpSpPr/>
          <p:nvPr/>
        </p:nvGrpSpPr>
        <p:grpSpPr>
          <a:xfrm>
            <a:off x="4534611" y="2231138"/>
            <a:ext cx="200292" cy="56071"/>
            <a:chOff x="4104386" y="2243586"/>
            <a:chExt cx="200292" cy="56071"/>
          </a:xfrm>
        </p:grpSpPr>
        <p:sp>
          <p:nvSpPr>
            <p:cNvPr id="3980" name="Forme libre : forme 3979">
              <a:extLst>
                <a:ext uri="{FF2B5EF4-FFF2-40B4-BE49-F238E27FC236}">
                  <a16:creationId xmlns="" xmlns:a16="http://schemas.microsoft.com/office/drawing/2014/main" id="{373CC3AB-8308-93B6-DE74-132DCE71F1A7}"/>
                </a:ext>
              </a:extLst>
            </p:cNvPr>
            <p:cNvSpPr/>
            <p:nvPr/>
          </p:nvSpPr>
          <p:spPr>
            <a:xfrm>
              <a:off x="4206754" y="2271532"/>
              <a:ext cx="97924" cy="8886"/>
            </a:xfrm>
            <a:custGeom>
              <a:avLst/>
              <a:gdLst>
                <a:gd name="connsiteX0" fmla="*/ 97925 w 97924"/>
                <a:gd name="connsiteY0" fmla="*/ 0 h 8886"/>
                <a:gd name="connsiteX1" fmla="*/ 0 w 97924"/>
                <a:gd name="connsiteY1" fmla="*/ 0 h 8886"/>
              </a:gdLst>
              <a:ahLst/>
              <a:cxnLst>
                <a:cxn ang="0">
                  <a:pos x="connsiteX0" y="connsiteY0"/>
                </a:cxn>
                <a:cxn ang="0">
                  <a:pos x="connsiteX1" y="connsiteY1"/>
                </a:cxn>
              </a:cxnLst>
              <a:rect l="l" t="t" r="r" b="b"/>
              <a:pathLst>
                <a:path w="97924" h="8886">
                  <a:moveTo>
                    <a:pt x="97925" y="0"/>
                  </a:moveTo>
                  <a:lnTo>
                    <a:pt x="0" y="0"/>
                  </a:lnTo>
                </a:path>
              </a:pathLst>
            </a:custGeom>
            <a:ln w="8872" cap="flat">
              <a:solidFill>
                <a:srgbClr val="FF7F4D"/>
              </a:solidFill>
              <a:prstDash val="solid"/>
              <a:miter/>
            </a:ln>
          </p:spPr>
          <p:txBody>
            <a:bodyPr rtlCol="0" anchor="ctr"/>
            <a:lstStyle/>
            <a:p>
              <a:endParaRPr lang="fr-FR"/>
            </a:p>
          </p:txBody>
        </p:sp>
        <p:sp>
          <p:nvSpPr>
            <p:cNvPr id="3981" name="Forme libre : forme 3980">
              <a:extLst>
                <a:ext uri="{FF2B5EF4-FFF2-40B4-BE49-F238E27FC236}">
                  <a16:creationId xmlns="" xmlns:a16="http://schemas.microsoft.com/office/drawing/2014/main" id="{CF9B1613-ECBE-3FB5-3D2B-571DAF7D8EF7}"/>
                </a:ext>
              </a:extLst>
            </p:cNvPr>
            <p:cNvSpPr/>
            <p:nvPr/>
          </p:nvSpPr>
          <p:spPr>
            <a:xfrm>
              <a:off x="4104386" y="2271532"/>
              <a:ext cx="102367" cy="8886"/>
            </a:xfrm>
            <a:custGeom>
              <a:avLst/>
              <a:gdLst>
                <a:gd name="connsiteX0" fmla="*/ 102368 w 102367"/>
                <a:gd name="connsiteY0" fmla="*/ 0 h 8886"/>
                <a:gd name="connsiteX1" fmla="*/ 0 w 102367"/>
                <a:gd name="connsiteY1" fmla="*/ 0 h 8886"/>
              </a:gdLst>
              <a:ahLst/>
              <a:cxnLst>
                <a:cxn ang="0">
                  <a:pos x="connsiteX0" y="connsiteY0"/>
                </a:cxn>
                <a:cxn ang="0">
                  <a:pos x="connsiteX1" y="connsiteY1"/>
                </a:cxn>
              </a:cxnLst>
              <a:rect l="l" t="t" r="r" b="b"/>
              <a:pathLst>
                <a:path w="102367" h="8886">
                  <a:moveTo>
                    <a:pt x="102368" y="0"/>
                  </a:moveTo>
                  <a:lnTo>
                    <a:pt x="0" y="0"/>
                  </a:lnTo>
                </a:path>
              </a:pathLst>
            </a:custGeom>
            <a:ln w="8872" cap="flat">
              <a:solidFill>
                <a:srgbClr val="FF7F4D"/>
              </a:solidFill>
              <a:prstDash val="solid"/>
              <a:miter/>
            </a:ln>
          </p:spPr>
          <p:txBody>
            <a:bodyPr rtlCol="0" anchor="ctr"/>
            <a:lstStyle/>
            <a:p>
              <a:endParaRPr lang="fr-FR"/>
            </a:p>
          </p:txBody>
        </p:sp>
        <p:sp>
          <p:nvSpPr>
            <p:cNvPr id="3982" name="Forme libre : forme 3981">
              <a:extLst>
                <a:ext uri="{FF2B5EF4-FFF2-40B4-BE49-F238E27FC236}">
                  <a16:creationId xmlns="" xmlns:a16="http://schemas.microsoft.com/office/drawing/2014/main" id="{7E6070E7-001F-1EC3-5854-058E061EEB27}"/>
                </a:ext>
              </a:extLst>
            </p:cNvPr>
            <p:cNvSpPr/>
            <p:nvPr/>
          </p:nvSpPr>
          <p:spPr>
            <a:xfrm rot="18900000">
              <a:off x="4178761" y="2243586"/>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3983" name="Groupe 3982">
            <a:extLst>
              <a:ext uri="{FF2B5EF4-FFF2-40B4-BE49-F238E27FC236}">
                <a16:creationId xmlns="" xmlns:a16="http://schemas.microsoft.com/office/drawing/2014/main" id="{178BCDF9-332B-F02B-0597-8003F7A75B36}"/>
              </a:ext>
            </a:extLst>
          </p:cNvPr>
          <p:cNvGrpSpPr/>
          <p:nvPr/>
        </p:nvGrpSpPr>
        <p:grpSpPr>
          <a:xfrm>
            <a:off x="4683186" y="2378545"/>
            <a:ext cx="209089" cy="56071"/>
            <a:chOff x="4252961" y="2422799"/>
            <a:chExt cx="209089" cy="56071"/>
          </a:xfrm>
        </p:grpSpPr>
        <p:sp>
          <p:nvSpPr>
            <p:cNvPr id="3984" name="Forme libre : forme 3983">
              <a:extLst>
                <a:ext uri="{FF2B5EF4-FFF2-40B4-BE49-F238E27FC236}">
                  <a16:creationId xmlns="" xmlns:a16="http://schemas.microsoft.com/office/drawing/2014/main" id="{89A29263-81F2-3699-1250-B94612ACE871}"/>
                </a:ext>
              </a:extLst>
            </p:cNvPr>
            <p:cNvSpPr/>
            <p:nvPr/>
          </p:nvSpPr>
          <p:spPr>
            <a:xfrm>
              <a:off x="4357461" y="2450942"/>
              <a:ext cx="104589" cy="8886"/>
            </a:xfrm>
            <a:custGeom>
              <a:avLst/>
              <a:gdLst>
                <a:gd name="connsiteX0" fmla="*/ 104589 w 104589"/>
                <a:gd name="connsiteY0" fmla="*/ 0 h 8886"/>
                <a:gd name="connsiteX1" fmla="*/ 0 w 104589"/>
                <a:gd name="connsiteY1" fmla="*/ 0 h 8886"/>
              </a:gdLst>
              <a:ahLst/>
              <a:cxnLst>
                <a:cxn ang="0">
                  <a:pos x="connsiteX0" y="connsiteY0"/>
                </a:cxn>
                <a:cxn ang="0">
                  <a:pos x="connsiteX1" y="connsiteY1"/>
                </a:cxn>
              </a:cxnLst>
              <a:rect l="l" t="t" r="r" b="b"/>
              <a:pathLst>
                <a:path w="104589" h="8886">
                  <a:moveTo>
                    <a:pt x="104589" y="0"/>
                  </a:moveTo>
                  <a:lnTo>
                    <a:pt x="0" y="0"/>
                  </a:lnTo>
                </a:path>
              </a:pathLst>
            </a:custGeom>
            <a:ln w="8872" cap="flat">
              <a:solidFill>
                <a:srgbClr val="FF7F4D"/>
              </a:solidFill>
              <a:prstDash val="solid"/>
              <a:miter/>
            </a:ln>
          </p:spPr>
          <p:txBody>
            <a:bodyPr rtlCol="0" anchor="ctr"/>
            <a:lstStyle/>
            <a:p>
              <a:endParaRPr lang="fr-FR"/>
            </a:p>
          </p:txBody>
        </p:sp>
        <p:sp>
          <p:nvSpPr>
            <p:cNvPr id="3985" name="Forme libre : forme 3984">
              <a:extLst>
                <a:ext uri="{FF2B5EF4-FFF2-40B4-BE49-F238E27FC236}">
                  <a16:creationId xmlns="" xmlns:a16="http://schemas.microsoft.com/office/drawing/2014/main" id="{F1EAE594-BD3C-382F-9EB5-C9FE3B832ABD}"/>
                </a:ext>
              </a:extLst>
            </p:cNvPr>
            <p:cNvSpPr/>
            <p:nvPr/>
          </p:nvSpPr>
          <p:spPr>
            <a:xfrm>
              <a:off x="4252961" y="2450942"/>
              <a:ext cx="104500" cy="8886"/>
            </a:xfrm>
            <a:custGeom>
              <a:avLst/>
              <a:gdLst>
                <a:gd name="connsiteX0" fmla="*/ 104500 w 104500"/>
                <a:gd name="connsiteY0" fmla="*/ 0 h 8886"/>
                <a:gd name="connsiteX1" fmla="*/ 0 w 104500"/>
                <a:gd name="connsiteY1" fmla="*/ 0 h 8886"/>
              </a:gdLst>
              <a:ahLst/>
              <a:cxnLst>
                <a:cxn ang="0">
                  <a:pos x="connsiteX0" y="connsiteY0"/>
                </a:cxn>
                <a:cxn ang="0">
                  <a:pos x="connsiteX1" y="connsiteY1"/>
                </a:cxn>
              </a:cxnLst>
              <a:rect l="l" t="t" r="r" b="b"/>
              <a:pathLst>
                <a:path w="104500" h="8886">
                  <a:moveTo>
                    <a:pt x="104500" y="0"/>
                  </a:moveTo>
                  <a:lnTo>
                    <a:pt x="0" y="0"/>
                  </a:lnTo>
                </a:path>
              </a:pathLst>
            </a:custGeom>
            <a:ln w="8872" cap="flat">
              <a:solidFill>
                <a:srgbClr val="FF7F4D"/>
              </a:solidFill>
              <a:prstDash val="solid"/>
              <a:miter/>
            </a:ln>
          </p:spPr>
          <p:txBody>
            <a:bodyPr rtlCol="0" anchor="ctr"/>
            <a:lstStyle/>
            <a:p>
              <a:endParaRPr lang="fr-FR"/>
            </a:p>
          </p:txBody>
        </p:sp>
        <p:sp>
          <p:nvSpPr>
            <p:cNvPr id="3986" name="Forme libre : forme 3985">
              <a:extLst>
                <a:ext uri="{FF2B5EF4-FFF2-40B4-BE49-F238E27FC236}">
                  <a16:creationId xmlns="" xmlns:a16="http://schemas.microsoft.com/office/drawing/2014/main" id="{65112CE3-3B30-1085-0521-C369FDA7AC3E}"/>
                </a:ext>
              </a:extLst>
            </p:cNvPr>
            <p:cNvSpPr/>
            <p:nvPr/>
          </p:nvSpPr>
          <p:spPr>
            <a:xfrm rot="18899400">
              <a:off x="4329426" y="242279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3987" name="Groupe 3986">
            <a:extLst>
              <a:ext uri="{FF2B5EF4-FFF2-40B4-BE49-F238E27FC236}">
                <a16:creationId xmlns="" xmlns:a16="http://schemas.microsoft.com/office/drawing/2014/main" id="{1B717B33-7677-7390-690C-69222ECD3B5A}"/>
              </a:ext>
            </a:extLst>
          </p:cNvPr>
          <p:cNvGrpSpPr/>
          <p:nvPr/>
        </p:nvGrpSpPr>
        <p:grpSpPr>
          <a:xfrm>
            <a:off x="4526880" y="2703461"/>
            <a:ext cx="325763" cy="56071"/>
            <a:chOff x="4096655" y="2779519"/>
            <a:chExt cx="325763" cy="56071"/>
          </a:xfrm>
        </p:grpSpPr>
        <p:sp>
          <p:nvSpPr>
            <p:cNvPr id="3988" name="Forme libre : forme 3987">
              <a:extLst>
                <a:ext uri="{FF2B5EF4-FFF2-40B4-BE49-F238E27FC236}">
                  <a16:creationId xmlns="" xmlns:a16="http://schemas.microsoft.com/office/drawing/2014/main" id="{AF2FFF9D-82F3-8E91-6A6B-A4129F36E823}"/>
                </a:ext>
              </a:extLst>
            </p:cNvPr>
            <p:cNvSpPr/>
            <p:nvPr/>
          </p:nvSpPr>
          <p:spPr>
            <a:xfrm>
              <a:off x="4261758" y="2807540"/>
              <a:ext cx="160660" cy="8886"/>
            </a:xfrm>
            <a:custGeom>
              <a:avLst/>
              <a:gdLst>
                <a:gd name="connsiteX0" fmla="*/ 160660 w 160660"/>
                <a:gd name="connsiteY0" fmla="*/ 0 h 8886"/>
                <a:gd name="connsiteX1" fmla="*/ 0 w 160660"/>
                <a:gd name="connsiteY1" fmla="*/ 0 h 8886"/>
              </a:gdLst>
              <a:ahLst/>
              <a:cxnLst>
                <a:cxn ang="0">
                  <a:pos x="connsiteX0" y="connsiteY0"/>
                </a:cxn>
                <a:cxn ang="0">
                  <a:pos x="connsiteX1" y="connsiteY1"/>
                </a:cxn>
              </a:cxnLst>
              <a:rect l="l" t="t" r="r" b="b"/>
              <a:pathLst>
                <a:path w="160660" h="8886">
                  <a:moveTo>
                    <a:pt x="160660" y="0"/>
                  </a:moveTo>
                  <a:lnTo>
                    <a:pt x="0" y="0"/>
                  </a:lnTo>
                </a:path>
              </a:pathLst>
            </a:custGeom>
            <a:ln w="8872" cap="flat">
              <a:solidFill>
                <a:srgbClr val="FF7F4D"/>
              </a:solidFill>
              <a:prstDash val="solid"/>
              <a:miter/>
            </a:ln>
          </p:spPr>
          <p:txBody>
            <a:bodyPr rtlCol="0" anchor="ctr"/>
            <a:lstStyle/>
            <a:p>
              <a:endParaRPr lang="fr-FR"/>
            </a:p>
          </p:txBody>
        </p:sp>
        <p:sp>
          <p:nvSpPr>
            <p:cNvPr id="3989" name="Forme libre : forme 3988">
              <a:extLst>
                <a:ext uri="{FF2B5EF4-FFF2-40B4-BE49-F238E27FC236}">
                  <a16:creationId xmlns="" xmlns:a16="http://schemas.microsoft.com/office/drawing/2014/main" id="{91415741-E9F2-F831-1F35-EB26BDF04C29}"/>
                </a:ext>
              </a:extLst>
            </p:cNvPr>
            <p:cNvSpPr/>
            <p:nvPr/>
          </p:nvSpPr>
          <p:spPr>
            <a:xfrm>
              <a:off x="4096655" y="2807540"/>
              <a:ext cx="165103" cy="8886"/>
            </a:xfrm>
            <a:custGeom>
              <a:avLst/>
              <a:gdLst>
                <a:gd name="connsiteX0" fmla="*/ 165103 w 165103"/>
                <a:gd name="connsiteY0" fmla="*/ 0 h 8886"/>
                <a:gd name="connsiteX1" fmla="*/ 0 w 165103"/>
                <a:gd name="connsiteY1" fmla="*/ 0 h 8886"/>
              </a:gdLst>
              <a:ahLst/>
              <a:cxnLst>
                <a:cxn ang="0">
                  <a:pos x="connsiteX0" y="connsiteY0"/>
                </a:cxn>
                <a:cxn ang="0">
                  <a:pos x="connsiteX1" y="connsiteY1"/>
                </a:cxn>
              </a:cxnLst>
              <a:rect l="l" t="t" r="r" b="b"/>
              <a:pathLst>
                <a:path w="165103" h="8886">
                  <a:moveTo>
                    <a:pt x="165103" y="0"/>
                  </a:moveTo>
                  <a:lnTo>
                    <a:pt x="0" y="0"/>
                  </a:lnTo>
                </a:path>
              </a:pathLst>
            </a:custGeom>
            <a:ln w="8872" cap="flat">
              <a:solidFill>
                <a:srgbClr val="FF7F4D"/>
              </a:solidFill>
              <a:prstDash val="solid"/>
              <a:miter/>
            </a:ln>
          </p:spPr>
          <p:txBody>
            <a:bodyPr rtlCol="0" anchor="ctr"/>
            <a:lstStyle/>
            <a:p>
              <a:endParaRPr lang="fr-FR"/>
            </a:p>
          </p:txBody>
        </p:sp>
        <p:sp>
          <p:nvSpPr>
            <p:cNvPr id="3990" name="Forme libre : forme 3989">
              <a:extLst>
                <a:ext uri="{FF2B5EF4-FFF2-40B4-BE49-F238E27FC236}">
                  <a16:creationId xmlns="" xmlns:a16="http://schemas.microsoft.com/office/drawing/2014/main" id="{10F6786A-52BE-8990-3076-1F1058E0A2E8}"/>
                </a:ext>
              </a:extLst>
            </p:cNvPr>
            <p:cNvSpPr/>
            <p:nvPr/>
          </p:nvSpPr>
          <p:spPr>
            <a:xfrm rot="18900000">
              <a:off x="4233763" y="277951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3991" name="Groupe 3990">
            <a:extLst>
              <a:ext uri="{FF2B5EF4-FFF2-40B4-BE49-F238E27FC236}">
                <a16:creationId xmlns="" xmlns:a16="http://schemas.microsoft.com/office/drawing/2014/main" id="{7F93DAFF-CDE9-4E34-1865-22267E8C5451}"/>
              </a:ext>
            </a:extLst>
          </p:cNvPr>
          <p:cNvGrpSpPr/>
          <p:nvPr/>
        </p:nvGrpSpPr>
        <p:grpSpPr>
          <a:xfrm>
            <a:off x="4625960" y="2881836"/>
            <a:ext cx="161725" cy="56071"/>
            <a:chOff x="4195735" y="2957894"/>
            <a:chExt cx="161725" cy="56071"/>
          </a:xfrm>
        </p:grpSpPr>
        <p:sp>
          <p:nvSpPr>
            <p:cNvPr id="3992" name="Forme libre : forme 3991">
              <a:extLst>
                <a:ext uri="{FF2B5EF4-FFF2-40B4-BE49-F238E27FC236}">
                  <a16:creationId xmlns="" xmlns:a16="http://schemas.microsoft.com/office/drawing/2014/main" id="{6E0309BF-CAEC-6479-CAA5-CD53B58D73CB}"/>
                </a:ext>
              </a:extLst>
            </p:cNvPr>
            <p:cNvSpPr/>
            <p:nvPr/>
          </p:nvSpPr>
          <p:spPr>
            <a:xfrm>
              <a:off x="4278286" y="2985795"/>
              <a:ext cx="79174" cy="8886"/>
            </a:xfrm>
            <a:custGeom>
              <a:avLst/>
              <a:gdLst>
                <a:gd name="connsiteX0" fmla="*/ 79175 w 79174"/>
                <a:gd name="connsiteY0" fmla="*/ 0 h 8886"/>
                <a:gd name="connsiteX1" fmla="*/ 0 w 79174"/>
                <a:gd name="connsiteY1" fmla="*/ 0 h 8886"/>
              </a:gdLst>
              <a:ahLst/>
              <a:cxnLst>
                <a:cxn ang="0">
                  <a:pos x="connsiteX0" y="connsiteY0"/>
                </a:cxn>
                <a:cxn ang="0">
                  <a:pos x="connsiteX1" y="connsiteY1"/>
                </a:cxn>
              </a:cxnLst>
              <a:rect l="l" t="t" r="r" b="b"/>
              <a:pathLst>
                <a:path w="79174" h="8886">
                  <a:moveTo>
                    <a:pt x="79175" y="0"/>
                  </a:moveTo>
                  <a:lnTo>
                    <a:pt x="0" y="0"/>
                  </a:lnTo>
                </a:path>
              </a:pathLst>
            </a:custGeom>
            <a:ln w="8872" cap="flat">
              <a:solidFill>
                <a:srgbClr val="FF7F4D"/>
              </a:solidFill>
              <a:prstDash val="solid"/>
              <a:miter/>
            </a:ln>
          </p:spPr>
          <p:txBody>
            <a:bodyPr rtlCol="0" anchor="ctr"/>
            <a:lstStyle/>
            <a:p>
              <a:endParaRPr lang="fr-FR"/>
            </a:p>
          </p:txBody>
        </p:sp>
        <p:sp>
          <p:nvSpPr>
            <p:cNvPr id="3993" name="Forme libre : forme 3992">
              <a:extLst>
                <a:ext uri="{FF2B5EF4-FFF2-40B4-BE49-F238E27FC236}">
                  <a16:creationId xmlns="" xmlns:a16="http://schemas.microsoft.com/office/drawing/2014/main" id="{E742A69C-B4A0-45CF-752D-95EC7A3B1011}"/>
                </a:ext>
              </a:extLst>
            </p:cNvPr>
            <p:cNvSpPr/>
            <p:nvPr/>
          </p:nvSpPr>
          <p:spPr>
            <a:xfrm>
              <a:off x="4195735" y="2985795"/>
              <a:ext cx="82551" cy="8886"/>
            </a:xfrm>
            <a:custGeom>
              <a:avLst/>
              <a:gdLst>
                <a:gd name="connsiteX0" fmla="*/ 82552 w 82551"/>
                <a:gd name="connsiteY0" fmla="*/ 0 h 8886"/>
                <a:gd name="connsiteX1" fmla="*/ 0 w 82551"/>
                <a:gd name="connsiteY1" fmla="*/ 0 h 8886"/>
              </a:gdLst>
              <a:ahLst/>
              <a:cxnLst>
                <a:cxn ang="0">
                  <a:pos x="connsiteX0" y="connsiteY0"/>
                </a:cxn>
                <a:cxn ang="0">
                  <a:pos x="connsiteX1" y="connsiteY1"/>
                </a:cxn>
              </a:cxnLst>
              <a:rect l="l" t="t" r="r" b="b"/>
              <a:pathLst>
                <a:path w="82551" h="8886">
                  <a:moveTo>
                    <a:pt x="82552" y="0"/>
                  </a:moveTo>
                  <a:lnTo>
                    <a:pt x="0" y="0"/>
                  </a:lnTo>
                </a:path>
              </a:pathLst>
            </a:custGeom>
            <a:ln w="8872" cap="flat">
              <a:solidFill>
                <a:srgbClr val="FF7F4D"/>
              </a:solidFill>
              <a:prstDash val="solid"/>
              <a:miter/>
            </a:ln>
          </p:spPr>
          <p:txBody>
            <a:bodyPr rtlCol="0" anchor="ctr"/>
            <a:lstStyle/>
            <a:p>
              <a:endParaRPr lang="fr-FR"/>
            </a:p>
          </p:txBody>
        </p:sp>
        <p:sp>
          <p:nvSpPr>
            <p:cNvPr id="3994" name="Forme libre : forme 3993">
              <a:extLst>
                <a:ext uri="{FF2B5EF4-FFF2-40B4-BE49-F238E27FC236}">
                  <a16:creationId xmlns="" xmlns:a16="http://schemas.microsoft.com/office/drawing/2014/main" id="{EA49AF24-13CD-BB3F-6FD9-7D6E40A1C528}"/>
                </a:ext>
              </a:extLst>
            </p:cNvPr>
            <p:cNvSpPr/>
            <p:nvPr/>
          </p:nvSpPr>
          <p:spPr>
            <a:xfrm rot="18900000">
              <a:off x="4250201" y="2957894"/>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3995" name="Groupe 3994">
            <a:extLst>
              <a:ext uri="{FF2B5EF4-FFF2-40B4-BE49-F238E27FC236}">
                <a16:creationId xmlns="" xmlns:a16="http://schemas.microsoft.com/office/drawing/2014/main" id="{BB2E890A-978A-4189-5069-43853273D97E}"/>
              </a:ext>
            </a:extLst>
          </p:cNvPr>
          <p:cNvGrpSpPr/>
          <p:nvPr/>
        </p:nvGrpSpPr>
        <p:grpSpPr>
          <a:xfrm>
            <a:off x="4592904" y="3275623"/>
            <a:ext cx="176121" cy="56071"/>
            <a:chOff x="4162679" y="3315583"/>
            <a:chExt cx="176121" cy="56071"/>
          </a:xfrm>
        </p:grpSpPr>
        <p:sp>
          <p:nvSpPr>
            <p:cNvPr id="3996" name="Forme libre : forme 3995">
              <a:extLst>
                <a:ext uri="{FF2B5EF4-FFF2-40B4-BE49-F238E27FC236}">
                  <a16:creationId xmlns="" xmlns:a16="http://schemas.microsoft.com/office/drawing/2014/main" id="{D46838D5-3F72-7795-5277-917556D8DA91}"/>
                </a:ext>
              </a:extLst>
            </p:cNvPr>
            <p:cNvSpPr/>
            <p:nvPr/>
          </p:nvSpPr>
          <p:spPr>
            <a:xfrm>
              <a:off x="4248518" y="3343548"/>
              <a:ext cx="90282" cy="8886"/>
            </a:xfrm>
            <a:custGeom>
              <a:avLst/>
              <a:gdLst>
                <a:gd name="connsiteX0" fmla="*/ 90283 w 90282"/>
                <a:gd name="connsiteY0" fmla="*/ 0 h 8886"/>
                <a:gd name="connsiteX1" fmla="*/ 0 w 90282"/>
                <a:gd name="connsiteY1" fmla="*/ 0 h 8886"/>
              </a:gdLst>
              <a:ahLst/>
              <a:cxnLst>
                <a:cxn ang="0">
                  <a:pos x="connsiteX0" y="connsiteY0"/>
                </a:cxn>
                <a:cxn ang="0">
                  <a:pos x="connsiteX1" y="connsiteY1"/>
                </a:cxn>
              </a:cxnLst>
              <a:rect l="l" t="t" r="r" b="b"/>
              <a:pathLst>
                <a:path w="90282" h="8886">
                  <a:moveTo>
                    <a:pt x="90283" y="0"/>
                  </a:moveTo>
                  <a:lnTo>
                    <a:pt x="0" y="0"/>
                  </a:lnTo>
                </a:path>
              </a:pathLst>
            </a:custGeom>
            <a:ln w="8872" cap="flat">
              <a:solidFill>
                <a:srgbClr val="FF7F4D"/>
              </a:solidFill>
              <a:prstDash val="solid"/>
              <a:miter/>
            </a:ln>
          </p:spPr>
          <p:txBody>
            <a:bodyPr rtlCol="0" anchor="ctr"/>
            <a:lstStyle/>
            <a:p>
              <a:endParaRPr lang="fr-FR"/>
            </a:p>
          </p:txBody>
        </p:sp>
        <p:sp>
          <p:nvSpPr>
            <p:cNvPr id="3997" name="Forme libre : forme 3996">
              <a:extLst>
                <a:ext uri="{FF2B5EF4-FFF2-40B4-BE49-F238E27FC236}">
                  <a16:creationId xmlns="" xmlns:a16="http://schemas.microsoft.com/office/drawing/2014/main" id="{11794C4B-6CA2-A15A-86F7-9750C66DEA18}"/>
                </a:ext>
              </a:extLst>
            </p:cNvPr>
            <p:cNvSpPr/>
            <p:nvPr/>
          </p:nvSpPr>
          <p:spPr>
            <a:xfrm>
              <a:off x="4162679" y="3343548"/>
              <a:ext cx="85839" cy="8886"/>
            </a:xfrm>
            <a:custGeom>
              <a:avLst/>
              <a:gdLst>
                <a:gd name="connsiteX0" fmla="*/ 85839 w 85839"/>
                <a:gd name="connsiteY0" fmla="*/ 0 h 8886"/>
                <a:gd name="connsiteX1" fmla="*/ 0 w 85839"/>
                <a:gd name="connsiteY1" fmla="*/ 0 h 8886"/>
              </a:gdLst>
              <a:ahLst/>
              <a:cxnLst>
                <a:cxn ang="0">
                  <a:pos x="connsiteX0" y="connsiteY0"/>
                </a:cxn>
                <a:cxn ang="0">
                  <a:pos x="connsiteX1" y="connsiteY1"/>
                </a:cxn>
              </a:cxnLst>
              <a:rect l="l" t="t" r="r" b="b"/>
              <a:pathLst>
                <a:path w="85839" h="8886">
                  <a:moveTo>
                    <a:pt x="85839" y="0"/>
                  </a:moveTo>
                  <a:lnTo>
                    <a:pt x="0" y="0"/>
                  </a:lnTo>
                </a:path>
              </a:pathLst>
            </a:custGeom>
            <a:ln w="8872" cap="flat">
              <a:solidFill>
                <a:srgbClr val="FF7F4D"/>
              </a:solidFill>
              <a:prstDash val="solid"/>
              <a:miter/>
            </a:ln>
          </p:spPr>
          <p:txBody>
            <a:bodyPr rtlCol="0" anchor="ctr"/>
            <a:lstStyle/>
            <a:p>
              <a:endParaRPr lang="fr-FR"/>
            </a:p>
          </p:txBody>
        </p:sp>
        <p:sp>
          <p:nvSpPr>
            <p:cNvPr id="3998" name="Forme libre : forme 3997">
              <a:extLst>
                <a:ext uri="{FF2B5EF4-FFF2-40B4-BE49-F238E27FC236}">
                  <a16:creationId xmlns="" xmlns:a16="http://schemas.microsoft.com/office/drawing/2014/main" id="{F90DA593-A411-011F-67F8-0045DDCF1459}"/>
                </a:ext>
              </a:extLst>
            </p:cNvPr>
            <p:cNvSpPr/>
            <p:nvPr/>
          </p:nvSpPr>
          <p:spPr>
            <a:xfrm rot="18900000">
              <a:off x="4220515" y="3315583"/>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3999" name="Groupe 3998">
            <a:extLst>
              <a:ext uri="{FF2B5EF4-FFF2-40B4-BE49-F238E27FC236}">
                <a16:creationId xmlns="" xmlns:a16="http://schemas.microsoft.com/office/drawing/2014/main" id="{04806108-3376-C698-1AAC-2F534750BC0E}"/>
              </a:ext>
            </a:extLst>
          </p:cNvPr>
          <p:cNvGrpSpPr/>
          <p:nvPr/>
        </p:nvGrpSpPr>
        <p:grpSpPr>
          <a:xfrm>
            <a:off x="4646842" y="3397853"/>
            <a:ext cx="266315" cy="56071"/>
            <a:chOff x="4216617" y="3493966"/>
            <a:chExt cx="266315" cy="56071"/>
          </a:xfrm>
        </p:grpSpPr>
        <p:sp>
          <p:nvSpPr>
            <p:cNvPr id="4000" name="Forme libre : forme 3999">
              <a:extLst>
                <a:ext uri="{FF2B5EF4-FFF2-40B4-BE49-F238E27FC236}">
                  <a16:creationId xmlns="" xmlns:a16="http://schemas.microsoft.com/office/drawing/2014/main" id="{53ACD154-8C7D-260D-EFDB-2E9A636C56F0}"/>
                </a:ext>
              </a:extLst>
            </p:cNvPr>
            <p:cNvSpPr/>
            <p:nvPr/>
          </p:nvSpPr>
          <p:spPr>
            <a:xfrm>
              <a:off x="4347598" y="3521803"/>
              <a:ext cx="135334" cy="8886"/>
            </a:xfrm>
            <a:custGeom>
              <a:avLst/>
              <a:gdLst>
                <a:gd name="connsiteX0" fmla="*/ 135335 w 135334"/>
                <a:gd name="connsiteY0" fmla="*/ 0 h 8886"/>
                <a:gd name="connsiteX1" fmla="*/ 0 w 135334"/>
                <a:gd name="connsiteY1" fmla="*/ 0 h 8886"/>
              </a:gdLst>
              <a:ahLst/>
              <a:cxnLst>
                <a:cxn ang="0">
                  <a:pos x="connsiteX0" y="connsiteY0"/>
                </a:cxn>
                <a:cxn ang="0">
                  <a:pos x="connsiteX1" y="connsiteY1"/>
                </a:cxn>
              </a:cxnLst>
              <a:rect l="l" t="t" r="r" b="b"/>
              <a:pathLst>
                <a:path w="135334" h="8886">
                  <a:moveTo>
                    <a:pt x="135335" y="0"/>
                  </a:moveTo>
                  <a:lnTo>
                    <a:pt x="0" y="0"/>
                  </a:lnTo>
                </a:path>
              </a:pathLst>
            </a:custGeom>
            <a:ln w="8872" cap="flat">
              <a:solidFill>
                <a:srgbClr val="FF7F4D"/>
              </a:solidFill>
              <a:prstDash val="solid"/>
              <a:miter/>
            </a:ln>
          </p:spPr>
          <p:txBody>
            <a:bodyPr rtlCol="0" anchor="ctr"/>
            <a:lstStyle/>
            <a:p>
              <a:endParaRPr lang="fr-FR"/>
            </a:p>
          </p:txBody>
        </p:sp>
        <p:sp>
          <p:nvSpPr>
            <p:cNvPr id="4001" name="Forme libre : forme 4000">
              <a:extLst>
                <a:ext uri="{FF2B5EF4-FFF2-40B4-BE49-F238E27FC236}">
                  <a16:creationId xmlns="" xmlns:a16="http://schemas.microsoft.com/office/drawing/2014/main" id="{844F5B8D-1401-2C56-0D57-467018276258}"/>
                </a:ext>
              </a:extLst>
            </p:cNvPr>
            <p:cNvSpPr/>
            <p:nvPr/>
          </p:nvSpPr>
          <p:spPr>
            <a:xfrm>
              <a:off x="4216617" y="3521803"/>
              <a:ext cx="130980" cy="8886"/>
            </a:xfrm>
            <a:custGeom>
              <a:avLst/>
              <a:gdLst>
                <a:gd name="connsiteX0" fmla="*/ 130981 w 130980"/>
                <a:gd name="connsiteY0" fmla="*/ 0 h 8886"/>
                <a:gd name="connsiteX1" fmla="*/ 0 w 130980"/>
                <a:gd name="connsiteY1" fmla="*/ 0 h 8886"/>
              </a:gdLst>
              <a:ahLst/>
              <a:cxnLst>
                <a:cxn ang="0">
                  <a:pos x="connsiteX0" y="connsiteY0"/>
                </a:cxn>
                <a:cxn ang="0">
                  <a:pos x="connsiteX1" y="connsiteY1"/>
                </a:cxn>
              </a:cxnLst>
              <a:rect l="l" t="t" r="r" b="b"/>
              <a:pathLst>
                <a:path w="130980" h="8886">
                  <a:moveTo>
                    <a:pt x="130981" y="0"/>
                  </a:moveTo>
                  <a:lnTo>
                    <a:pt x="0" y="0"/>
                  </a:lnTo>
                </a:path>
              </a:pathLst>
            </a:custGeom>
            <a:ln w="8872" cap="flat">
              <a:solidFill>
                <a:srgbClr val="FF7F4D"/>
              </a:solidFill>
              <a:prstDash val="solid"/>
              <a:miter/>
            </a:ln>
          </p:spPr>
          <p:txBody>
            <a:bodyPr rtlCol="0" anchor="ctr"/>
            <a:lstStyle/>
            <a:p>
              <a:endParaRPr lang="fr-FR"/>
            </a:p>
          </p:txBody>
        </p:sp>
        <p:sp>
          <p:nvSpPr>
            <p:cNvPr id="4002" name="Forme libre : forme 4001">
              <a:extLst>
                <a:ext uri="{FF2B5EF4-FFF2-40B4-BE49-F238E27FC236}">
                  <a16:creationId xmlns="" xmlns:a16="http://schemas.microsoft.com/office/drawing/2014/main" id="{55F8971F-46FE-3FB5-E0C1-409B3274E443}"/>
                </a:ext>
              </a:extLst>
            </p:cNvPr>
            <p:cNvSpPr/>
            <p:nvPr/>
          </p:nvSpPr>
          <p:spPr>
            <a:xfrm rot="18900000">
              <a:off x="4319495" y="3493966"/>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03" name="Groupe 4002">
            <a:extLst>
              <a:ext uri="{FF2B5EF4-FFF2-40B4-BE49-F238E27FC236}">
                <a16:creationId xmlns="" xmlns:a16="http://schemas.microsoft.com/office/drawing/2014/main" id="{7B91A5BD-5B12-61C1-5EC8-9E6E60B9373F}"/>
              </a:ext>
            </a:extLst>
          </p:cNvPr>
          <p:cNvGrpSpPr/>
          <p:nvPr/>
        </p:nvGrpSpPr>
        <p:grpSpPr>
          <a:xfrm>
            <a:off x="4669946" y="3779618"/>
            <a:ext cx="288353" cy="56071"/>
            <a:chOff x="4239721" y="3851665"/>
            <a:chExt cx="288353" cy="56071"/>
          </a:xfrm>
        </p:grpSpPr>
        <p:sp>
          <p:nvSpPr>
            <p:cNvPr id="4004" name="Forme libre : forme 4003">
              <a:extLst>
                <a:ext uri="{FF2B5EF4-FFF2-40B4-BE49-F238E27FC236}">
                  <a16:creationId xmlns="" xmlns:a16="http://schemas.microsoft.com/office/drawing/2014/main" id="{2A378BC9-D683-3B40-BFB1-7C15C54B694C}"/>
                </a:ext>
              </a:extLst>
            </p:cNvPr>
            <p:cNvSpPr/>
            <p:nvPr/>
          </p:nvSpPr>
          <p:spPr>
            <a:xfrm>
              <a:off x="4382787" y="3879468"/>
              <a:ext cx="145287" cy="8886"/>
            </a:xfrm>
            <a:custGeom>
              <a:avLst/>
              <a:gdLst>
                <a:gd name="connsiteX0" fmla="*/ 145287 w 145287"/>
                <a:gd name="connsiteY0" fmla="*/ 0 h 8886"/>
                <a:gd name="connsiteX1" fmla="*/ 0 w 145287"/>
                <a:gd name="connsiteY1" fmla="*/ 0 h 8886"/>
              </a:gdLst>
              <a:ahLst/>
              <a:cxnLst>
                <a:cxn ang="0">
                  <a:pos x="connsiteX0" y="connsiteY0"/>
                </a:cxn>
                <a:cxn ang="0">
                  <a:pos x="connsiteX1" y="connsiteY1"/>
                </a:cxn>
              </a:cxnLst>
              <a:rect l="l" t="t" r="r" b="b"/>
              <a:pathLst>
                <a:path w="145287" h="8886">
                  <a:moveTo>
                    <a:pt x="145287" y="0"/>
                  </a:moveTo>
                  <a:lnTo>
                    <a:pt x="0" y="0"/>
                  </a:lnTo>
                </a:path>
              </a:pathLst>
            </a:custGeom>
            <a:ln w="8872" cap="flat">
              <a:solidFill>
                <a:srgbClr val="FF7F4D"/>
              </a:solidFill>
              <a:prstDash val="solid"/>
              <a:miter/>
            </a:ln>
          </p:spPr>
          <p:txBody>
            <a:bodyPr rtlCol="0" anchor="ctr"/>
            <a:lstStyle/>
            <a:p>
              <a:endParaRPr lang="fr-FR"/>
            </a:p>
          </p:txBody>
        </p:sp>
        <p:sp>
          <p:nvSpPr>
            <p:cNvPr id="4005" name="Forme libre : forme 4004">
              <a:extLst>
                <a:ext uri="{FF2B5EF4-FFF2-40B4-BE49-F238E27FC236}">
                  <a16:creationId xmlns="" xmlns:a16="http://schemas.microsoft.com/office/drawing/2014/main" id="{DF734EF7-F8F8-DB00-6CCB-B5FEEBAA5580}"/>
                </a:ext>
              </a:extLst>
            </p:cNvPr>
            <p:cNvSpPr/>
            <p:nvPr/>
          </p:nvSpPr>
          <p:spPr>
            <a:xfrm>
              <a:off x="4239721" y="3879468"/>
              <a:ext cx="143065" cy="8886"/>
            </a:xfrm>
            <a:custGeom>
              <a:avLst/>
              <a:gdLst>
                <a:gd name="connsiteX0" fmla="*/ 143066 w 143065"/>
                <a:gd name="connsiteY0" fmla="*/ 0 h 8886"/>
                <a:gd name="connsiteX1" fmla="*/ 0 w 143065"/>
                <a:gd name="connsiteY1" fmla="*/ 0 h 8886"/>
              </a:gdLst>
              <a:ahLst/>
              <a:cxnLst>
                <a:cxn ang="0">
                  <a:pos x="connsiteX0" y="connsiteY0"/>
                </a:cxn>
                <a:cxn ang="0">
                  <a:pos x="connsiteX1" y="connsiteY1"/>
                </a:cxn>
              </a:cxnLst>
              <a:rect l="l" t="t" r="r" b="b"/>
              <a:pathLst>
                <a:path w="143065" h="8886">
                  <a:moveTo>
                    <a:pt x="143066" y="0"/>
                  </a:moveTo>
                  <a:lnTo>
                    <a:pt x="0" y="0"/>
                  </a:lnTo>
                </a:path>
              </a:pathLst>
            </a:custGeom>
            <a:ln w="8872" cap="flat">
              <a:solidFill>
                <a:srgbClr val="FF7F4D"/>
              </a:solidFill>
              <a:prstDash val="solid"/>
              <a:miter/>
            </a:ln>
          </p:spPr>
          <p:txBody>
            <a:bodyPr rtlCol="0" anchor="ctr"/>
            <a:lstStyle/>
            <a:p>
              <a:endParaRPr lang="fr-FR"/>
            </a:p>
          </p:txBody>
        </p:sp>
        <p:sp>
          <p:nvSpPr>
            <p:cNvPr id="4006" name="Forme libre : forme 4005">
              <a:extLst>
                <a:ext uri="{FF2B5EF4-FFF2-40B4-BE49-F238E27FC236}">
                  <a16:creationId xmlns="" xmlns:a16="http://schemas.microsoft.com/office/drawing/2014/main" id="{9978AE7A-A302-BB34-412C-6B4020F498ED}"/>
                </a:ext>
              </a:extLst>
            </p:cNvPr>
            <p:cNvSpPr/>
            <p:nvPr/>
          </p:nvSpPr>
          <p:spPr>
            <a:xfrm rot="18900000">
              <a:off x="4354758" y="3851665"/>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07" name="Groupe 4006">
            <a:extLst>
              <a:ext uri="{FF2B5EF4-FFF2-40B4-BE49-F238E27FC236}">
                <a16:creationId xmlns="" xmlns:a16="http://schemas.microsoft.com/office/drawing/2014/main" id="{557BD748-3E8D-1DBA-A224-E68F08B45630}"/>
              </a:ext>
            </a:extLst>
          </p:cNvPr>
          <p:cNvGrpSpPr/>
          <p:nvPr/>
        </p:nvGrpSpPr>
        <p:grpSpPr>
          <a:xfrm>
            <a:off x="4587394" y="3901809"/>
            <a:ext cx="165103" cy="56071"/>
            <a:chOff x="4157169" y="4030005"/>
            <a:chExt cx="165103" cy="56071"/>
          </a:xfrm>
        </p:grpSpPr>
        <p:sp>
          <p:nvSpPr>
            <p:cNvPr id="4008" name="Forme libre : forme 4007">
              <a:extLst>
                <a:ext uri="{FF2B5EF4-FFF2-40B4-BE49-F238E27FC236}">
                  <a16:creationId xmlns="" xmlns:a16="http://schemas.microsoft.com/office/drawing/2014/main" id="{EE6DE755-733C-1842-C745-E67DBBD733C0}"/>
                </a:ext>
              </a:extLst>
            </p:cNvPr>
            <p:cNvSpPr/>
            <p:nvPr/>
          </p:nvSpPr>
          <p:spPr>
            <a:xfrm>
              <a:off x="4235367" y="4057811"/>
              <a:ext cx="86905" cy="8886"/>
            </a:xfrm>
            <a:custGeom>
              <a:avLst/>
              <a:gdLst>
                <a:gd name="connsiteX0" fmla="*/ 86906 w 86905"/>
                <a:gd name="connsiteY0" fmla="*/ 0 h 8886"/>
                <a:gd name="connsiteX1" fmla="*/ 0 w 86905"/>
                <a:gd name="connsiteY1" fmla="*/ 0 h 8886"/>
              </a:gdLst>
              <a:ahLst/>
              <a:cxnLst>
                <a:cxn ang="0">
                  <a:pos x="connsiteX0" y="connsiteY0"/>
                </a:cxn>
                <a:cxn ang="0">
                  <a:pos x="connsiteX1" y="connsiteY1"/>
                </a:cxn>
              </a:cxnLst>
              <a:rect l="l" t="t" r="r" b="b"/>
              <a:pathLst>
                <a:path w="86905" h="8886">
                  <a:moveTo>
                    <a:pt x="86906" y="0"/>
                  </a:moveTo>
                  <a:lnTo>
                    <a:pt x="0" y="0"/>
                  </a:lnTo>
                </a:path>
              </a:pathLst>
            </a:custGeom>
            <a:ln w="8872" cap="flat">
              <a:solidFill>
                <a:srgbClr val="FF7F4D"/>
              </a:solidFill>
              <a:prstDash val="solid"/>
              <a:miter/>
            </a:ln>
          </p:spPr>
          <p:txBody>
            <a:bodyPr rtlCol="0" anchor="ctr"/>
            <a:lstStyle/>
            <a:p>
              <a:endParaRPr lang="fr-FR"/>
            </a:p>
          </p:txBody>
        </p:sp>
        <p:sp>
          <p:nvSpPr>
            <p:cNvPr id="4009" name="Forme libre : forme 4008">
              <a:extLst>
                <a:ext uri="{FF2B5EF4-FFF2-40B4-BE49-F238E27FC236}">
                  <a16:creationId xmlns="" xmlns:a16="http://schemas.microsoft.com/office/drawing/2014/main" id="{EFE923A5-3514-83DE-B6DF-B437081A1D64}"/>
                </a:ext>
              </a:extLst>
            </p:cNvPr>
            <p:cNvSpPr/>
            <p:nvPr/>
          </p:nvSpPr>
          <p:spPr>
            <a:xfrm>
              <a:off x="4157169" y="4057811"/>
              <a:ext cx="78197" cy="8886"/>
            </a:xfrm>
            <a:custGeom>
              <a:avLst/>
              <a:gdLst>
                <a:gd name="connsiteX0" fmla="*/ 78197 w 78197"/>
                <a:gd name="connsiteY0" fmla="*/ 0 h 8886"/>
                <a:gd name="connsiteX1" fmla="*/ 0 w 78197"/>
                <a:gd name="connsiteY1" fmla="*/ 0 h 8886"/>
              </a:gdLst>
              <a:ahLst/>
              <a:cxnLst>
                <a:cxn ang="0">
                  <a:pos x="connsiteX0" y="connsiteY0"/>
                </a:cxn>
                <a:cxn ang="0">
                  <a:pos x="connsiteX1" y="connsiteY1"/>
                </a:cxn>
              </a:cxnLst>
              <a:rect l="l" t="t" r="r" b="b"/>
              <a:pathLst>
                <a:path w="78197" h="8886">
                  <a:moveTo>
                    <a:pt x="78197" y="0"/>
                  </a:moveTo>
                  <a:lnTo>
                    <a:pt x="0" y="0"/>
                  </a:lnTo>
                </a:path>
              </a:pathLst>
            </a:custGeom>
            <a:ln w="8872" cap="flat">
              <a:solidFill>
                <a:srgbClr val="FF7F4D"/>
              </a:solidFill>
              <a:prstDash val="solid"/>
              <a:miter/>
            </a:ln>
          </p:spPr>
          <p:txBody>
            <a:bodyPr rtlCol="0" anchor="ctr"/>
            <a:lstStyle/>
            <a:p>
              <a:endParaRPr lang="fr-FR"/>
            </a:p>
          </p:txBody>
        </p:sp>
        <p:sp>
          <p:nvSpPr>
            <p:cNvPr id="4010" name="Forme libre : forme 4009">
              <a:extLst>
                <a:ext uri="{FF2B5EF4-FFF2-40B4-BE49-F238E27FC236}">
                  <a16:creationId xmlns="" xmlns:a16="http://schemas.microsoft.com/office/drawing/2014/main" id="{0FCA98F4-15F9-9352-0628-F65B4F237628}"/>
                </a:ext>
              </a:extLst>
            </p:cNvPr>
            <p:cNvSpPr/>
            <p:nvPr/>
          </p:nvSpPr>
          <p:spPr>
            <a:xfrm rot="18900000">
              <a:off x="4207281" y="4030005"/>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11" name="Groupe 4010">
            <a:extLst>
              <a:ext uri="{FF2B5EF4-FFF2-40B4-BE49-F238E27FC236}">
                <a16:creationId xmlns="" xmlns:a16="http://schemas.microsoft.com/office/drawing/2014/main" id="{8AE7F9DD-B82A-6459-AB71-FAB3ABE0C753}"/>
              </a:ext>
            </a:extLst>
          </p:cNvPr>
          <p:cNvGrpSpPr/>
          <p:nvPr/>
        </p:nvGrpSpPr>
        <p:grpSpPr>
          <a:xfrm>
            <a:off x="4519238" y="4291521"/>
            <a:ext cx="258584" cy="56071"/>
            <a:chOff x="4089013" y="4387634"/>
            <a:chExt cx="258584" cy="56071"/>
          </a:xfrm>
        </p:grpSpPr>
        <p:sp>
          <p:nvSpPr>
            <p:cNvPr id="4012" name="Forme libre : forme 4011">
              <a:extLst>
                <a:ext uri="{FF2B5EF4-FFF2-40B4-BE49-F238E27FC236}">
                  <a16:creationId xmlns="" xmlns:a16="http://schemas.microsoft.com/office/drawing/2014/main" id="{37CA7597-9AA5-DF4B-D3FD-32A67D9A1EF1}"/>
                </a:ext>
              </a:extLst>
            </p:cNvPr>
            <p:cNvSpPr/>
            <p:nvPr/>
          </p:nvSpPr>
          <p:spPr>
            <a:xfrm>
              <a:off x="4216617" y="4415476"/>
              <a:ext cx="130980" cy="8886"/>
            </a:xfrm>
            <a:custGeom>
              <a:avLst/>
              <a:gdLst>
                <a:gd name="connsiteX0" fmla="*/ 130981 w 130980"/>
                <a:gd name="connsiteY0" fmla="*/ 0 h 8886"/>
                <a:gd name="connsiteX1" fmla="*/ 0 w 130980"/>
                <a:gd name="connsiteY1" fmla="*/ 0 h 8886"/>
              </a:gdLst>
              <a:ahLst/>
              <a:cxnLst>
                <a:cxn ang="0">
                  <a:pos x="connsiteX0" y="connsiteY0"/>
                </a:cxn>
                <a:cxn ang="0">
                  <a:pos x="connsiteX1" y="connsiteY1"/>
                </a:cxn>
              </a:cxnLst>
              <a:rect l="l" t="t" r="r" b="b"/>
              <a:pathLst>
                <a:path w="130980" h="8886">
                  <a:moveTo>
                    <a:pt x="130981" y="0"/>
                  </a:moveTo>
                  <a:lnTo>
                    <a:pt x="0" y="0"/>
                  </a:lnTo>
                </a:path>
              </a:pathLst>
            </a:custGeom>
            <a:ln w="8872" cap="flat">
              <a:solidFill>
                <a:srgbClr val="FF7F4D"/>
              </a:solidFill>
              <a:prstDash val="solid"/>
              <a:miter/>
            </a:ln>
          </p:spPr>
          <p:txBody>
            <a:bodyPr rtlCol="0" anchor="ctr"/>
            <a:lstStyle/>
            <a:p>
              <a:endParaRPr lang="fr-FR"/>
            </a:p>
          </p:txBody>
        </p:sp>
        <p:sp>
          <p:nvSpPr>
            <p:cNvPr id="4013" name="Forme libre : forme 4012">
              <a:extLst>
                <a:ext uri="{FF2B5EF4-FFF2-40B4-BE49-F238E27FC236}">
                  <a16:creationId xmlns="" xmlns:a16="http://schemas.microsoft.com/office/drawing/2014/main" id="{E67ACD24-59B7-35A6-8C38-1A030189A29C}"/>
                </a:ext>
              </a:extLst>
            </p:cNvPr>
            <p:cNvSpPr/>
            <p:nvPr/>
          </p:nvSpPr>
          <p:spPr>
            <a:xfrm>
              <a:off x="4089013" y="4415476"/>
              <a:ext cx="127604" cy="8886"/>
            </a:xfrm>
            <a:custGeom>
              <a:avLst/>
              <a:gdLst>
                <a:gd name="connsiteX0" fmla="*/ 127604 w 127604"/>
                <a:gd name="connsiteY0" fmla="*/ 0 h 8886"/>
                <a:gd name="connsiteX1" fmla="*/ 0 w 127604"/>
                <a:gd name="connsiteY1" fmla="*/ 0 h 8886"/>
              </a:gdLst>
              <a:ahLst/>
              <a:cxnLst>
                <a:cxn ang="0">
                  <a:pos x="connsiteX0" y="connsiteY0"/>
                </a:cxn>
                <a:cxn ang="0">
                  <a:pos x="connsiteX1" y="connsiteY1"/>
                </a:cxn>
              </a:cxnLst>
              <a:rect l="l" t="t" r="r" b="b"/>
              <a:pathLst>
                <a:path w="127604" h="8886">
                  <a:moveTo>
                    <a:pt x="127604" y="0"/>
                  </a:moveTo>
                  <a:lnTo>
                    <a:pt x="0" y="0"/>
                  </a:lnTo>
                </a:path>
              </a:pathLst>
            </a:custGeom>
            <a:ln w="8872" cap="flat">
              <a:solidFill>
                <a:srgbClr val="FF7F4D"/>
              </a:solidFill>
              <a:prstDash val="solid"/>
              <a:miter/>
            </a:ln>
          </p:spPr>
          <p:txBody>
            <a:bodyPr rtlCol="0" anchor="ctr"/>
            <a:lstStyle/>
            <a:p>
              <a:endParaRPr lang="fr-FR"/>
            </a:p>
          </p:txBody>
        </p:sp>
        <p:sp>
          <p:nvSpPr>
            <p:cNvPr id="4014" name="Forme libre : forme 4013">
              <a:extLst>
                <a:ext uri="{FF2B5EF4-FFF2-40B4-BE49-F238E27FC236}">
                  <a16:creationId xmlns="" xmlns:a16="http://schemas.microsoft.com/office/drawing/2014/main" id="{149547A3-1C51-E3DC-DABB-B17E718B0075}"/>
                </a:ext>
              </a:extLst>
            </p:cNvPr>
            <p:cNvSpPr/>
            <p:nvPr/>
          </p:nvSpPr>
          <p:spPr>
            <a:xfrm rot="18900000">
              <a:off x="4188586" y="4387634"/>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15" name="Groupe 4014">
            <a:extLst>
              <a:ext uri="{FF2B5EF4-FFF2-40B4-BE49-F238E27FC236}">
                <a16:creationId xmlns="" xmlns:a16="http://schemas.microsoft.com/office/drawing/2014/main" id="{19FB04B5-D730-DFC2-1559-AA32C44816A4}"/>
              </a:ext>
            </a:extLst>
          </p:cNvPr>
          <p:cNvGrpSpPr/>
          <p:nvPr/>
        </p:nvGrpSpPr>
        <p:grpSpPr>
          <a:xfrm>
            <a:off x="4631469" y="4417704"/>
            <a:ext cx="181542" cy="56071"/>
            <a:chOff x="4201244" y="4565955"/>
            <a:chExt cx="181542" cy="56071"/>
          </a:xfrm>
        </p:grpSpPr>
        <p:sp>
          <p:nvSpPr>
            <p:cNvPr id="4016" name="Forme libre : forme 4015">
              <a:extLst>
                <a:ext uri="{FF2B5EF4-FFF2-40B4-BE49-F238E27FC236}">
                  <a16:creationId xmlns="" xmlns:a16="http://schemas.microsoft.com/office/drawing/2014/main" id="{55357F19-A6FC-1AC2-10DE-320720C4599C}"/>
                </a:ext>
              </a:extLst>
            </p:cNvPr>
            <p:cNvSpPr/>
            <p:nvPr/>
          </p:nvSpPr>
          <p:spPr>
            <a:xfrm>
              <a:off x="4289216" y="4593819"/>
              <a:ext cx="93570" cy="8886"/>
            </a:xfrm>
            <a:custGeom>
              <a:avLst/>
              <a:gdLst>
                <a:gd name="connsiteX0" fmla="*/ 93570 w 93570"/>
                <a:gd name="connsiteY0" fmla="*/ 0 h 8886"/>
                <a:gd name="connsiteX1" fmla="*/ 0 w 93570"/>
                <a:gd name="connsiteY1" fmla="*/ 0 h 8886"/>
              </a:gdLst>
              <a:ahLst/>
              <a:cxnLst>
                <a:cxn ang="0">
                  <a:pos x="connsiteX0" y="connsiteY0"/>
                </a:cxn>
                <a:cxn ang="0">
                  <a:pos x="connsiteX1" y="connsiteY1"/>
                </a:cxn>
              </a:cxnLst>
              <a:rect l="l" t="t" r="r" b="b"/>
              <a:pathLst>
                <a:path w="93570" h="8886">
                  <a:moveTo>
                    <a:pt x="93570" y="0"/>
                  </a:moveTo>
                  <a:lnTo>
                    <a:pt x="0" y="0"/>
                  </a:lnTo>
                </a:path>
              </a:pathLst>
            </a:custGeom>
            <a:ln w="8872" cap="flat">
              <a:solidFill>
                <a:srgbClr val="FF7F4D"/>
              </a:solidFill>
              <a:prstDash val="solid"/>
              <a:miter/>
            </a:ln>
          </p:spPr>
          <p:txBody>
            <a:bodyPr rtlCol="0" anchor="ctr"/>
            <a:lstStyle/>
            <a:p>
              <a:endParaRPr lang="fr-FR"/>
            </a:p>
          </p:txBody>
        </p:sp>
        <p:sp>
          <p:nvSpPr>
            <p:cNvPr id="4017" name="Forme libre : forme 4016">
              <a:extLst>
                <a:ext uri="{FF2B5EF4-FFF2-40B4-BE49-F238E27FC236}">
                  <a16:creationId xmlns="" xmlns:a16="http://schemas.microsoft.com/office/drawing/2014/main" id="{FA2856DE-BAB0-DBD1-9213-C1E7009818DE}"/>
                </a:ext>
              </a:extLst>
            </p:cNvPr>
            <p:cNvSpPr/>
            <p:nvPr/>
          </p:nvSpPr>
          <p:spPr>
            <a:xfrm>
              <a:off x="4201244" y="4593819"/>
              <a:ext cx="87972" cy="8886"/>
            </a:xfrm>
            <a:custGeom>
              <a:avLst/>
              <a:gdLst>
                <a:gd name="connsiteX0" fmla="*/ 87972 w 87972"/>
                <a:gd name="connsiteY0" fmla="*/ 0 h 8886"/>
                <a:gd name="connsiteX1" fmla="*/ 0 w 87972"/>
                <a:gd name="connsiteY1" fmla="*/ 0 h 8886"/>
              </a:gdLst>
              <a:ahLst/>
              <a:cxnLst>
                <a:cxn ang="0">
                  <a:pos x="connsiteX0" y="connsiteY0"/>
                </a:cxn>
                <a:cxn ang="0">
                  <a:pos x="connsiteX1" y="connsiteY1"/>
                </a:cxn>
              </a:cxnLst>
              <a:rect l="l" t="t" r="r" b="b"/>
              <a:pathLst>
                <a:path w="87972" h="8886">
                  <a:moveTo>
                    <a:pt x="87972" y="0"/>
                  </a:moveTo>
                  <a:lnTo>
                    <a:pt x="0" y="0"/>
                  </a:lnTo>
                </a:path>
              </a:pathLst>
            </a:custGeom>
            <a:ln w="8872" cap="flat">
              <a:solidFill>
                <a:srgbClr val="FF7F4D"/>
              </a:solidFill>
              <a:prstDash val="solid"/>
              <a:miter/>
            </a:ln>
          </p:spPr>
          <p:txBody>
            <a:bodyPr rtlCol="0" anchor="ctr"/>
            <a:lstStyle/>
            <a:p>
              <a:endParaRPr lang="fr-FR"/>
            </a:p>
          </p:txBody>
        </p:sp>
        <p:sp>
          <p:nvSpPr>
            <p:cNvPr id="4018" name="Forme libre : forme 4017">
              <a:extLst>
                <a:ext uri="{FF2B5EF4-FFF2-40B4-BE49-F238E27FC236}">
                  <a16:creationId xmlns="" xmlns:a16="http://schemas.microsoft.com/office/drawing/2014/main" id="{7BAB11D1-A71D-CC9C-5C27-CDD1FFEF0B34}"/>
                </a:ext>
              </a:extLst>
            </p:cNvPr>
            <p:cNvSpPr/>
            <p:nvPr/>
          </p:nvSpPr>
          <p:spPr>
            <a:xfrm rot="18900000">
              <a:off x="4261111" y="4565955"/>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19" name="Groupe 4018">
            <a:extLst>
              <a:ext uri="{FF2B5EF4-FFF2-40B4-BE49-F238E27FC236}">
                <a16:creationId xmlns="" xmlns:a16="http://schemas.microsoft.com/office/drawing/2014/main" id="{19A0DB9B-98C7-B781-2838-042D2096E8D8}"/>
              </a:ext>
            </a:extLst>
          </p:cNvPr>
          <p:cNvGrpSpPr/>
          <p:nvPr/>
        </p:nvGrpSpPr>
        <p:grpSpPr>
          <a:xfrm>
            <a:off x="4541187" y="4535875"/>
            <a:ext cx="518324" cy="56071"/>
            <a:chOff x="4110962" y="4744293"/>
            <a:chExt cx="518324" cy="56071"/>
          </a:xfrm>
        </p:grpSpPr>
        <p:sp>
          <p:nvSpPr>
            <p:cNvPr id="4020" name="Forme libre : forme 4019">
              <a:extLst>
                <a:ext uri="{FF2B5EF4-FFF2-40B4-BE49-F238E27FC236}">
                  <a16:creationId xmlns="" xmlns:a16="http://schemas.microsoft.com/office/drawing/2014/main" id="{A8DFFED4-DCA5-3A19-B5CB-BC1F36B1A226}"/>
                </a:ext>
              </a:extLst>
            </p:cNvPr>
            <p:cNvSpPr/>
            <p:nvPr/>
          </p:nvSpPr>
          <p:spPr>
            <a:xfrm>
              <a:off x="4369546" y="4772074"/>
              <a:ext cx="259740" cy="8886"/>
            </a:xfrm>
            <a:custGeom>
              <a:avLst/>
              <a:gdLst>
                <a:gd name="connsiteX0" fmla="*/ 259740 w 259740"/>
                <a:gd name="connsiteY0" fmla="*/ 0 h 8886"/>
                <a:gd name="connsiteX1" fmla="*/ 0 w 259740"/>
                <a:gd name="connsiteY1" fmla="*/ 0 h 8886"/>
              </a:gdLst>
              <a:ahLst/>
              <a:cxnLst>
                <a:cxn ang="0">
                  <a:pos x="connsiteX0" y="connsiteY0"/>
                </a:cxn>
                <a:cxn ang="0">
                  <a:pos x="connsiteX1" y="connsiteY1"/>
                </a:cxn>
              </a:cxnLst>
              <a:rect l="l" t="t" r="r" b="b"/>
              <a:pathLst>
                <a:path w="259740" h="8886">
                  <a:moveTo>
                    <a:pt x="259740" y="0"/>
                  </a:moveTo>
                  <a:lnTo>
                    <a:pt x="0" y="0"/>
                  </a:lnTo>
                </a:path>
              </a:pathLst>
            </a:custGeom>
            <a:ln w="8872" cap="flat">
              <a:solidFill>
                <a:srgbClr val="FF7F4D"/>
              </a:solidFill>
              <a:prstDash val="solid"/>
              <a:miter/>
            </a:ln>
          </p:spPr>
          <p:txBody>
            <a:bodyPr rtlCol="0" anchor="ctr"/>
            <a:lstStyle/>
            <a:p>
              <a:endParaRPr lang="fr-FR"/>
            </a:p>
          </p:txBody>
        </p:sp>
        <p:sp>
          <p:nvSpPr>
            <p:cNvPr id="4021" name="Forme libre : forme 4020">
              <a:extLst>
                <a:ext uri="{FF2B5EF4-FFF2-40B4-BE49-F238E27FC236}">
                  <a16:creationId xmlns="" xmlns:a16="http://schemas.microsoft.com/office/drawing/2014/main" id="{699D2AD1-3178-7959-FEDE-0C26D5BA4F66}"/>
                </a:ext>
              </a:extLst>
            </p:cNvPr>
            <p:cNvSpPr/>
            <p:nvPr/>
          </p:nvSpPr>
          <p:spPr>
            <a:xfrm>
              <a:off x="4110962" y="4772074"/>
              <a:ext cx="258584" cy="8886"/>
            </a:xfrm>
            <a:custGeom>
              <a:avLst/>
              <a:gdLst>
                <a:gd name="connsiteX0" fmla="*/ 258585 w 258584"/>
                <a:gd name="connsiteY0" fmla="*/ 0 h 8886"/>
                <a:gd name="connsiteX1" fmla="*/ 0 w 258584"/>
                <a:gd name="connsiteY1" fmla="*/ 0 h 8886"/>
              </a:gdLst>
              <a:ahLst/>
              <a:cxnLst>
                <a:cxn ang="0">
                  <a:pos x="connsiteX0" y="connsiteY0"/>
                </a:cxn>
                <a:cxn ang="0">
                  <a:pos x="connsiteX1" y="connsiteY1"/>
                </a:cxn>
              </a:cxnLst>
              <a:rect l="l" t="t" r="r" b="b"/>
              <a:pathLst>
                <a:path w="258584" h="8886">
                  <a:moveTo>
                    <a:pt x="258585" y="0"/>
                  </a:moveTo>
                  <a:lnTo>
                    <a:pt x="0" y="0"/>
                  </a:lnTo>
                </a:path>
              </a:pathLst>
            </a:custGeom>
            <a:ln w="8872" cap="flat">
              <a:solidFill>
                <a:srgbClr val="FF7F4D"/>
              </a:solidFill>
              <a:prstDash val="solid"/>
              <a:miter/>
            </a:ln>
          </p:spPr>
          <p:txBody>
            <a:bodyPr rtlCol="0" anchor="ctr"/>
            <a:lstStyle/>
            <a:p>
              <a:endParaRPr lang="fr-FR"/>
            </a:p>
          </p:txBody>
        </p:sp>
        <p:sp>
          <p:nvSpPr>
            <p:cNvPr id="4022" name="Forme libre : forme 4021">
              <a:extLst>
                <a:ext uri="{FF2B5EF4-FFF2-40B4-BE49-F238E27FC236}">
                  <a16:creationId xmlns="" xmlns:a16="http://schemas.microsoft.com/office/drawing/2014/main" id="{BAAC0223-CC33-7175-656E-8125ADD82482}"/>
                </a:ext>
              </a:extLst>
            </p:cNvPr>
            <p:cNvSpPr/>
            <p:nvPr/>
          </p:nvSpPr>
          <p:spPr>
            <a:xfrm rot="18900000">
              <a:off x="4341476" y="4744293"/>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23" name="Groupe 4022">
            <a:extLst>
              <a:ext uri="{FF2B5EF4-FFF2-40B4-BE49-F238E27FC236}">
                <a16:creationId xmlns="" xmlns:a16="http://schemas.microsoft.com/office/drawing/2014/main" id="{612D8FAE-86BC-BD39-CB04-1F810205A46D}"/>
              </a:ext>
            </a:extLst>
          </p:cNvPr>
          <p:cNvGrpSpPr/>
          <p:nvPr/>
        </p:nvGrpSpPr>
        <p:grpSpPr>
          <a:xfrm>
            <a:off x="4598413" y="4925634"/>
            <a:ext cx="217886" cy="56071"/>
            <a:chOff x="4168188" y="5101959"/>
            <a:chExt cx="217886" cy="56071"/>
          </a:xfrm>
        </p:grpSpPr>
        <p:sp>
          <p:nvSpPr>
            <p:cNvPr id="4024" name="Forme libre : forme 4023">
              <a:extLst>
                <a:ext uri="{FF2B5EF4-FFF2-40B4-BE49-F238E27FC236}">
                  <a16:creationId xmlns="" xmlns:a16="http://schemas.microsoft.com/office/drawing/2014/main" id="{625266AC-1D0D-69A2-FF9B-87BEC84C459D}"/>
                </a:ext>
              </a:extLst>
            </p:cNvPr>
            <p:cNvSpPr/>
            <p:nvPr/>
          </p:nvSpPr>
          <p:spPr>
            <a:xfrm>
              <a:off x="4278286" y="5129739"/>
              <a:ext cx="107788" cy="8886"/>
            </a:xfrm>
            <a:custGeom>
              <a:avLst/>
              <a:gdLst>
                <a:gd name="connsiteX0" fmla="*/ 107788 w 107788"/>
                <a:gd name="connsiteY0" fmla="*/ 0 h 8886"/>
                <a:gd name="connsiteX1" fmla="*/ 0 w 107788"/>
                <a:gd name="connsiteY1" fmla="*/ 0 h 8886"/>
              </a:gdLst>
              <a:ahLst/>
              <a:cxnLst>
                <a:cxn ang="0">
                  <a:pos x="connsiteX0" y="connsiteY0"/>
                </a:cxn>
                <a:cxn ang="0">
                  <a:pos x="connsiteX1" y="connsiteY1"/>
                </a:cxn>
              </a:cxnLst>
              <a:rect l="l" t="t" r="r" b="b"/>
              <a:pathLst>
                <a:path w="107788" h="8886">
                  <a:moveTo>
                    <a:pt x="107788" y="0"/>
                  </a:moveTo>
                  <a:lnTo>
                    <a:pt x="0" y="0"/>
                  </a:lnTo>
                </a:path>
              </a:pathLst>
            </a:custGeom>
            <a:ln w="8872" cap="flat">
              <a:solidFill>
                <a:srgbClr val="FF7F4D"/>
              </a:solidFill>
              <a:prstDash val="solid"/>
              <a:miter/>
            </a:ln>
          </p:spPr>
          <p:txBody>
            <a:bodyPr rtlCol="0" anchor="ctr"/>
            <a:lstStyle/>
            <a:p>
              <a:endParaRPr lang="fr-FR"/>
            </a:p>
          </p:txBody>
        </p:sp>
        <p:sp>
          <p:nvSpPr>
            <p:cNvPr id="4025" name="Forme libre : forme 4024">
              <a:extLst>
                <a:ext uri="{FF2B5EF4-FFF2-40B4-BE49-F238E27FC236}">
                  <a16:creationId xmlns="" xmlns:a16="http://schemas.microsoft.com/office/drawing/2014/main" id="{1AFBDB53-83CC-89FE-8F49-7A7B26E09DB4}"/>
                </a:ext>
              </a:extLst>
            </p:cNvPr>
            <p:cNvSpPr/>
            <p:nvPr/>
          </p:nvSpPr>
          <p:spPr>
            <a:xfrm>
              <a:off x="4168188" y="5129739"/>
              <a:ext cx="110098" cy="8886"/>
            </a:xfrm>
            <a:custGeom>
              <a:avLst/>
              <a:gdLst>
                <a:gd name="connsiteX0" fmla="*/ 110099 w 110098"/>
                <a:gd name="connsiteY0" fmla="*/ 0 h 8886"/>
                <a:gd name="connsiteX1" fmla="*/ 0 w 110098"/>
                <a:gd name="connsiteY1" fmla="*/ 0 h 8886"/>
              </a:gdLst>
              <a:ahLst/>
              <a:cxnLst>
                <a:cxn ang="0">
                  <a:pos x="connsiteX0" y="connsiteY0"/>
                </a:cxn>
                <a:cxn ang="0">
                  <a:pos x="connsiteX1" y="connsiteY1"/>
                </a:cxn>
              </a:cxnLst>
              <a:rect l="l" t="t" r="r" b="b"/>
              <a:pathLst>
                <a:path w="110098" h="8886">
                  <a:moveTo>
                    <a:pt x="110099" y="0"/>
                  </a:moveTo>
                  <a:lnTo>
                    <a:pt x="0" y="0"/>
                  </a:lnTo>
                </a:path>
              </a:pathLst>
            </a:custGeom>
            <a:ln w="8872" cap="flat">
              <a:solidFill>
                <a:srgbClr val="FF7F4D"/>
              </a:solidFill>
              <a:prstDash val="solid"/>
              <a:miter/>
            </a:ln>
          </p:spPr>
          <p:txBody>
            <a:bodyPr rtlCol="0" anchor="ctr"/>
            <a:lstStyle/>
            <a:p>
              <a:endParaRPr lang="fr-FR"/>
            </a:p>
          </p:txBody>
        </p:sp>
        <p:sp>
          <p:nvSpPr>
            <p:cNvPr id="4026" name="Forme libre : forme 4025">
              <a:extLst>
                <a:ext uri="{FF2B5EF4-FFF2-40B4-BE49-F238E27FC236}">
                  <a16:creationId xmlns="" xmlns:a16="http://schemas.microsoft.com/office/drawing/2014/main" id="{98AE7FEA-E06D-CBC6-B157-2C87628D983D}"/>
                </a:ext>
              </a:extLst>
            </p:cNvPr>
            <p:cNvSpPr/>
            <p:nvPr/>
          </p:nvSpPr>
          <p:spPr>
            <a:xfrm rot="18900000">
              <a:off x="4250145" y="510195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27" name="Groupe 4026">
            <a:extLst>
              <a:ext uri="{FF2B5EF4-FFF2-40B4-BE49-F238E27FC236}">
                <a16:creationId xmlns="" xmlns:a16="http://schemas.microsoft.com/office/drawing/2014/main" id="{BFC1BDB4-A8C9-5E06-2F35-5BBE094728AE}"/>
              </a:ext>
            </a:extLst>
          </p:cNvPr>
          <p:cNvGrpSpPr/>
          <p:nvPr/>
        </p:nvGrpSpPr>
        <p:grpSpPr>
          <a:xfrm>
            <a:off x="4604989" y="5039800"/>
            <a:ext cx="191495" cy="56071"/>
            <a:chOff x="4174764" y="5280300"/>
            <a:chExt cx="191495" cy="56071"/>
          </a:xfrm>
        </p:grpSpPr>
        <p:sp>
          <p:nvSpPr>
            <p:cNvPr id="4028" name="Forme libre : forme 4027">
              <a:extLst>
                <a:ext uri="{FF2B5EF4-FFF2-40B4-BE49-F238E27FC236}">
                  <a16:creationId xmlns="" xmlns:a16="http://schemas.microsoft.com/office/drawing/2014/main" id="{0C00DE4E-1A7F-B9E3-E0D2-9F28B63C5CDC}"/>
                </a:ext>
              </a:extLst>
            </p:cNvPr>
            <p:cNvSpPr/>
            <p:nvPr/>
          </p:nvSpPr>
          <p:spPr>
            <a:xfrm>
              <a:off x="4270556" y="5308082"/>
              <a:ext cx="95703" cy="8886"/>
            </a:xfrm>
            <a:custGeom>
              <a:avLst/>
              <a:gdLst>
                <a:gd name="connsiteX0" fmla="*/ 95703 w 95703"/>
                <a:gd name="connsiteY0" fmla="*/ 0 h 8886"/>
                <a:gd name="connsiteX1" fmla="*/ 0 w 95703"/>
                <a:gd name="connsiteY1" fmla="*/ 0 h 8886"/>
              </a:gdLst>
              <a:ahLst/>
              <a:cxnLst>
                <a:cxn ang="0">
                  <a:pos x="connsiteX0" y="connsiteY0"/>
                </a:cxn>
                <a:cxn ang="0">
                  <a:pos x="connsiteX1" y="connsiteY1"/>
                </a:cxn>
              </a:cxnLst>
              <a:rect l="l" t="t" r="r" b="b"/>
              <a:pathLst>
                <a:path w="95703" h="8886">
                  <a:moveTo>
                    <a:pt x="95703" y="0"/>
                  </a:moveTo>
                  <a:lnTo>
                    <a:pt x="0" y="0"/>
                  </a:lnTo>
                </a:path>
              </a:pathLst>
            </a:custGeom>
            <a:ln w="8872" cap="flat">
              <a:solidFill>
                <a:srgbClr val="FF7F4D"/>
              </a:solidFill>
              <a:prstDash val="solid"/>
              <a:miter/>
            </a:ln>
          </p:spPr>
          <p:txBody>
            <a:bodyPr rtlCol="0" anchor="ctr"/>
            <a:lstStyle/>
            <a:p>
              <a:endParaRPr lang="fr-FR"/>
            </a:p>
          </p:txBody>
        </p:sp>
        <p:sp>
          <p:nvSpPr>
            <p:cNvPr id="4029" name="Forme libre : forme 4028">
              <a:extLst>
                <a:ext uri="{FF2B5EF4-FFF2-40B4-BE49-F238E27FC236}">
                  <a16:creationId xmlns="" xmlns:a16="http://schemas.microsoft.com/office/drawing/2014/main" id="{311451C9-D170-5324-8049-91338C388E9C}"/>
                </a:ext>
              </a:extLst>
            </p:cNvPr>
            <p:cNvSpPr/>
            <p:nvPr/>
          </p:nvSpPr>
          <p:spPr>
            <a:xfrm>
              <a:off x="4174764" y="5308082"/>
              <a:ext cx="95791" cy="8886"/>
            </a:xfrm>
            <a:custGeom>
              <a:avLst/>
              <a:gdLst>
                <a:gd name="connsiteX0" fmla="*/ 95792 w 95791"/>
                <a:gd name="connsiteY0" fmla="*/ 0 h 8886"/>
                <a:gd name="connsiteX1" fmla="*/ 0 w 95791"/>
                <a:gd name="connsiteY1" fmla="*/ 0 h 8886"/>
              </a:gdLst>
              <a:ahLst/>
              <a:cxnLst>
                <a:cxn ang="0">
                  <a:pos x="connsiteX0" y="connsiteY0"/>
                </a:cxn>
                <a:cxn ang="0">
                  <a:pos x="connsiteX1" y="connsiteY1"/>
                </a:cxn>
              </a:cxnLst>
              <a:rect l="l" t="t" r="r" b="b"/>
              <a:pathLst>
                <a:path w="95791" h="8886">
                  <a:moveTo>
                    <a:pt x="95792" y="0"/>
                  </a:moveTo>
                  <a:lnTo>
                    <a:pt x="0" y="0"/>
                  </a:lnTo>
                </a:path>
              </a:pathLst>
            </a:custGeom>
            <a:ln w="8872" cap="flat">
              <a:solidFill>
                <a:srgbClr val="FF7F4D"/>
              </a:solidFill>
              <a:prstDash val="solid"/>
              <a:miter/>
            </a:ln>
          </p:spPr>
          <p:txBody>
            <a:bodyPr rtlCol="0" anchor="ctr"/>
            <a:lstStyle/>
            <a:p>
              <a:endParaRPr lang="fr-FR"/>
            </a:p>
          </p:txBody>
        </p:sp>
        <p:sp>
          <p:nvSpPr>
            <p:cNvPr id="4030" name="Forme libre : forme 4029">
              <a:extLst>
                <a:ext uri="{FF2B5EF4-FFF2-40B4-BE49-F238E27FC236}">
                  <a16:creationId xmlns="" xmlns:a16="http://schemas.microsoft.com/office/drawing/2014/main" id="{5DBE275B-9496-0A1B-593F-3BD37E04320D}"/>
                </a:ext>
              </a:extLst>
            </p:cNvPr>
            <p:cNvSpPr/>
            <p:nvPr/>
          </p:nvSpPr>
          <p:spPr>
            <a:xfrm rot="18900000">
              <a:off x="4242445" y="5280300"/>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sp>
        <p:nvSpPr>
          <p:cNvPr id="4031" name="ZoneTexte 4030">
            <a:extLst>
              <a:ext uri="{FF2B5EF4-FFF2-40B4-BE49-F238E27FC236}">
                <a16:creationId xmlns="" xmlns:a16="http://schemas.microsoft.com/office/drawing/2014/main" id="{BF5130C8-4F91-67DA-D46C-55E709045974}"/>
              </a:ext>
            </a:extLst>
          </p:cNvPr>
          <p:cNvSpPr txBox="1"/>
          <p:nvPr/>
        </p:nvSpPr>
        <p:spPr>
          <a:xfrm>
            <a:off x="4159261" y="5406945"/>
            <a:ext cx="333943"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0.2</a:t>
            </a:r>
          </a:p>
        </p:txBody>
      </p:sp>
      <p:sp>
        <p:nvSpPr>
          <p:cNvPr id="4032" name="ZoneTexte 4031">
            <a:extLst>
              <a:ext uri="{FF2B5EF4-FFF2-40B4-BE49-F238E27FC236}">
                <a16:creationId xmlns="" xmlns:a16="http://schemas.microsoft.com/office/drawing/2014/main" id="{12F13068-4A21-AE38-FEEC-1DD0AFB9E32D}"/>
              </a:ext>
            </a:extLst>
          </p:cNvPr>
          <p:cNvSpPr txBox="1"/>
          <p:nvPr/>
        </p:nvSpPr>
        <p:spPr>
          <a:xfrm>
            <a:off x="4424421" y="5406945"/>
            <a:ext cx="333943"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0.5</a:t>
            </a:r>
          </a:p>
        </p:txBody>
      </p:sp>
      <p:sp>
        <p:nvSpPr>
          <p:cNvPr id="4033" name="ZoneTexte 4032">
            <a:extLst>
              <a:ext uri="{FF2B5EF4-FFF2-40B4-BE49-F238E27FC236}">
                <a16:creationId xmlns="" xmlns:a16="http://schemas.microsoft.com/office/drawing/2014/main" id="{5BB6FD23-3636-29A4-830C-822E270394BE}"/>
              </a:ext>
            </a:extLst>
          </p:cNvPr>
          <p:cNvSpPr txBox="1"/>
          <p:nvPr/>
        </p:nvSpPr>
        <p:spPr>
          <a:xfrm>
            <a:off x="4875567" y="5406945"/>
            <a:ext cx="245082"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2</a:t>
            </a:r>
          </a:p>
        </p:txBody>
      </p:sp>
      <p:sp>
        <p:nvSpPr>
          <p:cNvPr id="4034" name="ZoneTexte 4033">
            <a:extLst>
              <a:ext uri="{FF2B5EF4-FFF2-40B4-BE49-F238E27FC236}">
                <a16:creationId xmlns="" xmlns:a16="http://schemas.microsoft.com/office/drawing/2014/main" id="{F0180974-4775-C098-416C-5A0EDC6F912A}"/>
              </a:ext>
            </a:extLst>
          </p:cNvPr>
          <p:cNvSpPr txBox="1"/>
          <p:nvPr/>
        </p:nvSpPr>
        <p:spPr>
          <a:xfrm>
            <a:off x="4675364" y="5406945"/>
            <a:ext cx="245082"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1</a:t>
            </a:r>
          </a:p>
        </p:txBody>
      </p:sp>
      <p:sp>
        <p:nvSpPr>
          <p:cNvPr id="4035" name="ZoneTexte 4034">
            <a:extLst>
              <a:ext uri="{FF2B5EF4-FFF2-40B4-BE49-F238E27FC236}">
                <a16:creationId xmlns="" xmlns:a16="http://schemas.microsoft.com/office/drawing/2014/main" id="{8E9D073D-E1ED-A1BB-B62F-C1CBD993D08F}"/>
              </a:ext>
            </a:extLst>
          </p:cNvPr>
          <p:cNvSpPr txBox="1"/>
          <p:nvPr/>
        </p:nvSpPr>
        <p:spPr>
          <a:xfrm>
            <a:off x="3260257" y="5406945"/>
            <a:ext cx="396145"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0.01</a:t>
            </a:r>
          </a:p>
        </p:txBody>
      </p:sp>
      <p:sp>
        <p:nvSpPr>
          <p:cNvPr id="4036" name="Forme libre : forme 4035">
            <a:extLst>
              <a:ext uri="{FF2B5EF4-FFF2-40B4-BE49-F238E27FC236}">
                <a16:creationId xmlns="" xmlns:a16="http://schemas.microsoft.com/office/drawing/2014/main" id="{CA8AAEB7-AD18-F0A2-06BB-EC22AEA8FF72}"/>
              </a:ext>
            </a:extLst>
          </p:cNvPr>
          <p:cNvSpPr/>
          <p:nvPr/>
        </p:nvSpPr>
        <p:spPr>
          <a:xfrm>
            <a:off x="10490695" y="1714560"/>
            <a:ext cx="8886" cy="3631916"/>
          </a:xfrm>
          <a:custGeom>
            <a:avLst/>
            <a:gdLst>
              <a:gd name="connsiteX0" fmla="*/ 0 w 8886"/>
              <a:gd name="connsiteY0" fmla="*/ 0 h 3631916"/>
              <a:gd name="connsiteX1" fmla="*/ 0 w 8886"/>
              <a:gd name="connsiteY1" fmla="*/ 3631917 h 3631916"/>
            </a:gdLst>
            <a:ahLst/>
            <a:cxnLst>
              <a:cxn ang="0">
                <a:pos x="connsiteX0" y="connsiteY0"/>
              </a:cxn>
              <a:cxn ang="0">
                <a:pos x="connsiteX1" y="connsiteY1"/>
              </a:cxn>
            </a:cxnLst>
            <a:rect l="l" t="t" r="r" b="b"/>
            <a:pathLst>
              <a:path w="8886" h="3631916">
                <a:moveTo>
                  <a:pt x="0" y="0"/>
                </a:moveTo>
                <a:lnTo>
                  <a:pt x="0" y="3631917"/>
                </a:lnTo>
              </a:path>
            </a:pathLst>
          </a:custGeom>
          <a:ln w="4436" cap="rnd">
            <a:solidFill>
              <a:srgbClr val="7F7F7F"/>
            </a:solidFill>
            <a:custDash>
              <a:ds d="0" sp="0"/>
              <a:ds d="225000" sp="225000"/>
            </a:custDash>
            <a:miter/>
          </a:ln>
        </p:spPr>
        <p:txBody>
          <a:bodyPr rtlCol="0" anchor="ctr"/>
          <a:lstStyle/>
          <a:p>
            <a:endParaRPr lang="fr-FR"/>
          </a:p>
        </p:txBody>
      </p:sp>
      <p:sp>
        <p:nvSpPr>
          <p:cNvPr id="4037" name="Forme libre : forme 4036">
            <a:extLst>
              <a:ext uri="{FF2B5EF4-FFF2-40B4-BE49-F238E27FC236}">
                <a16:creationId xmlns="" xmlns:a16="http://schemas.microsoft.com/office/drawing/2014/main" id="{FAB38372-0EF4-5B7B-82B8-96A3928695DC}"/>
              </a:ext>
            </a:extLst>
          </p:cNvPr>
          <p:cNvSpPr/>
          <p:nvPr/>
        </p:nvSpPr>
        <p:spPr>
          <a:xfrm>
            <a:off x="10337053" y="1717848"/>
            <a:ext cx="144221" cy="3625341"/>
          </a:xfrm>
          <a:custGeom>
            <a:avLst/>
            <a:gdLst>
              <a:gd name="connsiteX0" fmla="*/ 0 w 144221"/>
              <a:gd name="connsiteY0" fmla="*/ 0 h 3625341"/>
              <a:gd name="connsiteX1" fmla="*/ 144221 w 144221"/>
              <a:gd name="connsiteY1" fmla="*/ 0 h 3625341"/>
              <a:gd name="connsiteX2" fmla="*/ 144221 w 144221"/>
              <a:gd name="connsiteY2" fmla="*/ 3625341 h 3625341"/>
              <a:gd name="connsiteX3" fmla="*/ 0 w 144221"/>
              <a:gd name="connsiteY3" fmla="*/ 3625341 h 3625341"/>
            </a:gdLst>
            <a:ahLst/>
            <a:cxnLst>
              <a:cxn ang="0">
                <a:pos x="connsiteX0" y="connsiteY0"/>
              </a:cxn>
              <a:cxn ang="0">
                <a:pos x="connsiteX1" y="connsiteY1"/>
              </a:cxn>
              <a:cxn ang="0">
                <a:pos x="connsiteX2" y="connsiteY2"/>
              </a:cxn>
              <a:cxn ang="0">
                <a:pos x="connsiteX3" y="connsiteY3"/>
              </a:cxn>
            </a:cxnLst>
            <a:rect l="l" t="t" r="r" b="b"/>
            <a:pathLst>
              <a:path w="144221" h="3625341">
                <a:moveTo>
                  <a:pt x="0" y="0"/>
                </a:moveTo>
                <a:lnTo>
                  <a:pt x="144221" y="0"/>
                </a:lnTo>
                <a:lnTo>
                  <a:pt x="144221" y="3625341"/>
                </a:lnTo>
                <a:lnTo>
                  <a:pt x="0" y="3625341"/>
                </a:lnTo>
                <a:close/>
              </a:path>
            </a:pathLst>
          </a:custGeom>
          <a:solidFill>
            <a:srgbClr val="D4D4D4"/>
          </a:solidFill>
          <a:ln w="0" cap="flat">
            <a:noFill/>
            <a:prstDash val="solid"/>
            <a:miter/>
          </a:ln>
        </p:spPr>
        <p:txBody>
          <a:bodyPr rtlCol="0" anchor="ctr"/>
          <a:lstStyle/>
          <a:p>
            <a:endParaRPr lang="fr-FR"/>
          </a:p>
        </p:txBody>
      </p:sp>
      <p:sp>
        <p:nvSpPr>
          <p:cNvPr id="4038" name="Forme libre : forme 4037">
            <a:extLst>
              <a:ext uri="{FF2B5EF4-FFF2-40B4-BE49-F238E27FC236}">
                <a16:creationId xmlns="" xmlns:a16="http://schemas.microsoft.com/office/drawing/2014/main" id="{8E732E52-7C1D-5785-2A4E-8D93B082DF32}"/>
              </a:ext>
            </a:extLst>
          </p:cNvPr>
          <p:cNvSpPr/>
          <p:nvPr/>
        </p:nvSpPr>
        <p:spPr>
          <a:xfrm>
            <a:off x="9162313" y="5350831"/>
            <a:ext cx="1671293" cy="8886"/>
          </a:xfrm>
          <a:custGeom>
            <a:avLst/>
            <a:gdLst>
              <a:gd name="connsiteX0" fmla="*/ 0 w 1671293"/>
              <a:gd name="connsiteY0" fmla="*/ 0 h 8886"/>
              <a:gd name="connsiteX1" fmla="*/ 1671293 w 1671293"/>
              <a:gd name="connsiteY1" fmla="*/ 0 h 8886"/>
            </a:gdLst>
            <a:ahLst/>
            <a:cxnLst>
              <a:cxn ang="0">
                <a:pos x="connsiteX0" y="connsiteY0"/>
              </a:cxn>
              <a:cxn ang="0">
                <a:pos x="connsiteX1" y="connsiteY1"/>
              </a:cxn>
            </a:cxnLst>
            <a:rect l="l" t="t" r="r" b="b"/>
            <a:pathLst>
              <a:path w="1671293" h="8886">
                <a:moveTo>
                  <a:pt x="0" y="0"/>
                </a:moveTo>
                <a:lnTo>
                  <a:pt x="1671293" y="0"/>
                </a:lnTo>
              </a:path>
            </a:pathLst>
          </a:custGeom>
          <a:ln w="8872" cap="flat">
            <a:solidFill>
              <a:srgbClr val="7F7F7F"/>
            </a:solidFill>
            <a:prstDash val="solid"/>
            <a:miter/>
          </a:ln>
        </p:spPr>
        <p:txBody>
          <a:bodyPr rtlCol="0" anchor="ctr"/>
          <a:lstStyle/>
          <a:p>
            <a:endParaRPr lang="fr-FR"/>
          </a:p>
        </p:txBody>
      </p:sp>
      <p:sp>
        <p:nvSpPr>
          <p:cNvPr id="4039" name="Forme libre : forme 4038">
            <a:extLst>
              <a:ext uri="{FF2B5EF4-FFF2-40B4-BE49-F238E27FC236}">
                <a16:creationId xmlns="" xmlns:a16="http://schemas.microsoft.com/office/drawing/2014/main" id="{1C144EE5-DBB4-DE2A-92E9-465F1E29B8DA}"/>
              </a:ext>
            </a:extLst>
          </p:cNvPr>
          <p:cNvSpPr/>
          <p:nvPr/>
        </p:nvSpPr>
        <p:spPr>
          <a:xfrm>
            <a:off x="9637896"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0" name="Forme libre : forme 4039">
            <a:extLst>
              <a:ext uri="{FF2B5EF4-FFF2-40B4-BE49-F238E27FC236}">
                <a16:creationId xmlns="" xmlns:a16="http://schemas.microsoft.com/office/drawing/2014/main" id="{32172632-9C0E-4883-C61C-C914477978B4}"/>
              </a:ext>
            </a:extLst>
          </p:cNvPr>
          <p:cNvSpPr/>
          <p:nvPr/>
        </p:nvSpPr>
        <p:spPr>
          <a:xfrm>
            <a:off x="10038658"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1" name="Forme libre : forme 4040">
            <a:extLst>
              <a:ext uri="{FF2B5EF4-FFF2-40B4-BE49-F238E27FC236}">
                <a16:creationId xmlns="" xmlns:a16="http://schemas.microsoft.com/office/drawing/2014/main" id="{A7035792-DF74-79B5-D232-FF33D007D5E1}"/>
              </a:ext>
            </a:extLst>
          </p:cNvPr>
          <p:cNvSpPr/>
          <p:nvPr/>
        </p:nvSpPr>
        <p:spPr>
          <a:xfrm>
            <a:off x="10303996"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2" name="Forme libre : forme 4041">
            <a:extLst>
              <a:ext uri="{FF2B5EF4-FFF2-40B4-BE49-F238E27FC236}">
                <a16:creationId xmlns="" xmlns:a16="http://schemas.microsoft.com/office/drawing/2014/main" id="{F3B97254-F8CB-F88F-C36C-36808D9D33E3}"/>
              </a:ext>
            </a:extLst>
          </p:cNvPr>
          <p:cNvSpPr/>
          <p:nvPr/>
        </p:nvSpPr>
        <p:spPr>
          <a:xfrm>
            <a:off x="10505444"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3" name="Forme libre : forme 4042">
            <a:extLst>
              <a:ext uri="{FF2B5EF4-FFF2-40B4-BE49-F238E27FC236}">
                <a16:creationId xmlns="" xmlns:a16="http://schemas.microsoft.com/office/drawing/2014/main" id="{BAB2E43F-E6B2-33AA-F00D-256B38F597EC}"/>
              </a:ext>
            </a:extLst>
          </p:cNvPr>
          <p:cNvSpPr/>
          <p:nvPr/>
        </p:nvSpPr>
        <p:spPr>
          <a:xfrm>
            <a:off x="10705825"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4" name="Forme libre : forme 4043">
            <a:extLst>
              <a:ext uri="{FF2B5EF4-FFF2-40B4-BE49-F238E27FC236}">
                <a16:creationId xmlns="" xmlns:a16="http://schemas.microsoft.com/office/drawing/2014/main" id="{28CDD27C-A711-E341-7900-D45841CDE6B2}"/>
              </a:ext>
            </a:extLst>
          </p:cNvPr>
          <p:cNvSpPr/>
          <p:nvPr/>
        </p:nvSpPr>
        <p:spPr>
          <a:xfrm>
            <a:off x="10823654"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4045" name="Forme libre : forme 4044">
            <a:extLst>
              <a:ext uri="{FF2B5EF4-FFF2-40B4-BE49-F238E27FC236}">
                <a16:creationId xmlns="" xmlns:a16="http://schemas.microsoft.com/office/drawing/2014/main" id="{06DF8D37-7B6B-C1F6-927A-B58213E55A33}"/>
              </a:ext>
            </a:extLst>
          </p:cNvPr>
          <p:cNvSpPr/>
          <p:nvPr/>
        </p:nvSpPr>
        <p:spPr>
          <a:xfrm>
            <a:off x="9172177" y="5350831"/>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grpSp>
        <p:nvGrpSpPr>
          <p:cNvPr id="4046" name="Groupe 4045">
            <a:extLst>
              <a:ext uri="{FF2B5EF4-FFF2-40B4-BE49-F238E27FC236}">
                <a16:creationId xmlns="" xmlns:a16="http://schemas.microsoft.com/office/drawing/2014/main" id="{106B70C5-7C04-9417-B169-94304B2AF6BE}"/>
              </a:ext>
            </a:extLst>
          </p:cNvPr>
          <p:cNvGrpSpPr/>
          <p:nvPr/>
        </p:nvGrpSpPr>
        <p:grpSpPr>
          <a:xfrm>
            <a:off x="10337053" y="1832079"/>
            <a:ext cx="146442" cy="56071"/>
            <a:chOff x="8097078" y="1886927"/>
            <a:chExt cx="146442" cy="56071"/>
          </a:xfrm>
        </p:grpSpPr>
        <p:sp>
          <p:nvSpPr>
            <p:cNvPr id="4047" name="Forme libre : forme 4046">
              <a:extLst>
                <a:ext uri="{FF2B5EF4-FFF2-40B4-BE49-F238E27FC236}">
                  <a16:creationId xmlns="" xmlns:a16="http://schemas.microsoft.com/office/drawing/2014/main" id="{49ADAD0A-C825-D17C-1B8C-5E56CE55E1D2}"/>
                </a:ext>
              </a:extLst>
            </p:cNvPr>
            <p:cNvSpPr/>
            <p:nvPr/>
          </p:nvSpPr>
          <p:spPr>
            <a:xfrm>
              <a:off x="8169766" y="1914934"/>
              <a:ext cx="73754" cy="8886"/>
            </a:xfrm>
            <a:custGeom>
              <a:avLst/>
              <a:gdLst>
                <a:gd name="connsiteX0" fmla="*/ 73754 w 73754"/>
                <a:gd name="connsiteY0" fmla="*/ 0 h 8886"/>
                <a:gd name="connsiteX1" fmla="*/ 0 w 73754"/>
                <a:gd name="connsiteY1" fmla="*/ 0 h 8886"/>
              </a:gdLst>
              <a:ahLst/>
              <a:cxnLst>
                <a:cxn ang="0">
                  <a:pos x="connsiteX0" y="connsiteY0"/>
                </a:cxn>
                <a:cxn ang="0">
                  <a:pos x="connsiteX1" y="connsiteY1"/>
                </a:cxn>
              </a:cxnLst>
              <a:rect l="l" t="t" r="r" b="b"/>
              <a:pathLst>
                <a:path w="73754" h="8886">
                  <a:moveTo>
                    <a:pt x="73754" y="0"/>
                  </a:moveTo>
                  <a:lnTo>
                    <a:pt x="0" y="0"/>
                  </a:lnTo>
                </a:path>
              </a:pathLst>
            </a:custGeom>
            <a:ln w="8872" cap="rnd">
              <a:solidFill>
                <a:srgbClr val="FF7F4D"/>
              </a:solidFill>
              <a:prstDash val="solid"/>
              <a:miter/>
            </a:ln>
          </p:spPr>
          <p:txBody>
            <a:bodyPr rtlCol="0" anchor="ctr"/>
            <a:lstStyle/>
            <a:p>
              <a:endParaRPr lang="fr-FR"/>
            </a:p>
          </p:txBody>
        </p:sp>
        <p:sp>
          <p:nvSpPr>
            <p:cNvPr id="4048" name="Forme libre : forme 4047">
              <a:extLst>
                <a:ext uri="{FF2B5EF4-FFF2-40B4-BE49-F238E27FC236}">
                  <a16:creationId xmlns="" xmlns:a16="http://schemas.microsoft.com/office/drawing/2014/main" id="{CD8F5EAF-71E3-815F-86D9-9521FBA4B298}"/>
                </a:ext>
              </a:extLst>
            </p:cNvPr>
            <p:cNvSpPr/>
            <p:nvPr/>
          </p:nvSpPr>
          <p:spPr>
            <a:xfrm>
              <a:off x="8097078" y="1914934"/>
              <a:ext cx="72688" cy="8886"/>
            </a:xfrm>
            <a:custGeom>
              <a:avLst/>
              <a:gdLst>
                <a:gd name="connsiteX0" fmla="*/ 72688 w 72688"/>
                <a:gd name="connsiteY0" fmla="*/ 0 h 8886"/>
                <a:gd name="connsiteX1" fmla="*/ 0 w 72688"/>
                <a:gd name="connsiteY1" fmla="*/ 0 h 8886"/>
              </a:gdLst>
              <a:ahLst/>
              <a:cxnLst>
                <a:cxn ang="0">
                  <a:pos x="connsiteX0" y="connsiteY0"/>
                </a:cxn>
                <a:cxn ang="0">
                  <a:pos x="connsiteX1" y="connsiteY1"/>
                </a:cxn>
              </a:cxnLst>
              <a:rect l="l" t="t" r="r" b="b"/>
              <a:pathLst>
                <a:path w="72688" h="8886">
                  <a:moveTo>
                    <a:pt x="72688" y="0"/>
                  </a:moveTo>
                  <a:lnTo>
                    <a:pt x="0" y="0"/>
                  </a:lnTo>
                </a:path>
              </a:pathLst>
            </a:custGeom>
            <a:ln w="8872" cap="rnd">
              <a:solidFill>
                <a:srgbClr val="FF7F4D"/>
              </a:solidFill>
              <a:prstDash val="solid"/>
              <a:miter/>
            </a:ln>
          </p:spPr>
          <p:txBody>
            <a:bodyPr rtlCol="0" anchor="ctr"/>
            <a:lstStyle/>
            <a:p>
              <a:endParaRPr lang="fr-FR"/>
            </a:p>
          </p:txBody>
        </p:sp>
        <p:sp>
          <p:nvSpPr>
            <p:cNvPr id="4049" name="Forme libre : forme 4048">
              <a:extLst>
                <a:ext uri="{FF2B5EF4-FFF2-40B4-BE49-F238E27FC236}">
                  <a16:creationId xmlns="" xmlns:a16="http://schemas.microsoft.com/office/drawing/2014/main" id="{BB6236B6-5504-E82F-A2EA-FFED6A6DC7BF}"/>
                </a:ext>
              </a:extLst>
            </p:cNvPr>
            <p:cNvSpPr/>
            <p:nvPr/>
          </p:nvSpPr>
          <p:spPr>
            <a:xfrm rot="18900600">
              <a:off x="8141776" y="1886927"/>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50" name="Groupe 4049">
            <a:extLst>
              <a:ext uri="{FF2B5EF4-FFF2-40B4-BE49-F238E27FC236}">
                <a16:creationId xmlns="" xmlns:a16="http://schemas.microsoft.com/office/drawing/2014/main" id="{8F2A16C9-18C4-FE71-6BF8-A5B32AD47A68}"/>
              </a:ext>
            </a:extLst>
          </p:cNvPr>
          <p:cNvGrpSpPr/>
          <p:nvPr/>
        </p:nvGrpSpPr>
        <p:grpSpPr>
          <a:xfrm>
            <a:off x="10246770" y="2260407"/>
            <a:ext cx="286221" cy="56071"/>
            <a:chOff x="8006795" y="2243281"/>
            <a:chExt cx="286221" cy="56071"/>
          </a:xfrm>
        </p:grpSpPr>
        <p:sp>
          <p:nvSpPr>
            <p:cNvPr id="4051" name="Forme libre : forme 4050">
              <a:extLst>
                <a:ext uri="{FF2B5EF4-FFF2-40B4-BE49-F238E27FC236}">
                  <a16:creationId xmlns="" xmlns:a16="http://schemas.microsoft.com/office/drawing/2014/main" id="{40891CAA-1E64-2CC0-F8DD-F247F497FF70}"/>
                </a:ext>
              </a:extLst>
            </p:cNvPr>
            <p:cNvSpPr/>
            <p:nvPr/>
          </p:nvSpPr>
          <p:spPr>
            <a:xfrm>
              <a:off x="8148795" y="2271532"/>
              <a:ext cx="144221" cy="8886"/>
            </a:xfrm>
            <a:custGeom>
              <a:avLst/>
              <a:gdLst>
                <a:gd name="connsiteX0" fmla="*/ 144221 w 144221"/>
                <a:gd name="connsiteY0" fmla="*/ 0 h 8886"/>
                <a:gd name="connsiteX1" fmla="*/ 0 w 144221"/>
                <a:gd name="connsiteY1" fmla="*/ 0 h 8886"/>
              </a:gdLst>
              <a:ahLst/>
              <a:cxnLst>
                <a:cxn ang="0">
                  <a:pos x="connsiteX0" y="connsiteY0"/>
                </a:cxn>
                <a:cxn ang="0">
                  <a:pos x="connsiteX1" y="connsiteY1"/>
                </a:cxn>
              </a:cxnLst>
              <a:rect l="l" t="t" r="r" b="b"/>
              <a:pathLst>
                <a:path w="144221" h="8886">
                  <a:moveTo>
                    <a:pt x="144221" y="0"/>
                  </a:moveTo>
                  <a:lnTo>
                    <a:pt x="0" y="0"/>
                  </a:lnTo>
                </a:path>
              </a:pathLst>
            </a:custGeom>
            <a:ln w="8872" cap="rnd">
              <a:solidFill>
                <a:srgbClr val="FF7F4D"/>
              </a:solidFill>
              <a:prstDash val="solid"/>
              <a:miter/>
            </a:ln>
          </p:spPr>
          <p:txBody>
            <a:bodyPr rtlCol="0" anchor="ctr"/>
            <a:lstStyle/>
            <a:p>
              <a:endParaRPr lang="fr-FR"/>
            </a:p>
          </p:txBody>
        </p:sp>
        <p:sp>
          <p:nvSpPr>
            <p:cNvPr id="4052" name="Forme libre : forme 4051">
              <a:extLst>
                <a:ext uri="{FF2B5EF4-FFF2-40B4-BE49-F238E27FC236}">
                  <a16:creationId xmlns="" xmlns:a16="http://schemas.microsoft.com/office/drawing/2014/main" id="{4BB63425-A09D-EAE8-C027-0B2E71E2FF60}"/>
                </a:ext>
              </a:extLst>
            </p:cNvPr>
            <p:cNvSpPr/>
            <p:nvPr/>
          </p:nvSpPr>
          <p:spPr>
            <a:xfrm>
              <a:off x="8006795" y="2271532"/>
              <a:ext cx="141999" cy="8886"/>
            </a:xfrm>
            <a:custGeom>
              <a:avLst/>
              <a:gdLst>
                <a:gd name="connsiteX0" fmla="*/ 142000 w 141999"/>
                <a:gd name="connsiteY0" fmla="*/ 0 h 8886"/>
                <a:gd name="connsiteX1" fmla="*/ 0 w 141999"/>
                <a:gd name="connsiteY1" fmla="*/ 0 h 8886"/>
              </a:gdLst>
              <a:ahLst/>
              <a:cxnLst>
                <a:cxn ang="0">
                  <a:pos x="connsiteX0" y="connsiteY0"/>
                </a:cxn>
                <a:cxn ang="0">
                  <a:pos x="connsiteX1" y="connsiteY1"/>
                </a:cxn>
              </a:cxnLst>
              <a:rect l="l" t="t" r="r" b="b"/>
              <a:pathLst>
                <a:path w="141999" h="8886">
                  <a:moveTo>
                    <a:pt x="142000" y="0"/>
                  </a:moveTo>
                  <a:lnTo>
                    <a:pt x="0" y="0"/>
                  </a:lnTo>
                </a:path>
              </a:pathLst>
            </a:custGeom>
            <a:ln w="8872" cap="rnd">
              <a:solidFill>
                <a:srgbClr val="FF7F4D"/>
              </a:solidFill>
              <a:prstDash val="solid"/>
              <a:miter/>
            </a:ln>
          </p:spPr>
          <p:txBody>
            <a:bodyPr rtlCol="0" anchor="ctr"/>
            <a:lstStyle/>
            <a:p>
              <a:endParaRPr lang="fr-FR"/>
            </a:p>
          </p:txBody>
        </p:sp>
        <p:sp>
          <p:nvSpPr>
            <p:cNvPr id="4053" name="Forme libre : forme 4052">
              <a:extLst>
                <a:ext uri="{FF2B5EF4-FFF2-40B4-BE49-F238E27FC236}">
                  <a16:creationId xmlns="" xmlns:a16="http://schemas.microsoft.com/office/drawing/2014/main" id="{D55F3DE7-D667-728C-7800-7267C5430D5C}"/>
                </a:ext>
              </a:extLst>
            </p:cNvPr>
            <p:cNvSpPr/>
            <p:nvPr/>
          </p:nvSpPr>
          <p:spPr>
            <a:xfrm rot="18900600">
              <a:off x="8120621" y="2243281"/>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54" name="Groupe 4053">
            <a:extLst>
              <a:ext uri="{FF2B5EF4-FFF2-40B4-BE49-F238E27FC236}">
                <a16:creationId xmlns="" xmlns:a16="http://schemas.microsoft.com/office/drawing/2014/main" id="{0B821A90-8148-3D8F-FF54-AE758D00B655}"/>
              </a:ext>
            </a:extLst>
          </p:cNvPr>
          <p:cNvGrpSpPr/>
          <p:nvPr/>
        </p:nvGrpSpPr>
        <p:grpSpPr>
          <a:xfrm>
            <a:off x="10321591" y="2387449"/>
            <a:ext cx="191583" cy="56071"/>
            <a:chOff x="8081616" y="2422739"/>
            <a:chExt cx="191583" cy="56071"/>
          </a:xfrm>
        </p:grpSpPr>
        <p:sp>
          <p:nvSpPr>
            <p:cNvPr id="4055" name="Forme libre : forme 4054">
              <a:extLst>
                <a:ext uri="{FF2B5EF4-FFF2-40B4-BE49-F238E27FC236}">
                  <a16:creationId xmlns="" xmlns:a16="http://schemas.microsoft.com/office/drawing/2014/main" id="{02023C26-9507-CA45-5AAA-397EAC59ADF7}"/>
                </a:ext>
              </a:extLst>
            </p:cNvPr>
            <p:cNvSpPr/>
            <p:nvPr/>
          </p:nvSpPr>
          <p:spPr>
            <a:xfrm>
              <a:off x="8177408" y="2450942"/>
              <a:ext cx="95791" cy="8886"/>
            </a:xfrm>
            <a:custGeom>
              <a:avLst/>
              <a:gdLst>
                <a:gd name="connsiteX0" fmla="*/ 95792 w 95791"/>
                <a:gd name="connsiteY0" fmla="*/ 0 h 8886"/>
                <a:gd name="connsiteX1" fmla="*/ 0 w 95791"/>
                <a:gd name="connsiteY1" fmla="*/ 0 h 8886"/>
              </a:gdLst>
              <a:ahLst/>
              <a:cxnLst>
                <a:cxn ang="0">
                  <a:pos x="connsiteX0" y="connsiteY0"/>
                </a:cxn>
                <a:cxn ang="0">
                  <a:pos x="connsiteX1" y="connsiteY1"/>
                </a:cxn>
              </a:cxnLst>
              <a:rect l="l" t="t" r="r" b="b"/>
              <a:pathLst>
                <a:path w="95791" h="8886">
                  <a:moveTo>
                    <a:pt x="95792" y="0"/>
                  </a:moveTo>
                  <a:lnTo>
                    <a:pt x="0" y="0"/>
                  </a:lnTo>
                </a:path>
              </a:pathLst>
            </a:custGeom>
            <a:ln w="8872" cap="rnd">
              <a:solidFill>
                <a:srgbClr val="FF7F4D"/>
              </a:solidFill>
              <a:prstDash val="solid"/>
              <a:miter/>
            </a:ln>
          </p:spPr>
          <p:txBody>
            <a:bodyPr rtlCol="0" anchor="ctr"/>
            <a:lstStyle/>
            <a:p>
              <a:endParaRPr lang="fr-FR"/>
            </a:p>
          </p:txBody>
        </p:sp>
        <p:sp>
          <p:nvSpPr>
            <p:cNvPr id="4056" name="Forme libre : forme 4055">
              <a:extLst>
                <a:ext uri="{FF2B5EF4-FFF2-40B4-BE49-F238E27FC236}">
                  <a16:creationId xmlns="" xmlns:a16="http://schemas.microsoft.com/office/drawing/2014/main" id="{E2651851-F2A2-33D8-E59F-5A5B04C948FF}"/>
                </a:ext>
              </a:extLst>
            </p:cNvPr>
            <p:cNvSpPr/>
            <p:nvPr/>
          </p:nvSpPr>
          <p:spPr>
            <a:xfrm>
              <a:off x="8081616" y="2450942"/>
              <a:ext cx="95791" cy="8886"/>
            </a:xfrm>
            <a:custGeom>
              <a:avLst/>
              <a:gdLst>
                <a:gd name="connsiteX0" fmla="*/ 95792 w 95791"/>
                <a:gd name="connsiteY0" fmla="*/ 0 h 8886"/>
                <a:gd name="connsiteX1" fmla="*/ 0 w 95791"/>
                <a:gd name="connsiteY1" fmla="*/ 0 h 8886"/>
              </a:gdLst>
              <a:ahLst/>
              <a:cxnLst>
                <a:cxn ang="0">
                  <a:pos x="connsiteX0" y="connsiteY0"/>
                </a:cxn>
                <a:cxn ang="0">
                  <a:pos x="connsiteX1" y="connsiteY1"/>
                </a:cxn>
              </a:cxnLst>
              <a:rect l="l" t="t" r="r" b="b"/>
              <a:pathLst>
                <a:path w="95791" h="8886">
                  <a:moveTo>
                    <a:pt x="95792" y="0"/>
                  </a:moveTo>
                  <a:lnTo>
                    <a:pt x="0" y="0"/>
                  </a:lnTo>
                </a:path>
              </a:pathLst>
            </a:custGeom>
            <a:ln w="8872" cap="rnd">
              <a:solidFill>
                <a:srgbClr val="FF7F4D"/>
              </a:solidFill>
              <a:prstDash val="solid"/>
              <a:miter/>
            </a:ln>
          </p:spPr>
          <p:txBody>
            <a:bodyPr rtlCol="0" anchor="ctr"/>
            <a:lstStyle/>
            <a:p>
              <a:endParaRPr lang="fr-FR"/>
            </a:p>
          </p:txBody>
        </p:sp>
        <p:sp>
          <p:nvSpPr>
            <p:cNvPr id="4057" name="Forme libre : forme 4056">
              <a:extLst>
                <a:ext uri="{FF2B5EF4-FFF2-40B4-BE49-F238E27FC236}">
                  <a16:creationId xmlns="" xmlns:a16="http://schemas.microsoft.com/office/drawing/2014/main" id="{625BB179-EB0D-27D5-2533-1E07E0A8A4E0}"/>
                </a:ext>
              </a:extLst>
            </p:cNvPr>
            <p:cNvSpPr/>
            <p:nvPr/>
          </p:nvSpPr>
          <p:spPr>
            <a:xfrm rot="18900600">
              <a:off x="8149271" y="242273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58" name="Groupe 4057">
            <a:extLst>
              <a:ext uri="{FF2B5EF4-FFF2-40B4-BE49-F238E27FC236}">
                <a16:creationId xmlns="" xmlns:a16="http://schemas.microsoft.com/office/drawing/2014/main" id="{1E63F36B-1785-C8E0-E145-83AA75FAADA3}"/>
              </a:ext>
            </a:extLst>
          </p:cNvPr>
          <p:cNvGrpSpPr/>
          <p:nvPr/>
        </p:nvGrpSpPr>
        <p:grpSpPr>
          <a:xfrm>
            <a:off x="10232463" y="2516472"/>
            <a:ext cx="330296" cy="56071"/>
            <a:chOff x="7992488" y="2601266"/>
            <a:chExt cx="330296" cy="56071"/>
          </a:xfrm>
        </p:grpSpPr>
        <p:sp>
          <p:nvSpPr>
            <p:cNvPr id="4059" name="Forme libre : forme 4058">
              <a:extLst>
                <a:ext uri="{FF2B5EF4-FFF2-40B4-BE49-F238E27FC236}">
                  <a16:creationId xmlns="" xmlns:a16="http://schemas.microsoft.com/office/drawing/2014/main" id="{BA4B7188-1354-24EF-E65E-3331723A03FF}"/>
                </a:ext>
              </a:extLst>
            </p:cNvPr>
            <p:cNvSpPr/>
            <p:nvPr/>
          </p:nvSpPr>
          <p:spPr>
            <a:xfrm>
              <a:off x="8157592" y="2629197"/>
              <a:ext cx="165192" cy="8886"/>
            </a:xfrm>
            <a:custGeom>
              <a:avLst/>
              <a:gdLst>
                <a:gd name="connsiteX0" fmla="*/ 165192 w 165192"/>
                <a:gd name="connsiteY0" fmla="*/ 0 h 8886"/>
                <a:gd name="connsiteX1" fmla="*/ 0 w 165192"/>
                <a:gd name="connsiteY1" fmla="*/ 0 h 8886"/>
              </a:gdLst>
              <a:ahLst/>
              <a:cxnLst>
                <a:cxn ang="0">
                  <a:pos x="connsiteX0" y="connsiteY0"/>
                </a:cxn>
                <a:cxn ang="0">
                  <a:pos x="connsiteX1" y="connsiteY1"/>
                </a:cxn>
              </a:cxnLst>
              <a:rect l="l" t="t" r="r" b="b"/>
              <a:pathLst>
                <a:path w="165192" h="8886">
                  <a:moveTo>
                    <a:pt x="165192" y="0"/>
                  </a:moveTo>
                  <a:lnTo>
                    <a:pt x="0" y="0"/>
                  </a:lnTo>
                </a:path>
              </a:pathLst>
            </a:custGeom>
            <a:ln w="8872" cap="rnd">
              <a:solidFill>
                <a:srgbClr val="FF7F4D"/>
              </a:solidFill>
              <a:prstDash val="solid"/>
              <a:miter/>
            </a:ln>
          </p:spPr>
          <p:txBody>
            <a:bodyPr rtlCol="0" anchor="ctr"/>
            <a:lstStyle/>
            <a:p>
              <a:endParaRPr lang="fr-FR"/>
            </a:p>
          </p:txBody>
        </p:sp>
        <p:sp>
          <p:nvSpPr>
            <p:cNvPr id="4060" name="Forme libre : forme 4059">
              <a:extLst>
                <a:ext uri="{FF2B5EF4-FFF2-40B4-BE49-F238E27FC236}">
                  <a16:creationId xmlns="" xmlns:a16="http://schemas.microsoft.com/office/drawing/2014/main" id="{1F8A1442-9FC1-C9E0-7F91-7E71496FA79C}"/>
                </a:ext>
              </a:extLst>
            </p:cNvPr>
            <p:cNvSpPr/>
            <p:nvPr/>
          </p:nvSpPr>
          <p:spPr>
            <a:xfrm>
              <a:off x="7992488" y="2629197"/>
              <a:ext cx="165103" cy="8886"/>
            </a:xfrm>
            <a:custGeom>
              <a:avLst/>
              <a:gdLst>
                <a:gd name="connsiteX0" fmla="*/ 165103 w 165103"/>
                <a:gd name="connsiteY0" fmla="*/ 0 h 8886"/>
                <a:gd name="connsiteX1" fmla="*/ 0 w 165103"/>
                <a:gd name="connsiteY1" fmla="*/ 0 h 8886"/>
              </a:gdLst>
              <a:ahLst/>
              <a:cxnLst>
                <a:cxn ang="0">
                  <a:pos x="connsiteX0" y="connsiteY0"/>
                </a:cxn>
                <a:cxn ang="0">
                  <a:pos x="connsiteX1" y="connsiteY1"/>
                </a:cxn>
              </a:cxnLst>
              <a:rect l="l" t="t" r="r" b="b"/>
              <a:pathLst>
                <a:path w="165103" h="8886">
                  <a:moveTo>
                    <a:pt x="165103" y="0"/>
                  </a:moveTo>
                  <a:lnTo>
                    <a:pt x="0" y="0"/>
                  </a:lnTo>
                </a:path>
              </a:pathLst>
            </a:custGeom>
            <a:ln w="8872" cap="rnd">
              <a:solidFill>
                <a:srgbClr val="FF7F4D"/>
              </a:solidFill>
              <a:prstDash val="solid"/>
              <a:miter/>
            </a:ln>
          </p:spPr>
          <p:txBody>
            <a:bodyPr rtlCol="0" anchor="ctr"/>
            <a:lstStyle/>
            <a:p>
              <a:endParaRPr lang="fr-FR"/>
            </a:p>
          </p:txBody>
        </p:sp>
        <p:sp>
          <p:nvSpPr>
            <p:cNvPr id="4061" name="Forme libre : forme 4060">
              <a:extLst>
                <a:ext uri="{FF2B5EF4-FFF2-40B4-BE49-F238E27FC236}">
                  <a16:creationId xmlns="" xmlns:a16="http://schemas.microsoft.com/office/drawing/2014/main" id="{4903F580-F3E1-493F-C18C-AFBB378E6717}"/>
                </a:ext>
              </a:extLst>
            </p:cNvPr>
            <p:cNvSpPr/>
            <p:nvPr/>
          </p:nvSpPr>
          <p:spPr>
            <a:xfrm rot="18900600">
              <a:off x="8129651" y="2601266"/>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62" name="Groupe 4061">
            <a:extLst>
              <a:ext uri="{FF2B5EF4-FFF2-40B4-BE49-F238E27FC236}">
                <a16:creationId xmlns="" xmlns:a16="http://schemas.microsoft.com/office/drawing/2014/main" id="{CCCECE95-46CF-C031-6C17-C7C9058AA97E}"/>
              </a:ext>
            </a:extLst>
          </p:cNvPr>
          <p:cNvGrpSpPr/>
          <p:nvPr/>
        </p:nvGrpSpPr>
        <p:grpSpPr>
          <a:xfrm>
            <a:off x="10279826" y="2934087"/>
            <a:ext cx="242146" cy="56071"/>
            <a:chOff x="8039851" y="2957729"/>
            <a:chExt cx="242146" cy="56071"/>
          </a:xfrm>
        </p:grpSpPr>
        <p:sp>
          <p:nvSpPr>
            <p:cNvPr id="4063" name="Forme libre : forme 4062">
              <a:extLst>
                <a:ext uri="{FF2B5EF4-FFF2-40B4-BE49-F238E27FC236}">
                  <a16:creationId xmlns="" xmlns:a16="http://schemas.microsoft.com/office/drawing/2014/main" id="{697A2EC4-DF7E-740C-344A-0A4DB2316BDA}"/>
                </a:ext>
              </a:extLst>
            </p:cNvPr>
            <p:cNvSpPr/>
            <p:nvPr/>
          </p:nvSpPr>
          <p:spPr>
            <a:xfrm>
              <a:off x="8162035" y="2985795"/>
              <a:ext cx="119962" cy="8886"/>
            </a:xfrm>
            <a:custGeom>
              <a:avLst/>
              <a:gdLst>
                <a:gd name="connsiteX0" fmla="*/ 119962 w 119962"/>
                <a:gd name="connsiteY0" fmla="*/ 0 h 8886"/>
                <a:gd name="connsiteX1" fmla="*/ 0 w 119962"/>
                <a:gd name="connsiteY1" fmla="*/ 0 h 8886"/>
              </a:gdLst>
              <a:ahLst/>
              <a:cxnLst>
                <a:cxn ang="0">
                  <a:pos x="connsiteX0" y="connsiteY0"/>
                </a:cxn>
                <a:cxn ang="0">
                  <a:pos x="connsiteX1" y="connsiteY1"/>
                </a:cxn>
              </a:cxnLst>
              <a:rect l="l" t="t" r="r" b="b"/>
              <a:pathLst>
                <a:path w="119962" h="8886">
                  <a:moveTo>
                    <a:pt x="119962" y="0"/>
                  </a:moveTo>
                  <a:lnTo>
                    <a:pt x="0" y="0"/>
                  </a:lnTo>
                </a:path>
              </a:pathLst>
            </a:custGeom>
            <a:ln w="8872" cap="rnd">
              <a:solidFill>
                <a:srgbClr val="FF7F4D"/>
              </a:solidFill>
              <a:prstDash val="solid"/>
              <a:miter/>
            </a:ln>
          </p:spPr>
          <p:txBody>
            <a:bodyPr rtlCol="0" anchor="ctr"/>
            <a:lstStyle/>
            <a:p>
              <a:endParaRPr lang="fr-FR"/>
            </a:p>
          </p:txBody>
        </p:sp>
        <p:sp>
          <p:nvSpPr>
            <p:cNvPr id="4064" name="Forme libre : forme 4063">
              <a:extLst>
                <a:ext uri="{FF2B5EF4-FFF2-40B4-BE49-F238E27FC236}">
                  <a16:creationId xmlns="" xmlns:a16="http://schemas.microsoft.com/office/drawing/2014/main" id="{B0BCBA89-9A12-813E-3539-61FEB9AAED61}"/>
                </a:ext>
              </a:extLst>
            </p:cNvPr>
            <p:cNvSpPr/>
            <p:nvPr/>
          </p:nvSpPr>
          <p:spPr>
            <a:xfrm>
              <a:off x="8039851" y="2985795"/>
              <a:ext cx="122183" cy="8886"/>
            </a:xfrm>
            <a:custGeom>
              <a:avLst/>
              <a:gdLst>
                <a:gd name="connsiteX0" fmla="*/ 122184 w 122183"/>
                <a:gd name="connsiteY0" fmla="*/ 0 h 8886"/>
                <a:gd name="connsiteX1" fmla="*/ 0 w 122183"/>
                <a:gd name="connsiteY1" fmla="*/ 0 h 8886"/>
              </a:gdLst>
              <a:ahLst/>
              <a:cxnLst>
                <a:cxn ang="0">
                  <a:pos x="connsiteX0" y="connsiteY0"/>
                </a:cxn>
                <a:cxn ang="0">
                  <a:pos x="connsiteX1" y="connsiteY1"/>
                </a:cxn>
              </a:cxnLst>
              <a:rect l="l" t="t" r="r" b="b"/>
              <a:pathLst>
                <a:path w="122183" h="8886">
                  <a:moveTo>
                    <a:pt x="122184" y="0"/>
                  </a:moveTo>
                  <a:lnTo>
                    <a:pt x="0" y="0"/>
                  </a:lnTo>
                </a:path>
              </a:pathLst>
            </a:custGeom>
            <a:ln w="8872" cap="rnd">
              <a:solidFill>
                <a:srgbClr val="FF7F4D"/>
              </a:solidFill>
              <a:prstDash val="solid"/>
              <a:miter/>
            </a:ln>
          </p:spPr>
          <p:txBody>
            <a:bodyPr rtlCol="0" anchor="ctr"/>
            <a:lstStyle/>
            <a:p>
              <a:endParaRPr lang="fr-FR"/>
            </a:p>
          </p:txBody>
        </p:sp>
        <p:sp>
          <p:nvSpPr>
            <p:cNvPr id="4065" name="Forme libre : forme 4064">
              <a:extLst>
                <a:ext uri="{FF2B5EF4-FFF2-40B4-BE49-F238E27FC236}">
                  <a16:creationId xmlns="" xmlns:a16="http://schemas.microsoft.com/office/drawing/2014/main" id="{7A6D9044-6AD4-911B-7AE7-DC3B404D117F}"/>
                </a:ext>
              </a:extLst>
            </p:cNvPr>
            <p:cNvSpPr/>
            <p:nvPr/>
          </p:nvSpPr>
          <p:spPr>
            <a:xfrm rot="18900600">
              <a:off x="8133896" y="295772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66" name="Groupe 4065">
            <a:extLst>
              <a:ext uri="{FF2B5EF4-FFF2-40B4-BE49-F238E27FC236}">
                <a16:creationId xmlns="" xmlns:a16="http://schemas.microsoft.com/office/drawing/2014/main" id="{65A49BD8-0D5F-11A4-DDF3-3B0C3D14ECEE}"/>
              </a:ext>
            </a:extLst>
          </p:cNvPr>
          <p:cNvGrpSpPr/>
          <p:nvPr/>
        </p:nvGrpSpPr>
        <p:grpSpPr>
          <a:xfrm>
            <a:off x="10246770" y="3049333"/>
            <a:ext cx="341314" cy="56071"/>
            <a:chOff x="8006795" y="3137039"/>
            <a:chExt cx="341314" cy="56071"/>
          </a:xfrm>
        </p:grpSpPr>
        <p:sp>
          <p:nvSpPr>
            <p:cNvPr id="4067" name="Forme libre : forme 4066">
              <a:extLst>
                <a:ext uri="{FF2B5EF4-FFF2-40B4-BE49-F238E27FC236}">
                  <a16:creationId xmlns="" xmlns:a16="http://schemas.microsoft.com/office/drawing/2014/main" id="{007D8E6C-7386-C71F-F24A-B5F11AA5F772}"/>
                </a:ext>
              </a:extLst>
            </p:cNvPr>
            <p:cNvSpPr/>
            <p:nvPr/>
          </p:nvSpPr>
          <p:spPr>
            <a:xfrm>
              <a:off x="8177408" y="3165205"/>
              <a:ext cx="170701" cy="8886"/>
            </a:xfrm>
            <a:custGeom>
              <a:avLst/>
              <a:gdLst>
                <a:gd name="connsiteX0" fmla="*/ 170702 w 170701"/>
                <a:gd name="connsiteY0" fmla="*/ 0 h 8886"/>
                <a:gd name="connsiteX1" fmla="*/ 0 w 170701"/>
                <a:gd name="connsiteY1" fmla="*/ 0 h 8886"/>
              </a:gdLst>
              <a:ahLst/>
              <a:cxnLst>
                <a:cxn ang="0">
                  <a:pos x="connsiteX0" y="connsiteY0"/>
                </a:cxn>
                <a:cxn ang="0">
                  <a:pos x="connsiteX1" y="connsiteY1"/>
                </a:cxn>
              </a:cxnLst>
              <a:rect l="l" t="t" r="r" b="b"/>
              <a:pathLst>
                <a:path w="170701" h="8886">
                  <a:moveTo>
                    <a:pt x="170702" y="0"/>
                  </a:moveTo>
                  <a:lnTo>
                    <a:pt x="0" y="0"/>
                  </a:lnTo>
                </a:path>
              </a:pathLst>
            </a:custGeom>
            <a:ln w="8872" cap="rnd">
              <a:solidFill>
                <a:srgbClr val="FF7F4D"/>
              </a:solidFill>
              <a:prstDash val="solid"/>
              <a:miter/>
            </a:ln>
          </p:spPr>
          <p:txBody>
            <a:bodyPr rtlCol="0" anchor="ctr"/>
            <a:lstStyle/>
            <a:p>
              <a:endParaRPr lang="fr-FR"/>
            </a:p>
          </p:txBody>
        </p:sp>
        <p:sp>
          <p:nvSpPr>
            <p:cNvPr id="4068" name="Forme libre : forme 4067">
              <a:extLst>
                <a:ext uri="{FF2B5EF4-FFF2-40B4-BE49-F238E27FC236}">
                  <a16:creationId xmlns="" xmlns:a16="http://schemas.microsoft.com/office/drawing/2014/main" id="{5C33CE82-6EDA-507E-4547-3318BE015E4B}"/>
                </a:ext>
              </a:extLst>
            </p:cNvPr>
            <p:cNvSpPr/>
            <p:nvPr/>
          </p:nvSpPr>
          <p:spPr>
            <a:xfrm>
              <a:off x="8006795" y="3165205"/>
              <a:ext cx="170612" cy="8886"/>
            </a:xfrm>
            <a:custGeom>
              <a:avLst/>
              <a:gdLst>
                <a:gd name="connsiteX0" fmla="*/ 170612 w 170612"/>
                <a:gd name="connsiteY0" fmla="*/ 0 h 8886"/>
                <a:gd name="connsiteX1" fmla="*/ 0 w 170612"/>
                <a:gd name="connsiteY1" fmla="*/ 0 h 8886"/>
              </a:gdLst>
              <a:ahLst/>
              <a:cxnLst>
                <a:cxn ang="0">
                  <a:pos x="connsiteX0" y="connsiteY0"/>
                </a:cxn>
                <a:cxn ang="0">
                  <a:pos x="connsiteX1" y="connsiteY1"/>
                </a:cxn>
              </a:cxnLst>
              <a:rect l="l" t="t" r="r" b="b"/>
              <a:pathLst>
                <a:path w="170612" h="8886">
                  <a:moveTo>
                    <a:pt x="170612" y="0"/>
                  </a:moveTo>
                  <a:lnTo>
                    <a:pt x="0" y="0"/>
                  </a:lnTo>
                </a:path>
              </a:pathLst>
            </a:custGeom>
            <a:ln w="8872" cap="rnd">
              <a:solidFill>
                <a:srgbClr val="FF7F4D"/>
              </a:solidFill>
              <a:prstDash val="solid"/>
              <a:miter/>
            </a:ln>
          </p:spPr>
          <p:txBody>
            <a:bodyPr rtlCol="0" anchor="ctr"/>
            <a:lstStyle/>
            <a:p>
              <a:endParaRPr lang="fr-FR"/>
            </a:p>
          </p:txBody>
        </p:sp>
        <p:sp>
          <p:nvSpPr>
            <p:cNvPr id="4069" name="Forme libre : forme 4068">
              <a:extLst>
                <a:ext uri="{FF2B5EF4-FFF2-40B4-BE49-F238E27FC236}">
                  <a16:creationId xmlns="" xmlns:a16="http://schemas.microsoft.com/office/drawing/2014/main" id="{F8CF842A-BA2A-5F29-B605-DEB728BC81FC}"/>
                </a:ext>
              </a:extLst>
            </p:cNvPr>
            <p:cNvSpPr/>
            <p:nvPr/>
          </p:nvSpPr>
          <p:spPr>
            <a:xfrm rot="18900600">
              <a:off x="8149399" y="313703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70" name="Groupe 4069">
            <a:extLst>
              <a:ext uri="{FF2B5EF4-FFF2-40B4-BE49-F238E27FC236}">
                <a16:creationId xmlns="" xmlns:a16="http://schemas.microsoft.com/office/drawing/2014/main" id="{546E51CD-57C0-207A-A25B-C952700CF4D4}"/>
              </a:ext>
            </a:extLst>
          </p:cNvPr>
          <p:cNvGrpSpPr/>
          <p:nvPr/>
        </p:nvGrpSpPr>
        <p:grpSpPr>
          <a:xfrm>
            <a:off x="10316081" y="3178147"/>
            <a:ext cx="208112" cy="56071"/>
            <a:chOff x="8076106" y="3315357"/>
            <a:chExt cx="208112" cy="56071"/>
          </a:xfrm>
        </p:grpSpPr>
        <p:sp>
          <p:nvSpPr>
            <p:cNvPr id="4071" name="Forme libre : forme 4070">
              <a:extLst>
                <a:ext uri="{FF2B5EF4-FFF2-40B4-BE49-F238E27FC236}">
                  <a16:creationId xmlns="" xmlns:a16="http://schemas.microsoft.com/office/drawing/2014/main" id="{BFF535DC-33A0-E9E5-79D9-29821727CC22}"/>
                </a:ext>
              </a:extLst>
            </p:cNvPr>
            <p:cNvSpPr/>
            <p:nvPr/>
          </p:nvSpPr>
          <p:spPr>
            <a:xfrm>
              <a:off x="8177408" y="3343548"/>
              <a:ext cx="106810" cy="8886"/>
            </a:xfrm>
            <a:custGeom>
              <a:avLst/>
              <a:gdLst>
                <a:gd name="connsiteX0" fmla="*/ 106811 w 106810"/>
                <a:gd name="connsiteY0" fmla="*/ 0 h 8886"/>
                <a:gd name="connsiteX1" fmla="*/ 0 w 106810"/>
                <a:gd name="connsiteY1" fmla="*/ 0 h 8886"/>
              </a:gdLst>
              <a:ahLst/>
              <a:cxnLst>
                <a:cxn ang="0">
                  <a:pos x="connsiteX0" y="connsiteY0"/>
                </a:cxn>
                <a:cxn ang="0">
                  <a:pos x="connsiteX1" y="connsiteY1"/>
                </a:cxn>
              </a:cxnLst>
              <a:rect l="l" t="t" r="r" b="b"/>
              <a:pathLst>
                <a:path w="106810" h="8886">
                  <a:moveTo>
                    <a:pt x="106811" y="0"/>
                  </a:moveTo>
                  <a:lnTo>
                    <a:pt x="0" y="0"/>
                  </a:lnTo>
                </a:path>
              </a:pathLst>
            </a:custGeom>
            <a:ln w="8872" cap="rnd">
              <a:solidFill>
                <a:srgbClr val="FF7F4D"/>
              </a:solidFill>
              <a:prstDash val="solid"/>
              <a:miter/>
            </a:ln>
          </p:spPr>
          <p:txBody>
            <a:bodyPr rtlCol="0" anchor="ctr"/>
            <a:lstStyle/>
            <a:p>
              <a:endParaRPr lang="fr-FR"/>
            </a:p>
          </p:txBody>
        </p:sp>
        <p:sp>
          <p:nvSpPr>
            <p:cNvPr id="4072" name="Forme libre : forme 4071">
              <a:extLst>
                <a:ext uri="{FF2B5EF4-FFF2-40B4-BE49-F238E27FC236}">
                  <a16:creationId xmlns="" xmlns:a16="http://schemas.microsoft.com/office/drawing/2014/main" id="{886C21F3-539E-4064-DE7A-2BF48C95B4C0}"/>
                </a:ext>
              </a:extLst>
            </p:cNvPr>
            <p:cNvSpPr/>
            <p:nvPr/>
          </p:nvSpPr>
          <p:spPr>
            <a:xfrm>
              <a:off x="8076106" y="3343548"/>
              <a:ext cx="101301" cy="8886"/>
            </a:xfrm>
            <a:custGeom>
              <a:avLst/>
              <a:gdLst>
                <a:gd name="connsiteX0" fmla="*/ 101301 w 101301"/>
                <a:gd name="connsiteY0" fmla="*/ 0 h 8886"/>
                <a:gd name="connsiteX1" fmla="*/ 0 w 101301"/>
                <a:gd name="connsiteY1" fmla="*/ 0 h 8886"/>
              </a:gdLst>
              <a:ahLst/>
              <a:cxnLst>
                <a:cxn ang="0">
                  <a:pos x="connsiteX0" y="connsiteY0"/>
                </a:cxn>
                <a:cxn ang="0">
                  <a:pos x="connsiteX1" y="connsiteY1"/>
                </a:cxn>
              </a:cxnLst>
              <a:rect l="l" t="t" r="r" b="b"/>
              <a:pathLst>
                <a:path w="101301" h="8886">
                  <a:moveTo>
                    <a:pt x="101301" y="0"/>
                  </a:moveTo>
                  <a:lnTo>
                    <a:pt x="0" y="0"/>
                  </a:lnTo>
                </a:path>
              </a:pathLst>
            </a:custGeom>
            <a:ln w="8872" cap="rnd">
              <a:solidFill>
                <a:srgbClr val="FF7F4D"/>
              </a:solidFill>
              <a:prstDash val="solid"/>
              <a:miter/>
            </a:ln>
          </p:spPr>
          <p:txBody>
            <a:bodyPr rtlCol="0" anchor="ctr"/>
            <a:lstStyle/>
            <a:p>
              <a:endParaRPr lang="fr-FR"/>
            </a:p>
          </p:txBody>
        </p:sp>
        <p:sp>
          <p:nvSpPr>
            <p:cNvPr id="4073" name="Forme libre : forme 4072">
              <a:extLst>
                <a:ext uri="{FF2B5EF4-FFF2-40B4-BE49-F238E27FC236}">
                  <a16:creationId xmlns="" xmlns:a16="http://schemas.microsoft.com/office/drawing/2014/main" id="{46CB723E-E379-6DC7-E97F-BB9365C1BDB8}"/>
                </a:ext>
              </a:extLst>
            </p:cNvPr>
            <p:cNvSpPr/>
            <p:nvPr/>
          </p:nvSpPr>
          <p:spPr>
            <a:xfrm rot="18900600">
              <a:off x="8149328" y="3315357"/>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74" name="Groupe 4073">
            <a:extLst>
              <a:ext uri="{FF2B5EF4-FFF2-40B4-BE49-F238E27FC236}">
                <a16:creationId xmlns="" xmlns:a16="http://schemas.microsoft.com/office/drawing/2014/main" id="{6FB5625B-F7DA-C359-9C71-1A95DE6DCA30}"/>
              </a:ext>
            </a:extLst>
          </p:cNvPr>
          <p:cNvGrpSpPr/>
          <p:nvPr/>
        </p:nvGrpSpPr>
        <p:grpSpPr>
          <a:xfrm>
            <a:off x="10184034" y="3591428"/>
            <a:ext cx="297239" cy="56071"/>
            <a:chOff x="7944059" y="3673310"/>
            <a:chExt cx="297239" cy="56071"/>
          </a:xfrm>
        </p:grpSpPr>
        <p:sp>
          <p:nvSpPr>
            <p:cNvPr id="4075" name="Forme libre : forme 4074">
              <a:extLst>
                <a:ext uri="{FF2B5EF4-FFF2-40B4-BE49-F238E27FC236}">
                  <a16:creationId xmlns="" xmlns:a16="http://schemas.microsoft.com/office/drawing/2014/main" id="{DD916A3F-A0EC-1C97-5C61-A84CED484BCF}"/>
                </a:ext>
              </a:extLst>
            </p:cNvPr>
            <p:cNvSpPr/>
            <p:nvPr/>
          </p:nvSpPr>
          <p:spPr>
            <a:xfrm>
              <a:off x="8091568" y="3701213"/>
              <a:ext cx="149730" cy="8886"/>
            </a:xfrm>
            <a:custGeom>
              <a:avLst/>
              <a:gdLst>
                <a:gd name="connsiteX0" fmla="*/ 149730 w 149730"/>
                <a:gd name="connsiteY0" fmla="*/ 0 h 8886"/>
                <a:gd name="connsiteX1" fmla="*/ 0 w 149730"/>
                <a:gd name="connsiteY1" fmla="*/ 0 h 8886"/>
              </a:gdLst>
              <a:ahLst/>
              <a:cxnLst>
                <a:cxn ang="0">
                  <a:pos x="connsiteX0" y="connsiteY0"/>
                </a:cxn>
                <a:cxn ang="0">
                  <a:pos x="connsiteX1" y="connsiteY1"/>
                </a:cxn>
              </a:cxnLst>
              <a:rect l="l" t="t" r="r" b="b"/>
              <a:pathLst>
                <a:path w="149730" h="8886">
                  <a:moveTo>
                    <a:pt x="149730" y="0"/>
                  </a:moveTo>
                  <a:lnTo>
                    <a:pt x="0" y="0"/>
                  </a:lnTo>
                </a:path>
              </a:pathLst>
            </a:custGeom>
            <a:ln w="8872" cap="rnd">
              <a:solidFill>
                <a:srgbClr val="FF7F4D"/>
              </a:solidFill>
              <a:prstDash val="solid"/>
              <a:miter/>
            </a:ln>
          </p:spPr>
          <p:txBody>
            <a:bodyPr rtlCol="0" anchor="ctr"/>
            <a:lstStyle/>
            <a:p>
              <a:endParaRPr lang="fr-FR"/>
            </a:p>
          </p:txBody>
        </p:sp>
        <p:sp>
          <p:nvSpPr>
            <p:cNvPr id="4076" name="Forme libre : forme 4075">
              <a:extLst>
                <a:ext uri="{FF2B5EF4-FFF2-40B4-BE49-F238E27FC236}">
                  <a16:creationId xmlns="" xmlns:a16="http://schemas.microsoft.com/office/drawing/2014/main" id="{5C3DF3F4-C84E-A8D2-DA6A-E5288E22CBB7}"/>
                </a:ext>
              </a:extLst>
            </p:cNvPr>
            <p:cNvSpPr/>
            <p:nvPr/>
          </p:nvSpPr>
          <p:spPr>
            <a:xfrm>
              <a:off x="7944059" y="3701213"/>
              <a:ext cx="147508" cy="8886"/>
            </a:xfrm>
            <a:custGeom>
              <a:avLst/>
              <a:gdLst>
                <a:gd name="connsiteX0" fmla="*/ 147509 w 147508"/>
                <a:gd name="connsiteY0" fmla="*/ 0 h 8886"/>
                <a:gd name="connsiteX1" fmla="*/ 0 w 147508"/>
                <a:gd name="connsiteY1" fmla="*/ 0 h 8886"/>
              </a:gdLst>
              <a:ahLst/>
              <a:cxnLst>
                <a:cxn ang="0">
                  <a:pos x="connsiteX0" y="connsiteY0"/>
                </a:cxn>
                <a:cxn ang="0">
                  <a:pos x="connsiteX1" y="connsiteY1"/>
                </a:cxn>
              </a:cxnLst>
              <a:rect l="l" t="t" r="r" b="b"/>
              <a:pathLst>
                <a:path w="147508" h="8886">
                  <a:moveTo>
                    <a:pt x="147509" y="0"/>
                  </a:moveTo>
                  <a:lnTo>
                    <a:pt x="0" y="0"/>
                  </a:lnTo>
                </a:path>
              </a:pathLst>
            </a:custGeom>
            <a:ln w="8872" cap="rnd">
              <a:solidFill>
                <a:srgbClr val="FF7F4D"/>
              </a:solidFill>
              <a:prstDash val="solid"/>
              <a:miter/>
            </a:ln>
          </p:spPr>
          <p:txBody>
            <a:bodyPr rtlCol="0" anchor="ctr"/>
            <a:lstStyle/>
            <a:p>
              <a:endParaRPr lang="fr-FR"/>
            </a:p>
          </p:txBody>
        </p:sp>
        <p:sp>
          <p:nvSpPr>
            <p:cNvPr id="4077" name="Forme libre : forme 4076">
              <a:extLst>
                <a:ext uri="{FF2B5EF4-FFF2-40B4-BE49-F238E27FC236}">
                  <a16:creationId xmlns="" xmlns:a16="http://schemas.microsoft.com/office/drawing/2014/main" id="{82F3C13A-362B-E86A-6789-063C59A05B52}"/>
                </a:ext>
              </a:extLst>
            </p:cNvPr>
            <p:cNvSpPr/>
            <p:nvPr/>
          </p:nvSpPr>
          <p:spPr>
            <a:xfrm rot="18900600">
              <a:off x="8063678" y="3673310"/>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78" name="Groupe 4077">
            <a:extLst>
              <a:ext uri="{FF2B5EF4-FFF2-40B4-BE49-F238E27FC236}">
                <a16:creationId xmlns="" xmlns:a16="http://schemas.microsoft.com/office/drawing/2014/main" id="{48871A64-8E83-6F4F-ED03-2286ECE03AA1}"/>
              </a:ext>
            </a:extLst>
          </p:cNvPr>
          <p:cNvGrpSpPr/>
          <p:nvPr/>
        </p:nvGrpSpPr>
        <p:grpSpPr>
          <a:xfrm>
            <a:off x="10267652" y="3717304"/>
            <a:ext cx="256541" cy="56071"/>
            <a:chOff x="8027677" y="3851602"/>
            <a:chExt cx="256541" cy="56071"/>
          </a:xfrm>
        </p:grpSpPr>
        <p:sp>
          <p:nvSpPr>
            <p:cNvPr id="4079" name="Forme libre : forme 4078">
              <a:extLst>
                <a:ext uri="{FF2B5EF4-FFF2-40B4-BE49-F238E27FC236}">
                  <a16:creationId xmlns="" xmlns:a16="http://schemas.microsoft.com/office/drawing/2014/main" id="{57B2CFED-18D9-5962-2ACA-4114E1A74DDF}"/>
                </a:ext>
              </a:extLst>
            </p:cNvPr>
            <p:cNvSpPr/>
            <p:nvPr/>
          </p:nvSpPr>
          <p:spPr>
            <a:xfrm>
              <a:off x="8157592" y="3879468"/>
              <a:ext cx="126626" cy="8886"/>
            </a:xfrm>
            <a:custGeom>
              <a:avLst/>
              <a:gdLst>
                <a:gd name="connsiteX0" fmla="*/ 126627 w 126626"/>
                <a:gd name="connsiteY0" fmla="*/ 0 h 8886"/>
                <a:gd name="connsiteX1" fmla="*/ 0 w 126626"/>
                <a:gd name="connsiteY1" fmla="*/ 0 h 8886"/>
              </a:gdLst>
              <a:ahLst/>
              <a:cxnLst>
                <a:cxn ang="0">
                  <a:pos x="connsiteX0" y="connsiteY0"/>
                </a:cxn>
                <a:cxn ang="0">
                  <a:pos x="connsiteX1" y="connsiteY1"/>
                </a:cxn>
              </a:cxnLst>
              <a:rect l="l" t="t" r="r" b="b"/>
              <a:pathLst>
                <a:path w="126626" h="8886">
                  <a:moveTo>
                    <a:pt x="126627" y="0"/>
                  </a:moveTo>
                  <a:lnTo>
                    <a:pt x="0" y="0"/>
                  </a:lnTo>
                </a:path>
              </a:pathLst>
            </a:custGeom>
            <a:ln w="8872" cap="rnd">
              <a:solidFill>
                <a:srgbClr val="FF7F4D"/>
              </a:solidFill>
              <a:prstDash val="solid"/>
              <a:miter/>
            </a:ln>
          </p:spPr>
          <p:txBody>
            <a:bodyPr rtlCol="0" anchor="ctr"/>
            <a:lstStyle/>
            <a:p>
              <a:endParaRPr lang="fr-FR"/>
            </a:p>
          </p:txBody>
        </p:sp>
        <p:sp>
          <p:nvSpPr>
            <p:cNvPr id="4080" name="Forme libre : forme 4079">
              <a:extLst>
                <a:ext uri="{FF2B5EF4-FFF2-40B4-BE49-F238E27FC236}">
                  <a16:creationId xmlns="" xmlns:a16="http://schemas.microsoft.com/office/drawing/2014/main" id="{4A0E513A-1094-5FCF-1E15-6302D9FFCFAB}"/>
                </a:ext>
              </a:extLst>
            </p:cNvPr>
            <p:cNvSpPr/>
            <p:nvPr/>
          </p:nvSpPr>
          <p:spPr>
            <a:xfrm>
              <a:off x="8027677" y="3879468"/>
              <a:ext cx="129914" cy="8886"/>
            </a:xfrm>
            <a:custGeom>
              <a:avLst/>
              <a:gdLst>
                <a:gd name="connsiteX0" fmla="*/ 129914 w 129914"/>
                <a:gd name="connsiteY0" fmla="*/ 0 h 8886"/>
                <a:gd name="connsiteX1" fmla="*/ 0 w 129914"/>
                <a:gd name="connsiteY1" fmla="*/ 0 h 8886"/>
              </a:gdLst>
              <a:ahLst/>
              <a:cxnLst>
                <a:cxn ang="0">
                  <a:pos x="connsiteX0" y="connsiteY0"/>
                </a:cxn>
                <a:cxn ang="0">
                  <a:pos x="connsiteX1" y="connsiteY1"/>
                </a:cxn>
              </a:cxnLst>
              <a:rect l="l" t="t" r="r" b="b"/>
              <a:pathLst>
                <a:path w="129914" h="8886">
                  <a:moveTo>
                    <a:pt x="129914" y="0"/>
                  </a:moveTo>
                  <a:lnTo>
                    <a:pt x="0" y="0"/>
                  </a:lnTo>
                </a:path>
              </a:pathLst>
            </a:custGeom>
            <a:ln w="8872" cap="rnd">
              <a:solidFill>
                <a:srgbClr val="FF7F4D"/>
              </a:solidFill>
              <a:prstDash val="solid"/>
              <a:miter/>
            </a:ln>
          </p:spPr>
          <p:txBody>
            <a:bodyPr rtlCol="0" anchor="ctr"/>
            <a:lstStyle/>
            <a:p>
              <a:endParaRPr lang="fr-FR"/>
            </a:p>
          </p:txBody>
        </p:sp>
        <p:sp>
          <p:nvSpPr>
            <p:cNvPr id="4081" name="Forme libre : forme 4080">
              <a:extLst>
                <a:ext uri="{FF2B5EF4-FFF2-40B4-BE49-F238E27FC236}">
                  <a16:creationId xmlns="" xmlns:a16="http://schemas.microsoft.com/office/drawing/2014/main" id="{C9FE9DA8-D57B-6583-B103-287DECAA8AF6}"/>
                </a:ext>
              </a:extLst>
            </p:cNvPr>
            <p:cNvSpPr/>
            <p:nvPr/>
          </p:nvSpPr>
          <p:spPr>
            <a:xfrm rot="18900600">
              <a:off x="8129673" y="3851602"/>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82" name="Groupe 4081">
            <a:extLst>
              <a:ext uri="{FF2B5EF4-FFF2-40B4-BE49-F238E27FC236}">
                <a16:creationId xmlns="" xmlns:a16="http://schemas.microsoft.com/office/drawing/2014/main" id="{FC01E91D-976E-8C87-EFCA-A59280FBFF56}"/>
              </a:ext>
            </a:extLst>
          </p:cNvPr>
          <p:cNvGrpSpPr/>
          <p:nvPr/>
        </p:nvGrpSpPr>
        <p:grpSpPr>
          <a:xfrm>
            <a:off x="10371175" y="3840016"/>
            <a:ext cx="214687" cy="56071"/>
            <a:chOff x="8131200" y="4029642"/>
            <a:chExt cx="214687" cy="56071"/>
          </a:xfrm>
        </p:grpSpPr>
        <p:sp>
          <p:nvSpPr>
            <p:cNvPr id="4083" name="Forme libre : forme 4082">
              <a:extLst>
                <a:ext uri="{FF2B5EF4-FFF2-40B4-BE49-F238E27FC236}">
                  <a16:creationId xmlns="" xmlns:a16="http://schemas.microsoft.com/office/drawing/2014/main" id="{0DF1B9F2-C2D5-3CA0-2B43-DAC4D261E88F}"/>
                </a:ext>
              </a:extLst>
            </p:cNvPr>
            <p:cNvSpPr/>
            <p:nvPr/>
          </p:nvSpPr>
          <p:spPr>
            <a:xfrm>
              <a:off x="8238011" y="4057811"/>
              <a:ext cx="107876" cy="8886"/>
            </a:xfrm>
            <a:custGeom>
              <a:avLst/>
              <a:gdLst>
                <a:gd name="connsiteX0" fmla="*/ 107877 w 107876"/>
                <a:gd name="connsiteY0" fmla="*/ 0 h 8886"/>
                <a:gd name="connsiteX1" fmla="*/ 0 w 107876"/>
                <a:gd name="connsiteY1" fmla="*/ 0 h 8886"/>
              </a:gdLst>
              <a:ahLst/>
              <a:cxnLst>
                <a:cxn ang="0">
                  <a:pos x="connsiteX0" y="connsiteY0"/>
                </a:cxn>
                <a:cxn ang="0">
                  <a:pos x="connsiteX1" y="connsiteY1"/>
                </a:cxn>
              </a:cxnLst>
              <a:rect l="l" t="t" r="r" b="b"/>
              <a:pathLst>
                <a:path w="107876" h="8886">
                  <a:moveTo>
                    <a:pt x="107877" y="0"/>
                  </a:moveTo>
                  <a:lnTo>
                    <a:pt x="0" y="0"/>
                  </a:lnTo>
                </a:path>
              </a:pathLst>
            </a:custGeom>
            <a:ln w="8872" cap="rnd">
              <a:solidFill>
                <a:srgbClr val="FF7F4D"/>
              </a:solidFill>
              <a:prstDash val="solid"/>
              <a:miter/>
            </a:ln>
          </p:spPr>
          <p:txBody>
            <a:bodyPr rtlCol="0" anchor="ctr"/>
            <a:lstStyle/>
            <a:p>
              <a:endParaRPr lang="fr-FR"/>
            </a:p>
          </p:txBody>
        </p:sp>
        <p:sp>
          <p:nvSpPr>
            <p:cNvPr id="4084" name="Forme libre : forme 4083">
              <a:extLst>
                <a:ext uri="{FF2B5EF4-FFF2-40B4-BE49-F238E27FC236}">
                  <a16:creationId xmlns="" xmlns:a16="http://schemas.microsoft.com/office/drawing/2014/main" id="{3CEA8C97-DC9C-3616-63ED-AB26F350257F}"/>
                </a:ext>
              </a:extLst>
            </p:cNvPr>
            <p:cNvSpPr/>
            <p:nvPr/>
          </p:nvSpPr>
          <p:spPr>
            <a:xfrm>
              <a:off x="8131200" y="4057811"/>
              <a:ext cx="106810" cy="8886"/>
            </a:xfrm>
            <a:custGeom>
              <a:avLst/>
              <a:gdLst>
                <a:gd name="connsiteX0" fmla="*/ 106811 w 106810"/>
                <a:gd name="connsiteY0" fmla="*/ 0 h 8886"/>
                <a:gd name="connsiteX1" fmla="*/ 0 w 106810"/>
                <a:gd name="connsiteY1" fmla="*/ 0 h 8886"/>
              </a:gdLst>
              <a:ahLst/>
              <a:cxnLst>
                <a:cxn ang="0">
                  <a:pos x="connsiteX0" y="connsiteY0"/>
                </a:cxn>
                <a:cxn ang="0">
                  <a:pos x="connsiteX1" y="connsiteY1"/>
                </a:cxn>
              </a:cxnLst>
              <a:rect l="l" t="t" r="r" b="b"/>
              <a:pathLst>
                <a:path w="106810" h="8886">
                  <a:moveTo>
                    <a:pt x="106811" y="0"/>
                  </a:moveTo>
                  <a:lnTo>
                    <a:pt x="0" y="0"/>
                  </a:lnTo>
                </a:path>
              </a:pathLst>
            </a:custGeom>
            <a:ln w="8872" cap="rnd">
              <a:solidFill>
                <a:srgbClr val="FF7F4D"/>
              </a:solidFill>
              <a:prstDash val="solid"/>
              <a:miter/>
            </a:ln>
          </p:spPr>
          <p:txBody>
            <a:bodyPr rtlCol="0" anchor="ctr"/>
            <a:lstStyle/>
            <a:p>
              <a:endParaRPr lang="fr-FR"/>
            </a:p>
          </p:txBody>
        </p:sp>
        <p:sp>
          <p:nvSpPr>
            <p:cNvPr id="4085" name="Forme libre : forme 4084">
              <a:extLst>
                <a:ext uri="{FF2B5EF4-FFF2-40B4-BE49-F238E27FC236}">
                  <a16:creationId xmlns="" xmlns:a16="http://schemas.microsoft.com/office/drawing/2014/main" id="{CA4361FB-F11B-D7E9-27A4-935A816F1AC1}"/>
                </a:ext>
              </a:extLst>
            </p:cNvPr>
            <p:cNvSpPr/>
            <p:nvPr/>
          </p:nvSpPr>
          <p:spPr>
            <a:xfrm rot="18900600">
              <a:off x="8209874" y="4029642"/>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86" name="Groupe 4085">
            <a:extLst>
              <a:ext uri="{FF2B5EF4-FFF2-40B4-BE49-F238E27FC236}">
                <a16:creationId xmlns="" xmlns:a16="http://schemas.microsoft.com/office/drawing/2014/main" id="{F092B470-6753-57A8-A5AD-616DC5F1EEBC}"/>
              </a:ext>
            </a:extLst>
          </p:cNvPr>
          <p:cNvGrpSpPr/>
          <p:nvPr/>
        </p:nvGrpSpPr>
        <p:grpSpPr>
          <a:xfrm>
            <a:off x="10217002" y="4247518"/>
            <a:ext cx="318209" cy="56071"/>
            <a:chOff x="7977027" y="4387640"/>
            <a:chExt cx="318209" cy="56071"/>
          </a:xfrm>
        </p:grpSpPr>
        <p:sp>
          <p:nvSpPr>
            <p:cNvPr id="4087" name="Forme libre : forme 4086">
              <a:extLst>
                <a:ext uri="{FF2B5EF4-FFF2-40B4-BE49-F238E27FC236}">
                  <a16:creationId xmlns="" xmlns:a16="http://schemas.microsoft.com/office/drawing/2014/main" id="{A6455D3A-C0C3-E5FC-9868-78330C3E82F5}"/>
                </a:ext>
              </a:extLst>
            </p:cNvPr>
            <p:cNvSpPr/>
            <p:nvPr/>
          </p:nvSpPr>
          <p:spPr>
            <a:xfrm>
              <a:off x="8135554" y="4415476"/>
              <a:ext cx="159682" cy="8886"/>
            </a:xfrm>
            <a:custGeom>
              <a:avLst/>
              <a:gdLst>
                <a:gd name="connsiteX0" fmla="*/ 159683 w 159682"/>
                <a:gd name="connsiteY0" fmla="*/ 0 h 8886"/>
                <a:gd name="connsiteX1" fmla="*/ 0 w 159682"/>
                <a:gd name="connsiteY1" fmla="*/ 0 h 8886"/>
              </a:gdLst>
              <a:ahLst/>
              <a:cxnLst>
                <a:cxn ang="0">
                  <a:pos x="connsiteX0" y="connsiteY0"/>
                </a:cxn>
                <a:cxn ang="0">
                  <a:pos x="connsiteX1" y="connsiteY1"/>
                </a:cxn>
              </a:cxnLst>
              <a:rect l="l" t="t" r="r" b="b"/>
              <a:pathLst>
                <a:path w="159682" h="8886">
                  <a:moveTo>
                    <a:pt x="159683" y="0"/>
                  </a:moveTo>
                  <a:lnTo>
                    <a:pt x="0" y="0"/>
                  </a:lnTo>
                </a:path>
              </a:pathLst>
            </a:custGeom>
            <a:ln w="8872" cap="rnd">
              <a:solidFill>
                <a:srgbClr val="FF7F4D"/>
              </a:solidFill>
              <a:prstDash val="solid"/>
              <a:miter/>
            </a:ln>
          </p:spPr>
          <p:txBody>
            <a:bodyPr rtlCol="0" anchor="ctr"/>
            <a:lstStyle/>
            <a:p>
              <a:endParaRPr lang="fr-FR"/>
            </a:p>
          </p:txBody>
        </p:sp>
        <p:sp>
          <p:nvSpPr>
            <p:cNvPr id="4088" name="Forme libre : forme 4087">
              <a:extLst>
                <a:ext uri="{FF2B5EF4-FFF2-40B4-BE49-F238E27FC236}">
                  <a16:creationId xmlns="" xmlns:a16="http://schemas.microsoft.com/office/drawing/2014/main" id="{39F01ECB-C715-E28D-6838-3157CD521A70}"/>
                </a:ext>
              </a:extLst>
            </p:cNvPr>
            <p:cNvSpPr/>
            <p:nvPr/>
          </p:nvSpPr>
          <p:spPr>
            <a:xfrm>
              <a:off x="7977027" y="4415476"/>
              <a:ext cx="158527" cy="8886"/>
            </a:xfrm>
            <a:custGeom>
              <a:avLst/>
              <a:gdLst>
                <a:gd name="connsiteX0" fmla="*/ 158528 w 158527"/>
                <a:gd name="connsiteY0" fmla="*/ 0 h 8886"/>
                <a:gd name="connsiteX1" fmla="*/ 0 w 158527"/>
                <a:gd name="connsiteY1" fmla="*/ 0 h 8886"/>
              </a:gdLst>
              <a:ahLst/>
              <a:cxnLst>
                <a:cxn ang="0">
                  <a:pos x="connsiteX0" y="connsiteY0"/>
                </a:cxn>
                <a:cxn ang="0">
                  <a:pos x="connsiteX1" y="connsiteY1"/>
                </a:cxn>
              </a:cxnLst>
              <a:rect l="l" t="t" r="r" b="b"/>
              <a:pathLst>
                <a:path w="158527" h="8886">
                  <a:moveTo>
                    <a:pt x="158528" y="0"/>
                  </a:moveTo>
                  <a:lnTo>
                    <a:pt x="0" y="0"/>
                  </a:lnTo>
                </a:path>
              </a:pathLst>
            </a:custGeom>
            <a:ln w="8872" cap="rnd">
              <a:solidFill>
                <a:srgbClr val="FF7F4D"/>
              </a:solidFill>
              <a:prstDash val="solid"/>
              <a:miter/>
            </a:ln>
          </p:spPr>
          <p:txBody>
            <a:bodyPr rtlCol="0" anchor="ctr"/>
            <a:lstStyle/>
            <a:p>
              <a:endParaRPr lang="fr-FR"/>
            </a:p>
          </p:txBody>
        </p:sp>
        <p:sp>
          <p:nvSpPr>
            <p:cNvPr id="4089" name="Forme libre : forme 4088">
              <a:extLst>
                <a:ext uri="{FF2B5EF4-FFF2-40B4-BE49-F238E27FC236}">
                  <a16:creationId xmlns="" xmlns:a16="http://schemas.microsoft.com/office/drawing/2014/main" id="{31EC89EA-0CF3-8549-AF75-23AF98F54F00}"/>
                </a:ext>
              </a:extLst>
            </p:cNvPr>
            <p:cNvSpPr/>
            <p:nvPr/>
          </p:nvSpPr>
          <p:spPr>
            <a:xfrm rot="18900600">
              <a:off x="8107647" y="4387640"/>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90" name="Groupe 4089">
            <a:extLst>
              <a:ext uri="{FF2B5EF4-FFF2-40B4-BE49-F238E27FC236}">
                <a16:creationId xmlns="" xmlns:a16="http://schemas.microsoft.com/office/drawing/2014/main" id="{EF05E060-27E2-23EF-54DF-6F5F2C406589}"/>
              </a:ext>
            </a:extLst>
          </p:cNvPr>
          <p:cNvGrpSpPr/>
          <p:nvPr/>
        </p:nvGrpSpPr>
        <p:grpSpPr>
          <a:xfrm>
            <a:off x="9489232" y="4379173"/>
            <a:ext cx="1221035" cy="56071"/>
            <a:chOff x="7249257" y="4565889"/>
            <a:chExt cx="1221035" cy="56071"/>
          </a:xfrm>
        </p:grpSpPr>
        <p:sp>
          <p:nvSpPr>
            <p:cNvPr id="4091" name="Forme libre : forme 4090">
              <a:extLst>
                <a:ext uri="{FF2B5EF4-FFF2-40B4-BE49-F238E27FC236}">
                  <a16:creationId xmlns="" xmlns:a16="http://schemas.microsoft.com/office/drawing/2014/main" id="{1045EB16-2540-4189-6B4D-5D95CA3C913F}"/>
                </a:ext>
              </a:extLst>
            </p:cNvPr>
            <p:cNvSpPr/>
            <p:nvPr/>
          </p:nvSpPr>
          <p:spPr>
            <a:xfrm>
              <a:off x="7851555" y="4593819"/>
              <a:ext cx="618737" cy="8886"/>
            </a:xfrm>
            <a:custGeom>
              <a:avLst/>
              <a:gdLst>
                <a:gd name="connsiteX0" fmla="*/ 618738 w 618737"/>
                <a:gd name="connsiteY0" fmla="*/ 0 h 8886"/>
                <a:gd name="connsiteX1" fmla="*/ 0 w 618737"/>
                <a:gd name="connsiteY1" fmla="*/ 0 h 8886"/>
              </a:gdLst>
              <a:ahLst/>
              <a:cxnLst>
                <a:cxn ang="0">
                  <a:pos x="connsiteX0" y="connsiteY0"/>
                </a:cxn>
                <a:cxn ang="0">
                  <a:pos x="connsiteX1" y="connsiteY1"/>
                </a:cxn>
              </a:cxnLst>
              <a:rect l="l" t="t" r="r" b="b"/>
              <a:pathLst>
                <a:path w="618737" h="8886">
                  <a:moveTo>
                    <a:pt x="618738" y="0"/>
                  </a:moveTo>
                  <a:lnTo>
                    <a:pt x="0" y="0"/>
                  </a:lnTo>
                </a:path>
              </a:pathLst>
            </a:custGeom>
            <a:ln w="8872" cap="rnd">
              <a:solidFill>
                <a:srgbClr val="FF7F4D"/>
              </a:solidFill>
              <a:prstDash val="solid"/>
              <a:miter/>
            </a:ln>
          </p:spPr>
          <p:txBody>
            <a:bodyPr rtlCol="0" anchor="ctr"/>
            <a:lstStyle/>
            <a:p>
              <a:endParaRPr lang="fr-FR"/>
            </a:p>
          </p:txBody>
        </p:sp>
        <p:sp>
          <p:nvSpPr>
            <p:cNvPr id="4092" name="Forme libre : forme 4091">
              <a:extLst>
                <a:ext uri="{FF2B5EF4-FFF2-40B4-BE49-F238E27FC236}">
                  <a16:creationId xmlns="" xmlns:a16="http://schemas.microsoft.com/office/drawing/2014/main" id="{C8377ACE-F255-90B3-3F00-94D82EA48FBE}"/>
                </a:ext>
              </a:extLst>
            </p:cNvPr>
            <p:cNvSpPr/>
            <p:nvPr/>
          </p:nvSpPr>
          <p:spPr>
            <a:xfrm>
              <a:off x="7249257" y="4593819"/>
              <a:ext cx="602298" cy="8886"/>
            </a:xfrm>
            <a:custGeom>
              <a:avLst/>
              <a:gdLst>
                <a:gd name="connsiteX0" fmla="*/ 602298 w 602298"/>
                <a:gd name="connsiteY0" fmla="*/ 0 h 8886"/>
                <a:gd name="connsiteX1" fmla="*/ 0 w 602298"/>
                <a:gd name="connsiteY1" fmla="*/ 0 h 8886"/>
              </a:gdLst>
              <a:ahLst/>
              <a:cxnLst>
                <a:cxn ang="0">
                  <a:pos x="connsiteX0" y="connsiteY0"/>
                </a:cxn>
                <a:cxn ang="0">
                  <a:pos x="connsiteX1" y="connsiteY1"/>
                </a:cxn>
              </a:cxnLst>
              <a:rect l="l" t="t" r="r" b="b"/>
              <a:pathLst>
                <a:path w="602298" h="8886">
                  <a:moveTo>
                    <a:pt x="602298" y="0"/>
                  </a:moveTo>
                  <a:lnTo>
                    <a:pt x="0" y="0"/>
                  </a:lnTo>
                </a:path>
              </a:pathLst>
            </a:custGeom>
            <a:ln w="8872" cap="rnd">
              <a:solidFill>
                <a:srgbClr val="FF7F4D"/>
              </a:solidFill>
              <a:prstDash val="solid"/>
              <a:miter/>
            </a:ln>
          </p:spPr>
          <p:txBody>
            <a:bodyPr rtlCol="0" anchor="ctr"/>
            <a:lstStyle/>
            <a:p>
              <a:endParaRPr lang="fr-FR"/>
            </a:p>
          </p:txBody>
        </p:sp>
        <p:sp>
          <p:nvSpPr>
            <p:cNvPr id="4093" name="Forme libre : forme 4092">
              <a:extLst>
                <a:ext uri="{FF2B5EF4-FFF2-40B4-BE49-F238E27FC236}">
                  <a16:creationId xmlns="" xmlns:a16="http://schemas.microsoft.com/office/drawing/2014/main" id="{03A49FE9-3AA5-7C3F-E9F6-614A9672E891}"/>
                </a:ext>
              </a:extLst>
            </p:cNvPr>
            <p:cNvSpPr/>
            <p:nvPr/>
          </p:nvSpPr>
          <p:spPr>
            <a:xfrm rot="18900600">
              <a:off x="7823488" y="4565889"/>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94" name="Groupe 4093">
            <a:extLst>
              <a:ext uri="{FF2B5EF4-FFF2-40B4-BE49-F238E27FC236}">
                <a16:creationId xmlns="" xmlns:a16="http://schemas.microsoft.com/office/drawing/2014/main" id="{F456AB2E-E7F8-1A4C-536F-2DFB6AB2DEA1}"/>
              </a:ext>
            </a:extLst>
          </p:cNvPr>
          <p:cNvGrpSpPr/>
          <p:nvPr/>
        </p:nvGrpSpPr>
        <p:grpSpPr>
          <a:xfrm>
            <a:off x="10337053" y="4499323"/>
            <a:ext cx="165103" cy="56071"/>
            <a:chOff x="8097078" y="4744282"/>
            <a:chExt cx="165103" cy="56071"/>
          </a:xfrm>
        </p:grpSpPr>
        <p:sp>
          <p:nvSpPr>
            <p:cNvPr id="4095" name="Forme libre : forme 4094">
              <a:extLst>
                <a:ext uri="{FF2B5EF4-FFF2-40B4-BE49-F238E27FC236}">
                  <a16:creationId xmlns="" xmlns:a16="http://schemas.microsoft.com/office/drawing/2014/main" id="{28577A63-CFF3-B06D-DF9F-3027F944E2CD}"/>
                </a:ext>
              </a:extLst>
            </p:cNvPr>
            <p:cNvSpPr/>
            <p:nvPr/>
          </p:nvSpPr>
          <p:spPr>
            <a:xfrm>
              <a:off x="8181851" y="4772074"/>
              <a:ext cx="80330" cy="8886"/>
            </a:xfrm>
            <a:custGeom>
              <a:avLst/>
              <a:gdLst>
                <a:gd name="connsiteX0" fmla="*/ 80330 w 80330"/>
                <a:gd name="connsiteY0" fmla="*/ 0 h 8886"/>
                <a:gd name="connsiteX1" fmla="*/ 0 w 80330"/>
                <a:gd name="connsiteY1" fmla="*/ 0 h 8886"/>
              </a:gdLst>
              <a:ahLst/>
              <a:cxnLst>
                <a:cxn ang="0">
                  <a:pos x="connsiteX0" y="connsiteY0"/>
                </a:cxn>
                <a:cxn ang="0">
                  <a:pos x="connsiteX1" y="connsiteY1"/>
                </a:cxn>
              </a:cxnLst>
              <a:rect l="l" t="t" r="r" b="b"/>
              <a:pathLst>
                <a:path w="80330" h="8886">
                  <a:moveTo>
                    <a:pt x="80330" y="0"/>
                  </a:moveTo>
                  <a:lnTo>
                    <a:pt x="0" y="0"/>
                  </a:lnTo>
                </a:path>
              </a:pathLst>
            </a:custGeom>
            <a:ln w="8872" cap="rnd">
              <a:solidFill>
                <a:srgbClr val="FF7F4D"/>
              </a:solidFill>
              <a:prstDash val="solid"/>
              <a:miter/>
            </a:ln>
          </p:spPr>
          <p:txBody>
            <a:bodyPr rtlCol="0" anchor="ctr"/>
            <a:lstStyle/>
            <a:p>
              <a:endParaRPr lang="fr-FR"/>
            </a:p>
          </p:txBody>
        </p:sp>
        <p:sp>
          <p:nvSpPr>
            <p:cNvPr id="4096" name="Forme libre : forme 4095">
              <a:extLst>
                <a:ext uri="{FF2B5EF4-FFF2-40B4-BE49-F238E27FC236}">
                  <a16:creationId xmlns="" xmlns:a16="http://schemas.microsoft.com/office/drawing/2014/main" id="{D8D02A39-C9D7-5F3F-0362-404A767610D6}"/>
                </a:ext>
              </a:extLst>
            </p:cNvPr>
            <p:cNvSpPr/>
            <p:nvPr/>
          </p:nvSpPr>
          <p:spPr>
            <a:xfrm>
              <a:off x="8097078" y="4772074"/>
              <a:ext cx="84773" cy="8886"/>
            </a:xfrm>
            <a:custGeom>
              <a:avLst/>
              <a:gdLst>
                <a:gd name="connsiteX0" fmla="*/ 84773 w 84773"/>
                <a:gd name="connsiteY0" fmla="*/ 0 h 8886"/>
                <a:gd name="connsiteX1" fmla="*/ 0 w 84773"/>
                <a:gd name="connsiteY1" fmla="*/ 0 h 8886"/>
              </a:gdLst>
              <a:ahLst/>
              <a:cxnLst>
                <a:cxn ang="0">
                  <a:pos x="connsiteX0" y="connsiteY0"/>
                </a:cxn>
                <a:cxn ang="0">
                  <a:pos x="connsiteX1" y="connsiteY1"/>
                </a:cxn>
              </a:cxnLst>
              <a:rect l="l" t="t" r="r" b="b"/>
              <a:pathLst>
                <a:path w="84773" h="8886">
                  <a:moveTo>
                    <a:pt x="84773" y="0"/>
                  </a:moveTo>
                  <a:lnTo>
                    <a:pt x="0" y="0"/>
                  </a:lnTo>
                </a:path>
              </a:pathLst>
            </a:custGeom>
            <a:ln w="8872" cap="rnd">
              <a:solidFill>
                <a:srgbClr val="FF7F4D"/>
              </a:solidFill>
              <a:prstDash val="solid"/>
              <a:miter/>
            </a:ln>
          </p:spPr>
          <p:txBody>
            <a:bodyPr rtlCol="0" anchor="ctr"/>
            <a:lstStyle/>
            <a:p>
              <a:endParaRPr lang="fr-FR"/>
            </a:p>
          </p:txBody>
        </p:sp>
        <p:sp>
          <p:nvSpPr>
            <p:cNvPr id="4097" name="Forme libre : forme 4096">
              <a:extLst>
                <a:ext uri="{FF2B5EF4-FFF2-40B4-BE49-F238E27FC236}">
                  <a16:creationId xmlns="" xmlns:a16="http://schemas.microsoft.com/office/drawing/2014/main" id="{F8E3F958-E849-D2B3-067D-F9438D1C8CA6}"/>
                </a:ext>
              </a:extLst>
            </p:cNvPr>
            <p:cNvSpPr/>
            <p:nvPr/>
          </p:nvSpPr>
          <p:spPr>
            <a:xfrm rot="18900600">
              <a:off x="8153844" y="4744282"/>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098" name="Groupe 4097">
            <a:extLst>
              <a:ext uri="{FF2B5EF4-FFF2-40B4-BE49-F238E27FC236}">
                <a16:creationId xmlns="" xmlns:a16="http://schemas.microsoft.com/office/drawing/2014/main" id="{5B6F16AC-DA9E-4492-9BC8-28797569E391}"/>
              </a:ext>
            </a:extLst>
          </p:cNvPr>
          <p:cNvGrpSpPr/>
          <p:nvPr/>
        </p:nvGrpSpPr>
        <p:grpSpPr>
          <a:xfrm>
            <a:off x="10246770" y="4911924"/>
            <a:ext cx="306036" cy="56071"/>
            <a:chOff x="8006795" y="5101551"/>
            <a:chExt cx="306036" cy="56071"/>
          </a:xfrm>
        </p:grpSpPr>
        <p:sp>
          <p:nvSpPr>
            <p:cNvPr id="4099" name="Forme libre : forme 4098">
              <a:extLst>
                <a:ext uri="{FF2B5EF4-FFF2-40B4-BE49-F238E27FC236}">
                  <a16:creationId xmlns="" xmlns:a16="http://schemas.microsoft.com/office/drawing/2014/main" id="{ED185C7A-807C-AB99-C8AA-3CFEE268D03E}"/>
                </a:ext>
              </a:extLst>
            </p:cNvPr>
            <p:cNvSpPr/>
            <p:nvPr/>
          </p:nvSpPr>
          <p:spPr>
            <a:xfrm>
              <a:off x="8162035" y="5129739"/>
              <a:ext cx="150796" cy="8886"/>
            </a:xfrm>
            <a:custGeom>
              <a:avLst/>
              <a:gdLst>
                <a:gd name="connsiteX0" fmla="*/ 150796 w 150796"/>
                <a:gd name="connsiteY0" fmla="*/ 0 h 8886"/>
                <a:gd name="connsiteX1" fmla="*/ 0 w 150796"/>
                <a:gd name="connsiteY1" fmla="*/ 0 h 8886"/>
              </a:gdLst>
              <a:ahLst/>
              <a:cxnLst>
                <a:cxn ang="0">
                  <a:pos x="connsiteX0" y="connsiteY0"/>
                </a:cxn>
                <a:cxn ang="0">
                  <a:pos x="connsiteX1" y="connsiteY1"/>
                </a:cxn>
              </a:cxnLst>
              <a:rect l="l" t="t" r="r" b="b"/>
              <a:pathLst>
                <a:path w="150796" h="8886">
                  <a:moveTo>
                    <a:pt x="150796" y="0"/>
                  </a:moveTo>
                  <a:lnTo>
                    <a:pt x="0" y="0"/>
                  </a:lnTo>
                </a:path>
              </a:pathLst>
            </a:custGeom>
            <a:ln w="8872" cap="rnd">
              <a:solidFill>
                <a:srgbClr val="FF7F4D"/>
              </a:solidFill>
              <a:prstDash val="solid"/>
              <a:miter/>
            </a:ln>
          </p:spPr>
          <p:txBody>
            <a:bodyPr rtlCol="0" anchor="ctr"/>
            <a:lstStyle/>
            <a:p>
              <a:endParaRPr lang="fr-FR"/>
            </a:p>
          </p:txBody>
        </p:sp>
        <p:sp>
          <p:nvSpPr>
            <p:cNvPr id="4100" name="Forme libre : forme 4099">
              <a:extLst>
                <a:ext uri="{FF2B5EF4-FFF2-40B4-BE49-F238E27FC236}">
                  <a16:creationId xmlns="" xmlns:a16="http://schemas.microsoft.com/office/drawing/2014/main" id="{02EC3421-BF95-1713-C934-47878140BF46}"/>
                </a:ext>
              </a:extLst>
            </p:cNvPr>
            <p:cNvSpPr/>
            <p:nvPr/>
          </p:nvSpPr>
          <p:spPr>
            <a:xfrm>
              <a:off x="8006795" y="5129739"/>
              <a:ext cx="155239" cy="8886"/>
            </a:xfrm>
            <a:custGeom>
              <a:avLst/>
              <a:gdLst>
                <a:gd name="connsiteX0" fmla="*/ 155240 w 155239"/>
                <a:gd name="connsiteY0" fmla="*/ 0 h 8886"/>
                <a:gd name="connsiteX1" fmla="*/ 0 w 155239"/>
                <a:gd name="connsiteY1" fmla="*/ 0 h 8886"/>
              </a:gdLst>
              <a:ahLst/>
              <a:cxnLst>
                <a:cxn ang="0">
                  <a:pos x="connsiteX0" y="connsiteY0"/>
                </a:cxn>
                <a:cxn ang="0">
                  <a:pos x="connsiteX1" y="connsiteY1"/>
                </a:cxn>
              </a:cxnLst>
              <a:rect l="l" t="t" r="r" b="b"/>
              <a:pathLst>
                <a:path w="155239" h="8886">
                  <a:moveTo>
                    <a:pt x="155240" y="0"/>
                  </a:moveTo>
                  <a:lnTo>
                    <a:pt x="0" y="0"/>
                  </a:lnTo>
                </a:path>
              </a:pathLst>
            </a:custGeom>
            <a:ln w="8872" cap="rnd">
              <a:solidFill>
                <a:srgbClr val="FF7F4D"/>
              </a:solidFill>
              <a:prstDash val="solid"/>
              <a:miter/>
            </a:ln>
          </p:spPr>
          <p:txBody>
            <a:bodyPr rtlCol="0" anchor="ctr"/>
            <a:lstStyle/>
            <a:p>
              <a:endParaRPr lang="fr-FR"/>
            </a:p>
          </p:txBody>
        </p:sp>
        <p:sp>
          <p:nvSpPr>
            <p:cNvPr id="4101" name="Forme libre : forme 4100">
              <a:extLst>
                <a:ext uri="{FF2B5EF4-FFF2-40B4-BE49-F238E27FC236}">
                  <a16:creationId xmlns="" xmlns:a16="http://schemas.microsoft.com/office/drawing/2014/main" id="{D87AD1C3-ECBD-AC05-479B-78AA6DF40FEE}"/>
                </a:ext>
              </a:extLst>
            </p:cNvPr>
            <p:cNvSpPr/>
            <p:nvPr/>
          </p:nvSpPr>
          <p:spPr>
            <a:xfrm rot="18900600">
              <a:off x="8133993" y="5101551"/>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grpSp>
        <p:nvGrpSpPr>
          <p:cNvPr id="4102" name="Groupe 4101">
            <a:extLst>
              <a:ext uri="{FF2B5EF4-FFF2-40B4-BE49-F238E27FC236}">
                <a16:creationId xmlns="" xmlns:a16="http://schemas.microsoft.com/office/drawing/2014/main" id="{D78A0FEE-DF50-3E84-8DE3-4B991B1C0D93}"/>
              </a:ext>
            </a:extLst>
          </p:cNvPr>
          <p:cNvGrpSpPr/>
          <p:nvPr/>
        </p:nvGrpSpPr>
        <p:grpSpPr>
          <a:xfrm>
            <a:off x="10327100" y="5038017"/>
            <a:ext cx="166258" cy="56071"/>
            <a:chOff x="8087125" y="5280063"/>
            <a:chExt cx="166258" cy="56071"/>
          </a:xfrm>
        </p:grpSpPr>
        <p:sp>
          <p:nvSpPr>
            <p:cNvPr id="4103" name="Forme libre : forme 4102">
              <a:extLst>
                <a:ext uri="{FF2B5EF4-FFF2-40B4-BE49-F238E27FC236}">
                  <a16:creationId xmlns="" xmlns:a16="http://schemas.microsoft.com/office/drawing/2014/main" id="{5EFA0E58-8E9C-8A8E-CFB6-83E4BB461037}"/>
                </a:ext>
              </a:extLst>
            </p:cNvPr>
            <p:cNvSpPr/>
            <p:nvPr/>
          </p:nvSpPr>
          <p:spPr>
            <a:xfrm>
              <a:off x="8169766" y="5308082"/>
              <a:ext cx="83617" cy="8886"/>
            </a:xfrm>
            <a:custGeom>
              <a:avLst/>
              <a:gdLst>
                <a:gd name="connsiteX0" fmla="*/ 83618 w 83617"/>
                <a:gd name="connsiteY0" fmla="*/ 0 h 8886"/>
                <a:gd name="connsiteX1" fmla="*/ 0 w 83617"/>
                <a:gd name="connsiteY1" fmla="*/ 0 h 8886"/>
              </a:gdLst>
              <a:ahLst/>
              <a:cxnLst>
                <a:cxn ang="0">
                  <a:pos x="connsiteX0" y="connsiteY0"/>
                </a:cxn>
                <a:cxn ang="0">
                  <a:pos x="connsiteX1" y="connsiteY1"/>
                </a:cxn>
              </a:cxnLst>
              <a:rect l="l" t="t" r="r" b="b"/>
              <a:pathLst>
                <a:path w="83617" h="8886">
                  <a:moveTo>
                    <a:pt x="83618" y="0"/>
                  </a:moveTo>
                  <a:lnTo>
                    <a:pt x="0" y="0"/>
                  </a:lnTo>
                </a:path>
              </a:pathLst>
            </a:custGeom>
            <a:ln w="8872" cap="rnd">
              <a:solidFill>
                <a:srgbClr val="FF7F4D"/>
              </a:solidFill>
              <a:prstDash val="solid"/>
              <a:miter/>
            </a:ln>
          </p:spPr>
          <p:txBody>
            <a:bodyPr rtlCol="0" anchor="ctr"/>
            <a:lstStyle/>
            <a:p>
              <a:endParaRPr lang="fr-FR"/>
            </a:p>
          </p:txBody>
        </p:sp>
        <p:sp>
          <p:nvSpPr>
            <p:cNvPr id="4104" name="Forme libre : forme 4103">
              <a:extLst>
                <a:ext uri="{FF2B5EF4-FFF2-40B4-BE49-F238E27FC236}">
                  <a16:creationId xmlns="" xmlns:a16="http://schemas.microsoft.com/office/drawing/2014/main" id="{E3CB34C2-00CF-96AF-A0EA-C8F811BA6C50}"/>
                </a:ext>
              </a:extLst>
            </p:cNvPr>
            <p:cNvSpPr/>
            <p:nvPr/>
          </p:nvSpPr>
          <p:spPr>
            <a:xfrm>
              <a:off x="8087125" y="5308082"/>
              <a:ext cx="82640" cy="8886"/>
            </a:xfrm>
            <a:custGeom>
              <a:avLst/>
              <a:gdLst>
                <a:gd name="connsiteX0" fmla="*/ 82640 w 82640"/>
                <a:gd name="connsiteY0" fmla="*/ 0 h 8886"/>
                <a:gd name="connsiteX1" fmla="*/ 0 w 82640"/>
                <a:gd name="connsiteY1" fmla="*/ 0 h 8886"/>
              </a:gdLst>
              <a:ahLst/>
              <a:cxnLst>
                <a:cxn ang="0">
                  <a:pos x="connsiteX0" y="connsiteY0"/>
                </a:cxn>
                <a:cxn ang="0">
                  <a:pos x="connsiteX1" y="connsiteY1"/>
                </a:cxn>
              </a:cxnLst>
              <a:rect l="l" t="t" r="r" b="b"/>
              <a:pathLst>
                <a:path w="82640" h="8886">
                  <a:moveTo>
                    <a:pt x="82640" y="0"/>
                  </a:moveTo>
                  <a:lnTo>
                    <a:pt x="0" y="0"/>
                  </a:lnTo>
                </a:path>
              </a:pathLst>
            </a:custGeom>
            <a:ln w="8872" cap="rnd">
              <a:solidFill>
                <a:srgbClr val="FF7F4D"/>
              </a:solidFill>
              <a:prstDash val="solid"/>
              <a:miter/>
            </a:ln>
          </p:spPr>
          <p:txBody>
            <a:bodyPr rtlCol="0" anchor="ctr"/>
            <a:lstStyle/>
            <a:p>
              <a:endParaRPr lang="fr-FR"/>
            </a:p>
          </p:txBody>
        </p:sp>
        <p:sp>
          <p:nvSpPr>
            <p:cNvPr id="4105" name="Forme libre : forme 4104">
              <a:extLst>
                <a:ext uri="{FF2B5EF4-FFF2-40B4-BE49-F238E27FC236}">
                  <a16:creationId xmlns="" xmlns:a16="http://schemas.microsoft.com/office/drawing/2014/main" id="{7A6E6663-8BA5-F3C7-9039-BCD21241F1EB}"/>
                </a:ext>
              </a:extLst>
            </p:cNvPr>
            <p:cNvSpPr/>
            <p:nvPr/>
          </p:nvSpPr>
          <p:spPr>
            <a:xfrm rot="18900600">
              <a:off x="8141638" y="5280063"/>
              <a:ext cx="56071" cy="56071"/>
            </a:xfrm>
            <a:custGeom>
              <a:avLst/>
              <a:gdLst>
                <a:gd name="connsiteX0" fmla="*/ 0 w 56071"/>
                <a:gd name="connsiteY0" fmla="*/ 0 h 56071"/>
                <a:gd name="connsiteX1" fmla="*/ 56071 w 56071"/>
                <a:gd name="connsiteY1" fmla="*/ 0 h 56071"/>
                <a:gd name="connsiteX2" fmla="*/ 56071 w 56071"/>
                <a:gd name="connsiteY2" fmla="*/ 56071 h 56071"/>
                <a:gd name="connsiteX3" fmla="*/ 0 w 56071"/>
                <a:gd name="connsiteY3" fmla="*/ 56071 h 56071"/>
              </a:gdLst>
              <a:ahLst/>
              <a:cxnLst>
                <a:cxn ang="0">
                  <a:pos x="connsiteX0" y="connsiteY0"/>
                </a:cxn>
                <a:cxn ang="0">
                  <a:pos x="connsiteX1" y="connsiteY1"/>
                </a:cxn>
                <a:cxn ang="0">
                  <a:pos x="connsiteX2" y="connsiteY2"/>
                </a:cxn>
                <a:cxn ang="0">
                  <a:pos x="connsiteX3" y="connsiteY3"/>
                </a:cxn>
              </a:cxnLst>
              <a:rect l="l" t="t" r="r" b="b"/>
              <a:pathLst>
                <a:path w="56071" h="56071">
                  <a:moveTo>
                    <a:pt x="0" y="0"/>
                  </a:moveTo>
                  <a:lnTo>
                    <a:pt x="56071" y="0"/>
                  </a:lnTo>
                  <a:lnTo>
                    <a:pt x="56071" y="56071"/>
                  </a:lnTo>
                  <a:lnTo>
                    <a:pt x="0" y="56071"/>
                  </a:lnTo>
                  <a:close/>
                </a:path>
              </a:pathLst>
            </a:custGeom>
            <a:solidFill>
              <a:srgbClr val="FF7F4D"/>
            </a:solidFill>
            <a:ln w="17744" cap="flat">
              <a:solidFill>
                <a:srgbClr val="FF7F4D"/>
              </a:solidFill>
              <a:prstDash val="solid"/>
              <a:miter/>
            </a:ln>
          </p:spPr>
          <p:txBody>
            <a:bodyPr rtlCol="0" anchor="ctr"/>
            <a:lstStyle/>
            <a:p>
              <a:endParaRPr lang="fr-FR"/>
            </a:p>
          </p:txBody>
        </p:sp>
      </p:grpSp>
      <p:sp>
        <p:nvSpPr>
          <p:cNvPr id="4106" name="ZoneTexte 4105">
            <a:extLst>
              <a:ext uri="{FF2B5EF4-FFF2-40B4-BE49-F238E27FC236}">
                <a16:creationId xmlns="" xmlns:a16="http://schemas.microsoft.com/office/drawing/2014/main" id="{0FEA5C54-CAE3-50CF-47D0-144AC88955C8}"/>
              </a:ext>
            </a:extLst>
          </p:cNvPr>
          <p:cNvSpPr txBox="1"/>
          <p:nvPr/>
        </p:nvSpPr>
        <p:spPr>
          <a:xfrm>
            <a:off x="9864667" y="5406945"/>
            <a:ext cx="333943"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0.2</a:t>
            </a:r>
          </a:p>
        </p:txBody>
      </p:sp>
      <p:sp>
        <p:nvSpPr>
          <p:cNvPr id="4107" name="ZoneTexte 4106">
            <a:extLst>
              <a:ext uri="{FF2B5EF4-FFF2-40B4-BE49-F238E27FC236}">
                <a16:creationId xmlns="" xmlns:a16="http://schemas.microsoft.com/office/drawing/2014/main" id="{8A3B99B4-9893-2995-D4A0-80C487AD5E64}"/>
              </a:ext>
            </a:extLst>
          </p:cNvPr>
          <p:cNvSpPr txBox="1"/>
          <p:nvPr/>
        </p:nvSpPr>
        <p:spPr>
          <a:xfrm>
            <a:off x="10129916" y="5406945"/>
            <a:ext cx="333943"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0.5</a:t>
            </a:r>
          </a:p>
        </p:txBody>
      </p:sp>
      <p:sp>
        <p:nvSpPr>
          <p:cNvPr id="4108" name="ZoneTexte 4107">
            <a:extLst>
              <a:ext uri="{FF2B5EF4-FFF2-40B4-BE49-F238E27FC236}">
                <a16:creationId xmlns="" xmlns:a16="http://schemas.microsoft.com/office/drawing/2014/main" id="{37BA7169-2EE3-51E5-4C87-B2D098B7C897}"/>
              </a:ext>
            </a:extLst>
          </p:cNvPr>
          <p:cNvSpPr txBox="1"/>
          <p:nvPr/>
        </p:nvSpPr>
        <p:spPr>
          <a:xfrm>
            <a:off x="10581329" y="5406945"/>
            <a:ext cx="245082"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2</a:t>
            </a:r>
          </a:p>
        </p:txBody>
      </p:sp>
      <p:sp>
        <p:nvSpPr>
          <p:cNvPr id="4109" name="ZoneTexte 4108">
            <a:extLst>
              <a:ext uri="{FF2B5EF4-FFF2-40B4-BE49-F238E27FC236}">
                <a16:creationId xmlns="" xmlns:a16="http://schemas.microsoft.com/office/drawing/2014/main" id="{D36BCD30-07CB-E8FA-629B-64F2CFBCE2D2}"/>
              </a:ext>
            </a:extLst>
          </p:cNvPr>
          <p:cNvSpPr txBox="1"/>
          <p:nvPr/>
        </p:nvSpPr>
        <p:spPr>
          <a:xfrm>
            <a:off x="9431204" y="5406945"/>
            <a:ext cx="396145"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0.05</a:t>
            </a:r>
          </a:p>
        </p:txBody>
      </p:sp>
      <p:sp>
        <p:nvSpPr>
          <p:cNvPr id="4110" name="ZoneTexte 4109">
            <a:extLst>
              <a:ext uri="{FF2B5EF4-FFF2-40B4-BE49-F238E27FC236}">
                <a16:creationId xmlns="" xmlns:a16="http://schemas.microsoft.com/office/drawing/2014/main" id="{1C6A7A8D-3330-7F63-E0ED-87B44DFDB952}"/>
              </a:ext>
            </a:extLst>
          </p:cNvPr>
          <p:cNvSpPr txBox="1"/>
          <p:nvPr/>
        </p:nvSpPr>
        <p:spPr>
          <a:xfrm>
            <a:off x="10699602" y="5406945"/>
            <a:ext cx="245082"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3</a:t>
            </a:r>
          </a:p>
        </p:txBody>
      </p:sp>
      <p:sp>
        <p:nvSpPr>
          <p:cNvPr id="4111" name="ZoneTexte 4110">
            <a:extLst>
              <a:ext uri="{FF2B5EF4-FFF2-40B4-BE49-F238E27FC236}">
                <a16:creationId xmlns="" xmlns:a16="http://schemas.microsoft.com/office/drawing/2014/main" id="{82F4D4C4-02E6-6CB9-6A67-452A85483F40}"/>
              </a:ext>
            </a:extLst>
          </p:cNvPr>
          <p:cNvSpPr txBox="1"/>
          <p:nvPr/>
        </p:nvSpPr>
        <p:spPr>
          <a:xfrm>
            <a:off x="10381036" y="5406945"/>
            <a:ext cx="245082"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1</a:t>
            </a:r>
          </a:p>
        </p:txBody>
      </p:sp>
      <p:sp>
        <p:nvSpPr>
          <p:cNvPr id="4112" name="ZoneTexte 4111">
            <a:extLst>
              <a:ext uri="{FF2B5EF4-FFF2-40B4-BE49-F238E27FC236}">
                <a16:creationId xmlns="" xmlns:a16="http://schemas.microsoft.com/office/drawing/2014/main" id="{4E5AB5DE-8F4B-A77D-696E-321DA3D87CEA}"/>
              </a:ext>
            </a:extLst>
          </p:cNvPr>
          <p:cNvSpPr txBox="1"/>
          <p:nvPr/>
        </p:nvSpPr>
        <p:spPr>
          <a:xfrm>
            <a:off x="8965218" y="5406945"/>
            <a:ext cx="396145" cy="224731"/>
          </a:xfrm>
          <a:prstGeom prst="rect">
            <a:avLst/>
          </a:prstGeom>
          <a:noFill/>
        </p:spPr>
        <p:txBody>
          <a:bodyPr wrap="none" rtlCol="0">
            <a:spAutoFit/>
          </a:bodyPr>
          <a:lstStyle/>
          <a:p>
            <a:pPr algn="l"/>
            <a:r>
              <a:rPr lang="fr-FR" sz="900" spc="0" baseline="0">
                <a:ln/>
                <a:solidFill>
                  <a:srgbClr val="000000"/>
                </a:solidFill>
                <a:latin typeface="Century Gothic"/>
                <a:sym typeface="Century Gothic"/>
                <a:rtl val="0"/>
              </a:rPr>
              <a:t>0.01</a:t>
            </a:r>
          </a:p>
        </p:txBody>
      </p:sp>
      <p:grpSp>
        <p:nvGrpSpPr>
          <p:cNvPr id="4113" name="Groupe 4112">
            <a:extLst>
              <a:ext uri="{FF2B5EF4-FFF2-40B4-BE49-F238E27FC236}">
                <a16:creationId xmlns="" xmlns:a16="http://schemas.microsoft.com/office/drawing/2014/main" id="{FC102CE6-99C1-9BEA-F75C-A8598A32D498}"/>
              </a:ext>
            </a:extLst>
          </p:cNvPr>
          <p:cNvGrpSpPr/>
          <p:nvPr/>
        </p:nvGrpSpPr>
        <p:grpSpPr>
          <a:xfrm>
            <a:off x="3743493" y="5651879"/>
            <a:ext cx="2157645" cy="230534"/>
            <a:chOff x="3313268" y="5727937"/>
            <a:chExt cx="2157645" cy="230534"/>
          </a:xfrm>
        </p:grpSpPr>
        <p:sp>
          <p:nvSpPr>
            <p:cNvPr id="4114" name="ZoneTexte 4113">
              <a:extLst>
                <a:ext uri="{FF2B5EF4-FFF2-40B4-BE49-F238E27FC236}">
                  <a16:creationId xmlns="" xmlns:a16="http://schemas.microsoft.com/office/drawing/2014/main" id="{57625F0D-B44C-ADD2-F233-319B5C38ABAB}"/>
                </a:ext>
              </a:extLst>
            </p:cNvPr>
            <p:cNvSpPr txBox="1"/>
            <p:nvPr/>
          </p:nvSpPr>
          <p:spPr>
            <a:xfrm>
              <a:off x="3313268" y="5743027"/>
              <a:ext cx="987451" cy="215444"/>
            </a:xfrm>
            <a:prstGeom prst="rect">
              <a:avLst/>
            </a:prstGeom>
            <a:noFill/>
          </p:spPr>
          <p:txBody>
            <a:bodyPr wrap="none" lIns="0" rIns="0" rtlCol="0">
              <a:spAutoFit/>
            </a:bodyPr>
            <a:lstStyle/>
            <a:p>
              <a:pPr algn="r"/>
              <a:r>
                <a:rPr lang="fr-FR" sz="800" b="1" spc="0" baseline="0">
                  <a:ln/>
                  <a:solidFill>
                    <a:srgbClr val="FF7F4D"/>
                  </a:solidFill>
                  <a:latin typeface="Century Gothic"/>
                  <a:sym typeface="Century Gothic"/>
                  <a:rtl val="0"/>
                </a:rPr>
                <a:t>Faveur bras </a:t>
              </a:r>
              <a:r>
                <a:rPr lang="fr-FR" sz="800" b="1" spc="0" baseline="0" err="1">
                  <a:ln/>
                  <a:solidFill>
                    <a:srgbClr val="FF7F4D"/>
                  </a:solidFill>
                  <a:latin typeface="Century Gothic"/>
                  <a:sym typeface="Century Gothic"/>
                  <a:rtl val="0"/>
                </a:rPr>
                <a:t>Pembro</a:t>
              </a:r>
              <a:endParaRPr lang="fr-FR" sz="800" b="1" spc="0" baseline="0">
                <a:ln/>
                <a:solidFill>
                  <a:srgbClr val="FF7F4D"/>
                </a:solidFill>
                <a:latin typeface="Century Gothic"/>
                <a:sym typeface="Century Gothic"/>
                <a:rtl val="0"/>
              </a:endParaRPr>
            </a:p>
          </p:txBody>
        </p:sp>
        <p:sp>
          <p:nvSpPr>
            <p:cNvPr id="4115" name="ZoneTexte 4114">
              <a:extLst>
                <a:ext uri="{FF2B5EF4-FFF2-40B4-BE49-F238E27FC236}">
                  <a16:creationId xmlns="" xmlns:a16="http://schemas.microsoft.com/office/drawing/2014/main" id="{A894239F-CDB0-8A31-97AD-734F06A20787}"/>
                </a:ext>
              </a:extLst>
            </p:cNvPr>
            <p:cNvSpPr txBox="1"/>
            <p:nvPr/>
          </p:nvSpPr>
          <p:spPr>
            <a:xfrm>
              <a:off x="4454609" y="5743027"/>
              <a:ext cx="1016304" cy="215444"/>
            </a:xfrm>
            <a:prstGeom prst="rect">
              <a:avLst/>
            </a:prstGeom>
            <a:noFill/>
          </p:spPr>
          <p:txBody>
            <a:bodyPr wrap="none" lIns="0" rIns="0" rtlCol="0">
              <a:spAutoFit/>
            </a:bodyPr>
            <a:lstStyle/>
            <a:p>
              <a:r>
                <a:rPr lang="fr-FR" sz="800" b="1" spc="0" baseline="0">
                  <a:ln/>
                  <a:solidFill>
                    <a:schemeClr val="tx1">
                      <a:lumMod val="50000"/>
                      <a:lumOff val="50000"/>
                    </a:schemeClr>
                  </a:solidFill>
                  <a:latin typeface="Century Gothic"/>
                  <a:sym typeface="Century Gothic"/>
                  <a:rtl val="0"/>
                </a:rPr>
                <a:t>Faveur bras Placebo</a:t>
              </a:r>
            </a:p>
          </p:txBody>
        </p:sp>
        <p:cxnSp>
          <p:nvCxnSpPr>
            <p:cNvPr id="4116" name="Connecteur droit avec flèche 4115">
              <a:extLst>
                <a:ext uri="{FF2B5EF4-FFF2-40B4-BE49-F238E27FC236}">
                  <a16:creationId xmlns="" xmlns:a16="http://schemas.microsoft.com/office/drawing/2014/main" id="{9DE1501A-58F0-52B4-03CB-7897BE2C776F}"/>
                </a:ext>
              </a:extLst>
            </p:cNvPr>
            <p:cNvCxnSpPr/>
            <p:nvPr/>
          </p:nvCxnSpPr>
          <p:spPr>
            <a:xfrm>
              <a:off x="4458165" y="5727937"/>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17" name="Connecteur droit avec flèche 4116">
              <a:extLst>
                <a:ext uri="{FF2B5EF4-FFF2-40B4-BE49-F238E27FC236}">
                  <a16:creationId xmlns="" xmlns:a16="http://schemas.microsoft.com/office/drawing/2014/main" id="{015A0735-058C-BC0B-0F3A-C45C1CE50E04}"/>
                </a:ext>
              </a:extLst>
            </p:cNvPr>
            <p:cNvCxnSpPr>
              <a:cxnSpLocks/>
            </p:cNvCxnSpPr>
            <p:nvPr/>
          </p:nvCxnSpPr>
          <p:spPr>
            <a:xfrm rot="10800000">
              <a:off x="3975086" y="5727937"/>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4118" name="Groupe 4117">
            <a:extLst>
              <a:ext uri="{FF2B5EF4-FFF2-40B4-BE49-F238E27FC236}">
                <a16:creationId xmlns="" xmlns:a16="http://schemas.microsoft.com/office/drawing/2014/main" id="{ADC3010F-70A5-5B67-37AC-1497EDDE0F35}"/>
              </a:ext>
            </a:extLst>
          </p:cNvPr>
          <p:cNvGrpSpPr/>
          <p:nvPr/>
        </p:nvGrpSpPr>
        <p:grpSpPr>
          <a:xfrm>
            <a:off x="10084173" y="5651879"/>
            <a:ext cx="807079" cy="0"/>
            <a:chOff x="3975086" y="5727937"/>
            <a:chExt cx="807079" cy="0"/>
          </a:xfrm>
        </p:grpSpPr>
        <p:cxnSp>
          <p:nvCxnSpPr>
            <p:cNvPr id="4121" name="Connecteur droit avec flèche 4120">
              <a:extLst>
                <a:ext uri="{FF2B5EF4-FFF2-40B4-BE49-F238E27FC236}">
                  <a16:creationId xmlns="" xmlns:a16="http://schemas.microsoft.com/office/drawing/2014/main" id="{18028958-F2F8-FBEC-822C-49970C5368DE}"/>
                </a:ext>
              </a:extLst>
            </p:cNvPr>
            <p:cNvCxnSpPr/>
            <p:nvPr/>
          </p:nvCxnSpPr>
          <p:spPr>
            <a:xfrm>
              <a:off x="4458165" y="5727937"/>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122" name="Connecteur droit avec flèche 4121">
              <a:extLst>
                <a:ext uri="{FF2B5EF4-FFF2-40B4-BE49-F238E27FC236}">
                  <a16:creationId xmlns="" xmlns:a16="http://schemas.microsoft.com/office/drawing/2014/main" id="{2AE9F4EB-F53F-44F7-C711-5AB9AA6A2F73}"/>
                </a:ext>
              </a:extLst>
            </p:cNvPr>
            <p:cNvCxnSpPr>
              <a:cxnSpLocks/>
            </p:cNvCxnSpPr>
            <p:nvPr/>
          </p:nvCxnSpPr>
          <p:spPr>
            <a:xfrm rot="10800000">
              <a:off x="3975086" y="5727937"/>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3" name="Espace réservé du texte 2">
            <a:extLst>
              <a:ext uri="{FF2B5EF4-FFF2-40B4-BE49-F238E27FC236}">
                <a16:creationId xmlns="" xmlns:a16="http://schemas.microsoft.com/office/drawing/2014/main" id="{65DDFCFE-9D05-9C5D-47E1-9405EF24AC07}"/>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J. </a:t>
            </a:r>
            <a:r>
              <a:rPr lang="fr-FR" sz="1200" i="1" dirty="0" err="1">
                <a:solidFill>
                  <a:schemeClr val="bg1"/>
                </a:solidFill>
                <a:latin typeface="Century Gothic" panose="020B0502020202020204" pitchFamily="34" charset="0"/>
              </a:rPr>
              <a:t>Spicer</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#LBA56</a:t>
            </a:r>
            <a:endParaRPr lang="fr-FR" sz="1400" dirty="0"/>
          </a:p>
        </p:txBody>
      </p:sp>
      <p:sp>
        <p:nvSpPr>
          <p:cNvPr id="7" name="ZoneTexte 6">
            <a:extLst>
              <a:ext uri="{FF2B5EF4-FFF2-40B4-BE49-F238E27FC236}">
                <a16:creationId xmlns="" xmlns:a16="http://schemas.microsoft.com/office/drawing/2014/main" id="{15AC2429-CEA7-A6D2-B408-191D604A0A00}"/>
              </a:ext>
            </a:extLst>
          </p:cNvPr>
          <p:cNvSpPr txBox="1"/>
          <p:nvPr/>
        </p:nvSpPr>
        <p:spPr>
          <a:xfrm>
            <a:off x="10524193" y="5683440"/>
            <a:ext cx="1016304" cy="215444"/>
          </a:xfrm>
          <a:prstGeom prst="rect">
            <a:avLst/>
          </a:prstGeom>
          <a:noFill/>
        </p:spPr>
        <p:txBody>
          <a:bodyPr wrap="none" lIns="0" rIns="0" rtlCol="0">
            <a:spAutoFit/>
          </a:bodyPr>
          <a:lstStyle/>
          <a:p>
            <a:r>
              <a:rPr lang="fr-FR" sz="800" b="1" spc="0" baseline="0">
                <a:ln/>
                <a:solidFill>
                  <a:schemeClr val="tx1">
                    <a:lumMod val="50000"/>
                    <a:lumOff val="50000"/>
                  </a:schemeClr>
                </a:solidFill>
                <a:latin typeface="Century Gothic"/>
                <a:sym typeface="Century Gothic"/>
                <a:rtl val="0"/>
              </a:rPr>
              <a:t>Faveur bras Placebo</a:t>
            </a:r>
          </a:p>
        </p:txBody>
      </p:sp>
      <p:sp>
        <p:nvSpPr>
          <p:cNvPr id="9" name="ZoneTexte 8">
            <a:extLst>
              <a:ext uri="{FF2B5EF4-FFF2-40B4-BE49-F238E27FC236}">
                <a16:creationId xmlns="" xmlns:a16="http://schemas.microsoft.com/office/drawing/2014/main" id="{59030A52-0985-E0E7-41CC-25B6B5BBE737}"/>
              </a:ext>
            </a:extLst>
          </p:cNvPr>
          <p:cNvSpPr txBox="1"/>
          <p:nvPr/>
        </p:nvSpPr>
        <p:spPr>
          <a:xfrm>
            <a:off x="9292375" y="5730222"/>
            <a:ext cx="987451" cy="215444"/>
          </a:xfrm>
          <a:prstGeom prst="rect">
            <a:avLst/>
          </a:prstGeom>
          <a:noFill/>
        </p:spPr>
        <p:txBody>
          <a:bodyPr wrap="none" lIns="0" rIns="0" rtlCol="0">
            <a:spAutoFit/>
          </a:bodyPr>
          <a:lstStyle/>
          <a:p>
            <a:pPr algn="r"/>
            <a:r>
              <a:rPr lang="fr-FR" sz="800" b="1" spc="0" baseline="0">
                <a:ln/>
                <a:solidFill>
                  <a:srgbClr val="FF7F4D"/>
                </a:solidFill>
                <a:latin typeface="Century Gothic"/>
                <a:sym typeface="Century Gothic"/>
                <a:rtl val="0"/>
              </a:rPr>
              <a:t>Faveur bras </a:t>
            </a:r>
            <a:r>
              <a:rPr lang="fr-FR" sz="800" b="1" spc="0" baseline="0" err="1">
                <a:ln/>
                <a:solidFill>
                  <a:srgbClr val="FF7F4D"/>
                </a:solidFill>
                <a:latin typeface="Century Gothic"/>
                <a:sym typeface="Century Gothic"/>
                <a:rtl val="0"/>
              </a:rPr>
              <a:t>Pembro</a:t>
            </a:r>
            <a:endParaRPr lang="fr-FR" sz="800" b="1" spc="0" baseline="0">
              <a:ln/>
              <a:solidFill>
                <a:srgbClr val="FF7F4D"/>
              </a:solidFill>
              <a:latin typeface="Century Gothic"/>
              <a:sym typeface="Century Gothic"/>
              <a:rtl val="0"/>
            </a:endParaRPr>
          </a:p>
        </p:txBody>
      </p:sp>
    </p:spTree>
    <p:extLst>
      <p:ext uri="{BB962C8B-B14F-4D97-AF65-F5344CB8AC3E}">
        <p14:creationId xmlns:p14="http://schemas.microsoft.com/office/powerpoint/2010/main" val="344347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0" name="Connecteur droit 539">
            <a:extLst>
              <a:ext uri="{FF2B5EF4-FFF2-40B4-BE49-F238E27FC236}">
                <a16:creationId xmlns="" xmlns:a16="http://schemas.microsoft.com/office/drawing/2014/main" id="{9FC3E9A1-6CBA-238F-5EF1-0B6A81A9E15A}"/>
              </a:ext>
            </a:extLst>
          </p:cNvPr>
          <p:cNvCxnSpPr/>
          <p:nvPr/>
        </p:nvCxnSpPr>
        <p:spPr>
          <a:xfrm>
            <a:off x="4464000" y="2027840"/>
            <a:ext cx="0" cy="2160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5" name="Connecteur droit 544">
            <a:extLst>
              <a:ext uri="{FF2B5EF4-FFF2-40B4-BE49-F238E27FC236}">
                <a16:creationId xmlns="" xmlns:a16="http://schemas.microsoft.com/office/drawing/2014/main" id="{D073F4CE-C91C-A418-700A-85ADB60FA889}"/>
              </a:ext>
            </a:extLst>
          </p:cNvPr>
          <p:cNvCxnSpPr/>
          <p:nvPr/>
        </p:nvCxnSpPr>
        <p:spPr>
          <a:xfrm>
            <a:off x="5824800" y="2027840"/>
            <a:ext cx="0" cy="2160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9" name="Connecteur droit 548">
            <a:extLst>
              <a:ext uri="{FF2B5EF4-FFF2-40B4-BE49-F238E27FC236}">
                <a16:creationId xmlns="" xmlns:a16="http://schemas.microsoft.com/office/drawing/2014/main" id="{08C16743-AEF8-529F-4C7D-529844DC0753}"/>
              </a:ext>
            </a:extLst>
          </p:cNvPr>
          <p:cNvCxnSpPr/>
          <p:nvPr/>
        </p:nvCxnSpPr>
        <p:spPr>
          <a:xfrm>
            <a:off x="7182000" y="2243092"/>
            <a:ext cx="0" cy="194474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3" name="Connecteur droit 552">
            <a:extLst>
              <a:ext uri="{FF2B5EF4-FFF2-40B4-BE49-F238E27FC236}">
                <a16:creationId xmlns="" xmlns:a16="http://schemas.microsoft.com/office/drawing/2014/main" id="{D7503980-11CE-7F39-95FB-08BB301C90F4}"/>
              </a:ext>
            </a:extLst>
          </p:cNvPr>
          <p:cNvCxnSpPr/>
          <p:nvPr/>
        </p:nvCxnSpPr>
        <p:spPr>
          <a:xfrm>
            <a:off x="8539200" y="2243092"/>
            <a:ext cx="0" cy="194474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 xmlns:a16="http://schemas.microsoft.com/office/drawing/2014/main" id="{7CCE55D6-D9D3-238A-CC93-201DC5B557DB}"/>
              </a:ext>
            </a:extLst>
          </p:cNvPr>
          <p:cNvSpPr>
            <a:spLocks noGrp="1"/>
          </p:cNvSpPr>
          <p:nvPr>
            <p:ph type="body" sz="quarter" idx="15"/>
          </p:nvPr>
        </p:nvSpPr>
        <p:spPr/>
        <p:txBody>
          <a:bodyPr>
            <a:normAutofit lnSpcReduction="10000"/>
          </a:bodyPr>
          <a:lstStyle/>
          <a:p>
            <a:endParaRPr lang="fr-FR"/>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a:xfrm>
            <a:off x="932774" y="522517"/>
            <a:ext cx="11259224" cy="455419"/>
          </a:xfrm>
        </p:spPr>
        <p:txBody>
          <a:bodyPr/>
          <a:lstStyle/>
          <a:p>
            <a:r>
              <a:rPr lang="en-US" dirty="0"/>
              <a:t>Survie sans </a:t>
            </a:r>
            <a:r>
              <a:rPr lang="en-US" dirty="0" err="1"/>
              <a:t>événement</a:t>
            </a:r>
            <a:r>
              <a:rPr lang="en-US" dirty="0"/>
              <a:t>, IA2</a:t>
            </a:r>
            <a:endParaRPr lang="fr-FR" dirty="0"/>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a:xfrm>
            <a:off x="926898" y="154110"/>
            <a:ext cx="11135858" cy="368406"/>
          </a:xfrm>
        </p:spPr>
        <p:txBody>
          <a:bodyPr/>
          <a:lstStyle/>
          <a:p>
            <a:r>
              <a:rPr lang="en-US" dirty="0"/>
              <a:t>Etude KEYNOTE-671</a:t>
            </a:r>
            <a:endParaRPr lang="fr-FR" dirty="0"/>
          </a:p>
        </p:txBody>
      </p:sp>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30" name="Rectangle à coins arrondis 16">
            <a:extLst>
              <a:ext uri="{FF2B5EF4-FFF2-40B4-BE49-F238E27FC236}">
                <a16:creationId xmlns="" xmlns:a16="http://schemas.microsoft.com/office/drawing/2014/main" id="{D2AA02BA-88B0-F752-33D4-1CB0366EA65F}"/>
              </a:ext>
            </a:extLst>
          </p:cNvPr>
          <p:cNvSpPr/>
          <p:nvPr/>
        </p:nvSpPr>
        <p:spPr>
          <a:xfrm>
            <a:off x="2157542" y="1411212"/>
            <a:ext cx="8820000" cy="395985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1" name="ZoneTexte 30">
            <a:extLst>
              <a:ext uri="{FF2B5EF4-FFF2-40B4-BE49-F238E27FC236}">
                <a16:creationId xmlns="" xmlns:a16="http://schemas.microsoft.com/office/drawing/2014/main" id="{B4EC5B2D-63BD-FA69-606A-32F20A4153EA}"/>
              </a:ext>
            </a:extLst>
          </p:cNvPr>
          <p:cNvSpPr txBox="1"/>
          <p:nvPr/>
        </p:nvSpPr>
        <p:spPr>
          <a:xfrm>
            <a:off x="2594312" y="1235759"/>
            <a:ext cx="2163518" cy="338554"/>
          </a:xfrm>
          <a:prstGeom prst="rect">
            <a:avLst/>
          </a:prstGeom>
          <a:solidFill>
            <a:schemeClr val="bg1"/>
          </a:solidFill>
          <a:ln>
            <a:noFill/>
          </a:ln>
        </p:spPr>
        <p:txBody>
          <a:bodyPr wrap="square" rtlCol="0" anchor="ctr">
            <a:spAutoFit/>
          </a:bodyPr>
          <a:lstStyle/>
          <a:p>
            <a:pPr>
              <a:spcAft>
                <a:spcPts val="400"/>
              </a:spcAft>
              <a:defRPr/>
            </a:pPr>
            <a:r>
              <a:rPr lang="fr-FR" sz="1600" b="1">
                <a:solidFill>
                  <a:srgbClr val="737078"/>
                </a:solidFill>
                <a:latin typeface="+mj-lt"/>
                <a:cs typeface="Arial Narrow" panose="020B0604020202020204" pitchFamily="34" charset="0"/>
              </a:rPr>
              <a:t>EFS (%)</a:t>
            </a:r>
          </a:p>
        </p:txBody>
      </p:sp>
      <p:cxnSp>
        <p:nvCxnSpPr>
          <p:cNvPr id="33" name="Connecteur droit 32">
            <a:extLst>
              <a:ext uri="{FF2B5EF4-FFF2-40B4-BE49-F238E27FC236}">
                <a16:creationId xmlns="" xmlns:a16="http://schemas.microsoft.com/office/drawing/2014/main" id="{4C993591-3FCC-64C8-13DE-F3B33D3D0DFB}"/>
              </a:ext>
            </a:extLst>
          </p:cNvPr>
          <p:cNvCxnSpPr>
            <a:cxnSpLocks/>
          </p:cNvCxnSpPr>
          <p:nvPr/>
        </p:nvCxnSpPr>
        <p:spPr>
          <a:xfrm>
            <a:off x="3186847" y="4712913"/>
            <a:ext cx="7488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Graphique 34">
            <a:extLst>
              <a:ext uri="{FF2B5EF4-FFF2-40B4-BE49-F238E27FC236}">
                <a16:creationId xmlns="" xmlns:a16="http://schemas.microsoft.com/office/drawing/2014/main" id="{A8D2BC33-DBA5-5C16-50BE-25678C9FAF3C}"/>
              </a:ext>
            </a:extLst>
          </p:cNvPr>
          <p:cNvGraphicFramePr/>
          <p:nvPr/>
        </p:nvGraphicFramePr>
        <p:xfrm>
          <a:off x="2266654" y="1999460"/>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 Box 4">
            <a:extLst>
              <a:ext uri="{FF2B5EF4-FFF2-40B4-BE49-F238E27FC236}">
                <a16:creationId xmlns="" xmlns:a16="http://schemas.microsoft.com/office/drawing/2014/main" id="{8073D89C-E7B6-A36E-A0B8-0483645EB5DC}"/>
              </a:ext>
            </a:extLst>
          </p:cNvPr>
          <p:cNvSpPr txBox="1">
            <a:spLocks noChangeArrowheads="1"/>
          </p:cNvSpPr>
          <p:nvPr/>
        </p:nvSpPr>
        <p:spPr bwMode="auto">
          <a:xfrm rot="16200000">
            <a:off x="1976047" y="2866459"/>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a:solidFill>
                  <a:schemeClr val="tx1">
                    <a:lumMod val="50000"/>
                    <a:lumOff val="50000"/>
                  </a:schemeClr>
                </a:solidFill>
                <a:latin typeface="+mn-lt"/>
                <a:ea typeface="+mn-ea"/>
                <a:cs typeface="Arial"/>
              </a:rPr>
              <a:t>EFS (%)</a:t>
            </a:r>
          </a:p>
        </p:txBody>
      </p:sp>
      <p:sp>
        <p:nvSpPr>
          <p:cNvPr id="37" name="Text Box 4">
            <a:extLst>
              <a:ext uri="{FF2B5EF4-FFF2-40B4-BE49-F238E27FC236}">
                <a16:creationId xmlns="" xmlns:a16="http://schemas.microsoft.com/office/drawing/2014/main" id="{E28495DA-D292-8D6E-D4F5-3FFB55087E69}"/>
              </a:ext>
            </a:extLst>
          </p:cNvPr>
          <p:cNvSpPr txBox="1">
            <a:spLocks noChangeArrowheads="1"/>
          </p:cNvSpPr>
          <p:nvPr/>
        </p:nvSpPr>
        <p:spPr bwMode="auto">
          <a:xfrm>
            <a:off x="4197074" y="4423521"/>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44" name="Tableau 43">
            <a:extLst>
              <a:ext uri="{FF2B5EF4-FFF2-40B4-BE49-F238E27FC236}">
                <a16:creationId xmlns="" xmlns:a16="http://schemas.microsoft.com/office/drawing/2014/main" id="{971E0AA4-F843-0FEC-B979-B02F3085D839}"/>
              </a:ext>
            </a:extLst>
          </p:cNvPr>
          <p:cNvGraphicFramePr>
            <a:graphicFrameLocks noGrp="1"/>
          </p:cNvGraphicFramePr>
          <p:nvPr>
            <p:extLst>
              <p:ext uri="{D42A27DB-BD31-4B8C-83A1-F6EECF244321}">
                <p14:modId xmlns:p14="http://schemas.microsoft.com/office/powerpoint/2010/main" val="4258191717"/>
              </p:ext>
            </p:extLst>
          </p:nvPr>
        </p:nvGraphicFramePr>
        <p:xfrm>
          <a:off x="2856225" y="4849532"/>
          <a:ext cx="8136000" cy="432000"/>
        </p:xfrm>
        <a:graphic>
          <a:graphicData uri="http://schemas.openxmlformats.org/drawingml/2006/table">
            <a:tbl>
              <a:tblPr firstRow="1" bandRow="1">
                <a:tableStyleId>{5C22544A-7EE6-4342-B048-85BDC9FD1C3A}</a:tableStyleId>
              </a:tblPr>
              <a:tblGrid>
                <a:gridCol w="678000">
                  <a:extLst>
                    <a:ext uri="{9D8B030D-6E8A-4147-A177-3AD203B41FA5}">
                      <a16:colId xmlns="" xmlns:a16="http://schemas.microsoft.com/office/drawing/2014/main" val="20001"/>
                    </a:ext>
                  </a:extLst>
                </a:gridCol>
                <a:gridCol w="678000">
                  <a:extLst>
                    <a:ext uri="{9D8B030D-6E8A-4147-A177-3AD203B41FA5}">
                      <a16:colId xmlns="" xmlns:a16="http://schemas.microsoft.com/office/drawing/2014/main" val="20006"/>
                    </a:ext>
                  </a:extLst>
                </a:gridCol>
                <a:gridCol w="678000">
                  <a:extLst>
                    <a:ext uri="{9D8B030D-6E8A-4147-A177-3AD203B41FA5}">
                      <a16:colId xmlns="" xmlns:a16="http://schemas.microsoft.com/office/drawing/2014/main" val="20002"/>
                    </a:ext>
                  </a:extLst>
                </a:gridCol>
                <a:gridCol w="678000">
                  <a:extLst>
                    <a:ext uri="{9D8B030D-6E8A-4147-A177-3AD203B41FA5}">
                      <a16:colId xmlns="" xmlns:a16="http://schemas.microsoft.com/office/drawing/2014/main" val="20007"/>
                    </a:ext>
                  </a:extLst>
                </a:gridCol>
                <a:gridCol w="678000">
                  <a:extLst>
                    <a:ext uri="{9D8B030D-6E8A-4147-A177-3AD203B41FA5}">
                      <a16:colId xmlns="" xmlns:a16="http://schemas.microsoft.com/office/drawing/2014/main" val="20003"/>
                    </a:ext>
                  </a:extLst>
                </a:gridCol>
                <a:gridCol w="678000">
                  <a:extLst>
                    <a:ext uri="{9D8B030D-6E8A-4147-A177-3AD203B41FA5}">
                      <a16:colId xmlns="" xmlns:a16="http://schemas.microsoft.com/office/drawing/2014/main" val="20008"/>
                    </a:ext>
                  </a:extLst>
                </a:gridCol>
                <a:gridCol w="678000">
                  <a:extLst>
                    <a:ext uri="{9D8B030D-6E8A-4147-A177-3AD203B41FA5}">
                      <a16:colId xmlns="" xmlns:a16="http://schemas.microsoft.com/office/drawing/2014/main" val="20004"/>
                    </a:ext>
                  </a:extLst>
                </a:gridCol>
                <a:gridCol w="678000">
                  <a:extLst>
                    <a:ext uri="{9D8B030D-6E8A-4147-A177-3AD203B41FA5}">
                      <a16:colId xmlns="" xmlns:a16="http://schemas.microsoft.com/office/drawing/2014/main" val="20009"/>
                    </a:ext>
                  </a:extLst>
                </a:gridCol>
                <a:gridCol w="678000">
                  <a:extLst>
                    <a:ext uri="{9D8B030D-6E8A-4147-A177-3AD203B41FA5}">
                      <a16:colId xmlns="" xmlns:a16="http://schemas.microsoft.com/office/drawing/2014/main" val="20005"/>
                    </a:ext>
                  </a:extLst>
                </a:gridCol>
                <a:gridCol w="678000">
                  <a:extLst>
                    <a:ext uri="{9D8B030D-6E8A-4147-A177-3AD203B41FA5}">
                      <a16:colId xmlns="" xmlns:a16="http://schemas.microsoft.com/office/drawing/2014/main" val="20010"/>
                    </a:ext>
                  </a:extLst>
                </a:gridCol>
                <a:gridCol w="678000">
                  <a:extLst>
                    <a:ext uri="{9D8B030D-6E8A-4147-A177-3AD203B41FA5}">
                      <a16:colId xmlns="" xmlns:a16="http://schemas.microsoft.com/office/drawing/2014/main" val="20011"/>
                    </a:ext>
                  </a:extLst>
                </a:gridCol>
                <a:gridCol w="678000">
                  <a:extLst>
                    <a:ext uri="{9D8B030D-6E8A-4147-A177-3AD203B41FA5}">
                      <a16:colId xmlns="" xmlns:a16="http://schemas.microsoft.com/office/drawing/2014/main" val="20012"/>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397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282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250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196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62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37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400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232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87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a:solidFill>
                            <a:schemeClr val="bg1">
                              <a:lumMod val="50000"/>
                            </a:schemeClr>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45" name="Text Box 4">
            <a:extLst>
              <a:ext uri="{FF2B5EF4-FFF2-40B4-BE49-F238E27FC236}">
                <a16:creationId xmlns="" xmlns:a16="http://schemas.microsoft.com/office/drawing/2014/main" id="{F22D5C6C-1E02-481D-3C50-26A4CCEC99DB}"/>
              </a:ext>
            </a:extLst>
          </p:cNvPr>
          <p:cNvSpPr txBox="1">
            <a:spLocks noChangeArrowheads="1"/>
          </p:cNvSpPr>
          <p:nvPr/>
        </p:nvSpPr>
        <p:spPr bwMode="auto">
          <a:xfrm>
            <a:off x="2223811" y="4541817"/>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541" name="ZoneTexte 540">
            <a:extLst>
              <a:ext uri="{FF2B5EF4-FFF2-40B4-BE49-F238E27FC236}">
                <a16:creationId xmlns="" xmlns:a16="http://schemas.microsoft.com/office/drawing/2014/main" id="{E884F75E-9C50-42B7-8847-18988E934D8B}"/>
              </a:ext>
            </a:extLst>
          </p:cNvPr>
          <p:cNvSpPr txBox="1"/>
          <p:nvPr/>
        </p:nvSpPr>
        <p:spPr>
          <a:xfrm>
            <a:off x="4550034" y="2381607"/>
            <a:ext cx="576000" cy="215444"/>
          </a:xfrm>
          <a:prstGeom prst="rect">
            <a:avLst/>
          </a:prstGeom>
          <a:noFill/>
          <a:ln>
            <a:noFill/>
          </a:ln>
        </p:spPr>
        <p:txBody>
          <a:bodyPr wrap="square" lIns="0" tIns="0" rIns="0" bIns="0" rtlCol="0" anchor="ctr">
            <a:spAutoFit/>
          </a:bodyPr>
          <a:lstStyle/>
          <a:p>
            <a:pPr>
              <a:spcAft>
                <a:spcPts val="400"/>
              </a:spcAft>
              <a:defRPr/>
            </a:pPr>
            <a:r>
              <a:rPr lang="fr-FR" sz="1400" b="1" dirty="0">
                <a:solidFill>
                  <a:schemeClr val="bg2"/>
                </a:solidFill>
                <a:latin typeface="+mj-lt"/>
                <a:cs typeface="Arial Narrow" panose="020B0604020202020204" pitchFamily="34" charset="0"/>
              </a:rPr>
              <a:t>73,8%</a:t>
            </a:r>
          </a:p>
        </p:txBody>
      </p:sp>
      <p:sp>
        <p:nvSpPr>
          <p:cNvPr id="542" name="ZoneTexte 541">
            <a:extLst>
              <a:ext uri="{FF2B5EF4-FFF2-40B4-BE49-F238E27FC236}">
                <a16:creationId xmlns="" xmlns:a16="http://schemas.microsoft.com/office/drawing/2014/main" id="{1CF1AEC8-1C16-F9BA-67BE-40C97DA5DAF7}"/>
              </a:ext>
            </a:extLst>
          </p:cNvPr>
          <p:cNvSpPr txBox="1"/>
          <p:nvPr/>
        </p:nvSpPr>
        <p:spPr>
          <a:xfrm>
            <a:off x="4550034" y="3173388"/>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60,8%</a:t>
            </a:r>
          </a:p>
        </p:txBody>
      </p:sp>
      <p:sp>
        <p:nvSpPr>
          <p:cNvPr id="546" name="ZoneTexte 545">
            <a:extLst>
              <a:ext uri="{FF2B5EF4-FFF2-40B4-BE49-F238E27FC236}">
                <a16:creationId xmlns="" xmlns:a16="http://schemas.microsoft.com/office/drawing/2014/main" id="{C6642605-72A2-6DFD-3C5B-45C97CBD812C}"/>
              </a:ext>
            </a:extLst>
          </p:cNvPr>
          <p:cNvSpPr txBox="1"/>
          <p:nvPr/>
        </p:nvSpPr>
        <p:spPr>
          <a:xfrm>
            <a:off x="5910834" y="2613420"/>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61,5%</a:t>
            </a:r>
          </a:p>
        </p:txBody>
      </p:sp>
      <p:sp>
        <p:nvSpPr>
          <p:cNvPr id="547" name="ZoneTexte 546">
            <a:extLst>
              <a:ext uri="{FF2B5EF4-FFF2-40B4-BE49-F238E27FC236}">
                <a16:creationId xmlns="" xmlns:a16="http://schemas.microsoft.com/office/drawing/2014/main" id="{8B7C0C39-D7BB-CEA0-D10B-6B9EB86AB932}"/>
              </a:ext>
            </a:extLst>
          </p:cNvPr>
          <p:cNvSpPr txBox="1"/>
          <p:nvPr/>
        </p:nvSpPr>
        <p:spPr>
          <a:xfrm>
            <a:off x="5910834" y="3482640"/>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41,4%</a:t>
            </a:r>
          </a:p>
        </p:txBody>
      </p:sp>
      <p:sp>
        <p:nvSpPr>
          <p:cNvPr id="550" name="ZoneTexte 549">
            <a:extLst>
              <a:ext uri="{FF2B5EF4-FFF2-40B4-BE49-F238E27FC236}">
                <a16:creationId xmlns="" xmlns:a16="http://schemas.microsoft.com/office/drawing/2014/main" id="{552907BC-AD15-0C4B-EA6B-C609B4D9C878}"/>
              </a:ext>
            </a:extLst>
          </p:cNvPr>
          <p:cNvSpPr txBox="1"/>
          <p:nvPr/>
        </p:nvSpPr>
        <p:spPr>
          <a:xfrm>
            <a:off x="7268034" y="2749176"/>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54,3%</a:t>
            </a:r>
          </a:p>
        </p:txBody>
      </p:sp>
      <p:sp>
        <p:nvSpPr>
          <p:cNvPr id="551" name="ZoneTexte 550">
            <a:extLst>
              <a:ext uri="{FF2B5EF4-FFF2-40B4-BE49-F238E27FC236}">
                <a16:creationId xmlns="" xmlns:a16="http://schemas.microsoft.com/office/drawing/2014/main" id="{4EA7F7F9-2CC5-D0EC-0060-F610460289F4}"/>
              </a:ext>
            </a:extLst>
          </p:cNvPr>
          <p:cNvSpPr txBox="1"/>
          <p:nvPr/>
        </p:nvSpPr>
        <p:spPr>
          <a:xfrm>
            <a:off x="7268034" y="3626640"/>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35,4%</a:t>
            </a:r>
          </a:p>
        </p:txBody>
      </p:sp>
      <p:sp>
        <p:nvSpPr>
          <p:cNvPr id="554" name="ZoneTexte 553">
            <a:extLst>
              <a:ext uri="{FF2B5EF4-FFF2-40B4-BE49-F238E27FC236}">
                <a16:creationId xmlns="" xmlns:a16="http://schemas.microsoft.com/office/drawing/2014/main" id="{09E2604C-74D7-BE7E-A986-98A13179F1C7}"/>
              </a:ext>
            </a:extLst>
          </p:cNvPr>
          <p:cNvSpPr txBox="1"/>
          <p:nvPr/>
        </p:nvSpPr>
        <p:spPr>
          <a:xfrm>
            <a:off x="8625234" y="2865420"/>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bg2"/>
                </a:solidFill>
                <a:latin typeface="+mj-lt"/>
                <a:cs typeface="Arial Narrow" panose="020B0604020202020204" pitchFamily="34" charset="0"/>
              </a:rPr>
              <a:t>48,4%</a:t>
            </a:r>
          </a:p>
        </p:txBody>
      </p:sp>
      <p:sp>
        <p:nvSpPr>
          <p:cNvPr id="555" name="ZoneTexte 554">
            <a:extLst>
              <a:ext uri="{FF2B5EF4-FFF2-40B4-BE49-F238E27FC236}">
                <a16:creationId xmlns="" xmlns:a16="http://schemas.microsoft.com/office/drawing/2014/main" id="{42BCA0F4-8E3F-03B0-75D6-B19DC644DD13}"/>
              </a:ext>
            </a:extLst>
          </p:cNvPr>
          <p:cNvSpPr txBox="1"/>
          <p:nvPr/>
        </p:nvSpPr>
        <p:spPr>
          <a:xfrm>
            <a:off x="8625234" y="3782778"/>
            <a:ext cx="576000" cy="215444"/>
          </a:xfrm>
          <a:prstGeom prst="rect">
            <a:avLst/>
          </a:prstGeom>
          <a:noFill/>
          <a:ln>
            <a:noFill/>
          </a:ln>
        </p:spPr>
        <p:txBody>
          <a:bodyPr wrap="square" lIns="0" tIns="0" rIns="0" bIns="0" rtlCol="0" anchor="ctr">
            <a:spAutoFit/>
          </a:bodyPr>
          <a:lstStyle/>
          <a:p>
            <a:pPr>
              <a:spcAft>
                <a:spcPts val="400"/>
              </a:spcAft>
              <a:defRPr/>
            </a:pPr>
            <a:r>
              <a:rPr lang="fr-FR" sz="1400" b="1">
                <a:solidFill>
                  <a:schemeClr val="tx1">
                    <a:lumMod val="50000"/>
                    <a:lumOff val="50000"/>
                  </a:schemeClr>
                </a:solidFill>
                <a:latin typeface="+mj-lt"/>
                <a:cs typeface="Arial Narrow" panose="020B0604020202020204" pitchFamily="34" charset="0"/>
              </a:rPr>
              <a:t>26,2%</a:t>
            </a:r>
          </a:p>
        </p:txBody>
      </p:sp>
      <p:grpSp>
        <p:nvGrpSpPr>
          <p:cNvPr id="642" name="Groupe 641">
            <a:extLst>
              <a:ext uri="{FF2B5EF4-FFF2-40B4-BE49-F238E27FC236}">
                <a16:creationId xmlns="" xmlns:a16="http://schemas.microsoft.com/office/drawing/2014/main" id="{1BD9F884-6463-2D0E-F658-AD6482C37C92}"/>
              </a:ext>
            </a:extLst>
          </p:cNvPr>
          <p:cNvGrpSpPr/>
          <p:nvPr/>
        </p:nvGrpSpPr>
        <p:grpSpPr>
          <a:xfrm>
            <a:off x="3114529" y="2086919"/>
            <a:ext cx="6634318" cy="1676975"/>
            <a:chOff x="3308698" y="2217228"/>
            <a:chExt cx="5149787" cy="1918335"/>
          </a:xfrm>
        </p:grpSpPr>
        <p:sp>
          <p:nvSpPr>
            <p:cNvPr id="529" name="Forme libre : forme 528">
              <a:extLst>
                <a:ext uri="{FF2B5EF4-FFF2-40B4-BE49-F238E27FC236}">
                  <a16:creationId xmlns="" xmlns:a16="http://schemas.microsoft.com/office/drawing/2014/main" id="{469A5369-02EB-9914-6EED-25887C16F17C}"/>
                </a:ext>
              </a:extLst>
            </p:cNvPr>
            <p:cNvSpPr/>
            <p:nvPr/>
          </p:nvSpPr>
          <p:spPr>
            <a:xfrm>
              <a:off x="3308698" y="2217228"/>
              <a:ext cx="5140261" cy="1880234"/>
            </a:xfrm>
            <a:custGeom>
              <a:avLst/>
              <a:gdLst>
                <a:gd name="connsiteX0" fmla="*/ 0 w 5140261"/>
                <a:gd name="connsiteY0" fmla="*/ 0 h 1880234"/>
                <a:gd name="connsiteX1" fmla="*/ 0 w 5140261"/>
                <a:gd name="connsiteY1" fmla="*/ 0 h 1880234"/>
                <a:gd name="connsiteX2" fmla="*/ 29718 w 5140261"/>
                <a:gd name="connsiteY2" fmla="*/ 0 h 1880234"/>
                <a:gd name="connsiteX3" fmla="*/ 29718 w 5140261"/>
                <a:gd name="connsiteY3" fmla="*/ 5906 h 1880234"/>
                <a:gd name="connsiteX4" fmla="*/ 52007 w 5140261"/>
                <a:gd name="connsiteY4" fmla="*/ 5906 h 1880234"/>
                <a:gd name="connsiteX5" fmla="*/ 52007 w 5140261"/>
                <a:gd name="connsiteY5" fmla="*/ 11906 h 1880234"/>
                <a:gd name="connsiteX6" fmla="*/ 57912 w 5140261"/>
                <a:gd name="connsiteY6" fmla="*/ 11906 h 1880234"/>
                <a:gd name="connsiteX7" fmla="*/ 57912 w 5140261"/>
                <a:gd name="connsiteY7" fmla="*/ 17812 h 1880234"/>
                <a:gd name="connsiteX8" fmla="*/ 62389 w 5140261"/>
                <a:gd name="connsiteY8" fmla="*/ 17812 h 1880234"/>
                <a:gd name="connsiteX9" fmla="*/ 62389 w 5140261"/>
                <a:gd name="connsiteY9" fmla="*/ 23717 h 1880234"/>
                <a:gd name="connsiteX10" fmla="*/ 102489 w 5140261"/>
                <a:gd name="connsiteY10" fmla="*/ 23717 h 1880234"/>
                <a:gd name="connsiteX11" fmla="*/ 102489 w 5140261"/>
                <a:gd name="connsiteY11" fmla="*/ 35624 h 1880234"/>
                <a:gd name="connsiteX12" fmla="*/ 109919 w 5140261"/>
                <a:gd name="connsiteY12" fmla="*/ 35624 h 1880234"/>
                <a:gd name="connsiteX13" fmla="*/ 109919 w 5140261"/>
                <a:gd name="connsiteY13" fmla="*/ 41624 h 1880234"/>
                <a:gd name="connsiteX14" fmla="*/ 115919 w 5140261"/>
                <a:gd name="connsiteY14" fmla="*/ 41624 h 1880234"/>
                <a:gd name="connsiteX15" fmla="*/ 118872 w 5140261"/>
                <a:gd name="connsiteY15" fmla="*/ 41624 h 1880234"/>
                <a:gd name="connsiteX16" fmla="*/ 118872 w 5140261"/>
                <a:gd name="connsiteY16" fmla="*/ 60865 h 1880234"/>
                <a:gd name="connsiteX17" fmla="*/ 126302 w 5140261"/>
                <a:gd name="connsiteY17" fmla="*/ 60865 h 1880234"/>
                <a:gd name="connsiteX18" fmla="*/ 126302 w 5140261"/>
                <a:gd name="connsiteY18" fmla="*/ 66866 h 1880234"/>
                <a:gd name="connsiteX19" fmla="*/ 129254 w 5140261"/>
                <a:gd name="connsiteY19" fmla="*/ 66866 h 1880234"/>
                <a:gd name="connsiteX20" fmla="*/ 129254 w 5140261"/>
                <a:gd name="connsiteY20" fmla="*/ 78772 h 1880234"/>
                <a:gd name="connsiteX21" fmla="*/ 141161 w 5140261"/>
                <a:gd name="connsiteY21" fmla="*/ 78772 h 1880234"/>
                <a:gd name="connsiteX22" fmla="*/ 141161 w 5140261"/>
                <a:gd name="connsiteY22" fmla="*/ 84677 h 1880234"/>
                <a:gd name="connsiteX23" fmla="*/ 193167 w 5140261"/>
                <a:gd name="connsiteY23" fmla="*/ 84677 h 1880234"/>
                <a:gd name="connsiteX24" fmla="*/ 193167 w 5140261"/>
                <a:gd name="connsiteY24" fmla="*/ 90678 h 1880234"/>
                <a:gd name="connsiteX25" fmla="*/ 208026 w 5140261"/>
                <a:gd name="connsiteY25" fmla="*/ 90678 h 1880234"/>
                <a:gd name="connsiteX26" fmla="*/ 208026 w 5140261"/>
                <a:gd name="connsiteY26" fmla="*/ 104013 h 1880234"/>
                <a:gd name="connsiteX27" fmla="*/ 209455 w 5140261"/>
                <a:gd name="connsiteY27" fmla="*/ 104013 h 1880234"/>
                <a:gd name="connsiteX28" fmla="*/ 209455 w 5140261"/>
                <a:gd name="connsiteY28" fmla="*/ 109919 h 1880234"/>
                <a:gd name="connsiteX29" fmla="*/ 215456 w 5140261"/>
                <a:gd name="connsiteY29" fmla="*/ 109919 h 1880234"/>
                <a:gd name="connsiteX30" fmla="*/ 215456 w 5140261"/>
                <a:gd name="connsiteY30" fmla="*/ 115919 h 1880234"/>
                <a:gd name="connsiteX31" fmla="*/ 224314 w 5140261"/>
                <a:gd name="connsiteY31" fmla="*/ 115919 h 1880234"/>
                <a:gd name="connsiteX32" fmla="*/ 224314 w 5140261"/>
                <a:gd name="connsiteY32" fmla="*/ 121825 h 1880234"/>
                <a:gd name="connsiteX33" fmla="*/ 234791 w 5140261"/>
                <a:gd name="connsiteY33" fmla="*/ 121825 h 1880234"/>
                <a:gd name="connsiteX34" fmla="*/ 234791 w 5140261"/>
                <a:gd name="connsiteY34" fmla="*/ 127826 h 1880234"/>
                <a:gd name="connsiteX35" fmla="*/ 240697 w 5140261"/>
                <a:gd name="connsiteY35" fmla="*/ 127826 h 1880234"/>
                <a:gd name="connsiteX36" fmla="*/ 240697 w 5140261"/>
                <a:gd name="connsiteY36" fmla="*/ 145637 h 1880234"/>
                <a:gd name="connsiteX37" fmla="*/ 249650 w 5140261"/>
                <a:gd name="connsiteY37" fmla="*/ 145637 h 1880234"/>
                <a:gd name="connsiteX38" fmla="*/ 249650 w 5140261"/>
                <a:gd name="connsiteY38" fmla="*/ 153067 h 1880234"/>
                <a:gd name="connsiteX39" fmla="*/ 251079 w 5140261"/>
                <a:gd name="connsiteY39" fmla="*/ 153067 h 1880234"/>
                <a:gd name="connsiteX40" fmla="*/ 254032 w 5140261"/>
                <a:gd name="connsiteY40" fmla="*/ 153067 h 1880234"/>
                <a:gd name="connsiteX41" fmla="*/ 254032 w 5140261"/>
                <a:gd name="connsiteY41" fmla="*/ 164973 h 1880234"/>
                <a:gd name="connsiteX42" fmla="*/ 260033 w 5140261"/>
                <a:gd name="connsiteY42" fmla="*/ 164973 h 1880234"/>
                <a:gd name="connsiteX43" fmla="*/ 260033 w 5140261"/>
                <a:gd name="connsiteY43" fmla="*/ 170879 h 1880234"/>
                <a:gd name="connsiteX44" fmla="*/ 262985 w 5140261"/>
                <a:gd name="connsiteY44" fmla="*/ 170879 h 1880234"/>
                <a:gd name="connsiteX45" fmla="*/ 262985 w 5140261"/>
                <a:gd name="connsiteY45" fmla="*/ 176879 h 1880234"/>
                <a:gd name="connsiteX46" fmla="*/ 273368 w 5140261"/>
                <a:gd name="connsiteY46" fmla="*/ 176879 h 1880234"/>
                <a:gd name="connsiteX47" fmla="*/ 273368 w 5140261"/>
                <a:gd name="connsiteY47" fmla="*/ 182785 h 1880234"/>
                <a:gd name="connsiteX48" fmla="*/ 282321 w 5140261"/>
                <a:gd name="connsiteY48" fmla="*/ 182785 h 1880234"/>
                <a:gd name="connsiteX49" fmla="*/ 282321 w 5140261"/>
                <a:gd name="connsiteY49" fmla="*/ 190214 h 1880234"/>
                <a:gd name="connsiteX50" fmla="*/ 285274 w 5140261"/>
                <a:gd name="connsiteY50" fmla="*/ 190214 h 1880234"/>
                <a:gd name="connsiteX51" fmla="*/ 285274 w 5140261"/>
                <a:gd name="connsiteY51" fmla="*/ 196215 h 1880234"/>
                <a:gd name="connsiteX52" fmla="*/ 288227 w 5140261"/>
                <a:gd name="connsiteY52" fmla="*/ 196215 h 1880234"/>
                <a:gd name="connsiteX53" fmla="*/ 288227 w 5140261"/>
                <a:gd name="connsiteY53" fmla="*/ 202121 h 1880234"/>
                <a:gd name="connsiteX54" fmla="*/ 291179 w 5140261"/>
                <a:gd name="connsiteY54" fmla="*/ 202121 h 1880234"/>
                <a:gd name="connsiteX55" fmla="*/ 291179 w 5140261"/>
                <a:gd name="connsiteY55" fmla="*/ 208026 h 1880234"/>
                <a:gd name="connsiteX56" fmla="*/ 295656 w 5140261"/>
                <a:gd name="connsiteY56" fmla="*/ 208026 h 1880234"/>
                <a:gd name="connsiteX57" fmla="*/ 295656 w 5140261"/>
                <a:gd name="connsiteY57" fmla="*/ 214027 h 1880234"/>
                <a:gd name="connsiteX58" fmla="*/ 304610 w 5140261"/>
                <a:gd name="connsiteY58" fmla="*/ 214027 h 1880234"/>
                <a:gd name="connsiteX59" fmla="*/ 304610 w 5140261"/>
                <a:gd name="connsiteY59" fmla="*/ 219932 h 1880234"/>
                <a:gd name="connsiteX60" fmla="*/ 310515 w 5140261"/>
                <a:gd name="connsiteY60" fmla="*/ 219932 h 1880234"/>
                <a:gd name="connsiteX61" fmla="*/ 310515 w 5140261"/>
                <a:gd name="connsiteY61" fmla="*/ 227362 h 1880234"/>
                <a:gd name="connsiteX62" fmla="*/ 312039 w 5140261"/>
                <a:gd name="connsiteY62" fmla="*/ 227362 h 1880234"/>
                <a:gd name="connsiteX63" fmla="*/ 312039 w 5140261"/>
                <a:gd name="connsiteY63" fmla="*/ 245174 h 1880234"/>
                <a:gd name="connsiteX64" fmla="*/ 314992 w 5140261"/>
                <a:gd name="connsiteY64" fmla="*/ 251174 h 1880234"/>
                <a:gd name="connsiteX65" fmla="*/ 317945 w 5140261"/>
                <a:gd name="connsiteY65" fmla="*/ 251174 h 1880234"/>
                <a:gd name="connsiteX66" fmla="*/ 317945 w 5140261"/>
                <a:gd name="connsiteY66" fmla="*/ 258604 h 1880234"/>
                <a:gd name="connsiteX67" fmla="*/ 323850 w 5140261"/>
                <a:gd name="connsiteY67" fmla="*/ 258604 h 1880234"/>
                <a:gd name="connsiteX68" fmla="*/ 323850 w 5140261"/>
                <a:gd name="connsiteY68" fmla="*/ 264509 h 1880234"/>
                <a:gd name="connsiteX69" fmla="*/ 329851 w 5140261"/>
                <a:gd name="connsiteY69" fmla="*/ 264509 h 1880234"/>
                <a:gd name="connsiteX70" fmla="*/ 329851 w 5140261"/>
                <a:gd name="connsiteY70" fmla="*/ 270510 h 1880234"/>
                <a:gd name="connsiteX71" fmla="*/ 332804 w 5140261"/>
                <a:gd name="connsiteY71" fmla="*/ 270510 h 1880234"/>
                <a:gd name="connsiteX72" fmla="*/ 340233 w 5140261"/>
                <a:gd name="connsiteY72" fmla="*/ 270510 h 1880234"/>
                <a:gd name="connsiteX73" fmla="*/ 340233 w 5140261"/>
                <a:gd name="connsiteY73" fmla="*/ 276416 h 1880234"/>
                <a:gd name="connsiteX74" fmla="*/ 343186 w 5140261"/>
                <a:gd name="connsiteY74" fmla="*/ 276416 h 1880234"/>
                <a:gd name="connsiteX75" fmla="*/ 343186 w 5140261"/>
                <a:gd name="connsiteY75" fmla="*/ 282416 h 1880234"/>
                <a:gd name="connsiteX76" fmla="*/ 356616 w 5140261"/>
                <a:gd name="connsiteY76" fmla="*/ 282416 h 1880234"/>
                <a:gd name="connsiteX77" fmla="*/ 356616 w 5140261"/>
                <a:gd name="connsiteY77" fmla="*/ 289846 h 1880234"/>
                <a:gd name="connsiteX78" fmla="*/ 359569 w 5140261"/>
                <a:gd name="connsiteY78" fmla="*/ 289846 h 1880234"/>
                <a:gd name="connsiteX79" fmla="*/ 359569 w 5140261"/>
                <a:gd name="connsiteY79" fmla="*/ 301657 h 1880234"/>
                <a:gd name="connsiteX80" fmla="*/ 362522 w 5140261"/>
                <a:gd name="connsiteY80" fmla="*/ 301657 h 1880234"/>
                <a:gd name="connsiteX81" fmla="*/ 362522 w 5140261"/>
                <a:gd name="connsiteY81" fmla="*/ 307658 h 1880234"/>
                <a:gd name="connsiteX82" fmla="*/ 368427 w 5140261"/>
                <a:gd name="connsiteY82" fmla="*/ 307658 h 1880234"/>
                <a:gd name="connsiteX83" fmla="*/ 368427 w 5140261"/>
                <a:gd name="connsiteY83" fmla="*/ 313563 h 1880234"/>
                <a:gd name="connsiteX84" fmla="*/ 375857 w 5140261"/>
                <a:gd name="connsiteY84" fmla="*/ 313563 h 1880234"/>
                <a:gd name="connsiteX85" fmla="*/ 375857 w 5140261"/>
                <a:gd name="connsiteY85" fmla="*/ 320993 h 1880234"/>
                <a:gd name="connsiteX86" fmla="*/ 378809 w 5140261"/>
                <a:gd name="connsiteY86" fmla="*/ 320993 h 1880234"/>
                <a:gd name="connsiteX87" fmla="*/ 378809 w 5140261"/>
                <a:gd name="connsiteY87" fmla="*/ 332899 h 1880234"/>
                <a:gd name="connsiteX88" fmla="*/ 381857 w 5140261"/>
                <a:gd name="connsiteY88" fmla="*/ 338900 h 1880234"/>
                <a:gd name="connsiteX89" fmla="*/ 384810 w 5140261"/>
                <a:gd name="connsiteY89" fmla="*/ 338900 h 1880234"/>
                <a:gd name="connsiteX90" fmla="*/ 384810 w 5140261"/>
                <a:gd name="connsiteY90" fmla="*/ 344805 h 1880234"/>
                <a:gd name="connsiteX91" fmla="*/ 387763 w 5140261"/>
                <a:gd name="connsiteY91" fmla="*/ 344805 h 1880234"/>
                <a:gd name="connsiteX92" fmla="*/ 390716 w 5140261"/>
                <a:gd name="connsiteY92" fmla="*/ 344805 h 1880234"/>
                <a:gd name="connsiteX93" fmla="*/ 390716 w 5140261"/>
                <a:gd name="connsiteY93" fmla="*/ 358140 h 1880234"/>
                <a:gd name="connsiteX94" fmla="*/ 393668 w 5140261"/>
                <a:gd name="connsiteY94" fmla="*/ 358140 h 1880234"/>
                <a:gd name="connsiteX95" fmla="*/ 393668 w 5140261"/>
                <a:gd name="connsiteY95" fmla="*/ 364141 h 1880234"/>
                <a:gd name="connsiteX96" fmla="*/ 398145 w 5140261"/>
                <a:gd name="connsiteY96" fmla="*/ 364141 h 1880234"/>
                <a:gd name="connsiteX97" fmla="*/ 398145 w 5140261"/>
                <a:gd name="connsiteY97" fmla="*/ 370046 h 1880234"/>
                <a:gd name="connsiteX98" fmla="*/ 401098 w 5140261"/>
                <a:gd name="connsiteY98" fmla="*/ 370046 h 1880234"/>
                <a:gd name="connsiteX99" fmla="*/ 401098 w 5140261"/>
                <a:gd name="connsiteY99" fmla="*/ 377476 h 1880234"/>
                <a:gd name="connsiteX100" fmla="*/ 407099 w 5140261"/>
                <a:gd name="connsiteY100" fmla="*/ 383477 h 1880234"/>
                <a:gd name="connsiteX101" fmla="*/ 420433 w 5140261"/>
                <a:gd name="connsiteY101" fmla="*/ 383477 h 1880234"/>
                <a:gd name="connsiteX102" fmla="*/ 420433 w 5140261"/>
                <a:gd name="connsiteY102" fmla="*/ 389382 h 1880234"/>
                <a:gd name="connsiteX103" fmla="*/ 423386 w 5140261"/>
                <a:gd name="connsiteY103" fmla="*/ 389382 h 1880234"/>
                <a:gd name="connsiteX104" fmla="*/ 423386 w 5140261"/>
                <a:gd name="connsiteY104" fmla="*/ 395383 h 1880234"/>
                <a:gd name="connsiteX105" fmla="*/ 432340 w 5140261"/>
                <a:gd name="connsiteY105" fmla="*/ 395383 h 1880234"/>
                <a:gd name="connsiteX106" fmla="*/ 432340 w 5140261"/>
                <a:gd name="connsiteY106" fmla="*/ 401288 h 1880234"/>
                <a:gd name="connsiteX107" fmla="*/ 435293 w 5140261"/>
                <a:gd name="connsiteY107" fmla="*/ 401288 h 1880234"/>
                <a:gd name="connsiteX108" fmla="*/ 435293 w 5140261"/>
                <a:gd name="connsiteY108" fmla="*/ 408718 h 1880234"/>
                <a:gd name="connsiteX109" fmla="*/ 436817 w 5140261"/>
                <a:gd name="connsiteY109" fmla="*/ 408718 h 1880234"/>
                <a:gd name="connsiteX110" fmla="*/ 436817 w 5140261"/>
                <a:gd name="connsiteY110" fmla="*/ 426530 h 1880234"/>
                <a:gd name="connsiteX111" fmla="*/ 442722 w 5140261"/>
                <a:gd name="connsiteY111" fmla="*/ 426530 h 1880234"/>
                <a:gd name="connsiteX112" fmla="*/ 442722 w 5140261"/>
                <a:gd name="connsiteY112" fmla="*/ 433959 h 1880234"/>
                <a:gd name="connsiteX113" fmla="*/ 445675 w 5140261"/>
                <a:gd name="connsiteY113" fmla="*/ 433959 h 1880234"/>
                <a:gd name="connsiteX114" fmla="*/ 445675 w 5140261"/>
                <a:gd name="connsiteY114" fmla="*/ 439960 h 1880234"/>
                <a:gd name="connsiteX115" fmla="*/ 467963 w 5140261"/>
                <a:gd name="connsiteY115" fmla="*/ 439960 h 1880234"/>
                <a:gd name="connsiteX116" fmla="*/ 467963 w 5140261"/>
                <a:gd name="connsiteY116" fmla="*/ 445865 h 1880234"/>
                <a:gd name="connsiteX117" fmla="*/ 476917 w 5140261"/>
                <a:gd name="connsiteY117" fmla="*/ 445865 h 1880234"/>
                <a:gd name="connsiteX118" fmla="*/ 476917 w 5140261"/>
                <a:gd name="connsiteY118" fmla="*/ 451866 h 1880234"/>
                <a:gd name="connsiteX119" fmla="*/ 478346 w 5140261"/>
                <a:gd name="connsiteY119" fmla="*/ 451866 h 1880234"/>
                <a:gd name="connsiteX120" fmla="*/ 478346 w 5140261"/>
                <a:gd name="connsiteY120" fmla="*/ 465201 h 1880234"/>
                <a:gd name="connsiteX121" fmla="*/ 484346 w 5140261"/>
                <a:gd name="connsiteY121" fmla="*/ 465201 h 1880234"/>
                <a:gd name="connsiteX122" fmla="*/ 484346 w 5140261"/>
                <a:gd name="connsiteY122" fmla="*/ 471107 h 1880234"/>
                <a:gd name="connsiteX123" fmla="*/ 487299 w 5140261"/>
                <a:gd name="connsiteY123" fmla="*/ 471107 h 1880234"/>
                <a:gd name="connsiteX124" fmla="*/ 487299 w 5140261"/>
                <a:gd name="connsiteY124" fmla="*/ 477107 h 1880234"/>
                <a:gd name="connsiteX125" fmla="*/ 493205 w 5140261"/>
                <a:gd name="connsiteY125" fmla="*/ 477107 h 1880234"/>
                <a:gd name="connsiteX126" fmla="*/ 493205 w 5140261"/>
                <a:gd name="connsiteY126" fmla="*/ 484537 h 1880234"/>
                <a:gd name="connsiteX127" fmla="*/ 499205 w 5140261"/>
                <a:gd name="connsiteY127" fmla="*/ 484537 h 1880234"/>
                <a:gd name="connsiteX128" fmla="*/ 500634 w 5140261"/>
                <a:gd name="connsiteY128" fmla="*/ 490442 h 1880234"/>
                <a:gd name="connsiteX129" fmla="*/ 506635 w 5140261"/>
                <a:gd name="connsiteY129" fmla="*/ 490442 h 1880234"/>
                <a:gd name="connsiteX130" fmla="*/ 506635 w 5140261"/>
                <a:gd name="connsiteY130" fmla="*/ 496443 h 1880234"/>
                <a:gd name="connsiteX131" fmla="*/ 512540 w 5140261"/>
                <a:gd name="connsiteY131" fmla="*/ 496443 h 1880234"/>
                <a:gd name="connsiteX132" fmla="*/ 512540 w 5140261"/>
                <a:gd name="connsiteY132" fmla="*/ 502349 h 1880234"/>
                <a:gd name="connsiteX133" fmla="*/ 519970 w 5140261"/>
                <a:gd name="connsiteY133" fmla="*/ 502349 h 1880234"/>
                <a:gd name="connsiteX134" fmla="*/ 519970 w 5140261"/>
                <a:gd name="connsiteY134" fmla="*/ 509778 h 1880234"/>
                <a:gd name="connsiteX135" fmla="*/ 522923 w 5140261"/>
                <a:gd name="connsiteY135" fmla="*/ 509778 h 1880234"/>
                <a:gd name="connsiteX136" fmla="*/ 522923 w 5140261"/>
                <a:gd name="connsiteY136" fmla="*/ 515779 h 1880234"/>
                <a:gd name="connsiteX137" fmla="*/ 525971 w 5140261"/>
                <a:gd name="connsiteY137" fmla="*/ 515779 h 1880234"/>
                <a:gd name="connsiteX138" fmla="*/ 525971 w 5140261"/>
                <a:gd name="connsiteY138" fmla="*/ 521684 h 1880234"/>
                <a:gd name="connsiteX139" fmla="*/ 534829 w 5140261"/>
                <a:gd name="connsiteY139" fmla="*/ 521684 h 1880234"/>
                <a:gd name="connsiteX140" fmla="*/ 534829 w 5140261"/>
                <a:gd name="connsiteY140" fmla="*/ 535019 h 1880234"/>
                <a:gd name="connsiteX141" fmla="*/ 561594 w 5140261"/>
                <a:gd name="connsiteY141" fmla="*/ 535019 h 1880234"/>
                <a:gd name="connsiteX142" fmla="*/ 561594 w 5140261"/>
                <a:gd name="connsiteY142" fmla="*/ 546926 h 1880234"/>
                <a:gd name="connsiteX143" fmla="*/ 583883 w 5140261"/>
                <a:gd name="connsiteY143" fmla="*/ 546926 h 1880234"/>
                <a:gd name="connsiteX144" fmla="*/ 583883 w 5140261"/>
                <a:gd name="connsiteY144" fmla="*/ 552926 h 1880234"/>
                <a:gd name="connsiteX145" fmla="*/ 586835 w 5140261"/>
                <a:gd name="connsiteY145" fmla="*/ 552926 h 1880234"/>
                <a:gd name="connsiteX146" fmla="*/ 592741 w 5140261"/>
                <a:gd name="connsiteY146" fmla="*/ 552926 h 1880234"/>
                <a:gd name="connsiteX147" fmla="*/ 592741 w 5140261"/>
                <a:gd name="connsiteY147" fmla="*/ 560356 h 1880234"/>
                <a:gd name="connsiteX148" fmla="*/ 595789 w 5140261"/>
                <a:gd name="connsiteY148" fmla="*/ 560356 h 1880234"/>
                <a:gd name="connsiteX149" fmla="*/ 595789 w 5140261"/>
                <a:gd name="connsiteY149" fmla="*/ 566261 h 1880234"/>
                <a:gd name="connsiteX150" fmla="*/ 601694 w 5140261"/>
                <a:gd name="connsiteY150" fmla="*/ 566261 h 1880234"/>
                <a:gd name="connsiteX151" fmla="*/ 601694 w 5140261"/>
                <a:gd name="connsiteY151" fmla="*/ 572262 h 1880234"/>
                <a:gd name="connsiteX152" fmla="*/ 603218 w 5140261"/>
                <a:gd name="connsiteY152" fmla="*/ 572262 h 1880234"/>
                <a:gd name="connsiteX153" fmla="*/ 603218 w 5140261"/>
                <a:gd name="connsiteY153" fmla="*/ 579692 h 1880234"/>
                <a:gd name="connsiteX154" fmla="*/ 606171 w 5140261"/>
                <a:gd name="connsiteY154" fmla="*/ 579692 h 1880234"/>
                <a:gd name="connsiteX155" fmla="*/ 606171 w 5140261"/>
                <a:gd name="connsiteY155" fmla="*/ 585597 h 1880234"/>
                <a:gd name="connsiteX156" fmla="*/ 615029 w 5140261"/>
                <a:gd name="connsiteY156" fmla="*/ 585597 h 1880234"/>
                <a:gd name="connsiteX157" fmla="*/ 615029 w 5140261"/>
                <a:gd name="connsiteY157" fmla="*/ 591503 h 1880234"/>
                <a:gd name="connsiteX158" fmla="*/ 618077 w 5140261"/>
                <a:gd name="connsiteY158" fmla="*/ 591503 h 1880234"/>
                <a:gd name="connsiteX159" fmla="*/ 623983 w 5140261"/>
                <a:gd name="connsiteY159" fmla="*/ 591503 h 1880234"/>
                <a:gd name="connsiteX160" fmla="*/ 623983 w 5140261"/>
                <a:gd name="connsiteY160" fmla="*/ 610838 h 1880234"/>
                <a:gd name="connsiteX161" fmla="*/ 631412 w 5140261"/>
                <a:gd name="connsiteY161" fmla="*/ 616839 h 1880234"/>
                <a:gd name="connsiteX162" fmla="*/ 637318 w 5140261"/>
                <a:gd name="connsiteY162" fmla="*/ 616839 h 1880234"/>
                <a:gd name="connsiteX163" fmla="*/ 637318 w 5140261"/>
                <a:gd name="connsiteY163" fmla="*/ 622745 h 1880234"/>
                <a:gd name="connsiteX164" fmla="*/ 643319 w 5140261"/>
                <a:gd name="connsiteY164" fmla="*/ 622745 h 1880234"/>
                <a:gd name="connsiteX165" fmla="*/ 643319 w 5140261"/>
                <a:gd name="connsiteY165" fmla="*/ 636175 h 1880234"/>
                <a:gd name="connsiteX166" fmla="*/ 644747 w 5140261"/>
                <a:gd name="connsiteY166" fmla="*/ 642080 h 1880234"/>
                <a:gd name="connsiteX167" fmla="*/ 665607 w 5140261"/>
                <a:gd name="connsiteY167" fmla="*/ 642080 h 1880234"/>
                <a:gd name="connsiteX168" fmla="*/ 665607 w 5140261"/>
                <a:gd name="connsiteY168" fmla="*/ 649510 h 1880234"/>
                <a:gd name="connsiteX169" fmla="*/ 692277 w 5140261"/>
                <a:gd name="connsiteY169" fmla="*/ 649510 h 1880234"/>
                <a:gd name="connsiteX170" fmla="*/ 692277 w 5140261"/>
                <a:gd name="connsiteY170" fmla="*/ 655415 h 1880234"/>
                <a:gd name="connsiteX171" fmla="*/ 698278 w 5140261"/>
                <a:gd name="connsiteY171" fmla="*/ 655415 h 1880234"/>
                <a:gd name="connsiteX172" fmla="*/ 698278 w 5140261"/>
                <a:gd name="connsiteY172" fmla="*/ 661416 h 1880234"/>
                <a:gd name="connsiteX173" fmla="*/ 701231 w 5140261"/>
                <a:gd name="connsiteY173" fmla="*/ 661416 h 1880234"/>
                <a:gd name="connsiteX174" fmla="*/ 701231 w 5140261"/>
                <a:gd name="connsiteY174" fmla="*/ 668846 h 1880234"/>
                <a:gd name="connsiteX175" fmla="*/ 707136 w 5140261"/>
                <a:gd name="connsiteY175" fmla="*/ 668846 h 1880234"/>
                <a:gd name="connsiteX176" fmla="*/ 707136 w 5140261"/>
                <a:gd name="connsiteY176" fmla="*/ 674751 h 1880234"/>
                <a:gd name="connsiteX177" fmla="*/ 708660 w 5140261"/>
                <a:gd name="connsiteY177" fmla="*/ 674751 h 1880234"/>
                <a:gd name="connsiteX178" fmla="*/ 708660 w 5140261"/>
                <a:gd name="connsiteY178" fmla="*/ 680752 h 1880234"/>
                <a:gd name="connsiteX179" fmla="*/ 714566 w 5140261"/>
                <a:gd name="connsiteY179" fmla="*/ 680752 h 1880234"/>
                <a:gd name="connsiteX180" fmla="*/ 714566 w 5140261"/>
                <a:gd name="connsiteY180" fmla="*/ 686657 h 1880234"/>
                <a:gd name="connsiteX181" fmla="*/ 720566 w 5140261"/>
                <a:gd name="connsiteY181" fmla="*/ 686657 h 1880234"/>
                <a:gd name="connsiteX182" fmla="*/ 720566 w 5140261"/>
                <a:gd name="connsiteY182" fmla="*/ 694087 h 1880234"/>
                <a:gd name="connsiteX183" fmla="*/ 726472 w 5140261"/>
                <a:gd name="connsiteY183" fmla="*/ 694087 h 1880234"/>
                <a:gd name="connsiteX184" fmla="*/ 726472 w 5140261"/>
                <a:gd name="connsiteY184" fmla="*/ 700088 h 1880234"/>
                <a:gd name="connsiteX185" fmla="*/ 727996 w 5140261"/>
                <a:gd name="connsiteY185" fmla="*/ 705993 h 1880234"/>
                <a:gd name="connsiteX186" fmla="*/ 739902 w 5140261"/>
                <a:gd name="connsiteY186" fmla="*/ 705993 h 1880234"/>
                <a:gd name="connsiteX187" fmla="*/ 739902 w 5140261"/>
                <a:gd name="connsiteY187" fmla="*/ 713423 h 1880234"/>
                <a:gd name="connsiteX188" fmla="*/ 745808 w 5140261"/>
                <a:gd name="connsiteY188" fmla="*/ 713423 h 1880234"/>
                <a:gd name="connsiteX189" fmla="*/ 745808 w 5140261"/>
                <a:gd name="connsiteY189" fmla="*/ 719328 h 1880234"/>
                <a:gd name="connsiteX190" fmla="*/ 790385 w 5140261"/>
                <a:gd name="connsiteY190" fmla="*/ 719328 h 1880234"/>
                <a:gd name="connsiteX191" fmla="*/ 790385 w 5140261"/>
                <a:gd name="connsiteY191" fmla="*/ 725329 h 1880234"/>
                <a:gd name="connsiteX192" fmla="*/ 794861 w 5140261"/>
                <a:gd name="connsiteY192" fmla="*/ 725329 h 1880234"/>
                <a:gd name="connsiteX193" fmla="*/ 794861 w 5140261"/>
                <a:gd name="connsiteY193" fmla="*/ 731234 h 1880234"/>
                <a:gd name="connsiteX194" fmla="*/ 797814 w 5140261"/>
                <a:gd name="connsiteY194" fmla="*/ 731234 h 1880234"/>
                <a:gd name="connsiteX195" fmla="*/ 797814 w 5140261"/>
                <a:gd name="connsiteY195" fmla="*/ 738664 h 1880234"/>
                <a:gd name="connsiteX196" fmla="*/ 803720 w 5140261"/>
                <a:gd name="connsiteY196" fmla="*/ 738664 h 1880234"/>
                <a:gd name="connsiteX197" fmla="*/ 803720 w 5140261"/>
                <a:gd name="connsiteY197" fmla="*/ 744665 h 1880234"/>
                <a:gd name="connsiteX198" fmla="*/ 817150 w 5140261"/>
                <a:gd name="connsiteY198" fmla="*/ 744665 h 1880234"/>
                <a:gd name="connsiteX199" fmla="*/ 817150 w 5140261"/>
                <a:gd name="connsiteY199" fmla="*/ 750570 h 1880234"/>
                <a:gd name="connsiteX200" fmla="*/ 855726 w 5140261"/>
                <a:gd name="connsiteY200" fmla="*/ 750570 h 1880234"/>
                <a:gd name="connsiteX201" fmla="*/ 855726 w 5140261"/>
                <a:gd name="connsiteY201" fmla="*/ 758000 h 1880234"/>
                <a:gd name="connsiteX202" fmla="*/ 870585 w 5140261"/>
                <a:gd name="connsiteY202" fmla="*/ 758000 h 1880234"/>
                <a:gd name="connsiteX203" fmla="*/ 870585 w 5140261"/>
                <a:gd name="connsiteY203" fmla="*/ 764000 h 1880234"/>
                <a:gd name="connsiteX204" fmla="*/ 880967 w 5140261"/>
                <a:gd name="connsiteY204" fmla="*/ 764000 h 1880234"/>
                <a:gd name="connsiteX205" fmla="*/ 880967 w 5140261"/>
                <a:gd name="connsiteY205" fmla="*/ 769906 h 1880234"/>
                <a:gd name="connsiteX206" fmla="*/ 886968 w 5140261"/>
                <a:gd name="connsiteY206" fmla="*/ 769906 h 1880234"/>
                <a:gd name="connsiteX207" fmla="*/ 886968 w 5140261"/>
                <a:gd name="connsiteY207" fmla="*/ 775811 h 1880234"/>
                <a:gd name="connsiteX208" fmla="*/ 894397 w 5140261"/>
                <a:gd name="connsiteY208" fmla="*/ 775811 h 1880234"/>
                <a:gd name="connsiteX209" fmla="*/ 894397 w 5140261"/>
                <a:gd name="connsiteY209" fmla="*/ 789242 h 1880234"/>
                <a:gd name="connsiteX210" fmla="*/ 912209 w 5140261"/>
                <a:gd name="connsiteY210" fmla="*/ 789242 h 1880234"/>
                <a:gd name="connsiteX211" fmla="*/ 912209 w 5140261"/>
                <a:gd name="connsiteY211" fmla="*/ 795147 h 1880234"/>
                <a:gd name="connsiteX212" fmla="*/ 915162 w 5140261"/>
                <a:gd name="connsiteY212" fmla="*/ 795147 h 1880234"/>
                <a:gd name="connsiteX213" fmla="*/ 915162 w 5140261"/>
                <a:gd name="connsiteY213" fmla="*/ 802577 h 1880234"/>
                <a:gd name="connsiteX214" fmla="*/ 919639 w 5140261"/>
                <a:gd name="connsiteY214" fmla="*/ 802577 h 1880234"/>
                <a:gd name="connsiteX215" fmla="*/ 919639 w 5140261"/>
                <a:gd name="connsiteY215" fmla="*/ 808577 h 1880234"/>
                <a:gd name="connsiteX216" fmla="*/ 925544 w 5140261"/>
                <a:gd name="connsiteY216" fmla="*/ 808577 h 1880234"/>
                <a:gd name="connsiteX217" fmla="*/ 925544 w 5140261"/>
                <a:gd name="connsiteY217" fmla="*/ 814483 h 1880234"/>
                <a:gd name="connsiteX218" fmla="*/ 928497 w 5140261"/>
                <a:gd name="connsiteY218" fmla="*/ 814483 h 1880234"/>
                <a:gd name="connsiteX219" fmla="*/ 928497 w 5140261"/>
                <a:gd name="connsiteY219" fmla="*/ 820484 h 1880234"/>
                <a:gd name="connsiteX220" fmla="*/ 931545 w 5140261"/>
                <a:gd name="connsiteY220" fmla="*/ 820484 h 1880234"/>
                <a:gd name="connsiteX221" fmla="*/ 931545 w 5140261"/>
                <a:gd name="connsiteY221" fmla="*/ 827913 h 1880234"/>
                <a:gd name="connsiteX222" fmla="*/ 934498 w 5140261"/>
                <a:gd name="connsiteY222" fmla="*/ 827913 h 1880234"/>
                <a:gd name="connsiteX223" fmla="*/ 934498 w 5140261"/>
                <a:gd name="connsiteY223" fmla="*/ 833819 h 1880234"/>
                <a:gd name="connsiteX224" fmla="*/ 935927 w 5140261"/>
                <a:gd name="connsiteY224" fmla="*/ 833819 h 1880234"/>
                <a:gd name="connsiteX225" fmla="*/ 935927 w 5140261"/>
                <a:gd name="connsiteY225" fmla="*/ 853154 h 1880234"/>
                <a:gd name="connsiteX226" fmla="*/ 938975 w 5140261"/>
                <a:gd name="connsiteY226" fmla="*/ 853154 h 1880234"/>
                <a:gd name="connsiteX227" fmla="*/ 938975 w 5140261"/>
                <a:gd name="connsiteY227" fmla="*/ 859060 h 1880234"/>
                <a:gd name="connsiteX228" fmla="*/ 947833 w 5140261"/>
                <a:gd name="connsiteY228" fmla="*/ 859060 h 1880234"/>
                <a:gd name="connsiteX229" fmla="*/ 947833 w 5140261"/>
                <a:gd name="connsiteY229" fmla="*/ 872490 h 1880234"/>
                <a:gd name="connsiteX230" fmla="*/ 950786 w 5140261"/>
                <a:gd name="connsiteY230" fmla="*/ 872490 h 1880234"/>
                <a:gd name="connsiteX231" fmla="*/ 950786 w 5140261"/>
                <a:gd name="connsiteY231" fmla="*/ 878396 h 1880234"/>
                <a:gd name="connsiteX232" fmla="*/ 953834 w 5140261"/>
                <a:gd name="connsiteY232" fmla="*/ 878396 h 1880234"/>
                <a:gd name="connsiteX233" fmla="*/ 953834 w 5140261"/>
                <a:gd name="connsiteY233" fmla="*/ 884396 h 1880234"/>
                <a:gd name="connsiteX234" fmla="*/ 956786 w 5140261"/>
                <a:gd name="connsiteY234" fmla="*/ 884396 h 1880234"/>
                <a:gd name="connsiteX235" fmla="*/ 958215 w 5140261"/>
                <a:gd name="connsiteY235" fmla="*/ 884396 h 1880234"/>
                <a:gd name="connsiteX236" fmla="*/ 958215 w 5140261"/>
                <a:gd name="connsiteY236" fmla="*/ 897731 h 1880234"/>
                <a:gd name="connsiteX237" fmla="*/ 961263 w 5140261"/>
                <a:gd name="connsiteY237" fmla="*/ 897731 h 1880234"/>
                <a:gd name="connsiteX238" fmla="*/ 961263 w 5140261"/>
                <a:gd name="connsiteY238" fmla="*/ 903637 h 1880234"/>
                <a:gd name="connsiteX239" fmla="*/ 964216 w 5140261"/>
                <a:gd name="connsiteY239" fmla="*/ 903637 h 1880234"/>
                <a:gd name="connsiteX240" fmla="*/ 964216 w 5140261"/>
                <a:gd name="connsiteY240" fmla="*/ 911066 h 1880234"/>
                <a:gd name="connsiteX241" fmla="*/ 967169 w 5140261"/>
                <a:gd name="connsiteY241" fmla="*/ 911066 h 1880234"/>
                <a:gd name="connsiteX242" fmla="*/ 967169 w 5140261"/>
                <a:gd name="connsiteY242" fmla="*/ 922973 h 1880234"/>
                <a:gd name="connsiteX243" fmla="*/ 970121 w 5140261"/>
                <a:gd name="connsiteY243" fmla="*/ 928973 h 1880234"/>
                <a:gd name="connsiteX244" fmla="*/ 989457 w 5140261"/>
                <a:gd name="connsiteY244" fmla="*/ 928973 h 1880234"/>
                <a:gd name="connsiteX245" fmla="*/ 989457 w 5140261"/>
                <a:gd name="connsiteY245" fmla="*/ 936403 h 1880234"/>
                <a:gd name="connsiteX246" fmla="*/ 992410 w 5140261"/>
                <a:gd name="connsiteY246" fmla="*/ 936403 h 1880234"/>
                <a:gd name="connsiteX247" fmla="*/ 992410 w 5140261"/>
                <a:gd name="connsiteY247" fmla="*/ 942308 h 1880234"/>
                <a:gd name="connsiteX248" fmla="*/ 1002792 w 5140261"/>
                <a:gd name="connsiteY248" fmla="*/ 942308 h 1880234"/>
                <a:gd name="connsiteX249" fmla="*/ 1002792 w 5140261"/>
                <a:gd name="connsiteY249" fmla="*/ 948309 h 1880234"/>
                <a:gd name="connsiteX250" fmla="*/ 1011745 w 5140261"/>
                <a:gd name="connsiteY250" fmla="*/ 948309 h 1880234"/>
                <a:gd name="connsiteX251" fmla="*/ 1011745 w 5140261"/>
                <a:gd name="connsiteY251" fmla="*/ 955739 h 1880234"/>
                <a:gd name="connsiteX252" fmla="*/ 1031081 w 5140261"/>
                <a:gd name="connsiteY252" fmla="*/ 955739 h 1880234"/>
                <a:gd name="connsiteX253" fmla="*/ 1031081 w 5140261"/>
                <a:gd name="connsiteY253" fmla="*/ 961644 h 1880234"/>
                <a:gd name="connsiteX254" fmla="*/ 1047369 w 5140261"/>
                <a:gd name="connsiteY254" fmla="*/ 961644 h 1880234"/>
                <a:gd name="connsiteX255" fmla="*/ 1047369 w 5140261"/>
                <a:gd name="connsiteY255" fmla="*/ 967550 h 1880234"/>
                <a:gd name="connsiteX256" fmla="*/ 1069658 w 5140261"/>
                <a:gd name="connsiteY256" fmla="*/ 967550 h 1880234"/>
                <a:gd name="connsiteX257" fmla="*/ 1069658 w 5140261"/>
                <a:gd name="connsiteY257" fmla="*/ 974979 h 1880234"/>
                <a:gd name="connsiteX258" fmla="*/ 1081564 w 5140261"/>
                <a:gd name="connsiteY258" fmla="*/ 974979 h 1880234"/>
                <a:gd name="connsiteX259" fmla="*/ 1081564 w 5140261"/>
                <a:gd name="connsiteY259" fmla="*/ 980980 h 1880234"/>
                <a:gd name="connsiteX260" fmla="*/ 1088993 w 5140261"/>
                <a:gd name="connsiteY260" fmla="*/ 980980 h 1880234"/>
                <a:gd name="connsiteX261" fmla="*/ 1088993 w 5140261"/>
                <a:gd name="connsiteY261" fmla="*/ 986885 h 1880234"/>
                <a:gd name="connsiteX262" fmla="*/ 1100900 w 5140261"/>
                <a:gd name="connsiteY262" fmla="*/ 986885 h 1880234"/>
                <a:gd name="connsiteX263" fmla="*/ 1100900 w 5140261"/>
                <a:gd name="connsiteY263" fmla="*/ 992886 h 1880234"/>
                <a:gd name="connsiteX264" fmla="*/ 1114235 w 5140261"/>
                <a:gd name="connsiteY264" fmla="*/ 992886 h 1880234"/>
                <a:gd name="connsiteX265" fmla="*/ 1114235 w 5140261"/>
                <a:gd name="connsiteY265" fmla="*/ 1000316 h 1880234"/>
                <a:gd name="connsiteX266" fmla="*/ 1124617 w 5140261"/>
                <a:gd name="connsiteY266" fmla="*/ 1000316 h 1880234"/>
                <a:gd name="connsiteX267" fmla="*/ 1146905 w 5140261"/>
                <a:gd name="connsiteY267" fmla="*/ 1000316 h 1880234"/>
                <a:gd name="connsiteX268" fmla="*/ 1146905 w 5140261"/>
                <a:gd name="connsiteY268" fmla="*/ 1006221 h 1880234"/>
                <a:gd name="connsiteX269" fmla="*/ 1166241 w 5140261"/>
                <a:gd name="connsiteY269" fmla="*/ 1006221 h 1880234"/>
                <a:gd name="connsiteX270" fmla="*/ 1166241 w 5140261"/>
                <a:gd name="connsiteY270" fmla="*/ 1019651 h 1880234"/>
                <a:gd name="connsiteX271" fmla="*/ 1178147 w 5140261"/>
                <a:gd name="connsiteY271" fmla="*/ 1019651 h 1880234"/>
                <a:gd name="connsiteX272" fmla="*/ 1178147 w 5140261"/>
                <a:gd name="connsiteY272" fmla="*/ 1025557 h 1880234"/>
                <a:gd name="connsiteX273" fmla="*/ 1184053 w 5140261"/>
                <a:gd name="connsiteY273" fmla="*/ 1025557 h 1880234"/>
                <a:gd name="connsiteX274" fmla="*/ 1184053 w 5140261"/>
                <a:gd name="connsiteY274" fmla="*/ 1031462 h 1880234"/>
                <a:gd name="connsiteX275" fmla="*/ 1185577 w 5140261"/>
                <a:gd name="connsiteY275" fmla="*/ 1031462 h 1880234"/>
                <a:gd name="connsiteX276" fmla="*/ 1185577 w 5140261"/>
                <a:gd name="connsiteY276" fmla="*/ 1038987 h 1880234"/>
                <a:gd name="connsiteX277" fmla="*/ 1197388 w 5140261"/>
                <a:gd name="connsiteY277" fmla="*/ 1038987 h 1880234"/>
                <a:gd name="connsiteX278" fmla="*/ 1197388 w 5140261"/>
                <a:gd name="connsiteY278" fmla="*/ 1044893 h 1880234"/>
                <a:gd name="connsiteX279" fmla="*/ 1203389 w 5140261"/>
                <a:gd name="connsiteY279" fmla="*/ 1044893 h 1880234"/>
                <a:gd name="connsiteX280" fmla="*/ 1203389 w 5140261"/>
                <a:gd name="connsiteY280" fmla="*/ 1050798 h 1880234"/>
                <a:gd name="connsiteX281" fmla="*/ 1206341 w 5140261"/>
                <a:gd name="connsiteY281" fmla="*/ 1050798 h 1880234"/>
                <a:gd name="connsiteX282" fmla="*/ 1206341 w 5140261"/>
                <a:gd name="connsiteY282" fmla="*/ 1058228 h 1880234"/>
                <a:gd name="connsiteX283" fmla="*/ 1219676 w 5140261"/>
                <a:gd name="connsiteY283" fmla="*/ 1058228 h 1880234"/>
                <a:gd name="connsiteX284" fmla="*/ 1219676 w 5140261"/>
                <a:gd name="connsiteY284" fmla="*/ 1064228 h 1880234"/>
                <a:gd name="connsiteX285" fmla="*/ 1222724 w 5140261"/>
                <a:gd name="connsiteY285" fmla="*/ 1064228 h 1880234"/>
                <a:gd name="connsiteX286" fmla="*/ 1222724 w 5140261"/>
                <a:gd name="connsiteY286" fmla="*/ 1070134 h 1880234"/>
                <a:gd name="connsiteX287" fmla="*/ 1230154 w 5140261"/>
                <a:gd name="connsiteY287" fmla="*/ 1070134 h 1880234"/>
                <a:gd name="connsiteX288" fmla="*/ 1230154 w 5140261"/>
                <a:gd name="connsiteY288" fmla="*/ 1083564 h 1880234"/>
                <a:gd name="connsiteX289" fmla="*/ 1241965 w 5140261"/>
                <a:gd name="connsiteY289" fmla="*/ 1083564 h 1880234"/>
                <a:gd name="connsiteX290" fmla="*/ 1241965 w 5140261"/>
                <a:gd name="connsiteY290" fmla="*/ 1089470 h 1880234"/>
                <a:gd name="connsiteX291" fmla="*/ 1249394 w 5140261"/>
                <a:gd name="connsiteY291" fmla="*/ 1089470 h 1880234"/>
                <a:gd name="connsiteX292" fmla="*/ 1249394 w 5140261"/>
                <a:gd name="connsiteY292" fmla="*/ 1102900 h 1880234"/>
                <a:gd name="connsiteX293" fmla="*/ 1255395 w 5140261"/>
                <a:gd name="connsiteY293" fmla="*/ 1102900 h 1880234"/>
                <a:gd name="connsiteX294" fmla="*/ 1255395 w 5140261"/>
                <a:gd name="connsiteY294" fmla="*/ 1108805 h 1880234"/>
                <a:gd name="connsiteX295" fmla="*/ 1264253 w 5140261"/>
                <a:gd name="connsiteY295" fmla="*/ 1108805 h 1880234"/>
                <a:gd name="connsiteX296" fmla="*/ 1267301 w 5140261"/>
                <a:gd name="connsiteY296" fmla="*/ 1108805 h 1880234"/>
                <a:gd name="connsiteX297" fmla="*/ 1267301 w 5140261"/>
                <a:gd name="connsiteY297" fmla="*/ 1116235 h 1880234"/>
                <a:gd name="connsiteX298" fmla="*/ 1268730 w 5140261"/>
                <a:gd name="connsiteY298" fmla="*/ 1116235 h 1880234"/>
                <a:gd name="connsiteX299" fmla="*/ 1268730 w 5140261"/>
                <a:gd name="connsiteY299" fmla="*/ 1122140 h 1880234"/>
                <a:gd name="connsiteX300" fmla="*/ 1274731 w 5140261"/>
                <a:gd name="connsiteY300" fmla="*/ 1122140 h 1880234"/>
                <a:gd name="connsiteX301" fmla="*/ 1274731 w 5140261"/>
                <a:gd name="connsiteY301" fmla="*/ 1128141 h 1880234"/>
                <a:gd name="connsiteX302" fmla="*/ 1280636 w 5140261"/>
                <a:gd name="connsiteY302" fmla="*/ 1128141 h 1880234"/>
                <a:gd name="connsiteX303" fmla="*/ 1280636 w 5140261"/>
                <a:gd name="connsiteY303" fmla="*/ 1135571 h 1880234"/>
                <a:gd name="connsiteX304" fmla="*/ 1283589 w 5140261"/>
                <a:gd name="connsiteY304" fmla="*/ 1135571 h 1880234"/>
                <a:gd name="connsiteX305" fmla="*/ 1283589 w 5140261"/>
                <a:gd name="connsiteY305" fmla="*/ 1141476 h 1880234"/>
                <a:gd name="connsiteX306" fmla="*/ 1305878 w 5140261"/>
                <a:gd name="connsiteY306" fmla="*/ 1141476 h 1880234"/>
                <a:gd name="connsiteX307" fmla="*/ 1325213 w 5140261"/>
                <a:gd name="connsiteY307" fmla="*/ 1141476 h 1880234"/>
                <a:gd name="connsiteX308" fmla="*/ 1325213 w 5140261"/>
                <a:gd name="connsiteY308" fmla="*/ 1147477 h 1880234"/>
                <a:gd name="connsiteX309" fmla="*/ 1332643 w 5140261"/>
                <a:gd name="connsiteY309" fmla="*/ 1147477 h 1880234"/>
                <a:gd name="connsiteX310" fmla="*/ 1332643 w 5140261"/>
                <a:gd name="connsiteY310" fmla="*/ 1154906 h 1880234"/>
                <a:gd name="connsiteX311" fmla="*/ 1392079 w 5140261"/>
                <a:gd name="connsiteY311" fmla="*/ 1154906 h 1880234"/>
                <a:gd name="connsiteX312" fmla="*/ 1392079 w 5140261"/>
                <a:gd name="connsiteY312" fmla="*/ 1160812 h 1880234"/>
                <a:gd name="connsiteX313" fmla="*/ 1396460 w 5140261"/>
                <a:gd name="connsiteY313" fmla="*/ 1160812 h 1880234"/>
                <a:gd name="connsiteX314" fmla="*/ 1396460 w 5140261"/>
                <a:gd name="connsiteY314" fmla="*/ 1168241 h 1880234"/>
                <a:gd name="connsiteX315" fmla="*/ 1414367 w 5140261"/>
                <a:gd name="connsiteY315" fmla="*/ 1168241 h 1880234"/>
                <a:gd name="connsiteX316" fmla="*/ 1414367 w 5140261"/>
                <a:gd name="connsiteY316" fmla="*/ 1174242 h 1880234"/>
                <a:gd name="connsiteX317" fmla="*/ 1457420 w 5140261"/>
                <a:gd name="connsiteY317" fmla="*/ 1174242 h 1880234"/>
                <a:gd name="connsiteX318" fmla="*/ 1488662 w 5140261"/>
                <a:gd name="connsiteY318" fmla="*/ 1174242 h 1880234"/>
                <a:gd name="connsiteX319" fmla="*/ 1488662 w 5140261"/>
                <a:gd name="connsiteY319" fmla="*/ 1180148 h 1880234"/>
                <a:gd name="connsiteX320" fmla="*/ 1513904 w 5140261"/>
                <a:gd name="connsiteY320" fmla="*/ 1180148 h 1880234"/>
                <a:gd name="connsiteX321" fmla="*/ 1513904 w 5140261"/>
                <a:gd name="connsiteY321" fmla="*/ 1193483 h 1880234"/>
                <a:gd name="connsiteX322" fmla="*/ 1516856 w 5140261"/>
                <a:gd name="connsiteY322" fmla="*/ 1193483 h 1880234"/>
                <a:gd name="connsiteX323" fmla="*/ 1518285 w 5140261"/>
                <a:gd name="connsiteY323" fmla="*/ 1193483 h 1880234"/>
                <a:gd name="connsiteX324" fmla="*/ 1524286 w 5140261"/>
                <a:gd name="connsiteY324" fmla="*/ 1193483 h 1880234"/>
                <a:gd name="connsiteX325" fmla="*/ 1524286 w 5140261"/>
                <a:gd name="connsiteY325" fmla="*/ 1200912 h 1880234"/>
                <a:gd name="connsiteX326" fmla="*/ 1527239 w 5140261"/>
                <a:gd name="connsiteY326" fmla="*/ 1200912 h 1880234"/>
                <a:gd name="connsiteX327" fmla="*/ 1527239 w 5140261"/>
                <a:gd name="connsiteY327" fmla="*/ 1206913 h 1880234"/>
                <a:gd name="connsiteX328" fmla="*/ 1536192 w 5140261"/>
                <a:gd name="connsiteY328" fmla="*/ 1206913 h 1880234"/>
                <a:gd name="connsiteX329" fmla="*/ 1536192 w 5140261"/>
                <a:gd name="connsiteY329" fmla="*/ 1212818 h 1880234"/>
                <a:gd name="connsiteX330" fmla="*/ 1546574 w 5140261"/>
                <a:gd name="connsiteY330" fmla="*/ 1212818 h 1880234"/>
                <a:gd name="connsiteX331" fmla="*/ 1546574 w 5140261"/>
                <a:gd name="connsiteY331" fmla="*/ 1220248 h 1880234"/>
                <a:gd name="connsiteX332" fmla="*/ 1552480 w 5140261"/>
                <a:gd name="connsiteY332" fmla="*/ 1220248 h 1880234"/>
                <a:gd name="connsiteX333" fmla="*/ 1552480 w 5140261"/>
                <a:gd name="connsiteY333" fmla="*/ 1226249 h 1880234"/>
                <a:gd name="connsiteX334" fmla="*/ 1555433 w 5140261"/>
                <a:gd name="connsiteY334" fmla="*/ 1226249 h 1880234"/>
                <a:gd name="connsiteX335" fmla="*/ 1559909 w 5140261"/>
                <a:gd name="connsiteY335" fmla="*/ 1226249 h 1880234"/>
                <a:gd name="connsiteX336" fmla="*/ 1559909 w 5140261"/>
                <a:gd name="connsiteY336" fmla="*/ 1233678 h 1880234"/>
                <a:gd name="connsiteX337" fmla="*/ 1571816 w 5140261"/>
                <a:gd name="connsiteY337" fmla="*/ 1233678 h 1880234"/>
                <a:gd name="connsiteX338" fmla="*/ 1574768 w 5140261"/>
                <a:gd name="connsiteY338" fmla="*/ 1233678 h 1880234"/>
                <a:gd name="connsiteX339" fmla="*/ 1604486 w 5140261"/>
                <a:gd name="connsiteY339" fmla="*/ 1233678 h 1880234"/>
                <a:gd name="connsiteX340" fmla="*/ 1604486 w 5140261"/>
                <a:gd name="connsiteY340" fmla="*/ 1247013 h 1880234"/>
                <a:gd name="connsiteX341" fmla="*/ 1613440 w 5140261"/>
                <a:gd name="connsiteY341" fmla="*/ 1247013 h 1880234"/>
                <a:gd name="connsiteX342" fmla="*/ 1635728 w 5140261"/>
                <a:gd name="connsiteY342" fmla="*/ 1247013 h 1880234"/>
                <a:gd name="connsiteX343" fmla="*/ 1635728 w 5140261"/>
                <a:gd name="connsiteY343" fmla="*/ 1254443 h 1880234"/>
                <a:gd name="connsiteX344" fmla="*/ 1652016 w 5140261"/>
                <a:gd name="connsiteY344" fmla="*/ 1254443 h 1880234"/>
                <a:gd name="connsiteX345" fmla="*/ 1654969 w 5140261"/>
                <a:gd name="connsiteY345" fmla="*/ 1254443 h 1880234"/>
                <a:gd name="connsiteX346" fmla="*/ 1654969 w 5140261"/>
                <a:gd name="connsiteY346" fmla="*/ 1261872 h 1880234"/>
                <a:gd name="connsiteX347" fmla="*/ 1735265 w 5140261"/>
                <a:gd name="connsiteY347" fmla="*/ 1261872 h 1880234"/>
                <a:gd name="connsiteX348" fmla="*/ 1735265 w 5140261"/>
                <a:gd name="connsiteY348" fmla="*/ 1267873 h 1880234"/>
                <a:gd name="connsiteX349" fmla="*/ 1779842 w 5140261"/>
                <a:gd name="connsiteY349" fmla="*/ 1267873 h 1880234"/>
                <a:gd name="connsiteX350" fmla="*/ 1779842 w 5140261"/>
                <a:gd name="connsiteY350" fmla="*/ 1275302 h 1880234"/>
                <a:gd name="connsiteX351" fmla="*/ 1782794 w 5140261"/>
                <a:gd name="connsiteY351" fmla="*/ 1275302 h 1880234"/>
                <a:gd name="connsiteX352" fmla="*/ 1782794 w 5140261"/>
                <a:gd name="connsiteY352" fmla="*/ 1282732 h 1880234"/>
                <a:gd name="connsiteX353" fmla="*/ 1788700 w 5140261"/>
                <a:gd name="connsiteY353" fmla="*/ 1282732 h 1880234"/>
                <a:gd name="connsiteX354" fmla="*/ 1788700 w 5140261"/>
                <a:gd name="connsiteY354" fmla="*/ 1288637 h 1880234"/>
                <a:gd name="connsiteX355" fmla="*/ 1790224 w 5140261"/>
                <a:gd name="connsiteY355" fmla="*/ 1288637 h 1880234"/>
                <a:gd name="connsiteX356" fmla="*/ 1790224 w 5140261"/>
                <a:gd name="connsiteY356" fmla="*/ 1296067 h 1880234"/>
                <a:gd name="connsiteX357" fmla="*/ 1808036 w 5140261"/>
                <a:gd name="connsiteY357" fmla="*/ 1296067 h 1880234"/>
                <a:gd name="connsiteX358" fmla="*/ 1808036 w 5140261"/>
                <a:gd name="connsiteY358" fmla="*/ 1303496 h 1880234"/>
                <a:gd name="connsiteX359" fmla="*/ 1812512 w 5140261"/>
                <a:gd name="connsiteY359" fmla="*/ 1303496 h 1880234"/>
                <a:gd name="connsiteX360" fmla="*/ 1830324 w 5140261"/>
                <a:gd name="connsiteY360" fmla="*/ 1303496 h 1880234"/>
                <a:gd name="connsiteX361" fmla="*/ 1830324 w 5140261"/>
                <a:gd name="connsiteY361" fmla="*/ 1309497 h 1880234"/>
                <a:gd name="connsiteX362" fmla="*/ 1831753 w 5140261"/>
                <a:gd name="connsiteY362" fmla="*/ 1309497 h 1880234"/>
                <a:gd name="connsiteX363" fmla="*/ 1849660 w 5140261"/>
                <a:gd name="connsiteY363" fmla="*/ 1309497 h 1880234"/>
                <a:gd name="connsiteX364" fmla="*/ 1854041 w 5140261"/>
                <a:gd name="connsiteY364" fmla="*/ 1309497 h 1880234"/>
                <a:gd name="connsiteX365" fmla="*/ 1857089 w 5140261"/>
                <a:gd name="connsiteY365" fmla="*/ 1309497 h 1880234"/>
                <a:gd name="connsiteX366" fmla="*/ 1857089 w 5140261"/>
                <a:gd name="connsiteY366" fmla="*/ 1316926 h 1880234"/>
                <a:gd name="connsiteX367" fmla="*/ 1860042 w 5140261"/>
                <a:gd name="connsiteY367" fmla="*/ 1316926 h 1880234"/>
                <a:gd name="connsiteX368" fmla="*/ 1860042 w 5140261"/>
                <a:gd name="connsiteY368" fmla="*/ 1324356 h 1880234"/>
                <a:gd name="connsiteX369" fmla="*/ 1865948 w 5140261"/>
                <a:gd name="connsiteY369" fmla="*/ 1324356 h 1880234"/>
                <a:gd name="connsiteX370" fmla="*/ 1865948 w 5140261"/>
                <a:gd name="connsiteY370" fmla="*/ 1352550 h 1880234"/>
                <a:gd name="connsiteX371" fmla="*/ 1868900 w 5140261"/>
                <a:gd name="connsiteY371" fmla="*/ 1352550 h 1880234"/>
                <a:gd name="connsiteX372" fmla="*/ 1871948 w 5140261"/>
                <a:gd name="connsiteY372" fmla="*/ 1352550 h 1880234"/>
                <a:gd name="connsiteX373" fmla="*/ 1871948 w 5140261"/>
                <a:gd name="connsiteY373" fmla="*/ 1359980 h 1880234"/>
                <a:gd name="connsiteX374" fmla="*/ 1879378 w 5140261"/>
                <a:gd name="connsiteY374" fmla="*/ 1359980 h 1880234"/>
                <a:gd name="connsiteX375" fmla="*/ 1879378 w 5140261"/>
                <a:gd name="connsiteY375" fmla="*/ 1367409 h 1880234"/>
                <a:gd name="connsiteX376" fmla="*/ 1885283 w 5140261"/>
                <a:gd name="connsiteY376" fmla="*/ 1367409 h 1880234"/>
                <a:gd name="connsiteX377" fmla="*/ 1888236 w 5140261"/>
                <a:gd name="connsiteY377" fmla="*/ 1374839 h 1880234"/>
                <a:gd name="connsiteX378" fmla="*/ 1891189 w 5140261"/>
                <a:gd name="connsiteY378" fmla="*/ 1374839 h 1880234"/>
                <a:gd name="connsiteX379" fmla="*/ 1901666 w 5140261"/>
                <a:gd name="connsiteY379" fmla="*/ 1374839 h 1880234"/>
                <a:gd name="connsiteX380" fmla="*/ 1904619 w 5140261"/>
                <a:gd name="connsiteY380" fmla="*/ 1374839 h 1880234"/>
                <a:gd name="connsiteX381" fmla="*/ 1910525 w 5140261"/>
                <a:gd name="connsiteY381" fmla="*/ 1374839 h 1880234"/>
                <a:gd name="connsiteX382" fmla="*/ 1910525 w 5140261"/>
                <a:gd name="connsiteY382" fmla="*/ 1382268 h 1880234"/>
                <a:gd name="connsiteX383" fmla="*/ 1920907 w 5140261"/>
                <a:gd name="connsiteY383" fmla="*/ 1382268 h 1880234"/>
                <a:gd name="connsiteX384" fmla="*/ 1920907 w 5140261"/>
                <a:gd name="connsiteY384" fmla="*/ 1391222 h 1880234"/>
                <a:gd name="connsiteX385" fmla="*/ 1923860 w 5140261"/>
                <a:gd name="connsiteY385" fmla="*/ 1391222 h 1880234"/>
                <a:gd name="connsiteX386" fmla="*/ 1923860 w 5140261"/>
                <a:gd name="connsiteY386" fmla="*/ 1406081 h 1880234"/>
                <a:gd name="connsiteX387" fmla="*/ 1926908 w 5140261"/>
                <a:gd name="connsiteY387" fmla="*/ 1406081 h 1880234"/>
                <a:gd name="connsiteX388" fmla="*/ 1929860 w 5140261"/>
                <a:gd name="connsiteY388" fmla="*/ 1406081 h 1880234"/>
                <a:gd name="connsiteX389" fmla="*/ 1929860 w 5140261"/>
                <a:gd name="connsiteY389" fmla="*/ 1413510 h 1880234"/>
                <a:gd name="connsiteX390" fmla="*/ 1962531 w 5140261"/>
                <a:gd name="connsiteY390" fmla="*/ 1413510 h 1880234"/>
                <a:gd name="connsiteX391" fmla="*/ 1962531 w 5140261"/>
                <a:gd name="connsiteY391" fmla="*/ 1420940 h 1880234"/>
                <a:gd name="connsiteX392" fmla="*/ 1981867 w 5140261"/>
                <a:gd name="connsiteY392" fmla="*/ 1420940 h 1880234"/>
                <a:gd name="connsiteX393" fmla="*/ 2001203 w 5140261"/>
                <a:gd name="connsiteY393" fmla="*/ 1420940 h 1880234"/>
                <a:gd name="connsiteX394" fmla="*/ 2004155 w 5140261"/>
                <a:gd name="connsiteY394" fmla="*/ 1420940 h 1880234"/>
                <a:gd name="connsiteX395" fmla="*/ 2004155 w 5140261"/>
                <a:gd name="connsiteY395" fmla="*/ 1429893 h 1880234"/>
                <a:gd name="connsiteX396" fmla="*/ 2062067 w 5140261"/>
                <a:gd name="connsiteY396" fmla="*/ 1429893 h 1880234"/>
                <a:gd name="connsiteX397" fmla="*/ 2062067 w 5140261"/>
                <a:gd name="connsiteY397" fmla="*/ 1437322 h 1880234"/>
                <a:gd name="connsiteX398" fmla="*/ 2118551 w 5140261"/>
                <a:gd name="connsiteY398" fmla="*/ 1437322 h 1880234"/>
                <a:gd name="connsiteX399" fmla="*/ 2118551 w 5140261"/>
                <a:gd name="connsiteY399" fmla="*/ 1444752 h 1880234"/>
                <a:gd name="connsiteX400" fmla="*/ 2137791 w 5140261"/>
                <a:gd name="connsiteY400" fmla="*/ 1444752 h 1880234"/>
                <a:gd name="connsiteX401" fmla="*/ 2140839 w 5140261"/>
                <a:gd name="connsiteY401" fmla="*/ 1444752 h 1880234"/>
                <a:gd name="connsiteX402" fmla="*/ 2148269 w 5140261"/>
                <a:gd name="connsiteY402" fmla="*/ 1444752 h 1880234"/>
                <a:gd name="connsiteX403" fmla="*/ 2154174 w 5140261"/>
                <a:gd name="connsiteY403" fmla="*/ 1444752 h 1880234"/>
                <a:gd name="connsiteX404" fmla="*/ 2157127 w 5140261"/>
                <a:gd name="connsiteY404" fmla="*/ 1444752 h 1880234"/>
                <a:gd name="connsiteX405" fmla="*/ 2157127 w 5140261"/>
                <a:gd name="connsiteY405" fmla="*/ 1453610 h 1880234"/>
                <a:gd name="connsiteX406" fmla="*/ 2163128 w 5140261"/>
                <a:gd name="connsiteY406" fmla="*/ 1453610 h 1880234"/>
                <a:gd name="connsiteX407" fmla="*/ 2163128 w 5140261"/>
                <a:gd name="connsiteY407" fmla="*/ 1461040 h 1880234"/>
                <a:gd name="connsiteX408" fmla="*/ 2164556 w 5140261"/>
                <a:gd name="connsiteY408" fmla="*/ 1461040 h 1880234"/>
                <a:gd name="connsiteX409" fmla="*/ 2170557 w 5140261"/>
                <a:gd name="connsiteY409" fmla="*/ 1461040 h 1880234"/>
                <a:gd name="connsiteX410" fmla="*/ 2176463 w 5140261"/>
                <a:gd name="connsiteY410" fmla="*/ 1461040 h 1880234"/>
                <a:gd name="connsiteX411" fmla="*/ 2179415 w 5140261"/>
                <a:gd name="connsiteY411" fmla="*/ 1461040 h 1880234"/>
                <a:gd name="connsiteX412" fmla="*/ 2182368 w 5140261"/>
                <a:gd name="connsiteY412" fmla="*/ 1461040 h 1880234"/>
                <a:gd name="connsiteX413" fmla="*/ 2182368 w 5140261"/>
                <a:gd name="connsiteY413" fmla="*/ 1469993 h 1880234"/>
                <a:gd name="connsiteX414" fmla="*/ 2189798 w 5140261"/>
                <a:gd name="connsiteY414" fmla="*/ 1469993 h 1880234"/>
                <a:gd name="connsiteX415" fmla="*/ 2198751 w 5140261"/>
                <a:gd name="connsiteY415" fmla="*/ 1469993 h 1880234"/>
                <a:gd name="connsiteX416" fmla="*/ 2204657 w 5140261"/>
                <a:gd name="connsiteY416" fmla="*/ 1469993 h 1880234"/>
                <a:gd name="connsiteX417" fmla="*/ 2218087 w 5140261"/>
                <a:gd name="connsiteY417" fmla="*/ 1469993 h 1880234"/>
                <a:gd name="connsiteX418" fmla="*/ 2218087 w 5140261"/>
                <a:gd name="connsiteY418" fmla="*/ 1478947 h 1880234"/>
                <a:gd name="connsiteX419" fmla="*/ 2231422 w 5140261"/>
                <a:gd name="connsiteY419" fmla="*/ 1478947 h 1880234"/>
                <a:gd name="connsiteX420" fmla="*/ 2295335 w 5140261"/>
                <a:gd name="connsiteY420" fmla="*/ 1478947 h 1880234"/>
                <a:gd name="connsiteX421" fmla="*/ 2432018 w 5140261"/>
                <a:gd name="connsiteY421" fmla="*/ 1478947 h 1880234"/>
                <a:gd name="connsiteX422" fmla="*/ 2432018 w 5140261"/>
                <a:gd name="connsiteY422" fmla="*/ 1487805 h 1880234"/>
                <a:gd name="connsiteX423" fmla="*/ 2436400 w 5140261"/>
                <a:gd name="connsiteY423" fmla="*/ 1487805 h 1880234"/>
                <a:gd name="connsiteX424" fmla="*/ 2464689 w 5140261"/>
                <a:gd name="connsiteY424" fmla="*/ 1487805 h 1880234"/>
                <a:gd name="connsiteX425" fmla="*/ 2470595 w 5140261"/>
                <a:gd name="connsiteY425" fmla="*/ 1487805 h 1880234"/>
                <a:gd name="connsiteX426" fmla="*/ 2470595 w 5140261"/>
                <a:gd name="connsiteY426" fmla="*/ 1498187 h 1880234"/>
                <a:gd name="connsiteX427" fmla="*/ 2476595 w 5140261"/>
                <a:gd name="connsiteY427" fmla="*/ 1498187 h 1880234"/>
                <a:gd name="connsiteX428" fmla="*/ 2486978 w 5140261"/>
                <a:gd name="connsiteY428" fmla="*/ 1498187 h 1880234"/>
                <a:gd name="connsiteX429" fmla="*/ 2489930 w 5140261"/>
                <a:gd name="connsiteY429" fmla="*/ 1498187 h 1880234"/>
                <a:gd name="connsiteX430" fmla="*/ 2492883 w 5140261"/>
                <a:gd name="connsiteY430" fmla="*/ 1498187 h 1880234"/>
                <a:gd name="connsiteX431" fmla="*/ 2492883 w 5140261"/>
                <a:gd name="connsiteY431" fmla="*/ 1507141 h 1880234"/>
                <a:gd name="connsiteX432" fmla="*/ 2495836 w 5140261"/>
                <a:gd name="connsiteY432" fmla="*/ 1507141 h 1880234"/>
                <a:gd name="connsiteX433" fmla="*/ 2495836 w 5140261"/>
                <a:gd name="connsiteY433" fmla="*/ 1517523 h 1880234"/>
                <a:gd name="connsiteX434" fmla="*/ 2500313 w 5140261"/>
                <a:gd name="connsiteY434" fmla="*/ 1517523 h 1880234"/>
                <a:gd name="connsiteX435" fmla="*/ 2506313 w 5140261"/>
                <a:gd name="connsiteY435" fmla="*/ 1517523 h 1880234"/>
                <a:gd name="connsiteX436" fmla="*/ 2509266 w 5140261"/>
                <a:gd name="connsiteY436" fmla="*/ 1517523 h 1880234"/>
                <a:gd name="connsiteX437" fmla="*/ 2547842 w 5140261"/>
                <a:gd name="connsiteY437" fmla="*/ 1517523 h 1880234"/>
                <a:gd name="connsiteX438" fmla="*/ 2686050 w 5140261"/>
                <a:gd name="connsiteY438" fmla="*/ 1517523 h 1880234"/>
                <a:gd name="connsiteX439" fmla="*/ 2686050 w 5140261"/>
                <a:gd name="connsiteY439" fmla="*/ 1529429 h 1880234"/>
                <a:gd name="connsiteX440" fmla="*/ 2723198 w 5140261"/>
                <a:gd name="connsiteY440" fmla="*/ 1529429 h 1880234"/>
                <a:gd name="connsiteX441" fmla="*/ 2755868 w 5140261"/>
                <a:gd name="connsiteY441" fmla="*/ 1529429 h 1880234"/>
                <a:gd name="connsiteX442" fmla="*/ 2758821 w 5140261"/>
                <a:gd name="connsiteY442" fmla="*/ 1529429 h 1880234"/>
                <a:gd name="connsiteX443" fmla="*/ 2764727 w 5140261"/>
                <a:gd name="connsiteY443" fmla="*/ 1529429 h 1880234"/>
                <a:gd name="connsiteX444" fmla="*/ 2764727 w 5140261"/>
                <a:gd name="connsiteY444" fmla="*/ 1539812 h 1880234"/>
                <a:gd name="connsiteX445" fmla="*/ 2778157 w 5140261"/>
                <a:gd name="connsiteY445" fmla="*/ 1539812 h 1880234"/>
                <a:gd name="connsiteX446" fmla="*/ 2781110 w 5140261"/>
                <a:gd name="connsiteY446" fmla="*/ 1539812 h 1880234"/>
                <a:gd name="connsiteX447" fmla="*/ 2781110 w 5140261"/>
                <a:gd name="connsiteY447" fmla="*/ 1551718 h 1880234"/>
                <a:gd name="connsiteX448" fmla="*/ 2797493 w 5140261"/>
                <a:gd name="connsiteY448" fmla="*/ 1551718 h 1880234"/>
                <a:gd name="connsiteX449" fmla="*/ 2797493 w 5140261"/>
                <a:gd name="connsiteY449" fmla="*/ 1562100 h 1880234"/>
                <a:gd name="connsiteX450" fmla="*/ 2800445 w 5140261"/>
                <a:gd name="connsiteY450" fmla="*/ 1562100 h 1880234"/>
                <a:gd name="connsiteX451" fmla="*/ 2839022 w 5140261"/>
                <a:gd name="connsiteY451" fmla="*/ 1562100 h 1880234"/>
                <a:gd name="connsiteX452" fmla="*/ 2847975 w 5140261"/>
                <a:gd name="connsiteY452" fmla="*/ 1562100 h 1880234"/>
                <a:gd name="connsiteX453" fmla="*/ 2874740 w 5140261"/>
                <a:gd name="connsiteY453" fmla="*/ 1562100 h 1880234"/>
                <a:gd name="connsiteX454" fmla="*/ 2874740 w 5140261"/>
                <a:gd name="connsiteY454" fmla="*/ 1575530 h 1880234"/>
                <a:gd name="connsiteX455" fmla="*/ 2886552 w 5140261"/>
                <a:gd name="connsiteY455" fmla="*/ 1575530 h 1880234"/>
                <a:gd name="connsiteX456" fmla="*/ 2977229 w 5140261"/>
                <a:gd name="connsiteY456" fmla="*/ 1575530 h 1880234"/>
                <a:gd name="connsiteX457" fmla="*/ 3052953 w 5140261"/>
                <a:gd name="connsiteY457" fmla="*/ 1575530 h 1880234"/>
                <a:gd name="connsiteX458" fmla="*/ 3075242 w 5140261"/>
                <a:gd name="connsiteY458" fmla="*/ 1575530 h 1880234"/>
                <a:gd name="connsiteX459" fmla="*/ 3082671 w 5140261"/>
                <a:gd name="connsiteY459" fmla="*/ 1575530 h 1880234"/>
                <a:gd name="connsiteX460" fmla="*/ 3088672 w 5140261"/>
                <a:gd name="connsiteY460" fmla="*/ 1575530 h 1880234"/>
                <a:gd name="connsiteX461" fmla="*/ 3091625 w 5140261"/>
                <a:gd name="connsiteY461" fmla="*/ 1575530 h 1880234"/>
                <a:gd name="connsiteX462" fmla="*/ 3107912 w 5140261"/>
                <a:gd name="connsiteY462" fmla="*/ 1575530 h 1880234"/>
                <a:gd name="connsiteX463" fmla="*/ 3110960 w 5140261"/>
                <a:gd name="connsiteY463" fmla="*/ 1575530 h 1880234"/>
                <a:gd name="connsiteX464" fmla="*/ 3110960 w 5140261"/>
                <a:gd name="connsiteY464" fmla="*/ 1590389 h 1880234"/>
                <a:gd name="connsiteX465" fmla="*/ 3139154 w 5140261"/>
                <a:gd name="connsiteY465" fmla="*/ 1590389 h 1880234"/>
                <a:gd name="connsiteX466" fmla="*/ 3146584 w 5140261"/>
                <a:gd name="connsiteY466" fmla="*/ 1590389 h 1880234"/>
                <a:gd name="connsiteX467" fmla="*/ 3222308 w 5140261"/>
                <a:gd name="connsiteY467" fmla="*/ 1590389 h 1880234"/>
                <a:gd name="connsiteX468" fmla="*/ 3222308 w 5140261"/>
                <a:gd name="connsiteY468" fmla="*/ 1605248 h 1880234"/>
                <a:gd name="connsiteX469" fmla="*/ 3232785 w 5140261"/>
                <a:gd name="connsiteY469" fmla="*/ 1605248 h 1880234"/>
                <a:gd name="connsiteX470" fmla="*/ 3232785 w 5140261"/>
                <a:gd name="connsiteY470" fmla="*/ 1621631 h 1880234"/>
                <a:gd name="connsiteX471" fmla="*/ 3255073 w 5140261"/>
                <a:gd name="connsiteY471" fmla="*/ 1621631 h 1880234"/>
                <a:gd name="connsiteX472" fmla="*/ 3268409 w 5140261"/>
                <a:gd name="connsiteY472" fmla="*/ 1621631 h 1880234"/>
                <a:gd name="connsiteX473" fmla="*/ 3283268 w 5140261"/>
                <a:gd name="connsiteY473" fmla="*/ 1621631 h 1880234"/>
                <a:gd name="connsiteX474" fmla="*/ 3286220 w 5140261"/>
                <a:gd name="connsiteY474" fmla="*/ 1621631 h 1880234"/>
                <a:gd name="connsiteX475" fmla="*/ 3290697 w 5140261"/>
                <a:gd name="connsiteY475" fmla="*/ 1621631 h 1880234"/>
                <a:gd name="connsiteX476" fmla="*/ 3302603 w 5140261"/>
                <a:gd name="connsiteY476" fmla="*/ 1621631 h 1880234"/>
                <a:gd name="connsiteX477" fmla="*/ 3302603 w 5140261"/>
                <a:gd name="connsiteY477" fmla="*/ 1657255 h 1880234"/>
                <a:gd name="connsiteX478" fmla="*/ 3329273 w 5140261"/>
                <a:gd name="connsiteY478" fmla="*/ 1657255 h 1880234"/>
                <a:gd name="connsiteX479" fmla="*/ 3329273 w 5140261"/>
                <a:gd name="connsiteY479" fmla="*/ 1676591 h 1880234"/>
                <a:gd name="connsiteX480" fmla="*/ 3338227 w 5140261"/>
                <a:gd name="connsiteY480" fmla="*/ 1676591 h 1880234"/>
                <a:gd name="connsiteX481" fmla="*/ 3379851 w 5140261"/>
                <a:gd name="connsiteY481" fmla="*/ 1676591 h 1880234"/>
                <a:gd name="connsiteX482" fmla="*/ 3385756 w 5140261"/>
                <a:gd name="connsiteY482" fmla="*/ 1676591 h 1880234"/>
                <a:gd name="connsiteX483" fmla="*/ 3418427 w 5140261"/>
                <a:gd name="connsiteY483" fmla="*/ 1676591 h 1880234"/>
                <a:gd name="connsiteX484" fmla="*/ 3424428 w 5140261"/>
                <a:gd name="connsiteY484" fmla="*/ 1676591 h 1880234"/>
                <a:gd name="connsiteX485" fmla="*/ 3433286 w 5140261"/>
                <a:gd name="connsiteY485" fmla="*/ 1676591 h 1880234"/>
                <a:gd name="connsiteX486" fmla="*/ 3476339 w 5140261"/>
                <a:gd name="connsiteY486" fmla="*/ 1676591 h 1880234"/>
                <a:gd name="connsiteX487" fmla="*/ 3546253 w 5140261"/>
                <a:gd name="connsiteY487" fmla="*/ 1676591 h 1880234"/>
                <a:gd name="connsiteX488" fmla="*/ 3593783 w 5140261"/>
                <a:gd name="connsiteY488" fmla="*/ 1676591 h 1880234"/>
                <a:gd name="connsiteX489" fmla="*/ 3671030 w 5140261"/>
                <a:gd name="connsiteY489" fmla="*/ 1676591 h 1880234"/>
                <a:gd name="connsiteX490" fmla="*/ 3671030 w 5140261"/>
                <a:gd name="connsiteY490" fmla="*/ 1700403 h 1880234"/>
                <a:gd name="connsiteX491" fmla="*/ 3743802 w 5140261"/>
                <a:gd name="connsiteY491" fmla="*/ 1700403 h 1880234"/>
                <a:gd name="connsiteX492" fmla="*/ 3751231 w 5140261"/>
                <a:gd name="connsiteY492" fmla="*/ 1700403 h 1880234"/>
                <a:gd name="connsiteX493" fmla="*/ 3773519 w 5140261"/>
                <a:gd name="connsiteY493" fmla="*/ 1700403 h 1880234"/>
                <a:gd name="connsiteX494" fmla="*/ 3804666 w 5140261"/>
                <a:gd name="connsiteY494" fmla="*/ 1700403 h 1880234"/>
                <a:gd name="connsiteX495" fmla="*/ 3807714 w 5140261"/>
                <a:gd name="connsiteY495" fmla="*/ 1700403 h 1880234"/>
                <a:gd name="connsiteX496" fmla="*/ 3809143 w 5140261"/>
                <a:gd name="connsiteY496" fmla="*/ 1700403 h 1880234"/>
                <a:gd name="connsiteX497" fmla="*/ 3831431 w 5140261"/>
                <a:gd name="connsiteY497" fmla="*/ 1700403 h 1880234"/>
                <a:gd name="connsiteX498" fmla="*/ 3853720 w 5140261"/>
                <a:gd name="connsiteY498" fmla="*/ 1700403 h 1880234"/>
                <a:gd name="connsiteX499" fmla="*/ 3853720 w 5140261"/>
                <a:gd name="connsiteY499" fmla="*/ 1733074 h 1880234"/>
                <a:gd name="connsiteX500" fmla="*/ 3876008 w 5140261"/>
                <a:gd name="connsiteY500" fmla="*/ 1733074 h 1880234"/>
                <a:gd name="connsiteX501" fmla="*/ 4023074 w 5140261"/>
                <a:gd name="connsiteY501" fmla="*/ 1733074 h 1880234"/>
                <a:gd name="connsiteX502" fmla="*/ 4023074 w 5140261"/>
                <a:gd name="connsiteY502" fmla="*/ 1765745 h 1880234"/>
                <a:gd name="connsiteX503" fmla="*/ 4032028 w 5140261"/>
                <a:gd name="connsiteY503" fmla="*/ 1765745 h 1880234"/>
                <a:gd name="connsiteX504" fmla="*/ 4032028 w 5140261"/>
                <a:gd name="connsiteY504" fmla="*/ 1799939 h 1880234"/>
                <a:gd name="connsiteX505" fmla="*/ 4045363 w 5140261"/>
                <a:gd name="connsiteY505" fmla="*/ 1799939 h 1880234"/>
                <a:gd name="connsiteX506" fmla="*/ 4076605 w 5140261"/>
                <a:gd name="connsiteY506" fmla="*/ 1799939 h 1880234"/>
                <a:gd name="connsiteX507" fmla="*/ 4195382 w 5140261"/>
                <a:gd name="connsiteY507" fmla="*/ 1799939 h 1880234"/>
                <a:gd name="connsiteX508" fmla="*/ 4281583 w 5140261"/>
                <a:gd name="connsiteY508" fmla="*/ 1799939 h 1880234"/>
                <a:gd name="connsiteX509" fmla="*/ 4291965 w 5140261"/>
                <a:gd name="connsiteY509" fmla="*/ 1799939 h 1880234"/>
                <a:gd name="connsiteX510" fmla="*/ 4306824 w 5140261"/>
                <a:gd name="connsiteY510" fmla="*/ 1799939 h 1880234"/>
                <a:gd name="connsiteX511" fmla="*/ 4311301 w 5140261"/>
                <a:gd name="connsiteY511" fmla="*/ 1799939 h 1880234"/>
                <a:gd name="connsiteX512" fmla="*/ 4317206 w 5140261"/>
                <a:gd name="connsiteY512" fmla="*/ 1799939 h 1880234"/>
                <a:gd name="connsiteX513" fmla="*/ 4416743 w 5140261"/>
                <a:gd name="connsiteY513" fmla="*/ 1799939 h 1880234"/>
                <a:gd name="connsiteX514" fmla="*/ 4422744 w 5140261"/>
                <a:gd name="connsiteY514" fmla="*/ 1799939 h 1880234"/>
                <a:gd name="connsiteX515" fmla="*/ 4422744 w 5140261"/>
                <a:gd name="connsiteY515" fmla="*/ 1880235 h 1880234"/>
                <a:gd name="connsiteX516" fmla="*/ 4541615 w 5140261"/>
                <a:gd name="connsiteY516" fmla="*/ 1880235 h 1880234"/>
                <a:gd name="connsiteX517" fmla="*/ 4786694 w 5140261"/>
                <a:gd name="connsiteY517" fmla="*/ 1880235 h 1880234"/>
                <a:gd name="connsiteX518" fmla="*/ 4807554 w 5140261"/>
                <a:gd name="connsiteY518" fmla="*/ 1880235 h 1880234"/>
                <a:gd name="connsiteX519" fmla="*/ 4813459 w 5140261"/>
                <a:gd name="connsiteY519" fmla="*/ 1880235 h 1880234"/>
                <a:gd name="connsiteX520" fmla="*/ 4838700 w 5140261"/>
                <a:gd name="connsiteY520" fmla="*/ 1880235 h 1880234"/>
                <a:gd name="connsiteX521" fmla="*/ 4877372 w 5140261"/>
                <a:gd name="connsiteY521" fmla="*/ 1880235 h 1880234"/>
                <a:gd name="connsiteX522" fmla="*/ 5140262 w 5140261"/>
                <a:gd name="connsiteY522" fmla="*/ 1880235 h 188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Lst>
              <a:rect l="l" t="t" r="r" b="b"/>
              <a:pathLst>
                <a:path w="5140261" h="1880234">
                  <a:moveTo>
                    <a:pt x="0" y="0"/>
                  </a:moveTo>
                  <a:lnTo>
                    <a:pt x="0" y="0"/>
                  </a:lnTo>
                  <a:lnTo>
                    <a:pt x="29718" y="0"/>
                  </a:lnTo>
                  <a:lnTo>
                    <a:pt x="29718" y="5906"/>
                  </a:lnTo>
                  <a:lnTo>
                    <a:pt x="52007" y="5906"/>
                  </a:lnTo>
                  <a:lnTo>
                    <a:pt x="52007" y="11906"/>
                  </a:lnTo>
                  <a:lnTo>
                    <a:pt x="57912" y="11906"/>
                  </a:lnTo>
                  <a:lnTo>
                    <a:pt x="57912" y="17812"/>
                  </a:lnTo>
                  <a:lnTo>
                    <a:pt x="62389" y="17812"/>
                  </a:lnTo>
                  <a:lnTo>
                    <a:pt x="62389" y="23717"/>
                  </a:lnTo>
                  <a:lnTo>
                    <a:pt x="102489" y="23717"/>
                  </a:lnTo>
                  <a:lnTo>
                    <a:pt x="102489" y="35624"/>
                  </a:lnTo>
                  <a:lnTo>
                    <a:pt x="109919" y="35624"/>
                  </a:lnTo>
                  <a:lnTo>
                    <a:pt x="109919" y="41624"/>
                  </a:lnTo>
                  <a:lnTo>
                    <a:pt x="115919" y="41624"/>
                  </a:lnTo>
                  <a:lnTo>
                    <a:pt x="118872" y="41624"/>
                  </a:lnTo>
                  <a:lnTo>
                    <a:pt x="118872" y="60865"/>
                  </a:lnTo>
                  <a:lnTo>
                    <a:pt x="126302" y="60865"/>
                  </a:lnTo>
                  <a:lnTo>
                    <a:pt x="126302" y="66866"/>
                  </a:lnTo>
                  <a:lnTo>
                    <a:pt x="129254" y="66866"/>
                  </a:lnTo>
                  <a:lnTo>
                    <a:pt x="129254" y="78772"/>
                  </a:lnTo>
                  <a:lnTo>
                    <a:pt x="141161" y="78772"/>
                  </a:lnTo>
                  <a:lnTo>
                    <a:pt x="141161" y="84677"/>
                  </a:lnTo>
                  <a:lnTo>
                    <a:pt x="193167" y="84677"/>
                  </a:lnTo>
                  <a:lnTo>
                    <a:pt x="193167" y="90678"/>
                  </a:lnTo>
                  <a:lnTo>
                    <a:pt x="208026" y="90678"/>
                  </a:lnTo>
                  <a:lnTo>
                    <a:pt x="208026" y="104013"/>
                  </a:lnTo>
                  <a:lnTo>
                    <a:pt x="209455" y="104013"/>
                  </a:lnTo>
                  <a:lnTo>
                    <a:pt x="209455" y="109919"/>
                  </a:lnTo>
                  <a:lnTo>
                    <a:pt x="215456" y="109919"/>
                  </a:lnTo>
                  <a:lnTo>
                    <a:pt x="215456" y="115919"/>
                  </a:lnTo>
                  <a:lnTo>
                    <a:pt x="224314" y="115919"/>
                  </a:lnTo>
                  <a:lnTo>
                    <a:pt x="224314" y="121825"/>
                  </a:lnTo>
                  <a:lnTo>
                    <a:pt x="234791" y="121825"/>
                  </a:lnTo>
                  <a:lnTo>
                    <a:pt x="234791" y="127826"/>
                  </a:lnTo>
                  <a:lnTo>
                    <a:pt x="240697" y="127826"/>
                  </a:lnTo>
                  <a:lnTo>
                    <a:pt x="240697" y="145637"/>
                  </a:lnTo>
                  <a:lnTo>
                    <a:pt x="249650" y="145637"/>
                  </a:lnTo>
                  <a:lnTo>
                    <a:pt x="249650" y="153067"/>
                  </a:lnTo>
                  <a:lnTo>
                    <a:pt x="251079" y="153067"/>
                  </a:lnTo>
                  <a:lnTo>
                    <a:pt x="254032" y="153067"/>
                  </a:lnTo>
                  <a:lnTo>
                    <a:pt x="254032" y="164973"/>
                  </a:lnTo>
                  <a:lnTo>
                    <a:pt x="260033" y="164973"/>
                  </a:lnTo>
                  <a:lnTo>
                    <a:pt x="260033" y="170879"/>
                  </a:lnTo>
                  <a:lnTo>
                    <a:pt x="262985" y="170879"/>
                  </a:lnTo>
                  <a:lnTo>
                    <a:pt x="262985" y="176879"/>
                  </a:lnTo>
                  <a:lnTo>
                    <a:pt x="273368" y="176879"/>
                  </a:lnTo>
                  <a:lnTo>
                    <a:pt x="273368" y="182785"/>
                  </a:lnTo>
                  <a:lnTo>
                    <a:pt x="282321" y="182785"/>
                  </a:lnTo>
                  <a:lnTo>
                    <a:pt x="282321" y="190214"/>
                  </a:lnTo>
                  <a:lnTo>
                    <a:pt x="285274" y="190214"/>
                  </a:lnTo>
                  <a:lnTo>
                    <a:pt x="285274" y="196215"/>
                  </a:lnTo>
                  <a:lnTo>
                    <a:pt x="288227" y="196215"/>
                  </a:lnTo>
                  <a:lnTo>
                    <a:pt x="288227" y="202121"/>
                  </a:lnTo>
                  <a:lnTo>
                    <a:pt x="291179" y="202121"/>
                  </a:lnTo>
                  <a:lnTo>
                    <a:pt x="291179" y="208026"/>
                  </a:lnTo>
                  <a:lnTo>
                    <a:pt x="295656" y="208026"/>
                  </a:lnTo>
                  <a:lnTo>
                    <a:pt x="295656" y="214027"/>
                  </a:lnTo>
                  <a:lnTo>
                    <a:pt x="304610" y="214027"/>
                  </a:lnTo>
                  <a:lnTo>
                    <a:pt x="304610" y="219932"/>
                  </a:lnTo>
                  <a:lnTo>
                    <a:pt x="310515" y="219932"/>
                  </a:lnTo>
                  <a:lnTo>
                    <a:pt x="310515" y="227362"/>
                  </a:lnTo>
                  <a:lnTo>
                    <a:pt x="312039" y="227362"/>
                  </a:lnTo>
                  <a:lnTo>
                    <a:pt x="312039" y="245174"/>
                  </a:lnTo>
                  <a:lnTo>
                    <a:pt x="314992" y="251174"/>
                  </a:lnTo>
                  <a:lnTo>
                    <a:pt x="317945" y="251174"/>
                  </a:lnTo>
                  <a:lnTo>
                    <a:pt x="317945" y="258604"/>
                  </a:lnTo>
                  <a:lnTo>
                    <a:pt x="323850" y="258604"/>
                  </a:lnTo>
                  <a:lnTo>
                    <a:pt x="323850" y="264509"/>
                  </a:lnTo>
                  <a:lnTo>
                    <a:pt x="329851" y="264509"/>
                  </a:lnTo>
                  <a:lnTo>
                    <a:pt x="329851" y="270510"/>
                  </a:lnTo>
                  <a:lnTo>
                    <a:pt x="332804" y="270510"/>
                  </a:lnTo>
                  <a:lnTo>
                    <a:pt x="340233" y="270510"/>
                  </a:lnTo>
                  <a:lnTo>
                    <a:pt x="340233" y="276416"/>
                  </a:lnTo>
                  <a:lnTo>
                    <a:pt x="343186" y="276416"/>
                  </a:lnTo>
                  <a:lnTo>
                    <a:pt x="343186" y="282416"/>
                  </a:lnTo>
                  <a:lnTo>
                    <a:pt x="356616" y="282416"/>
                  </a:lnTo>
                  <a:lnTo>
                    <a:pt x="356616" y="289846"/>
                  </a:lnTo>
                  <a:lnTo>
                    <a:pt x="359569" y="289846"/>
                  </a:lnTo>
                  <a:lnTo>
                    <a:pt x="359569" y="301657"/>
                  </a:lnTo>
                  <a:lnTo>
                    <a:pt x="362522" y="301657"/>
                  </a:lnTo>
                  <a:lnTo>
                    <a:pt x="362522" y="307658"/>
                  </a:lnTo>
                  <a:lnTo>
                    <a:pt x="368427" y="307658"/>
                  </a:lnTo>
                  <a:lnTo>
                    <a:pt x="368427" y="313563"/>
                  </a:lnTo>
                  <a:lnTo>
                    <a:pt x="375857" y="313563"/>
                  </a:lnTo>
                  <a:lnTo>
                    <a:pt x="375857" y="320993"/>
                  </a:lnTo>
                  <a:lnTo>
                    <a:pt x="378809" y="320993"/>
                  </a:lnTo>
                  <a:lnTo>
                    <a:pt x="378809" y="332899"/>
                  </a:lnTo>
                  <a:lnTo>
                    <a:pt x="381857" y="338900"/>
                  </a:lnTo>
                  <a:lnTo>
                    <a:pt x="384810" y="338900"/>
                  </a:lnTo>
                  <a:lnTo>
                    <a:pt x="384810" y="344805"/>
                  </a:lnTo>
                  <a:lnTo>
                    <a:pt x="387763" y="344805"/>
                  </a:lnTo>
                  <a:lnTo>
                    <a:pt x="390716" y="344805"/>
                  </a:lnTo>
                  <a:lnTo>
                    <a:pt x="390716" y="358140"/>
                  </a:lnTo>
                  <a:lnTo>
                    <a:pt x="393668" y="358140"/>
                  </a:lnTo>
                  <a:lnTo>
                    <a:pt x="393668" y="364141"/>
                  </a:lnTo>
                  <a:lnTo>
                    <a:pt x="398145" y="364141"/>
                  </a:lnTo>
                  <a:lnTo>
                    <a:pt x="398145" y="370046"/>
                  </a:lnTo>
                  <a:lnTo>
                    <a:pt x="401098" y="370046"/>
                  </a:lnTo>
                  <a:lnTo>
                    <a:pt x="401098" y="377476"/>
                  </a:lnTo>
                  <a:lnTo>
                    <a:pt x="407099" y="383477"/>
                  </a:lnTo>
                  <a:lnTo>
                    <a:pt x="420433" y="383477"/>
                  </a:lnTo>
                  <a:lnTo>
                    <a:pt x="420433" y="389382"/>
                  </a:lnTo>
                  <a:lnTo>
                    <a:pt x="423386" y="389382"/>
                  </a:lnTo>
                  <a:lnTo>
                    <a:pt x="423386" y="395383"/>
                  </a:lnTo>
                  <a:lnTo>
                    <a:pt x="432340" y="395383"/>
                  </a:lnTo>
                  <a:lnTo>
                    <a:pt x="432340" y="401288"/>
                  </a:lnTo>
                  <a:lnTo>
                    <a:pt x="435293" y="401288"/>
                  </a:lnTo>
                  <a:lnTo>
                    <a:pt x="435293" y="408718"/>
                  </a:lnTo>
                  <a:lnTo>
                    <a:pt x="436817" y="408718"/>
                  </a:lnTo>
                  <a:lnTo>
                    <a:pt x="436817" y="426530"/>
                  </a:lnTo>
                  <a:lnTo>
                    <a:pt x="442722" y="426530"/>
                  </a:lnTo>
                  <a:lnTo>
                    <a:pt x="442722" y="433959"/>
                  </a:lnTo>
                  <a:lnTo>
                    <a:pt x="445675" y="433959"/>
                  </a:lnTo>
                  <a:lnTo>
                    <a:pt x="445675" y="439960"/>
                  </a:lnTo>
                  <a:lnTo>
                    <a:pt x="467963" y="439960"/>
                  </a:lnTo>
                  <a:lnTo>
                    <a:pt x="467963" y="445865"/>
                  </a:lnTo>
                  <a:lnTo>
                    <a:pt x="476917" y="445865"/>
                  </a:lnTo>
                  <a:lnTo>
                    <a:pt x="476917" y="451866"/>
                  </a:lnTo>
                  <a:lnTo>
                    <a:pt x="478346" y="451866"/>
                  </a:lnTo>
                  <a:lnTo>
                    <a:pt x="478346" y="465201"/>
                  </a:lnTo>
                  <a:lnTo>
                    <a:pt x="484346" y="465201"/>
                  </a:lnTo>
                  <a:lnTo>
                    <a:pt x="484346" y="471107"/>
                  </a:lnTo>
                  <a:lnTo>
                    <a:pt x="487299" y="471107"/>
                  </a:lnTo>
                  <a:lnTo>
                    <a:pt x="487299" y="477107"/>
                  </a:lnTo>
                  <a:lnTo>
                    <a:pt x="493205" y="477107"/>
                  </a:lnTo>
                  <a:lnTo>
                    <a:pt x="493205" y="484537"/>
                  </a:lnTo>
                  <a:lnTo>
                    <a:pt x="499205" y="484537"/>
                  </a:lnTo>
                  <a:lnTo>
                    <a:pt x="500634" y="490442"/>
                  </a:lnTo>
                  <a:lnTo>
                    <a:pt x="506635" y="490442"/>
                  </a:lnTo>
                  <a:lnTo>
                    <a:pt x="506635" y="496443"/>
                  </a:lnTo>
                  <a:lnTo>
                    <a:pt x="512540" y="496443"/>
                  </a:lnTo>
                  <a:lnTo>
                    <a:pt x="512540" y="502349"/>
                  </a:lnTo>
                  <a:lnTo>
                    <a:pt x="519970" y="502349"/>
                  </a:lnTo>
                  <a:lnTo>
                    <a:pt x="519970" y="509778"/>
                  </a:lnTo>
                  <a:lnTo>
                    <a:pt x="522923" y="509778"/>
                  </a:lnTo>
                  <a:lnTo>
                    <a:pt x="522923" y="515779"/>
                  </a:lnTo>
                  <a:lnTo>
                    <a:pt x="525971" y="515779"/>
                  </a:lnTo>
                  <a:lnTo>
                    <a:pt x="525971" y="521684"/>
                  </a:lnTo>
                  <a:lnTo>
                    <a:pt x="534829" y="521684"/>
                  </a:lnTo>
                  <a:lnTo>
                    <a:pt x="534829" y="535019"/>
                  </a:lnTo>
                  <a:lnTo>
                    <a:pt x="561594" y="535019"/>
                  </a:lnTo>
                  <a:lnTo>
                    <a:pt x="561594" y="546926"/>
                  </a:lnTo>
                  <a:lnTo>
                    <a:pt x="583883" y="546926"/>
                  </a:lnTo>
                  <a:lnTo>
                    <a:pt x="583883" y="552926"/>
                  </a:lnTo>
                  <a:lnTo>
                    <a:pt x="586835" y="552926"/>
                  </a:lnTo>
                  <a:lnTo>
                    <a:pt x="592741" y="552926"/>
                  </a:lnTo>
                  <a:lnTo>
                    <a:pt x="592741" y="560356"/>
                  </a:lnTo>
                  <a:lnTo>
                    <a:pt x="595789" y="560356"/>
                  </a:lnTo>
                  <a:lnTo>
                    <a:pt x="595789" y="566261"/>
                  </a:lnTo>
                  <a:lnTo>
                    <a:pt x="601694" y="566261"/>
                  </a:lnTo>
                  <a:lnTo>
                    <a:pt x="601694" y="572262"/>
                  </a:lnTo>
                  <a:lnTo>
                    <a:pt x="603218" y="572262"/>
                  </a:lnTo>
                  <a:lnTo>
                    <a:pt x="603218" y="579692"/>
                  </a:lnTo>
                  <a:lnTo>
                    <a:pt x="606171" y="579692"/>
                  </a:lnTo>
                  <a:lnTo>
                    <a:pt x="606171" y="585597"/>
                  </a:lnTo>
                  <a:lnTo>
                    <a:pt x="615029" y="585597"/>
                  </a:lnTo>
                  <a:lnTo>
                    <a:pt x="615029" y="591503"/>
                  </a:lnTo>
                  <a:lnTo>
                    <a:pt x="618077" y="591503"/>
                  </a:lnTo>
                  <a:lnTo>
                    <a:pt x="623983" y="591503"/>
                  </a:lnTo>
                  <a:lnTo>
                    <a:pt x="623983" y="610838"/>
                  </a:lnTo>
                  <a:lnTo>
                    <a:pt x="631412" y="616839"/>
                  </a:lnTo>
                  <a:lnTo>
                    <a:pt x="637318" y="616839"/>
                  </a:lnTo>
                  <a:lnTo>
                    <a:pt x="637318" y="622745"/>
                  </a:lnTo>
                  <a:lnTo>
                    <a:pt x="643319" y="622745"/>
                  </a:lnTo>
                  <a:lnTo>
                    <a:pt x="643319" y="636175"/>
                  </a:lnTo>
                  <a:lnTo>
                    <a:pt x="644747" y="642080"/>
                  </a:lnTo>
                  <a:lnTo>
                    <a:pt x="665607" y="642080"/>
                  </a:lnTo>
                  <a:lnTo>
                    <a:pt x="665607" y="649510"/>
                  </a:lnTo>
                  <a:lnTo>
                    <a:pt x="692277" y="649510"/>
                  </a:lnTo>
                  <a:lnTo>
                    <a:pt x="692277" y="655415"/>
                  </a:lnTo>
                  <a:lnTo>
                    <a:pt x="698278" y="655415"/>
                  </a:lnTo>
                  <a:lnTo>
                    <a:pt x="698278" y="661416"/>
                  </a:lnTo>
                  <a:lnTo>
                    <a:pt x="701231" y="661416"/>
                  </a:lnTo>
                  <a:lnTo>
                    <a:pt x="701231" y="668846"/>
                  </a:lnTo>
                  <a:lnTo>
                    <a:pt x="707136" y="668846"/>
                  </a:lnTo>
                  <a:lnTo>
                    <a:pt x="707136" y="674751"/>
                  </a:lnTo>
                  <a:lnTo>
                    <a:pt x="708660" y="674751"/>
                  </a:lnTo>
                  <a:lnTo>
                    <a:pt x="708660" y="680752"/>
                  </a:lnTo>
                  <a:lnTo>
                    <a:pt x="714566" y="680752"/>
                  </a:lnTo>
                  <a:lnTo>
                    <a:pt x="714566" y="686657"/>
                  </a:lnTo>
                  <a:lnTo>
                    <a:pt x="720566" y="686657"/>
                  </a:lnTo>
                  <a:lnTo>
                    <a:pt x="720566" y="694087"/>
                  </a:lnTo>
                  <a:lnTo>
                    <a:pt x="726472" y="694087"/>
                  </a:lnTo>
                  <a:lnTo>
                    <a:pt x="726472" y="700088"/>
                  </a:lnTo>
                  <a:lnTo>
                    <a:pt x="727996" y="705993"/>
                  </a:lnTo>
                  <a:lnTo>
                    <a:pt x="739902" y="705993"/>
                  </a:lnTo>
                  <a:lnTo>
                    <a:pt x="739902" y="713423"/>
                  </a:lnTo>
                  <a:lnTo>
                    <a:pt x="745808" y="713423"/>
                  </a:lnTo>
                  <a:lnTo>
                    <a:pt x="745808" y="719328"/>
                  </a:lnTo>
                  <a:lnTo>
                    <a:pt x="790385" y="719328"/>
                  </a:lnTo>
                  <a:lnTo>
                    <a:pt x="790385" y="725329"/>
                  </a:lnTo>
                  <a:lnTo>
                    <a:pt x="794861" y="725329"/>
                  </a:lnTo>
                  <a:lnTo>
                    <a:pt x="794861" y="731234"/>
                  </a:lnTo>
                  <a:lnTo>
                    <a:pt x="797814" y="731234"/>
                  </a:lnTo>
                  <a:lnTo>
                    <a:pt x="797814" y="738664"/>
                  </a:lnTo>
                  <a:lnTo>
                    <a:pt x="803720" y="738664"/>
                  </a:lnTo>
                  <a:lnTo>
                    <a:pt x="803720" y="744665"/>
                  </a:lnTo>
                  <a:lnTo>
                    <a:pt x="817150" y="744665"/>
                  </a:lnTo>
                  <a:lnTo>
                    <a:pt x="817150" y="750570"/>
                  </a:lnTo>
                  <a:lnTo>
                    <a:pt x="855726" y="750570"/>
                  </a:lnTo>
                  <a:lnTo>
                    <a:pt x="855726" y="758000"/>
                  </a:lnTo>
                  <a:lnTo>
                    <a:pt x="870585" y="758000"/>
                  </a:lnTo>
                  <a:lnTo>
                    <a:pt x="870585" y="764000"/>
                  </a:lnTo>
                  <a:lnTo>
                    <a:pt x="880967" y="764000"/>
                  </a:lnTo>
                  <a:lnTo>
                    <a:pt x="880967" y="769906"/>
                  </a:lnTo>
                  <a:lnTo>
                    <a:pt x="886968" y="769906"/>
                  </a:lnTo>
                  <a:lnTo>
                    <a:pt x="886968" y="775811"/>
                  </a:lnTo>
                  <a:lnTo>
                    <a:pt x="894397" y="775811"/>
                  </a:lnTo>
                  <a:lnTo>
                    <a:pt x="894397" y="789242"/>
                  </a:lnTo>
                  <a:lnTo>
                    <a:pt x="912209" y="789242"/>
                  </a:lnTo>
                  <a:lnTo>
                    <a:pt x="912209" y="795147"/>
                  </a:lnTo>
                  <a:lnTo>
                    <a:pt x="915162" y="795147"/>
                  </a:lnTo>
                  <a:lnTo>
                    <a:pt x="915162" y="802577"/>
                  </a:lnTo>
                  <a:lnTo>
                    <a:pt x="919639" y="802577"/>
                  </a:lnTo>
                  <a:lnTo>
                    <a:pt x="919639" y="808577"/>
                  </a:lnTo>
                  <a:lnTo>
                    <a:pt x="925544" y="808577"/>
                  </a:lnTo>
                  <a:lnTo>
                    <a:pt x="925544" y="814483"/>
                  </a:lnTo>
                  <a:lnTo>
                    <a:pt x="928497" y="814483"/>
                  </a:lnTo>
                  <a:lnTo>
                    <a:pt x="928497" y="820484"/>
                  </a:lnTo>
                  <a:lnTo>
                    <a:pt x="931545" y="820484"/>
                  </a:lnTo>
                  <a:lnTo>
                    <a:pt x="931545" y="827913"/>
                  </a:lnTo>
                  <a:lnTo>
                    <a:pt x="934498" y="827913"/>
                  </a:lnTo>
                  <a:lnTo>
                    <a:pt x="934498" y="833819"/>
                  </a:lnTo>
                  <a:lnTo>
                    <a:pt x="935927" y="833819"/>
                  </a:lnTo>
                  <a:lnTo>
                    <a:pt x="935927" y="853154"/>
                  </a:lnTo>
                  <a:lnTo>
                    <a:pt x="938975" y="853154"/>
                  </a:lnTo>
                  <a:lnTo>
                    <a:pt x="938975" y="859060"/>
                  </a:lnTo>
                  <a:lnTo>
                    <a:pt x="947833" y="859060"/>
                  </a:lnTo>
                  <a:lnTo>
                    <a:pt x="947833" y="872490"/>
                  </a:lnTo>
                  <a:lnTo>
                    <a:pt x="950786" y="872490"/>
                  </a:lnTo>
                  <a:lnTo>
                    <a:pt x="950786" y="878396"/>
                  </a:lnTo>
                  <a:lnTo>
                    <a:pt x="953834" y="878396"/>
                  </a:lnTo>
                  <a:lnTo>
                    <a:pt x="953834" y="884396"/>
                  </a:lnTo>
                  <a:lnTo>
                    <a:pt x="956786" y="884396"/>
                  </a:lnTo>
                  <a:lnTo>
                    <a:pt x="958215" y="884396"/>
                  </a:lnTo>
                  <a:lnTo>
                    <a:pt x="958215" y="897731"/>
                  </a:lnTo>
                  <a:lnTo>
                    <a:pt x="961263" y="897731"/>
                  </a:lnTo>
                  <a:lnTo>
                    <a:pt x="961263" y="903637"/>
                  </a:lnTo>
                  <a:lnTo>
                    <a:pt x="964216" y="903637"/>
                  </a:lnTo>
                  <a:lnTo>
                    <a:pt x="964216" y="911066"/>
                  </a:lnTo>
                  <a:lnTo>
                    <a:pt x="967169" y="911066"/>
                  </a:lnTo>
                  <a:lnTo>
                    <a:pt x="967169" y="922973"/>
                  </a:lnTo>
                  <a:lnTo>
                    <a:pt x="970121" y="928973"/>
                  </a:lnTo>
                  <a:lnTo>
                    <a:pt x="989457" y="928973"/>
                  </a:lnTo>
                  <a:lnTo>
                    <a:pt x="989457" y="936403"/>
                  </a:lnTo>
                  <a:lnTo>
                    <a:pt x="992410" y="936403"/>
                  </a:lnTo>
                  <a:lnTo>
                    <a:pt x="992410" y="942308"/>
                  </a:lnTo>
                  <a:lnTo>
                    <a:pt x="1002792" y="942308"/>
                  </a:lnTo>
                  <a:lnTo>
                    <a:pt x="1002792" y="948309"/>
                  </a:lnTo>
                  <a:lnTo>
                    <a:pt x="1011745" y="948309"/>
                  </a:lnTo>
                  <a:lnTo>
                    <a:pt x="1011745" y="955739"/>
                  </a:lnTo>
                  <a:lnTo>
                    <a:pt x="1031081" y="955739"/>
                  </a:lnTo>
                  <a:lnTo>
                    <a:pt x="1031081" y="961644"/>
                  </a:lnTo>
                  <a:lnTo>
                    <a:pt x="1047369" y="961644"/>
                  </a:lnTo>
                  <a:lnTo>
                    <a:pt x="1047369" y="967550"/>
                  </a:lnTo>
                  <a:lnTo>
                    <a:pt x="1069658" y="967550"/>
                  </a:lnTo>
                  <a:lnTo>
                    <a:pt x="1069658" y="974979"/>
                  </a:lnTo>
                  <a:lnTo>
                    <a:pt x="1081564" y="974979"/>
                  </a:lnTo>
                  <a:lnTo>
                    <a:pt x="1081564" y="980980"/>
                  </a:lnTo>
                  <a:lnTo>
                    <a:pt x="1088993" y="980980"/>
                  </a:lnTo>
                  <a:lnTo>
                    <a:pt x="1088993" y="986885"/>
                  </a:lnTo>
                  <a:lnTo>
                    <a:pt x="1100900" y="986885"/>
                  </a:lnTo>
                  <a:lnTo>
                    <a:pt x="1100900" y="992886"/>
                  </a:lnTo>
                  <a:lnTo>
                    <a:pt x="1114235" y="992886"/>
                  </a:lnTo>
                  <a:lnTo>
                    <a:pt x="1114235" y="1000316"/>
                  </a:lnTo>
                  <a:lnTo>
                    <a:pt x="1124617" y="1000316"/>
                  </a:lnTo>
                  <a:lnTo>
                    <a:pt x="1146905" y="1000316"/>
                  </a:lnTo>
                  <a:lnTo>
                    <a:pt x="1146905" y="1006221"/>
                  </a:lnTo>
                  <a:lnTo>
                    <a:pt x="1166241" y="1006221"/>
                  </a:lnTo>
                  <a:lnTo>
                    <a:pt x="1166241" y="1019651"/>
                  </a:lnTo>
                  <a:lnTo>
                    <a:pt x="1178147" y="1019651"/>
                  </a:lnTo>
                  <a:lnTo>
                    <a:pt x="1178147" y="1025557"/>
                  </a:lnTo>
                  <a:lnTo>
                    <a:pt x="1184053" y="1025557"/>
                  </a:lnTo>
                  <a:lnTo>
                    <a:pt x="1184053" y="1031462"/>
                  </a:lnTo>
                  <a:lnTo>
                    <a:pt x="1185577" y="1031462"/>
                  </a:lnTo>
                  <a:lnTo>
                    <a:pt x="1185577" y="1038987"/>
                  </a:lnTo>
                  <a:lnTo>
                    <a:pt x="1197388" y="1038987"/>
                  </a:lnTo>
                  <a:lnTo>
                    <a:pt x="1197388" y="1044893"/>
                  </a:lnTo>
                  <a:lnTo>
                    <a:pt x="1203389" y="1044893"/>
                  </a:lnTo>
                  <a:lnTo>
                    <a:pt x="1203389" y="1050798"/>
                  </a:lnTo>
                  <a:lnTo>
                    <a:pt x="1206341" y="1050798"/>
                  </a:lnTo>
                  <a:lnTo>
                    <a:pt x="1206341" y="1058228"/>
                  </a:lnTo>
                  <a:lnTo>
                    <a:pt x="1219676" y="1058228"/>
                  </a:lnTo>
                  <a:lnTo>
                    <a:pt x="1219676" y="1064228"/>
                  </a:lnTo>
                  <a:lnTo>
                    <a:pt x="1222724" y="1064228"/>
                  </a:lnTo>
                  <a:lnTo>
                    <a:pt x="1222724" y="1070134"/>
                  </a:lnTo>
                  <a:lnTo>
                    <a:pt x="1230154" y="1070134"/>
                  </a:lnTo>
                  <a:lnTo>
                    <a:pt x="1230154" y="1083564"/>
                  </a:lnTo>
                  <a:lnTo>
                    <a:pt x="1241965" y="1083564"/>
                  </a:lnTo>
                  <a:lnTo>
                    <a:pt x="1241965" y="1089470"/>
                  </a:lnTo>
                  <a:lnTo>
                    <a:pt x="1249394" y="1089470"/>
                  </a:lnTo>
                  <a:lnTo>
                    <a:pt x="1249394" y="1102900"/>
                  </a:lnTo>
                  <a:lnTo>
                    <a:pt x="1255395" y="1102900"/>
                  </a:lnTo>
                  <a:lnTo>
                    <a:pt x="1255395" y="1108805"/>
                  </a:lnTo>
                  <a:lnTo>
                    <a:pt x="1264253" y="1108805"/>
                  </a:lnTo>
                  <a:lnTo>
                    <a:pt x="1267301" y="1108805"/>
                  </a:lnTo>
                  <a:lnTo>
                    <a:pt x="1267301" y="1116235"/>
                  </a:lnTo>
                  <a:lnTo>
                    <a:pt x="1268730" y="1116235"/>
                  </a:lnTo>
                  <a:lnTo>
                    <a:pt x="1268730" y="1122140"/>
                  </a:lnTo>
                  <a:lnTo>
                    <a:pt x="1274731" y="1122140"/>
                  </a:lnTo>
                  <a:lnTo>
                    <a:pt x="1274731" y="1128141"/>
                  </a:lnTo>
                  <a:lnTo>
                    <a:pt x="1280636" y="1128141"/>
                  </a:lnTo>
                  <a:lnTo>
                    <a:pt x="1280636" y="1135571"/>
                  </a:lnTo>
                  <a:lnTo>
                    <a:pt x="1283589" y="1135571"/>
                  </a:lnTo>
                  <a:lnTo>
                    <a:pt x="1283589" y="1141476"/>
                  </a:lnTo>
                  <a:lnTo>
                    <a:pt x="1305878" y="1141476"/>
                  </a:lnTo>
                  <a:lnTo>
                    <a:pt x="1325213" y="1141476"/>
                  </a:lnTo>
                  <a:lnTo>
                    <a:pt x="1325213" y="1147477"/>
                  </a:lnTo>
                  <a:lnTo>
                    <a:pt x="1332643" y="1147477"/>
                  </a:lnTo>
                  <a:lnTo>
                    <a:pt x="1332643" y="1154906"/>
                  </a:lnTo>
                  <a:lnTo>
                    <a:pt x="1392079" y="1154906"/>
                  </a:lnTo>
                  <a:lnTo>
                    <a:pt x="1392079" y="1160812"/>
                  </a:lnTo>
                  <a:lnTo>
                    <a:pt x="1396460" y="1160812"/>
                  </a:lnTo>
                  <a:lnTo>
                    <a:pt x="1396460" y="1168241"/>
                  </a:lnTo>
                  <a:lnTo>
                    <a:pt x="1414367" y="1168241"/>
                  </a:lnTo>
                  <a:lnTo>
                    <a:pt x="1414367" y="1174242"/>
                  </a:lnTo>
                  <a:lnTo>
                    <a:pt x="1457420" y="1174242"/>
                  </a:lnTo>
                  <a:lnTo>
                    <a:pt x="1488662" y="1174242"/>
                  </a:lnTo>
                  <a:lnTo>
                    <a:pt x="1488662" y="1180148"/>
                  </a:lnTo>
                  <a:lnTo>
                    <a:pt x="1513904" y="1180148"/>
                  </a:lnTo>
                  <a:lnTo>
                    <a:pt x="1513904" y="1193483"/>
                  </a:lnTo>
                  <a:lnTo>
                    <a:pt x="1516856" y="1193483"/>
                  </a:lnTo>
                  <a:lnTo>
                    <a:pt x="1518285" y="1193483"/>
                  </a:lnTo>
                  <a:lnTo>
                    <a:pt x="1524286" y="1193483"/>
                  </a:lnTo>
                  <a:lnTo>
                    <a:pt x="1524286" y="1200912"/>
                  </a:lnTo>
                  <a:lnTo>
                    <a:pt x="1527239" y="1200912"/>
                  </a:lnTo>
                  <a:lnTo>
                    <a:pt x="1527239" y="1206913"/>
                  </a:lnTo>
                  <a:lnTo>
                    <a:pt x="1536192" y="1206913"/>
                  </a:lnTo>
                  <a:lnTo>
                    <a:pt x="1536192" y="1212818"/>
                  </a:lnTo>
                  <a:lnTo>
                    <a:pt x="1546574" y="1212818"/>
                  </a:lnTo>
                  <a:lnTo>
                    <a:pt x="1546574" y="1220248"/>
                  </a:lnTo>
                  <a:lnTo>
                    <a:pt x="1552480" y="1220248"/>
                  </a:lnTo>
                  <a:lnTo>
                    <a:pt x="1552480" y="1226249"/>
                  </a:lnTo>
                  <a:lnTo>
                    <a:pt x="1555433" y="1226249"/>
                  </a:lnTo>
                  <a:lnTo>
                    <a:pt x="1559909" y="1226249"/>
                  </a:lnTo>
                  <a:lnTo>
                    <a:pt x="1559909" y="1233678"/>
                  </a:lnTo>
                  <a:lnTo>
                    <a:pt x="1571816" y="1233678"/>
                  </a:lnTo>
                  <a:lnTo>
                    <a:pt x="1574768" y="1233678"/>
                  </a:lnTo>
                  <a:lnTo>
                    <a:pt x="1604486" y="1233678"/>
                  </a:lnTo>
                  <a:lnTo>
                    <a:pt x="1604486" y="1247013"/>
                  </a:lnTo>
                  <a:lnTo>
                    <a:pt x="1613440" y="1247013"/>
                  </a:lnTo>
                  <a:lnTo>
                    <a:pt x="1635728" y="1247013"/>
                  </a:lnTo>
                  <a:lnTo>
                    <a:pt x="1635728" y="1254443"/>
                  </a:lnTo>
                  <a:lnTo>
                    <a:pt x="1652016" y="1254443"/>
                  </a:lnTo>
                  <a:lnTo>
                    <a:pt x="1654969" y="1254443"/>
                  </a:lnTo>
                  <a:lnTo>
                    <a:pt x="1654969" y="1261872"/>
                  </a:lnTo>
                  <a:lnTo>
                    <a:pt x="1735265" y="1261872"/>
                  </a:lnTo>
                  <a:lnTo>
                    <a:pt x="1735265" y="1267873"/>
                  </a:lnTo>
                  <a:lnTo>
                    <a:pt x="1779842" y="1267873"/>
                  </a:lnTo>
                  <a:lnTo>
                    <a:pt x="1779842" y="1275302"/>
                  </a:lnTo>
                  <a:lnTo>
                    <a:pt x="1782794" y="1275302"/>
                  </a:lnTo>
                  <a:lnTo>
                    <a:pt x="1782794" y="1282732"/>
                  </a:lnTo>
                  <a:lnTo>
                    <a:pt x="1788700" y="1282732"/>
                  </a:lnTo>
                  <a:lnTo>
                    <a:pt x="1788700" y="1288637"/>
                  </a:lnTo>
                  <a:lnTo>
                    <a:pt x="1790224" y="1288637"/>
                  </a:lnTo>
                  <a:lnTo>
                    <a:pt x="1790224" y="1296067"/>
                  </a:lnTo>
                  <a:lnTo>
                    <a:pt x="1808036" y="1296067"/>
                  </a:lnTo>
                  <a:lnTo>
                    <a:pt x="1808036" y="1303496"/>
                  </a:lnTo>
                  <a:lnTo>
                    <a:pt x="1812512" y="1303496"/>
                  </a:lnTo>
                  <a:lnTo>
                    <a:pt x="1830324" y="1303496"/>
                  </a:lnTo>
                  <a:lnTo>
                    <a:pt x="1830324" y="1309497"/>
                  </a:lnTo>
                  <a:lnTo>
                    <a:pt x="1831753" y="1309497"/>
                  </a:lnTo>
                  <a:lnTo>
                    <a:pt x="1849660" y="1309497"/>
                  </a:lnTo>
                  <a:lnTo>
                    <a:pt x="1854041" y="1309497"/>
                  </a:lnTo>
                  <a:lnTo>
                    <a:pt x="1857089" y="1309497"/>
                  </a:lnTo>
                  <a:lnTo>
                    <a:pt x="1857089" y="1316926"/>
                  </a:lnTo>
                  <a:lnTo>
                    <a:pt x="1860042" y="1316926"/>
                  </a:lnTo>
                  <a:lnTo>
                    <a:pt x="1860042" y="1324356"/>
                  </a:lnTo>
                  <a:lnTo>
                    <a:pt x="1865948" y="1324356"/>
                  </a:lnTo>
                  <a:lnTo>
                    <a:pt x="1865948" y="1352550"/>
                  </a:lnTo>
                  <a:lnTo>
                    <a:pt x="1868900" y="1352550"/>
                  </a:lnTo>
                  <a:lnTo>
                    <a:pt x="1871948" y="1352550"/>
                  </a:lnTo>
                  <a:lnTo>
                    <a:pt x="1871948" y="1359980"/>
                  </a:lnTo>
                  <a:lnTo>
                    <a:pt x="1879378" y="1359980"/>
                  </a:lnTo>
                  <a:lnTo>
                    <a:pt x="1879378" y="1367409"/>
                  </a:lnTo>
                  <a:lnTo>
                    <a:pt x="1885283" y="1367409"/>
                  </a:lnTo>
                  <a:lnTo>
                    <a:pt x="1888236" y="1374839"/>
                  </a:lnTo>
                  <a:lnTo>
                    <a:pt x="1891189" y="1374839"/>
                  </a:lnTo>
                  <a:lnTo>
                    <a:pt x="1901666" y="1374839"/>
                  </a:lnTo>
                  <a:lnTo>
                    <a:pt x="1904619" y="1374839"/>
                  </a:lnTo>
                  <a:lnTo>
                    <a:pt x="1910525" y="1374839"/>
                  </a:lnTo>
                  <a:lnTo>
                    <a:pt x="1910525" y="1382268"/>
                  </a:lnTo>
                  <a:lnTo>
                    <a:pt x="1920907" y="1382268"/>
                  </a:lnTo>
                  <a:lnTo>
                    <a:pt x="1920907" y="1391222"/>
                  </a:lnTo>
                  <a:lnTo>
                    <a:pt x="1923860" y="1391222"/>
                  </a:lnTo>
                  <a:lnTo>
                    <a:pt x="1923860" y="1406081"/>
                  </a:lnTo>
                  <a:lnTo>
                    <a:pt x="1926908" y="1406081"/>
                  </a:lnTo>
                  <a:lnTo>
                    <a:pt x="1929860" y="1406081"/>
                  </a:lnTo>
                  <a:lnTo>
                    <a:pt x="1929860" y="1413510"/>
                  </a:lnTo>
                  <a:lnTo>
                    <a:pt x="1962531" y="1413510"/>
                  </a:lnTo>
                  <a:lnTo>
                    <a:pt x="1962531" y="1420940"/>
                  </a:lnTo>
                  <a:lnTo>
                    <a:pt x="1981867" y="1420940"/>
                  </a:lnTo>
                  <a:lnTo>
                    <a:pt x="2001203" y="1420940"/>
                  </a:lnTo>
                  <a:lnTo>
                    <a:pt x="2004155" y="1420940"/>
                  </a:lnTo>
                  <a:lnTo>
                    <a:pt x="2004155" y="1429893"/>
                  </a:lnTo>
                  <a:lnTo>
                    <a:pt x="2062067" y="1429893"/>
                  </a:lnTo>
                  <a:lnTo>
                    <a:pt x="2062067" y="1437322"/>
                  </a:lnTo>
                  <a:lnTo>
                    <a:pt x="2118551" y="1437322"/>
                  </a:lnTo>
                  <a:lnTo>
                    <a:pt x="2118551" y="1444752"/>
                  </a:lnTo>
                  <a:lnTo>
                    <a:pt x="2137791" y="1444752"/>
                  </a:lnTo>
                  <a:lnTo>
                    <a:pt x="2140839" y="1444752"/>
                  </a:lnTo>
                  <a:lnTo>
                    <a:pt x="2148269" y="1444752"/>
                  </a:lnTo>
                  <a:lnTo>
                    <a:pt x="2154174" y="1444752"/>
                  </a:lnTo>
                  <a:lnTo>
                    <a:pt x="2157127" y="1444752"/>
                  </a:lnTo>
                  <a:lnTo>
                    <a:pt x="2157127" y="1453610"/>
                  </a:lnTo>
                  <a:lnTo>
                    <a:pt x="2163128" y="1453610"/>
                  </a:lnTo>
                  <a:lnTo>
                    <a:pt x="2163128" y="1461040"/>
                  </a:lnTo>
                  <a:lnTo>
                    <a:pt x="2164556" y="1461040"/>
                  </a:lnTo>
                  <a:lnTo>
                    <a:pt x="2170557" y="1461040"/>
                  </a:lnTo>
                  <a:lnTo>
                    <a:pt x="2176463" y="1461040"/>
                  </a:lnTo>
                  <a:lnTo>
                    <a:pt x="2179415" y="1461040"/>
                  </a:lnTo>
                  <a:lnTo>
                    <a:pt x="2182368" y="1461040"/>
                  </a:lnTo>
                  <a:lnTo>
                    <a:pt x="2182368" y="1469993"/>
                  </a:lnTo>
                  <a:lnTo>
                    <a:pt x="2189798" y="1469993"/>
                  </a:lnTo>
                  <a:lnTo>
                    <a:pt x="2198751" y="1469993"/>
                  </a:lnTo>
                  <a:lnTo>
                    <a:pt x="2204657" y="1469993"/>
                  </a:lnTo>
                  <a:lnTo>
                    <a:pt x="2218087" y="1469993"/>
                  </a:lnTo>
                  <a:lnTo>
                    <a:pt x="2218087" y="1478947"/>
                  </a:lnTo>
                  <a:lnTo>
                    <a:pt x="2231422" y="1478947"/>
                  </a:lnTo>
                  <a:lnTo>
                    <a:pt x="2295335" y="1478947"/>
                  </a:lnTo>
                  <a:lnTo>
                    <a:pt x="2432018" y="1478947"/>
                  </a:lnTo>
                  <a:lnTo>
                    <a:pt x="2432018" y="1487805"/>
                  </a:lnTo>
                  <a:lnTo>
                    <a:pt x="2436400" y="1487805"/>
                  </a:lnTo>
                  <a:lnTo>
                    <a:pt x="2464689" y="1487805"/>
                  </a:lnTo>
                  <a:lnTo>
                    <a:pt x="2470595" y="1487805"/>
                  </a:lnTo>
                  <a:lnTo>
                    <a:pt x="2470595" y="1498187"/>
                  </a:lnTo>
                  <a:lnTo>
                    <a:pt x="2476595" y="1498187"/>
                  </a:lnTo>
                  <a:lnTo>
                    <a:pt x="2486978" y="1498187"/>
                  </a:lnTo>
                  <a:lnTo>
                    <a:pt x="2489930" y="1498187"/>
                  </a:lnTo>
                  <a:lnTo>
                    <a:pt x="2492883" y="1498187"/>
                  </a:lnTo>
                  <a:lnTo>
                    <a:pt x="2492883" y="1507141"/>
                  </a:lnTo>
                  <a:lnTo>
                    <a:pt x="2495836" y="1507141"/>
                  </a:lnTo>
                  <a:lnTo>
                    <a:pt x="2495836" y="1517523"/>
                  </a:lnTo>
                  <a:lnTo>
                    <a:pt x="2500313" y="1517523"/>
                  </a:lnTo>
                  <a:lnTo>
                    <a:pt x="2506313" y="1517523"/>
                  </a:lnTo>
                  <a:lnTo>
                    <a:pt x="2509266" y="1517523"/>
                  </a:lnTo>
                  <a:lnTo>
                    <a:pt x="2547842" y="1517523"/>
                  </a:lnTo>
                  <a:lnTo>
                    <a:pt x="2686050" y="1517523"/>
                  </a:lnTo>
                  <a:lnTo>
                    <a:pt x="2686050" y="1529429"/>
                  </a:lnTo>
                  <a:lnTo>
                    <a:pt x="2723198" y="1529429"/>
                  </a:lnTo>
                  <a:lnTo>
                    <a:pt x="2755868" y="1529429"/>
                  </a:lnTo>
                  <a:lnTo>
                    <a:pt x="2758821" y="1529429"/>
                  </a:lnTo>
                  <a:lnTo>
                    <a:pt x="2764727" y="1529429"/>
                  </a:lnTo>
                  <a:lnTo>
                    <a:pt x="2764727" y="1539812"/>
                  </a:lnTo>
                  <a:lnTo>
                    <a:pt x="2778157" y="1539812"/>
                  </a:lnTo>
                  <a:lnTo>
                    <a:pt x="2781110" y="1539812"/>
                  </a:lnTo>
                  <a:lnTo>
                    <a:pt x="2781110" y="1551718"/>
                  </a:lnTo>
                  <a:lnTo>
                    <a:pt x="2797493" y="1551718"/>
                  </a:lnTo>
                  <a:lnTo>
                    <a:pt x="2797493" y="1562100"/>
                  </a:lnTo>
                  <a:lnTo>
                    <a:pt x="2800445" y="1562100"/>
                  </a:lnTo>
                  <a:lnTo>
                    <a:pt x="2839022" y="1562100"/>
                  </a:lnTo>
                  <a:lnTo>
                    <a:pt x="2847975" y="1562100"/>
                  </a:lnTo>
                  <a:lnTo>
                    <a:pt x="2874740" y="1562100"/>
                  </a:lnTo>
                  <a:lnTo>
                    <a:pt x="2874740" y="1575530"/>
                  </a:lnTo>
                  <a:lnTo>
                    <a:pt x="2886552" y="1575530"/>
                  </a:lnTo>
                  <a:lnTo>
                    <a:pt x="2977229" y="1575530"/>
                  </a:lnTo>
                  <a:lnTo>
                    <a:pt x="3052953" y="1575530"/>
                  </a:lnTo>
                  <a:lnTo>
                    <a:pt x="3075242" y="1575530"/>
                  </a:lnTo>
                  <a:lnTo>
                    <a:pt x="3082671" y="1575530"/>
                  </a:lnTo>
                  <a:lnTo>
                    <a:pt x="3088672" y="1575530"/>
                  </a:lnTo>
                  <a:lnTo>
                    <a:pt x="3091625" y="1575530"/>
                  </a:lnTo>
                  <a:lnTo>
                    <a:pt x="3107912" y="1575530"/>
                  </a:lnTo>
                  <a:lnTo>
                    <a:pt x="3110960" y="1575530"/>
                  </a:lnTo>
                  <a:lnTo>
                    <a:pt x="3110960" y="1590389"/>
                  </a:lnTo>
                  <a:lnTo>
                    <a:pt x="3139154" y="1590389"/>
                  </a:lnTo>
                  <a:lnTo>
                    <a:pt x="3146584" y="1590389"/>
                  </a:lnTo>
                  <a:lnTo>
                    <a:pt x="3222308" y="1590389"/>
                  </a:lnTo>
                  <a:lnTo>
                    <a:pt x="3222308" y="1605248"/>
                  </a:lnTo>
                  <a:lnTo>
                    <a:pt x="3232785" y="1605248"/>
                  </a:lnTo>
                  <a:lnTo>
                    <a:pt x="3232785" y="1621631"/>
                  </a:lnTo>
                  <a:lnTo>
                    <a:pt x="3255073" y="1621631"/>
                  </a:lnTo>
                  <a:lnTo>
                    <a:pt x="3268409" y="1621631"/>
                  </a:lnTo>
                  <a:lnTo>
                    <a:pt x="3283268" y="1621631"/>
                  </a:lnTo>
                  <a:lnTo>
                    <a:pt x="3286220" y="1621631"/>
                  </a:lnTo>
                  <a:lnTo>
                    <a:pt x="3290697" y="1621631"/>
                  </a:lnTo>
                  <a:lnTo>
                    <a:pt x="3302603" y="1621631"/>
                  </a:lnTo>
                  <a:lnTo>
                    <a:pt x="3302603" y="1657255"/>
                  </a:lnTo>
                  <a:lnTo>
                    <a:pt x="3329273" y="1657255"/>
                  </a:lnTo>
                  <a:lnTo>
                    <a:pt x="3329273" y="1676591"/>
                  </a:lnTo>
                  <a:lnTo>
                    <a:pt x="3338227" y="1676591"/>
                  </a:lnTo>
                  <a:lnTo>
                    <a:pt x="3379851" y="1676591"/>
                  </a:lnTo>
                  <a:lnTo>
                    <a:pt x="3385756" y="1676591"/>
                  </a:lnTo>
                  <a:lnTo>
                    <a:pt x="3418427" y="1676591"/>
                  </a:lnTo>
                  <a:lnTo>
                    <a:pt x="3424428" y="1676591"/>
                  </a:lnTo>
                  <a:lnTo>
                    <a:pt x="3433286" y="1676591"/>
                  </a:lnTo>
                  <a:lnTo>
                    <a:pt x="3476339" y="1676591"/>
                  </a:lnTo>
                  <a:lnTo>
                    <a:pt x="3546253" y="1676591"/>
                  </a:lnTo>
                  <a:lnTo>
                    <a:pt x="3593783" y="1676591"/>
                  </a:lnTo>
                  <a:lnTo>
                    <a:pt x="3671030" y="1676591"/>
                  </a:lnTo>
                  <a:lnTo>
                    <a:pt x="3671030" y="1700403"/>
                  </a:lnTo>
                  <a:lnTo>
                    <a:pt x="3743802" y="1700403"/>
                  </a:lnTo>
                  <a:lnTo>
                    <a:pt x="3751231" y="1700403"/>
                  </a:lnTo>
                  <a:lnTo>
                    <a:pt x="3773519" y="1700403"/>
                  </a:lnTo>
                  <a:lnTo>
                    <a:pt x="3804666" y="1700403"/>
                  </a:lnTo>
                  <a:lnTo>
                    <a:pt x="3807714" y="1700403"/>
                  </a:lnTo>
                  <a:lnTo>
                    <a:pt x="3809143" y="1700403"/>
                  </a:lnTo>
                  <a:lnTo>
                    <a:pt x="3831431" y="1700403"/>
                  </a:lnTo>
                  <a:lnTo>
                    <a:pt x="3853720" y="1700403"/>
                  </a:lnTo>
                  <a:lnTo>
                    <a:pt x="3853720" y="1733074"/>
                  </a:lnTo>
                  <a:lnTo>
                    <a:pt x="3876008" y="1733074"/>
                  </a:lnTo>
                  <a:lnTo>
                    <a:pt x="4023074" y="1733074"/>
                  </a:lnTo>
                  <a:lnTo>
                    <a:pt x="4023074" y="1765745"/>
                  </a:lnTo>
                  <a:lnTo>
                    <a:pt x="4032028" y="1765745"/>
                  </a:lnTo>
                  <a:lnTo>
                    <a:pt x="4032028" y="1799939"/>
                  </a:lnTo>
                  <a:lnTo>
                    <a:pt x="4045363" y="1799939"/>
                  </a:lnTo>
                  <a:lnTo>
                    <a:pt x="4076605" y="1799939"/>
                  </a:lnTo>
                  <a:lnTo>
                    <a:pt x="4195382" y="1799939"/>
                  </a:lnTo>
                  <a:lnTo>
                    <a:pt x="4281583" y="1799939"/>
                  </a:lnTo>
                  <a:lnTo>
                    <a:pt x="4291965" y="1799939"/>
                  </a:lnTo>
                  <a:lnTo>
                    <a:pt x="4306824" y="1799939"/>
                  </a:lnTo>
                  <a:lnTo>
                    <a:pt x="4311301" y="1799939"/>
                  </a:lnTo>
                  <a:lnTo>
                    <a:pt x="4317206" y="1799939"/>
                  </a:lnTo>
                  <a:lnTo>
                    <a:pt x="4416743" y="1799939"/>
                  </a:lnTo>
                  <a:lnTo>
                    <a:pt x="4422744" y="1799939"/>
                  </a:lnTo>
                  <a:lnTo>
                    <a:pt x="4422744" y="1880235"/>
                  </a:lnTo>
                  <a:lnTo>
                    <a:pt x="4541615" y="1880235"/>
                  </a:lnTo>
                  <a:lnTo>
                    <a:pt x="4786694" y="1880235"/>
                  </a:lnTo>
                  <a:lnTo>
                    <a:pt x="4807554" y="1880235"/>
                  </a:lnTo>
                  <a:lnTo>
                    <a:pt x="4813459" y="1880235"/>
                  </a:lnTo>
                  <a:lnTo>
                    <a:pt x="4838700" y="1880235"/>
                  </a:lnTo>
                  <a:lnTo>
                    <a:pt x="4877372" y="1880235"/>
                  </a:lnTo>
                  <a:lnTo>
                    <a:pt x="5140262" y="1880235"/>
                  </a:lnTo>
                </a:path>
              </a:pathLst>
            </a:custGeom>
            <a:noFill/>
            <a:ln w="31750" cap="rnd">
              <a:solidFill>
                <a:schemeClr val="tx1">
                  <a:lumMod val="50000"/>
                  <a:lumOff val="50000"/>
                </a:schemeClr>
              </a:solidFill>
              <a:prstDash val="solid"/>
              <a:miter/>
            </a:ln>
          </p:spPr>
          <p:txBody>
            <a:bodyPr rtlCol="0" anchor="ctr"/>
            <a:lstStyle/>
            <a:p>
              <a:endParaRPr lang="fr-FR"/>
            </a:p>
          </p:txBody>
        </p:sp>
        <p:sp>
          <p:nvSpPr>
            <p:cNvPr id="530" name="Forme libre : forme 529">
              <a:extLst>
                <a:ext uri="{FF2B5EF4-FFF2-40B4-BE49-F238E27FC236}">
                  <a16:creationId xmlns="" xmlns:a16="http://schemas.microsoft.com/office/drawing/2014/main" id="{9BCDEC41-D35A-3A07-D874-5F8E8CA51F1D}"/>
                </a:ext>
              </a:extLst>
            </p:cNvPr>
            <p:cNvSpPr/>
            <p:nvPr/>
          </p:nvSpPr>
          <p:spPr>
            <a:xfrm>
              <a:off x="3524154" y="22999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1" name="Forme libre : forme 530">
              <a:extLst>
                <a:ext uri="{FF2B5EF4-FFF2-40B4-BE49-F238E27FC236}">
                  <a16:creationId xmlns="" xmlns:a16="http://schemas.microsoft.com/office/drawing/2014/main" id="{3216B689-A2F1-B4C4-F232-D89D717673F7}"/>
                </a:ext>
              </a:extLst>
            </p:cNvPr>
            <p:cNvSpPr/>
            <p:nvPr/>
          </p:nvSpPr>
          <p:spPr>
            <a:xfrm>
              <a:off x="3424618" y="222561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2" name="Forme libre : forme 531">
              <a:extLst>
                <a:ext uri="{FF2B5EF4-FFF2-40B4-BE49-F238E27FC236}">
                  <a16:creationId xmlns="" xmlns:a16="http://schemas.microsoft.com/office/drawing/2014/main" id="{5B594BB3-ECAA-EF6E-1A36-5EA08FE9CC62}"/>
                </a:ext>
              </a:extLst>
            </p:cNvPr>
            <p:cNvSpPr/>
            <p:nvPr/>
          </p:nvSpPr>
          <p:spPr>
            <a:xfrm>
              <a:off x="3558349" y="23370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3" name="Forme libre : forme 532">
              <a:extLst>
                <a:ext uri="{FF2B5EF4-FFF2-40B4-BE49-F238E27FC236}">
                  <a16:creationId xmlns="" xmlns:a16="http://schemas.microsoft.com/office/drawing/2014/main" id="{67885B0D-7932-12ED-0278-A3ECEB1F899F}"/>
                </a:ext>
              </a:extLst>
            </p:cNvPr>
            <p:cNvSpPr/>
            <p:nvPr/>
          </p:nvSpPr>
          <p:spPr>
            <a:xfrm>
              <a:off x="3559777" y="233705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4" name="Forme libre : forme 533">
              <a:extLst>
                <a:ext uri="{FF2B5EF4-FFF2-40B4-BE49-F238E27FC236}">
                  <a16:creationId xmlns="" xmlns:a16="http://schemas.microsoft.com/office/drawing/2014/main" id="{A1404187-B52B-9511-8024-0ADA28326522}"/>
                </a:ext>
              </a:extLst>
            </p:cNvPr>
            <p:cNvSpPr/>
            <p:nvPr/>
          </p:nvSpPr>
          <p:spPr>
            <a:xfrm>
              <a:off x="3562730" y="234895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5" name="Forme libre : forme 534">
              <a:extLst>
                <a:ext uri="{FF2B5EF4-FFF2-40B4-BE49-F238E27FC236}">
                  <a16:creationId xmlns="" xmlns:a16="http://schemas.microsoft.com/office/drawing/2014/main" id="{1A2BD38D-15E7-9819-E1AB-C830C170D674}"/>
                </a:ext>
              </a:extLst>
            </p:cNvPr>
            <p:cNvSpPr/>
            <p:nvPr/>
          </p:nvSpPr>
          <p:spPr>
            <a:xfrm>
              <a:off x="3568731" y="235486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6" name="Forme libre : forme 535">
              <a:extLst>
                <a:ext uri="{FF2B5EF4-FFF2-40B4-BE49-F238E27FC236}">
                  <a16:creationId xmlns="" xmlns:a16="http://schemas.microsoft.com/office/drawing/2014/main" id="{AE2965FB-A7D8-5508-0892-3994AB07A938}"/>
                </a:ext>
              </a:extLst>
            </p:cNvPr>
            <p:cNvSpPr/>
            <p:nvPr/>
          </p:nvSpPr>
          <p:spPr>
            <a:xfrm>
              <a:off x="3620737" y="242916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7" name="Forme libre : forme 536">
              <a:extLst>
                <a:ext uri="{FF2B5EF4-FFF2-40B4-BE49-F238E27FC236}">
                  <a16:creationId xmlns="" xmlns:a16="http://schemas.microsoft.com/office/drawing/2014/main" id="{BE4B3DB1-3020-9FEC-8725-E505CF8F8F0B}"/>
                </a:ext>
              </a:extLst>
            </p:cNvPr>
            <p:cNvSpPr/>
            <p:nvPr/>
          </p:nvSpPr>
          <p:spPr>
            <a:xfrm>
              <a:off x="3641502" y="245449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8" name="Forme libre : forme 537">
              <a:extLst>
                <a:ext uri="{FF2B5EF4-FFF2-40B4-BE49-F238E27FC236}">
                  <a16:creationId xmlns="" xmlns:a16="http://schemas.microsoft.com/office/drawing/2014/main" id="{DDE89847-2951-E04A-09CA-190065B1A322}"/>
                </a:ext>
              </a:extLst>
            </p:cNvPr>
            <p:cNvSpPr/>
            <p:nvPr/>
          </p:nvSpPr>
          <p:spPr>
            <a:xfrm>
              <a:off x="3696461" y="252879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39" name="Forme libre : forme 538">
              <a:extLst>
                <a:ext uri="{FF2B5EF4-FFF2-40B4-BE49-F238E27FC236}">
                  <a16:creationId xmlns="" xmlns:a16="http://schemas.microsoft.com/office/drawing/2014/main" id="{E0841A73-33EA-766B-87FA-8860F666C72A}"/>
                </a:ext>
              </a:extLst>
            </p:cNvPr>
            <p:cNvSpPr/>
            <p:nvPr/>
          </p:nvSpPr>
          <p:spPr>
            <a:xfrm>
              <a:off x="3715797" y="256746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43" name="Forme libre : forme 542">
              <a:extLst>
                <a:ext uri="{FF2B5EF4-FFF2-40B4-BE49-F238E27FC236}">
                  <a16:creationId xmlns="" xmlns:a16="http://schemas.microsoft.com/office/drawing/2014/main" id="{F68603D0-5699-841D-6F93-3599E259ED7E}"/>
                </a:ext>
              </a:extLst>
            </p:cNvPr>
            <p:cNvSpPr/>
            <p:nvPr/>
          </p:nvSpPr>
          <p:spPr>
            <a:xfrm>
              <a:off x="3754373" y="262394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44" name="Forme libre : forme 543">
              <a:extLst>
                <a:ext uri="{FF2B5EF4-FFF2-40B4-BE49-F238E27FC236}">
                  <a16:creationId xmlns="" xmlns:a16="http://schemas.microsoft.com/office/drawing/2014/main" id="{9E6800A8-51CE-1BF2-8E0B-2887DD77049D}"/>
                </a:ext>
              </a:extLst>
            </p:cNvPr>
            <p:cNvSpPr/>
            <p:nvPr/>
          </p:nvSpPr>
          <p:spPr>
            <a:xfrm>
              <a:off x="3807904" y="26685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48" name="Forme libre : forme 547">
              <a:extLst>
                <a:ext uri="{FF2B5EF4-FFF2-40B4-BE49-F238E27FC236}">
                  <a16:creationId xmlns="" xmlns:a16="http://schemas.microsoft.com/office/drawing/2014/main" id="{54BC3788-5F57-ADB0-8D1A-DA118D25F347}"/>
                </a:ext>
              </a:extLst>
            </p:cNvPr>
            <p:cNvSpPr/>
            <p:nvPr/>
          </p:nvSpPr>
          <p:spPr>
            <a:xfrm>
              <a:off x="3895534" y="273691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52" name="Forme libre : forme 551">
              <a:extLst>
                <a:ext uri="{FF2B5EF4-FFF2-40B4-BE49-F238E27FC236}">
                  <a16:creationId xmlns="" xmlns:a16="http://schemas.microsoft.com/office/drawing/2014/main" id="{F711E30C-510A-4A9A-7C29-D4509E7A3F8C}"/>
                </a:ext>
              </a:extLst>
            </p:cNvPr>
            <p:cNvSpPr/>
            <p:nvPr/>
          </p:nvSpPr>
          <p:spPr>
            <a:xfrm>
              <a:off x="3926776" y="27754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56" name="Forme libre : forme 555">
              <a:extLst>
                <a:ext uri="{FF2B5EF4-FFF2-40B4-BE49-F238E27FC236}">
                  <a16:creationId xmlns="" xmlns:a16="http://schemas.microsoft.com/office/drawing/2014/main" id="{E6E2F70E-2310-DF07-526E-FEFD95662EC0}"/>
                </a:ext>
              </a:extLst>
            </p:cNvPr>
            <p:cNvSpPr/>
            <p:nvPr/>
          </p:nvSpPr>
          <p:spPr>
            <a:xfrm>
              <a:off x="4265485" y="30683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57" name="Forme libre : forme 556">
              <a:extLst>
                <a:ext uri="{FF2B5EF4-FFF2-40B4-BE49-F238E27FC236}">
                  <a16:creationId xmlns="" xmlns:a16="http://schemas.microsoft.com/office/drawing/2014/main" id="{FD901B15-B192-247C-9B1A-904E43FED090}"/>
                </a:ext>
              </a:extLst>
            </p:cNvPr>
            <p:cNvSpPr/>
            <p:nvPr/>
          </p:nvSpPr>
          <p:spPr>
            <a:xfrm>
              <a:off x="4433315" y="318430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58" name="Forme libre : forme 557">
              <a:extLst>
                <a:ext uri="{FF2B5EF4-FFF2-40B4-BE49-F238E27FC236}">
                  <a16:creationId xmlns="" xmlns:a16="http://schemas.microsoft.com/office/drawing/2014/main" id="{FDD15E74-A455-4022-6BA1-CB6CD6A81F3F}"/>
                </a:ext>
              </a:extLst>
            </p:cNvPr>
            <p:cNvSpPr/>
            <p:nvPr/>
          </p:nvSpPr>
          <p:spPr>
            <a:xfrm>
              <a:off x="4572952" y="32927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59" name="Forme libre : forme 558">
              <a:extLst>
                <a:ext uri="{FF2B5EF4-FFF2-40B4-BE49-F238E27FC236}">
                  <a16:creationId xmlns="" xmlns:a16="http://schemas.microsoft.com/office/drawing/2014/main" id="{50FC3415-06EB-0A11-0F17-C1486D8F4169}"/>
                </a:ext>
              </a:extLst>
            </p:cNvPr>
            <p:cNvSpPr/>
            <p:nvPr/>
          </p:nvSpPr>
          <p:spPr>
            <a:xfrm>
              <a:off x="4614576" y="332546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0" name="Forme libre : forme 559">
              <a:extLst>
                <a:ext uri="{FF2B5EF4-FFF2-40B4-BE49-F238E27FC236}">
                  <a16:creationId xmlns="" xmlns:a16="http://schemas.microsoft.com/office/drawing/2014/main" id="{94736561-4C44-D423-F182-73813B0E334B}"/>
                </a:ext>
              </a:extLst>
            </p:cNvPr>
            <p:cNvSpPr/>
            <p:nvPr/>
          </p:nvSpPr>
          <p:spPr>
            <a:xfrm>
              <a:off x="4766119" y="33582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1" name="Forme libre : forme 560">
              <a:extLst>
                <a:ext uri="{FF2B5EF4-FFF2-40B4-BE49-F238E27FC236}">
                  <a16:creationId xmlns="" xmlns:a16="http://schemas.microsoft.com/office/drawing/2014/main" id="{CE3D767D-59D6-6B44-A3E8-73BCDDB13D16}"/>
                </a:ext>
              </a:extLst>
            </p:cNvPr>
            <p:cNvSpPr/>
            <p:nvPr/>
          </p:nvSpPr>
          <p:spPr>
            <a:xfrm>
              <a:off x="4822602" y="33774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2" name="Forme libre : forme 561">
              <a:extLst>
                <a:ext uri="{FF2B5EF4-FFF2-40B4-BE49-F238E27FC236}">
                  <a16:creationId xmlns="" xmlns:a16="http://schemas.microsoft.com/office/drawing/2014/main" id="{09064EDF-1BD7-2809-8BD4-942D96F439E1}"/>
                </a:ext>
              </a:extLst>
            </p:cNvPr>
            <p:cNvSpPr/>
            <p:nvPr/>
          </p:nvSpPr>
          <p:spPr>
            <a:xfrm>
              <a:off x="4825555" y="337746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3" name="Forme libre : forme 562">
              <a:extLst>
                <a:ext uri="{FF2B5EF4-FFF2-40B4-BE49-F238E27FC236}">
                  <a16:creationId xmlns="" xmlns:a16="http://schemas.microsoft.com/office/drawing/2014/main" id="{E797E857-BF9B-3AAA-1596-FD7C9402E966}"/>
                </a:ext>
              </a:extLst>
            </p:cNvPr>
            <p:cNvSpPr/>
            <p:nvPr/>
          </p:nvSpPr>
          <p:spPr>
            <a:xfrm>
              <a:off x="4868608" y="341766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4" name="Forme libre : forme 563">
              <a:extLst>
                <a:ext uri="{FF2B5EF4-FFF2-40B4-BE49-F238E27FC236}">
                  <a16:creationId xmlns="" xmlns:a16="http://schemas.microsoft.com/office/drawing/2014/main" id="{225BD679-BDE9-3BF2-3F26-B19EB8AC983A}"/>
                </a:ext>
              </a:extLst>
            </p:cNvPr>
            <p:cNvSpPr/>
            <p:nvPr/>
          </p:nvSpPr>
          <p:spPr>
            <a:xfrm>
              <a:off x="4880514" y="341766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5" name="Forme libre : forme 564">
              <a:extLst>
                <a:ext uri="{FF2B5EF4-FFF2-40B4-BE49-F238E27FC236}">
                  <a16:creationId xmlns="" xmlns:a16="http://schemas.microsoft.com/office/drawing/2014/main" id="{39D5E31D-ABDA-2F0E-A45F-984937826A40}"/>
                </a:ext>
              </a:extLst>
            </p:cNvPr>
            <p:cNvSpPr/>
            <p:nvPr/>
          </p:nvSpPr>
          <p:spPr>
            <a:xfrm>
              <a:off x="4922138" y="343099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6" name="Forme libre : forme 565">
              <a:extLst>
                <a:ext uri="{FF2B5EF4-FFF2-40B4-BE49-F238E27FC236}">
                  <a16:creationId xmlns="" xmlns:a16="http://schemas.microsoft.com/office/drawing/2014/main" id="{9DB08CF8-2F39-17A6-DCA6-E09FEB9A0B9C}"/>
                </a:ext>
              </a:extLst>
            </p:cNvPr>
            <p:cNvSpPr/>
            <p:nvPr/>
          </p:nvSpPr>
          <p:spPr>
            <a:xfrm>
              <a:off x="4960714" y="343842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7" name="Forme libre : forme 566">
              <a:extLst>
                <a:ext uri="{FF2B5EF4-FFF2-40B4-BE49-F238E27FC236}">
                  <a16:creationId xmlns="" xmlns:a16="http://schemas.microsoft.com/office/drawing/2014/main" id="{3638D256-3ABE-AFE4-FE87-1489367AC618}"/>
                </a:ext>
              </a:extLst>
            </p:cNvPr>
            <p:cNvSpPr/>
            <p:nvPr/>
          </p:nvSpPr>
          <p:spPr>
            <a:xfrm>
              <a:off x="5121211" y="34874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8" name="Forme libre : forme 567">
              <a:extLst>
                <a:ext uri="{FF2B5EF4-FFF2-40B4-BE49-F238E27FC236}">
                  <a16:creationId xmlns="" xmlns:a16="http://schemas.microsoft.com/office/drawing/2014/main" id="{844FE4BF-913F-3F5F-5ED3-789834B97C6E}"/>
                </a:ext>
              </a:extLst>
            </p:cNvPr>
            <p:cNvSpPr/>
            <p:nvPr/>
          </p:nvSpPr>
          <p:spPr>
            <a:xfrm>
              <a:off x="5139022" y="34934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69" name="Forme libre : forme 568">
              <a:extLst>
                <a:ext uri="{FF2B5EF4-FFF2-40B4-BE49-F238E27FC236}">
                  <a16:creationId xmlns="" xmlns:a16="http://schemas.microsoft.com/office/drawing/2014/main" id="{C4455838-D84E-9DB6-47AA-1DD4305DE35F}"/>
                </a:ext>
              </a:extLst>
            </p:cNvPr>
            <p:cNvSpPr/>
            <p:nvPr/>
          </p:nvSpPr>
          <p:spPr>
            <a:xfrm>
              <a:off x="5158358" y="34934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0" name="Forme libre : forme 569">
              <a:extLst>
                <a:ext uri="{FF2B5EF4-FFF2-40B4-BE49-F238E27FC236}">
                  <a16:creationId xmlns="" xmlns:a16="http://schemas.microsoft.com/office/drawing/2014/main" id="{4103702B-E0D1-D299-8636-0DF0BB6E2A98}"/>
                </a:ext>
              </a:extLst>
            </p:cNvPr>
            <p:cNvSpPr/>
            <p:nvPr/>
          </p:nvSpPr>
          <p:spPr>
            <a:xfrm>
              <a:off x="5162740" y="349348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1" name="Forme libre : forme 570">
              <a:extLst>
                <a:ext uri="{FF2B5EF4-FFF2-40B4-BE49-F238E27FC236}">
                  <a16:creationId xmlns="" xmlns:a16="http://schemas.microsoft.com/office/drawing/2014/main" id="{15FA28E1-AF36-B47A-14A9-0BA121DD6576}"/>
                </a:ext>
              </a:extLst>
            </p:cNvPr>
            <p:cNvSpPr/>
            <p:nvPr/>
          </p:nvSpPr>
          <p:spPr>
            <a:xfrm>
              <a:off x="5174646" y="353653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2" name="Forme libre : forme 571">
              <a:extLst>
                <a:ext uri="{FF2B5EF4-FFF2-40B4-BE49-F238E27FC236}">
                  <a16:creationId xmlns="" xmlns:a16="http://schemas.microsoft.com/office/drawing/2014/main" id="{6DB348DD-86BE-65D7-661D-DB85BD632A26}"/>
                </a:ext>
              </a:extLst>
            </p:cNvPr>
            <p:cNvSpPr/>
            <p:nvPr/>
          </p:nvSpPr>
          <p:spPr>
            <a:xfrm>
              <a:off x="5188076" y="35513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3" name="Forme libre : forme 572">
              <a:extLst>
                <a:ext uri="{FF2B5EF4-FFF2-40B4-BE49-F238E27FC236}">
                  <a16:creationId xmlns="" xmlns:a16="http://schemas.microsoft.com/office/drawing/2014/main" id="{84D65246-2A71-F60B-FEAF-EB312F4AB6A3}"/>
                </a:ext>
              </a:extLst>
            </p:cNvPr>
            <p:cNvSpPr/>
            <p:nvPr/>
          </p:nvSpPr>
          <p:spPr>
            <a:xfrm>
              <a:off x="5193982" y="355139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4" name="Forme libre : forme 573">
              <a:extLst>
                <a:ext uri="{FF2B5EF4-FFF2-40B4-BE49-F238E27FC236}">
                  <a16:creationId xmlns="" xmlns:a16="http://schemas.microsoft.com/office/drawing/2014/main" id="{A7FE7347-D5AD-17EE-51D6-F3623C1B6079}"/>
                </a:ext>
              </a:extLst>
            </p:cNvPr>
            <p:cNvSpPr/>
            <p:nvPr/>
          </p:nvSpPr>
          <p:spPr>
            <a:xfrm>
              <a:off x="5199887" y="355882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5" name="Forme libre : forme 574">
              <a:extLst>
                <a:ext uri="{FF2B5EF4-FFF2-40B4-BE49-F238E27FC236}">
                  <a16:creationId xmlns="" xmlns:a16="http://schemas.microsoft.com/office/drawing/2014/main" id="{6247FB6D-01E7-F2CE-DF40-94402B498310}"/>
                </a:ext>
              </a:extLst>
            </p:cNvPr>
            <p:cNvSpPr/>
            <p:nvPr/>
          </p:nvSpPr>
          <p:spPr>
            <a:xfrm>
              <a:off x="5210365" y="355882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6" name="Forme libre : forme 265">
              <a:extLst>
                <a:ext uri="{FF2B5EF4-FFF2-40B4-BE49-F238E27FC236}">
                  <a16:creationId xmlns="" xmlns:a16="http://schemas.microsoft.com/office/drawing/2014/main" id="{11683111-BE4E-F8D0-26C6-71669E00550A}"/>
                </a:ext>
              </a:extLst>
            </p:cNvPr>
            <p:cNvSpPr/>
            <p:nvPr/>
          </p:nvSpPr>
          <p:spPr>
            <a:xfrm>
              <a:off x="5235606" y="359006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7" name="Forme libre : forme 266">
              <a:extLst>
                <a:ext uri="{FF2B5EF4-FFF2-40B4-BE49-F238E27FC236}">
                  <a16:creationId xmlns="" xmlns:a16="http://schemas.microsoft.com/office/drawing/2014/main" id="{E75053DF-868E-7B89-1D97-1721E72C6FE0}"/>
                </a:ext>
              </a:extLst>
            </p:cNvPr>
            <p:cNvSpPr/>
            <p:nvPr/>
          </p:nvSpPr>
          <p:spPr>
            <a:xfrm>
              <a:off x="5290565" y="3604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8" name="Forme libre : forme 267">
              <a:extLst>
                <a:ext uri="{FF2B5EF4-FFF2-40B4-BE49-F238E27FC236}">
                  <a16:creationId xmlns="" xmlns:a16="http://schemas.microsoft.com/office/drawing/2014/main" id="{1C3B95E0-2C7E-FAAA-C8E6-AFF0796729A2}"/>
                </a:ext>
              </a:extLst>
            </p:cNvPr>
            <p:cNvSpPr/>
            <p:nvPr/>
          </p:nvSpPr>
          <p:spPr>
            <a:xfrm>
              <a:off x="5309901" y="3604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69" name="Forme libre : forme 268">
              <a:extLst>
                <a:ext uri="{FF2B5EF4-FFF2-40B4-BE49-F238E27FC236}">
                  <a16:creationId xmlns="" xmlns:a16="http://schemas.microsoft.com/office/drawing/2014/main" id="{FDF902BD-C5B9-7574-B875-BE79D93363C2}"/>
                </a:ext>
              </a:extLst>
            </p:cNvPr>
            <p:cNvSpPr/>
            <p:nvPr/>
          </p:nvSpPr>
          <p:spPr>
            <a:xfrm>
              <a:off x="5446489" y="362873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270" name="Forme libre : forme 269">
              <a:extLst>
                <a:ext uri="{FF2B5EF4-FFF2-40B4-BE49-F238E27FC236}">
                  <a16:creationId xmlns="" xmlns:a16="http://schemas.microsoft.com/office/drawing/2014/main" id="{0D3BCC5A-A0E7-0578-2552-7445CFB28423}"/>
                </a:ext>
              </a:extLst>
            </p:cNvPr>
            <p:cNvSpPr/>
            <p:nvPr/>
          </p:nvSpPr>
          <p:spPr>
            <a:xfrm>
              <a:off x="5449537" y="362873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6" name="Forme libre : forme 575">
              <a:extLst>
                <a:ext uri="{FF2B5EF4-FFF2-40B4-BE49-F238E27FC236}">
                  <a16:creationId xmlns="" xmlns:a16="http://schemas.microsoft.com/office/drawing/2014/main" id="{5FA22B6D-86DE-13FA-72CC-EA6535DCDFD4}"/>
                </a:ext>
              </a:extLst>
            </p:cNvPr>
            <p:cNvSpPr/>
            <p:nvPr/>
          </p:nvSpPr>
          <p:spPr>
            <a:xfrm>
              <a:off x="5456967" y="362873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7" name="Forme libre : forme 576">
              <a:extLst>
                <a:ext uri="{FF2B5EF4-FFF2-40B4-BE49-F238E27FC236}">
                  <a16:creationId xmlns="" xmlns:a16="http://schemas.microsoft.com/office/drawing/2014/main" id="{8255CD43-BFA4-9278-C2C8-27EF245774E0}"/>
                </a:ext>
              </a:extLst>
            </p:cNvPr>
            <p:cNvSpPr/>
            <p:nvPr/>
          </p:nvSpPr>
          <p:spPr>
            <a:xfrm>
              <a:off x="5479255" y="36450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8" name="Forme libre : forme 577">
              <a:extLst>
                <a:ext uri="{FF2B5EF4-FFF2-40B4-BE49-F238E27FC236}">
                  <a16:creationId xmlns="" xmlns:a16="http://schemas.microsoft.com/office/drawing/2014/main" id="{975A382E-ED7E-441A-2420-875449F2C4D8}"/>
                </a:ext>
              </a:extLst>
            </p:cNvPr>
            <p:cNvSpPr/>
            <p:nvPr/>
          </p:nvSpPr>
          <p:spPr>
            <a:xfrm>
              <a:off x="5485161" y="36450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79" name="Forme libre : forme 578">
              <a:extLst>
                <a:ext uri="{FF2B5EF4-FFF2-40B4-BE49-F238E27FC236}">
                  <a16:creationId xmlns="" xmlns:a16="http://schemas.microsoft.com/office/drawing/2014/main" id="{2E79B1F4-3DBA-58EC-9C82-0BB3527BE0C7}"/>
                </a:ext>
              </a:extLst>
            </p:cNvPr>
            <p:cNvSpPr/>
            <p:nvPr/>
          </p:nvSpPr>
          <p:spPr>
            <a:xfrm>
              <a:off x="5498496" y="365398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0" name="Forme libre : forme 579">
              <a:extLst>
                <a:ext uri="{FF2B5EF4-FFF2-40B4-BE49-F238E27FC236}">
                  <a16:creationId xmlns="" xmlns:a16="http://schemas.microsoft.com/office/drawing/2014/main" id="{0F14586F-618E-55FA-57A4-6ED567168461}"/>
                </a:ext>
              </a:extLst>
            </p:cNvPr>
            <p:cNvSpPr/>
            <p:nvPr/>
          </p:nvSpPr>
          <p:spPr>
            <a:xfrm>
              <a:off x="5507449" y="365398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1" name="Forme libre : forme 580">
              <a:extLst>
                <a:ext uri="{FF2B5EF4-FFF2-40B4-BE49-F238E27FC236}">
                  <a16:creationId xmlns="" xmlns:a16="http://schemas.microsoft.com/office/drawing/2014/main" id="{7F21EC1A-043B-2BE6-ED6C-C7810A2392D2}"/>
                </a:ext>
              </a:extLst>
            </p:cNvPr>
            <p:cNvSpPr/>
            <p:nvPr/>
          </p:nvSpPr>
          <p:spPr>
            <a:xfrm>
              <a:off x="5513355" y="365398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2" name="Forme libre : forme 581">
              <a:extLst>
                <a:ext uri="{FF2B5EF4-FFF2-40B4-BE49-F238E27FC236}">
                  <a16:creationId xmlns="" xmlns:a16="http://schemas.microsoft.com/office/drawing/2014/main" id="{A1AC7DB4-5308-440A-6DB3-D46FEE9F1765}"/>
                </a:ext>
              </a:extLst>
            </p:cNvPr>
            <p:cNvSpPr/>
            <p:nvPr/>
          </p:nvSpPr>
          <p:spPr>
            <a:xfrm>
              <a:off x="5540120" y="36629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3" name="Forme libre : forme 582">
              <a:extLst>
                <a:ext uri="{FF2B5EF4-FFF2-40B4-BE49-F238E27FC236}">
                  <a16:creationId xmlns="" xmlns:a16="http://schemas.microsoft.com/office/drawing/2014/main" id="{F7CF59AF-2E6D-30BF-C41F-D6FA1F79D668}"/>
                </a:ext>
              </a:extLst>
            </p:cNvPr>
            <p:cNvSpPr/>
            <p:nvPr/>
          </p:nvSpPr>
          <p:spPr>
            <a:xfrm>
              <a:off x="5604033" y="366293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4" name="Forme libre : forme 583">
              <a:extLst>
                <a:ext uri="{FF2B5EF4-FFF2-40B4-BE49-F238E27FC236}">
                  <a16:creationId xmlns="" xmlns:a16="http://schemas.microsoft.com/office/drawing/2014/main" id="{F1FCFBB6-DB5F-D7FF-7065-68838BAFAF0D}"/>
                </a:ext>
              </a:extLst>
            </p:cNvPr>
            <p:cNvSpPr/>
            <p:nvPr/>
          </p:nvSpPr>
          <p:spPr>
            <a:xfrm>
              <a:off x="5745098" y="367179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5" name="Forme libre : forme 584">
              <a:extLst>
                <a:ext uri="{FF2B5EF4-FFF2-40B4-BE49-F238E27FC236}">
                  <a16:creationId xmlns="" xmlns:a16="http://schemas.microsoft.com/office/drawing/2014/main" id="{59A64FA9-0EF7-494D-016F-160C64262CE8}"/>
                </a:ext>
              </a:extLst>
            </p:cNvPr>
            <p:cNvSpPr/>
            <p:nvPr/>
          </p:nvSpPr>
          <p:spPr>
            <a:xfrm>
              <a:off x="5773387" y="367179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6" name="Forme libre : forme 585">
              <a:extLst>
                <a:ext uri="{FF2B5EF4-FFF2-40B4-BE49-F238E27FC236}">
                  <a16:creationId xmlns="" xmlns:a16="http://schemas.microsoft.com/office/drawing/2014/main" id="{77E4FE23-D705-F212-12CD-C0B48BAB7555}"/>
                </a:ext>
              </a:extLst>
            </p:cNvPr>
            <p:cNvSpPr/>
            <p:nvPr/>
          </p:nvSpPr>
          <p:spPr>
            <a:xfrm>
              <a:off x="5795676" y="368217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7" name="Forme libre : forme 586">
              <a:extLst>
                <a:ext uri="{FF2B5EF4-FFF2-40B4-BE49-F238E27FC236}">
                  <a16:creationId xmlns="" xmlns:a16="http://schemas.microsoft.com/office/drawing/2014/main" id="{AD388C1D-270F-BA53-E80D-53EC4038DEF7}"/>
                </a:ext>
              </a:extLst>
            </p:cNvPr>
            <p:cNvSpPr/>
            <p:nvPr/>
          </p:nvSpPr>
          <p:spPr>
            <a:xfrm>
              <a:off x="5801581" y="369112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8" name="Forme libre : forme 587">
              <a:extLst>
                <a:ext uri="{FF2B5EF4-FFF2-40B4-BE49-F238E27FC236}">
                  <a16:creationId xmlns="" xmlns:a16="http://schemas.microsoft.com/office/drawing/2014/main" id="{10E69C71-08B0-80D8-B7A2-6B9651370EA8}"/>
                </a:ext>
              </a:extLst>
            </p:cNvPr>
            <p:cNvSpPr/>
            <p:nvPr/>
          </p:nvSpPr>
          <p:spPr>
            <a:xfrm>
              <a:off x="5815012" y="370150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89" name="Forme libre : forme 588">
              <a:extLst>
                <a:ext uri="{FF2B5EF4-FFF2-40B4-BE49-F238E27FC236}">
                  <a16:creationId xmlns="" xmlns:a16="http://schemas.microsoft.com/office/drawing/2014/main" id="{CDD631FC-0DB2-993F-D784-2FBB5F050007}"/>
                </a:ext>
              </a:extLst>
            </p:cNvPr>
            <p:cNvSpPr/>
            <p:nvPr/>
          </p:nvSpPr>
          <p:spPr>
            <a:xfrm>
              <a:off x="5856541" y="370150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0" name="Forme libre : forme 589">
              <a:extLst>
                <a:ext uri="{FF2B5EF4-FFF2-40B4-BE49-F238E27FC236}">
                  <a16:creationId xmlns="" xmlns:a16="http://schemas.microsoft.com/office/drawing/2014/main" id="{C48A133C-4C95-23FE-24F4-F382A0E1290A}"/>
                </a:ext>
              </a:extLst>
            </p:cNvPr>
            <p:cNvSpPr/>
            <p:nvPr/>
          </p:nvSpPr>
          <p:spPr>
            <a:xfrm>
              <a:off x="6031896" y="371341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1" name="Forme libre : forme 590">
              <a:extLst>
                <a:ext uri="{FF2B5EF4-FFF2-40B4-BE49-F238E27FC236}">
                  <a16:creationId xmlns="" xmlns:a16="http://schemas.microsoft.com/office/drawing/2014/main" id="{F3915D0A-6B37-488E-647C-62D60DE6933D}"/>
                </a:ext>
              </a:extLst>
            </p:cNvPr>
            <p:cNvSpPr/>
            <p:nvPr/>
          </p:nvSpPr>
          <p:spPr>
            <a:xfrm>
              <a:off x="6064567" y="371341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2" name="Forme libre : forme 591">
              <a:extLst>
                <a:ext uri="{FF2B5EF4-FFF2-40B4-BE49-F238E27FC236}">
                  <a16:creationId xmlns="" xmlns:a16="http://schemas.microsoft.com/office/drawing/2014/main" id="{A397EF9C-E8B3-56B6-61A6-B6D5F2162233}"/>
                </a:ext>
              </a:extLst>
            </p:cNvPr>
            <p:cNvSpPr/>
            <p:nvPr/>
          </p:nvSpPr>
          <p:spPr>
            <a:xfrm>
              <a:off x="6073425" y="372379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3" name="Forme libre : forme 592">
              <a:extLst>
                <a:ext uri="{FF2B5EF4-FFF2-40B4-BE49-F238E27FC236}">
                  <a16:creationId xmlns="" xmlns:a16="http://schemas.microsoft.com/office/drawing/2014/main" id="{D1946CC8-EB77-A4BE-D1D8-4F9660EE1C07}"/>
                </a:ext>
              </a:extLst>
            </p:cNvPr>
            <p:cNvSpPr/>
            <p:nvPr/>
          </p:nvSpPr>
          <p:spPr>
            <a:xfrm>
              <a:off x="6086855" y="372379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4" name="Forme libre : forme 593">
              <a:extLst>
                <a:ext uri="{FF2B5EF4-FFF2-40B4-BE49-F238E27FC236}">
                  <a16:creationId xmlns="" xmlns:a16="http://schemas.microsoft.com/office/drawing/2014/main" id="{D2D947E0-8047-82F1-A2BC-669015041B3C}"/>
                </a:ext>
              </a:extLst>
            </p:cNvPr>
            <p:cNvSpPr/>
            <p:nvPr/>
          </p:nvSpPr>
          <p:spPr>
            <a:xfrm>
              <a:off x="6089808" y="373570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5" name="Forme libre : forme 594">
              <a:extLst>
                <a:ext uri="{FF2B5EF4-FFF2-40B4-BE49-F238E27FC236}">
                  <a16:creationId xmlns="" xmlns:a16="http://schemas.microsoft.com/office/drawing/2014/main" id="{66A9D93B-5712-6CBC-B567-45C3C501253E}"/>
                </a:ext>
              </a:extLst>
            </p:cNvPr>
            <p:cNvSpPr/>
            <p:nvPr/>
          </p:nvSpPr>
          <p:spPr>
            <a:xfrm>
              <a:off x="6106191" y="374608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6" name="Forme libre : forme 595">
              <a:extLst>
                <a:ext uri="{FF2B5EF4-FFF2-40B4-BE49-F238E27FC236}">
                  <a16:creationId xmlns="" xmlns:a16="http://schemas.microsoft.com/office/drawing/2014/main" id="{560A9472-88E5-EDFC-BD50-5A3C53771802}"/>
                </a:ext>
              </a:extLst>
            </p:cNvPr>
            <p:cNvSpPr/>
            <p:nvPr/>
          </p:nvSpPr>
          <p:spPr>
            <a:xfrm>
              <a:off x="6109144" y="374608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7" name="Forme libre : forme 596">
              <a:extLst>
                <a:ext uri="{FF2B5EF4-FFF2-40B4-BE49-F238E27FC236}">
                  <a16:creationId xmlns="" xmlns:a16="http://schemas.microsoft.com/office/drawing/2014/main" id="{DD3A6E63-13FD-A351-8C18-B8A4C5919D80}"/>
                </a:ext>
              </a:extLst>
            </p:cNvPr>
            <p:cNvSpPr/>
            <p:nvPr/>
          </p:nvSpPr>
          <p:spPr>
            <a:xfrm>
              <a:off x="6147720" y="374608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8" name="Forme libre : forme 597">
              <a:extLst>
                <a:ext uri="{FF2B5EF4-FFF2-40B4-BE49-F238E27FC236}">
                  <a16:creationId xmlns="" xmlns:a16="http://schemas.microsoft.com/office/drawing/2014/main" id="{5B215C90-F5EC-D49B-0F48-AB8F9BC9B105}"/>
                </a:ext>
              </a:extLst>
            </p:cNvPr>
            <p:cNvSpPr/>
            <p:nvPr/>
          </p:nvSpPr>
          <p:spPr>
            <a:xfrm>
              <a:off x="6156673" y="374608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599" name="Forme libre : forme 598">
              <a:extLst>
                <a:ext uri="{FF2B5EF4-FFF2-40B4-BE49-F238E27FC236}">
                  <a16:creationId xmlns="" xmlns:a16="http://schemas.microsoft.com/office/drawing/2014/main" id="{BD9915A4-0933-E224-2758-DA65D54E631A}"/>
                </a:ext>
              </a:extLst>
            </p:cNvPr>
            <p:cNvSpPr/>
            <p:nvPr/>
          </p:nvSpPr>
          <p:spPr>
            <a:xfrm>
              <a:off x="6195250"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0" name="Forme libre : forme 599">
              <a:extLst>
                <a:ext uri="{FF2B5EF4-FFF2-40B4-BE49-F238E27FC236}">
                  <a16:creationId xmlns="" xmlns:a16="http://schemas.microsoft.com/office/drawing/2014/main" id="{9E1F9E62-CD0E-D93C-4A8B-2C68460B7992}"/>
                </a:ext>
              </a:extLst>
            </p:cNvPr>
            <p:cNvSpPr/>
            <p:nvPr/>
          </p:nvSpPr>
          <p:spPr>
            <a:xfrm>
              <a:off x="6285928"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1" name="Forme libre : forme 600">
              <a:extLst>
                <a:ext uri="{FF2B5EF4-FFF2-40B4-BE49-F238E27FC236}">
                  <a16:creationId xmlns="" xmlns:a16="http://schemas.microsoft.com/office/drawing/2014/main" id="{178D3195-B39F-579A-EA88-C2C9D8D4CF4A}"/>
                </a:ext>
              </a:extLst>
            </p:cNvPr>
            <p:cNvSpPr/>
            <p:nvPr/>
          </p:nvSpPr>
          <p:spPr>
            <a:xfrm>
              <a:off x="6361651"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2" name="Forme libre : forme 601">
              <a:extLst>
                <a:ext uri="{FF2B5EF4-FFF2-40B4-BE49-F238E27FC236}">
                  <a16:creationId xmlns="" xmlns:a16="http://schemas.microsoft.com/office/drawing/2014/main" id="{B223AA07-3822-E039-9871-4D54E17669B0}"/>
                </a:ext>
              </a:extLst>
            </p:cNvPr>
            <p:cNvSpPr/>
            <p:nvPr/>
          </p:nvSpPr>
          <p:spPr>
            <a:xfrm>
              <a:off x="6383940"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3" name="Forme libre : forme 602">
              <a:extLst>
                <a:ext uri="{FF2B5EF4-FFF2-40B4-BE49-F238E27FC236}">
                  <a16:creationId xmlns="" xmlns:a16="http://schemas.microsoft.com/office/drawing/2014/main" id="{F9AA9469-12AB-AB8A-FE3B-1E707A4DDEDD}"/>
                </a:ext>
              </a:extLst>
            </p:cNvPr>
            <p:cNvSpPr/>
            <p:nvPr/>
          </p:nvSpPr>
          <p:spPr>
            <a:xfrm>
              <a:off x="6397370"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4" name="Forme libre : forme 603">
              <a:extLst>
                <a:ext uri="{FF2B5EF4-FFF2-40B4-BE49-F238E27FC236}">
                  <a16:creationId xmlns="" xmlns:a16="http://schemas.microsoft.com/office/drawing/2014/main" id="{BF7ED7D9-EE54-C3AE-4D18-F7FECE02979F}"/>
                </a:ext>
              </a:extLst>
            </p:cNvPr>
            <p:cNvSpPr/>
            <p:nvPr/>
          </p:nvSpPr>
          <p:spPr>
            <a:xfrm>
              <a:off x="6416611" y="37595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5" name="Forme libre : forme 604">
              <a:extLst>
                <a:ext uri="{FF2B5EF4-FFF2-40B4-BE49-F238E27FC236}">
                  <a16:creationId xmlns="" xmlns:a16="http://schemas.microsoft.com/office/drawing/2014/main" id="{2B93324B-F598-C825-9BA7-765EED55E6AC}"/>
                </a:ext>
              </a:extLst>
            </p:cNvPr>
            <p:cNvSpPr/>
            <p:nvPr/>
          </p:nvSpPr>
          <p:spPr>
            <a:xfrm>
              <a:off x="6447853" y="377437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6" name="Forme libre : forme 605">
              <a:extLst>
                <a:ext uri="{FF2B5EF4-FFF2-40B4-BE49-F238E27FC236}">
                  <a16:creationId xmlns="" xmlns:a16="http://schemas.microsoft.com/office/drawing/2014/main" id="{91894A6B-2CB0-5F01-958E-5EE4C760FFBD}"/>
                </a:ext>
              </a:extLst>
            </p:cNvPr>
            <p:cNvSpPr/>
            <p:nvPr/>
          </p:nvSpPr>
          <p:spPr>
            <a:xfrm>
              <a:off x="6455282" y="377437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7" name="Forme libre : forme 606">
              <a:extLst>
                <a:ext uri="{FF2B5EF4-FFF2-40B4-BE49-F238E27FC236}">
                  <a16:creationId xmlns="" xmlns:a16="http://schemas.microsoft.com/office/drawing/2014/main" id="{8C7F49EB-08A1-3C1B-2A8E-E70A9DDCBB9C}"/>
                </a:ext>
              </a:extLst>
            </p:cNvPr>
            <p:cNvSpPr/>
            <p:nvPr/>
          </p:nvSpPr>
          <p:spPr>
            <a:xfrm>
              <a:off x="6541483" y="380561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8" name="Forme libre : forme 607">
              <a:extLst>
                <a:ext uri="{FF2B5EF4-FFF2-40B4-BE49-F238E27FC236}">
                  <a16:creationId xmlns="" xmlns:a16="http://schemas.microsoft.com/office/drawing/2014/main" id="{45FA7A71-039A-F4BF-B9C9-1B06023A5495}"/>
                </a:ext>
              </a:extLst>
            </p:cNvPr>
            <p:cNvSpPr/>
            <p:nvPr/>
          </p:nvSpPr>
          <p:spPr>
            <a:xfrm>
              <a:off x="6563772" y="380561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09" name="Forme libre : forme 608">
              <a:extLst>
                <a:ext uri="{FF2B5EF4-FFF2-40B4-BE49-F238E27FC236}">
                  <a16:creationId xmlns="" xmlns:a16="http://schemas.microsoft.com/office/drawing/2014/main" id="{4675C04B-3607-41CB-7092-E9E0FC818493}"/>
                </a:ext>
              </a:extLst>
            </p:cNvPr>
            <p:cNvSpPr/>
            <p:nvPr/>
          </p:nvSpPr>
          <p:spPr>
            <a:xfrm>
              <a:off x="6577107" y="380561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0" name="Forme libre : forme 609">
              <a:extLst>
                <a:ext uri="{FF2B5EF4-FFF2-40B4-BE49-F238E27FC236}">
                  <a16:creationId xmlns="" xmlns:a16="http://schemas.microsoft.com/office/drawing/2014/main" id="{47F6AC38-249E-3644-62C5-5BCF63A363C2}"/>
                </a:ext>
              </a:extLst>
            </p:cNvPr>
            <p:cNvSpPr/>
            <p:nvPr/>
          </p:nvSpPr>
          <p:spPr>
            <a:xfrm>
              <a:off x="6591966" y="380561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1" name="Forme libre : forme 610">
              <a:extLst>
                <a:ext uri="{FF2B5EF4-FFF2-40B4-BE49-F238E27FC236}">
                  <a16:creationId xmlns="" xmlns:a16="http://schemas.microsoft.com/office/drawing/2014/main" id="{5DB0ADD6-0F92-DE53-B6E8-7A860286CE6C}"/>
                </a:ext>
              </a:extLst>
            </p:cNvPr>
            <p:cNvSpPr/>
            <p:nvPr/>
          </p:nvSpPr>
          <p:spPr>
            <a:xfrm>
              <a:off x="6599395" y="380561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2" name="Forme libre : forme 611">
              <a:extLst>
                <a:ext uri="{FF2B5EF4-FFF2-40B4-BE49-F238E27FC236}">
                  <a16:creationId xmlns="" xmlns:a16="http://schemas.microsoft.com/office/drawing/2014/main" id="{162F8637-F3A7-CC47-EE01-7F5F63083116}"/>
                </a:ext>
              </a:extLst>
            </p:cNvPr>
            <p:cNvSpPr/>
            <p:nvPr/>
          </p:nvSpPr>
          <p:spPr>
            <a:xfrm>
              <a:off x="6611302" y="384124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3" name="Forme libre : forme 612">
              <a:extLst>
                <a:ext uri="{FF2B5EF4-FFF2-40B4-BE49-F238E27FC236}">
                  <a16:creationId xmlns="" xmlns:a16="http://schemas.microsoft.com/office/drawing/2014/main" id="{42F5B687-13F9-0552-930C-30D5E1A28BA6}"/>
                </a:ext>
              </a:extLst>
            </p:cNvPr>
            <p:cNvSpPr/>
            <p:nvPr/>
          </p:nvSpPr>
          <p:spPr>
            <a:xfrm>
              <a:off x="6646925"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4" name="Forme libre : forme 613">
              <a:extLst>
                <a:ext uri="{FF2B5EF4-FFF2-40B4-BE49-F238E27FC236}">
                  <a16:creationId xmlns="" xmlns:a16="http://schemas.microsoft.com/office/drawing/2014/main" id="{98C918D8-F987-8D33-4B78-6ED1B16658AB}"/>
                </a:ext>
              </a:extLst>
            </p:cNvPr>
            <p:cNvSpPr/>
            <p:nvPr/>
          </p:nvSpPr>
          <p:spPr>
            <a:xfrm>
              <a:off x="6688549"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5" name="Forme libre : forme 614">
              <a:extLst>
                <a:ext uri="{FF2B5EF4-FFF2-40B4-BE49-F238E27FC236}">
                  <a16:creationId xmlns="" xmlns:a16="http://schemas.microsoft.com/office/drawing/2014/main" id="{67BE889E-D501-C93D-B611-00589409F250}"/>
                </a:ext>
              </a:extLst>
            </p:cNvPr>
            <p:cNvSpPr/>
            <p:nvPr/>
          </p:nvSpPr>
          <p:spPr>
            <a:xfrm>
              <a:off x="6727126"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6" name="Forme libre : forme 615">
              <a:extLst>
                <a:ext uri="{FF2B5EF4-FFF2-40B4-BE49-F238E27FC236}">
                  <a16:creationId xmlns="" xmlns:a16="http://schemas.microsoft.com/office/drawing/2014/main" id="{608F3CD6-46FB-AD4F-3F52-97A918285697}"/>
                </a:ext>
              </a:extLst>
            </p:cNvPr>
            <p:cNvSpPr/>
            <p:nvPr/>
          </p:nvSpPr>
          <p:spPr>
            <a:xfrm>
              <a:off x="6733126"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7" name="Forme libre : forme 616">
              <a:extLst>
                <a:ext uri="{FF2B5EF4-FFF2-40B4-BE49-F238E27FC236}">
                  <a16:creationId xmlns="" xmlns:a16="http://schemas.microsoft.com/office/drawing/2014/main" id="{ADE0241E-B08D-8502-461D-81A755FCDBEE}"/>
                </a:ext>
              </a:extLst>
            </p:cNvPr>
            <p:cNvSpPr/>
            <p:nvPr/>
          </p:nvSpPr>
          <p:spPr>
            <a:xfrm>
              <a:off x="6741985"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8" name="Forme libre : forme 617">
              <a:extLst>
                <a:ext uri="{FF2B5EF4-FFF2-40B4-BE49-F238E27FC236}">
                  <a16:creationId xmlns="" xmlns:a16="http://schemas.microsoft.com/office/drawing/2014/main" id="{00D464BF-9303-8677-5487-24039598F8C2}"/>
                </a:ext>
              </a:extLst>
            </p:cNvPr>
            <p:cNvSpPr/>
            <p:nvPr/>
          </p:nvSpPr>
          <p:spPr>
            <a:xfrm>
              <a:off x="6785038"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19" name="Forme libre : forme 618">
              <a:extLst>
                <a:ext uri="{FF2B5EF4-FFF2-40B4-BE49-F238E27FC236}">
                  <a16:creationId xmlns="" xmlns:a16="http://schemas.microsoft.com/office/drawing/2014/main" id="{478A3E6F-8049-A051-B766-FA56516A4967}"/>
                </a:ext>
              </a:extLst>
            </p:cNvPr>
            <p:cNvSpPr/>
            <p:nvPr/>
          </p:nvSpPr>
          <p:spPr>
            <a:xfrm>
              <a:off x="6854951"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0" name="Forme libre : forme 619">
              <a:extLst>
                <a:ext uri="{FF2B5EF4-FFF2-40B4-BE49-F238E27FC236}">
                  <a16:creationId xmlns="" xmlns:a16="http://schemas.microsoft.com/office/drawing/2014/main" id="{8B37FC48-C92F-F353-FCED-A1050203BC92}"/>
                </a:ext>
              </a:extLst>
            </p:cNvPr>
            <p:cNvSpPr/>
            <p:nvPr/>
          </p:nvSpPr>
          <p:spPr>
            <a:xfrm>
              <a:off x="6902481" y="386057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1" name="Forme libre : forme 620">
              <a:extLst>
                <a:ext uri="{FF2B5EF4-FFF2-40B4-BE49-F238E27FC236}">
                  <a16:creationId xmlns="" xmlns:a16="http://schemas.microsoft.com/office/drawing/2014/main" id="{737C2BE5-22E9-708D-9AC7-BF2DF296CFB0}"/>
                </a:ext>
              </a:extLst>
            </p:cNvPr>
            <p:cNvSpPr/>
            <p:nvPr/>
          </p:nvSpPr>
          <p:spPr>
            <a:xfrm>
              <a:off x="7052500" y="38843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2" name="Forme libre : forme 621">
              <a:extLst>
                <a:ext uri="{FF2B5EF4-FFF2-40B4-BE49-F238E27FC236}">
                  <a16:creationId xmlns="" xmlns:a16="http://schemas.microsoft.com/office/drawing/2014/main" id="{1B6F2E12-249B-ED5E-B94E-A6DB2FDFE48F}"/>
                </a:ext>
              </a:extLst>
            </p:cNvPr>
            <p:cNvSpPr/>
            <p:nvPr/>
          </p:nvSpPr>
          <p:spPr>
            <a:xfrm>
              <a:off x="7082218" y="38843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3" name="Forme libre : forme 622">
              <a:extLst>
                <a:ext uri="{FF2B5EF4-FFF2-40B4-BE49-F238E27FC236}">
                  <a16:creationId xmlns="" xmlns:a16="http://schemas.microsoft.com/office/drawing/2014/main" id="{34F5C8DB-3A42-7F1B-0C56-8C30F1CDAE2F}"/>
                </a:ext>
              </a:extLst>
            </p:cNvPr>
            <p:cNvSpPr/>
            <p:nvPr/>
          </p:nvSpPr>
          <p:spPr>
            <a:xfrm>
              <a:off x="7113364" y="38843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4" name="Forme libre : forme 623">
              <a:extLst>
                <a:ext uri="{FF2B5EF4-FFF2-40B4-BE49-F238E27FC236}">
                  <a16:creationId xmlns="" xmlns:a16="http://schemas.microsoft.com/office/drawing/2014/main" id="{5BFEB6A2-E253-B0B7-1CED-27FC9E17E426}"/>
                </a:ext>
              </a:extLst>
            </p:cNvPr>
            <p:cNvSpPr/>
            <p:nvPr/>
          </p:nvSpPr>
          <p:spPr>
            <a:xfrm>
              <a:off x="7116412" y="38843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5" name="Forme libre : forme 624">
              <a:extLst>
                <a:ext uri="{FF2B5EF4-FFF2-40B4-BE49-F238E27FC236}">
                  <a16:creationId xmlns="" xmlns:a16="http://schemas.microsoft.com/office/drawing/2014/main" id="{8399EF43-3F5C-9CCF-E212-A2F146383658}"/>
                </a:ext>
              </a:extLst>
            </p:cNvPr>
            <p:cNvSpPr/>
            <p:nvPr/>
          </p:nvSpPr>
          <p:spPr>
            <a:xfrm>
              <a:off x="7140130" y="38843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6" name="Forme libre : forme 625">
              <a:extLst>
                <a:ext uri="{FF2B5EF4-FFF2-40B4-BE49-F238E27FC236}">
                  <a16:creationId xmlns="" xmlns:a16="http://schemas.microsoft.com/office/drawing/2014/main" id="{CBA66D55-98F0-83AF-FAEC-67BE996B7EC5}"/>
                </a:ext>
              </a:extLst>
            </p:cNvPr>
            <p:cNvSpPr/>
            <p:nvPr/>
          </p:nvSpPr>
          <p:spPr>
            <a:xfrm>
              <a:off x="7184707" y="391706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7" name="Forme libre : forme 626">
              <a:extLst>
                <a:ext uri="{FF2B5EF4-FFF2-40B4-BE49-F238E27FC236}">
                  <a16:creationId xmlns="" xmlns:a16="http://schemas.microsoft.com/office/drawing/2014/main" id="{8E403CCF-982D-AD91-0EBC-695397A2CC1E}"/>
                </a:ext>
              </a:extLst>
            </p:cNvPr>
            <p:cNvSpPr/>
            <p:nvPr/>
          </p:nvSpPr>
          <p:spPr>
            <a:xfrm>
              <a:off x="7354061"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8" name="Forme libre : forme 627">
              <a:extLst>
                <a:ext uri="{FF2B5EF4-FFF2-40B4-BE49-F238E27FC236}">
                  <a16:creationId xmlns="" xmlns:a16="http://schemas.microsoft.com/office/drawing/2014/main" id="{1AF7CE6D-0A62-1F33-AA3E-692C0649DD0B}"/>
                </a:ext>
              </a:extLst>
            </p:cNvPr>
            <p:cNvSpPr/>
            <p:nvPr/>
          </p:nvSpPr>
          <p:spPr>
            <a:xfrm>
              <a:off x="7385303"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29" name="Forme libre : forme 628">
              <a:extLst>
                <a:ext uri="{FF2B5EF4-FFF2-40B4-BE49-F238E27FC236}">
                  <a16:creationId xmlns="" xmlns:a16="http://schemas.microsoft.com/office/drawing/2014/main" id="{01DC2C94-EBF7-AAA2-439F-BF0F4682E7FB}"/>
                </a:ext>
              </a:extLst>
            </p:cNvPr>
            <p:cNvSpPr/>
            <p:nvPr/>
          </p:nvSpPr>
          <p:spPr>
            <a:xfrm>
              <a:off x="7504080"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0" name="Forme libre : forme 629">
              <a:extLst>
                <a:ext uri="{FF2B5EF4-FFF2-40B4-BE49-F238E27FC236}">
                  <a16:creationId xmlns="" xmlns:a16="http://schemas.microsoft.com/office/drawing/2014/main" id="{7C2509AB-1A6C-3255-11E8-3504DDF4FF06}"/>
                </a:ext>
              </a:extLst>
            </p:cNvPr>
            <p:cNvSpPr/>
            <p:nvPr/>
          </p:nvSpPr>
          <p:spPr>
            <a:xfrm>
              <a:off x="7590281"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1" name="Forme libre : forme 630">
              <a:extLst>
                <a:ext uri="{FF2B5EF4-FFF2-40B4-BE49-F238E27FC236}">
                  <a16:creationId xmlns="" xmlns:a16="http://schemas.microsoft.com/office/drawing/2014/main" id="{D367336E-D0C9-8131-3CB0-5A6C2CDF91AC}"/>
                </a:ext>
              </a:extLst>
            </p:cNvPr>
            <p:cNvSpPr/>
            <p:nvPr/>
          </p:nvSpPr>
          <p:spPr>
            <a:xfrm>
              <a:off x="7600663"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2" name="Forme libre : forme 631">
              <a:extLst>
                <a:ext uri="{FF2B5EF4-FFF2-40B4-BE49-F238E27FC236}">
                  <a16:creationId xmlns="" xmlns:a16="http://schemas.microsoft.com/office/drawing/2014/main" id="{E2CDA548-8E76-2350-27A0-4297DC2B5DFE}"/>
                </a:ext>
              </a:extLst>
            </p:cNvPr>
            <p:cNvSpPr/>
            <p:nvPr/>
          </p:nvSpPr>
          <p:spPr>
            <a:xfrm>
              <a:off x="7615522"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3" name="Forme libre : forme 632">
              <a:extLst>
                <a:ext uri="{FF2B5EF4-FFF2-40B4-BE49-F238E27FC236}">
                  <a16:creationId xmlns="" xmlns:a16="http://schemas.microsoft.com/office/drawing/2014/main" id="{1CBC2D52-C0EA-6FDF-2849-EE3B0C349EC8}"/>
                </a:ext>
              </a:extLst>
            </p:cNvPr>
            <p:cNvSpPr/>
            <p:nvPr/>
          </p:nvSpPr>
          <p:spPr>
            <a:xfrm>
              <a:off x="7625905"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4" name="Forme libre : forme 633">
              <a:extLst>
                <a:ext uri="{FF2B5EF4-FFF2-40B4-BE49-F238E27FC236}">
                  <a16:creationId xmlns="" xmlns:a16="http://schemas.microsoft.com/office/drawing/2014/main" id="{9609CE10-8417-2A7C-7AD4-7F937F6A83E7}"/>
                </a:ext>
              </a:extLst>
            </p:cNvPr>
            <p:cNvSpPr/>
            <p:nvPr/>
          </p:nvSpPr>
          <p:spPr>
            <a:xfrm>
              <a:off x="7725441" y="39839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5" name="Forme libre : forme 634">
              <a:extLst>
                <a:ext uri="{FF2B5EF4-FFF2-40B4-BE49-F238E27FC236}">
                  <a16:creationId xmlns="" xmlns:a16="http://schemas.microsoft.com/office/drawing/2014/main" id="{8FBF601F-AD1D-6238-3EA5-56474F41CA85}"/>
                </a:ext>
              </a:extLst>
            </p:cNvPr>
            <p:cNvSpPr/>
            <p:nvPr/>
          </p:nvSpPr>
          <p:spPr>
            <a:xfrm>
              <a:off x="7850314"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6" name="Forme libre : forme 635">
              <a:extLst>
                <a:ext uri="{FF2B5EF4-FFF2-40B4-BE49-F238E27FC236}">
                  <a16:creationId xmlns="" xmlns:a16="http://schemas.microsoft.com/office/drawing/2014/main" id="{8FCDE2A6-8EE2-4E07-F8CE-A088E23BA891}"/>
                </a:ext>
              </a:extLst>
            </p:cNvPr>
            <p:cNvSpPr/>
            <p:nvPr/>
          </p:nvSpPr>
          <p:spPr>
            <a:xfrm>
              <a:off x="8095392"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7" name="Forme libre : forme 636">
              <a:extLst>
                <a:ext uri="{FF2B5EF4-FFF2-40B4-BE49-F238E27FC236}">
                  <a16:creationId xmlns="" xmlns:a16="http://schemas.microsoft.com/office/drawing/2014/main" id="{AF6468AF-E782-337A-2D69-43AC37FB0C33}"/>
                </a:ext>
              </a:extLst>
            </p:cNvPr>
            <p:cNvSpPr/>
            <p:nvPr/>
          </p:nvSpPr>
          <p:spPr>
            <a:xfrm>
              <a:off x="8116252"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8" name="Forme libre : forme 637">
              <a:extLst>
                <a:ext uri="{FF2B5EF4-FFF2-40B4-BE49-F238E27FC236}">
                  <a16:creationId xmlns="" xmlns:a16="http://schemas.microsoft.com/office/drawing/2014/main" id="{5EF8459A-5AAC-26D6-F2EC-DECB6189632E}"/>
                </a:ext>
              </a:extLst>
            </p:cNvPr>
            <p:cNvSpPr/>
            <p:nvPr/>
          </p:nvSpPr>
          <p:spPr>
            <a:xfrm>
              <a:off x="8122157"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39" name="Forme libre : forme 638">
              <a:extLst>
                <a:ext uri="{FF2B5EF4-FFF2-40B4-BE49-F238E27FC236}">
                  <a16:creationId xmlns="" xmlns:a16="http://schemas.microsoft.com/office/drawing/2014/main" id="{E5C03FA1-3066-4D51-A340-FE7E83946AC5}"/>
                </a:ext>
              </a:extLst>
            </p:cNvPr>
            <p:cNvSpPr/>
            <p:nvPr/>
          </p:nvSpPr>
          <p:spPr>
            <a:xfrm>
              <a:off x="8147398"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40" name="Forme libre : forme 639">
              <a:extLst>
                <a:ext uri="{FF2B5EF4-FFF2-40B4-BE49-F238E27FC236}">
                  <a16:creationId xmlns="" xmlns:a16="http://schemas.microsoft.com/office/drawing/2014/main" id="{B108240C-ABC8-7DC6-3529-2C33D587EE6F}"/>
                </a:ext>
              </a:extLst>
            </p:cNvPr>
            <p:cNvSpPr/>
            <p:nvPr/>
          </p:nvSpPr>
          <p:spPr>
            <a:xfrm>
              <a:off x="8186070"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sp>
          <p:nvSpPr>
            <p:cNvPr id="641" name="Forme libre : forme 640">
              <a:extLst>
                <a:ext uri="{FF2B5EF4-FFF2-40B4-BE49-F238E27FC236}">
                  <a16:creationId xmlns="" xmlns:a16="http://schemas.microsoft.com/office/drawing/2014/main" id="{C7FCC4DA-EC3C-45CE-48DB-D142D337EEDE}"/>
                </a:ext>
              </a:extLst>
            </p:cNvPr>
            <p:cNvSpPr/>
            <p:nvPr/>
          </p:nvSpPr>
          <p:spPr>
            <a:xfrm>
              <a:off x="8448960" y="40642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tx1">
                  <a:lumMod val="50000"/>
                  <a:lumOff val="50000"/>
                </a:schemeClr>
              </a:solidFill>
              <a:prstDash val="solid"/>
              <a:miter/>
            </a:ln>
          </p:spPr>
          <p:txBody>
            <a:bodyPr rtlCol="0" anchor="ctr"/>
            <a:lstStyle/>
            <a:p>
              <a:endParaRPr lang="fr-FR"/>
            </a:p>
          </p:txBody>
        </p:sp>
      </p:grpSp>
      <p:grpSp>
        <p:nvGrpSpPr>
          <p:cNvPr id="827" name="Groupe 826">
            <a:extLst>
              <a:ext uri="{FF2B5EF4-FFF2-40B4-BE49-F238E27FC236}">
                <a16:creationId xmlns="" xmlns:a16="http://schemas.microsoft.com/office/drawing/2014/main" id="{CF888F6E-9A14-4D8A-1A31-9D912466753B}"/>
              </a:ext>
            </a:extLst>
          </p:cNvPr>
          <p:cNvGrpSpPr/>
          <p:nvPr/>
        </p:nvGrpSpPr>
        <p:grpSpPr>
          <a:xfrm>
            <a:off x="3115104" y="2066726"/>
            <a:ext cx="6476097" cy="1191415"/>
            <a:chOff x="3308698" y="2185701"/>
            <a:chExt cx="4845273" cy="1368933"/>
          </a:xfrm>
        </p:grpSpPr>
        <p:sp>
          <p:nvSpPr>
            <p:cNvPr id="648" name="Forme libre : forme 647">
              <a:extLst>
                <a:ext uri="{FF2B5EF4-FFF2-40B4-BE49-F238E27FC236}">
                  <a16:creationId xmlns="" xmlns:a16="http://schemas.microsoft.com/office/drawing/2014/main" id="{FED884E5-B300-AEF5-8152-5C235428F75A}"/>
                </a:ext>
              </a:extLst>
            </p:cNvPr>
            <p:cNvSpPr/>
            <p:nvPr/>
          </p:nvSpPr>
          <p:spPr>
            <a:xfrm>
              <a:off x="3308698" y="2218944"/>
              <a:ext cx="4835747" cy="1297590"/>
            </a:xfrm>
            <a:custGeom>
              <a:avLst/>
              <a:gdLst>
                <a:gd name="connsiteX0" fmla="*/ 0 w 4835747"/>
                <a:gd name="connsiteY0" fmla="*/ 0 h 1297590"/>
                <a:gd name="connsiteX1" fmla="*/ 0 w 4835747"/>
                <a:gd name="connsiteY1" fmla="*/ 0 h 1297590"/>
                <a:gd name="connsiteX2" fmla="*/ 1524 w 4835747"/>
                <a:gd name="connsiteY2" fmla="*/ 0 h 1297590"/>
                <a:gd name="connsiteX3" fmla="*/ 35719 w 4835747"/>
                <a:gd name="connsiteY3" fmla="*/ 0 h 1297590"/>
                <a:gd name="connsiteX4" fmla="*/ 35719 w 4835747"/>
                <a:gd name="connsiteY4" fmla="*/ 5905 h 1297590"/>
                <a:gd name="connsiteX5" fmla="*/ 74295 w 4835747"/>
                <a:gd name="connsiteY5" fmla="*/ 5905 h 1297590"/>
                <a:gd name="connsiteX6" fmla="*/ 74295 w 4835747"/>
                <a:gd name="connsiteY6" fmla="*/ 11906 h 1297590"/>
                <a:gd name="connsiteX7" fmla="*/ 80201 w 4835747"/>
                <a:gd name="connsiteY7" fmla="*/ 11906 h 1297590"/>
                <a:gd name="connsiteX8" fmla="*/ 80201 w 4835747"/>
                <a:gd name="connsiteY8" fmla="*/ 17812 h 1297590"/>
                <a:gd name="connsiteX9" fmla="*/ 83249 w 4835747"/>
                <a:gd name="connsiteY9" fmla="*/ 17812 h 1297590"/>
                <a:gd name="connsiteX10" fmla="*/ 83249 w 4835747"/>
                <a:gd name="connsiteY10" fmla="*/ 23813 h 1297590"/>
                <a:gd name="connsiteX11" fmla="*/ 102489 w 4835747"/>
                <a:gd name="connsiteY11" fmla="*/ 23813 h 1297590"/>
                <a:gd name="connsiteX12" fmla="*/ 102489 w 4835747"/>
                <a:gd name="connsiteY12" fmla="*/ 29718 h 1297590"/>
                <a:gd name="connsiteX13" fmla="*/ 109919 w 4835747"/>
                <a:gd name="connsiteY13" fmla="*/ 29718 h 1297590"/>
                <a:gd name="connsiteX14" fmla="*/ 109919 w 4835747"/>
                <a:gd name="connsiteY14" fmla="*/ 43053 h 1297590"/>
                <a:gd name="connsiteX15" fmla="*/ 115919 w 4835747"/>
                <a:gd name="connsiteY15" fmla="*/ 43053 h 1297590"/>
                <a:gd name="connsiteX16" fmla="*/ 115919 w 4835747"/>
                <a:gd name="connsiteY16" fmla="*/ 49054 h 1297590"/>
                <a:gd name="connsiteX17" fmla="*/ 118872 w 4835747"/>
                <a:gd name="connsiteY17" fmla="*/ 54959 h 1297590"/>
                <a:gd name="connsiteX18" fmla="*/ 124778 w 4835747"/>
                <a:gd name="connsiteY18" fmla="*/ 54959 h 1297590"/>
                <a:gd name="connsiteX19" fmla="*/ 126302 w 4835747"/>
                <a:gd name="connsiteY19" fmla="*/ 54959 h 1297590"/>
                <a:gd name="connsiteX20" fmla="*/ 126302 w 4835747"/>
                <a:gd name="connsiteY20" fmla="*/ 60960 h 1297590"/>
                <a:gd name="connsiteX21" fmla="*/ 132207 w 4835747"/>
                <a:gd name="connsiteY21" fmla="*/ 60960 h 1297590"/>
                <a:gd name="connsiteX22" fmla="*/ 132207 w 4835747"/>
                <a:gd name="connsiteY22" fmla="*/ 66865 h 1297590"/>
                <a:gd name="connsiteX23" fmla="*/ 151543 w 4835747"/>
                <a:gd name="connsiteY23" fmla="*/ 66865 h 1297590"/>
                <a:gd name="connsiteX24" fmla="*/ 151543 w 4835747"/>
                <a:gd name="connsiteY24" fmla="*/ 74295 h 1297590"/>
                <a:gd name="connsiteX25" fmla="*/ 163449 w 4835747"/>
                <a:gd name="connsiteY25" fmla="*/ 74295 h 1297590"/>
                <a:gd name="connsiteX26" fmla="*/ 163449 w 4835747"/>
                <a:gd name="connsiteY26" fmla="*/ 86201 h 1297590"/>
                <a:gd name="connsiteX27" fmla="*/ 179737 w 4835747"/>
                <a:gd name="connsiteY27" fmla="*/ 86201 h 1297590"/>
                <a:gd name="connsiteX28" fmla="*/ 179737 w 4835747"/>
                <a:gd name="connsiteY28" fmla="*/ 92107 h 1297590"/>
                <a:gd name="connsiteX29" fmla="*/ 185738 w 4835747"/>
                <a:gd name="connsiteY29" fmla="*/ 98108 h 1297590"/>
                <a:gd name="connsiteX30" fmla="*/ 190214 w 4835747"/>
                <a:gd name="connsiteY30" fmla="*/ 98108 h 1297590"/>
                <a:gd name="connsiteX31" fmla="*/ 190214 w 4835747"/>
                <a:gd name="connsiteY31" fmla="*/ 104013 h 1297590"/>
                <a:gd name="connsiteX32" fmla="*/ 215456 w 4835747"/>
                <a:gd name="connsiteY32" fmla="*/ 104013 h 1297590"/>
                <a:gd name="connsiteX33" fmla="*/ 215456 w 4835747"/>
                <a:gd name="connsiteY33" fmla="*/ 111443 h 1297590"/>
                <a:gd name="connsiteX34" fmla="*/ 221361 w 4835747"/>
                <a:gd name="connsiteY34" fmla="*/ 117443 h 1297590"/>
                <a:gd name="connsiteX35" fmla="*/ 234791 w 4835747"/>
                <a:gd name="connsiteY35" fmla="*/ 117443 h 1297590"/>
                <a:gd name="connsiteX36" fmla="*/ 234791 w 4835747"/>
                <a:gd name="connsiteY36" fmla="*/ 123349 h 1297590"/>
                <a:gd name="connsiteX37" fmla="*/ 237744 w 4835747"/>
                <a:gd name="connsiteY37" fmla="*/ 123349 h 1297590"/>
                <a:gd name="connsiteX38" fmla="*/ 237744 w 4835747"/>
                <a:gd name="connsiteY38" fmla="*/ 129254 h 1297590"/>
                <a:gd name="connsiteX39" fmla="*/ 240697 w 4835747"/>
                <a:gd name="connsiteY39" fmla="*/ 129254 h 1297590"/>
                <a:gd name="connsiteX40" fmla="*/ 240697 w 4835747"/>
                <a:gd name="connsiteY40" fmla="*/ 135255 h 1297590"/>
                <a:gd name="connsiteX41" fmla="*/ 243650 w 4835747"/>
                <a:gd name="connsiteY41" fmla="*/ 135255 h 1297590"/>
                <a:gd name="connsiteX42" fmla="*/ 243650 w 4835747"/>
                <a:gd name="connsiteY42" fmla="*/ 141161 h 1297590"/>
                <a:gd name="connsiteX43" fmla="*/ 260033 w 4835747"/>
                <a:gd name="connsiteY43" fmla="*/ 141161 h 1297590"/>
                <a:gd name="connsiteX44" fmla="*/ 260033 w 4835747"/>
                <a:gd name="connsiteY44" fmla="*/ 148590 h 1297590"/>
                <a:gd name="connsiteX45" fmla="*/ 262985 w 4835747"/>
                <a:gd name="connsiteY45" fmla="*/ 148590 h 1297590"/>
                <a:gd name="connsiteX46" fmla="*/ 262985 w 4835747"/>
                <a:gd name="connsiteY46" fmla="*/ 154591 h 1297590"/>
                <a:gd name="connsiteX47" fmla="*/ 265938 w 4835747"/>
                <a:gd name="connsiteY47" fmla="*/ 154591 h 1297590"/>
                <a:gd name="connsiteX48" fmla="*/ 268891 w 4835747"/>
                <a:gd name="connsiteY48" fmla="*/ 154591 h 1297590"/>
                <a:gd name="connsiteX49" fmla="*/ 276320 w 4835747"/>
                <a:gd name="connsiteY49" fmla="*/ 154591 h 1297590"/>
                <a:gd name="connsiteX50" fmla="*/ 276320 w 4835747"/>
                <a:gd name="connsiteY50" fmla="*/ 160496 h 1297590"/>
                <a:gd name="connsiteX51" fmla="*/ 279273 w 4835747"/>
                <a:gd name="connsiteY51" fmla="*/ 160496 h 1297590"/>
                <a:gd name="connsiteX52" fmla="*/ 279273 w 4835747"/>
                <a:gd name="connsiteY52" fmla="*/ 166497 h 1297590"/>
                <a:gd name="connsiteX53" fmla="*/ 285274 w 4835747"/>
                <a:gd name="connsiteY53" fmla="*/ 166497 h 1297590"/>
                <a:gd name="connsiteX54" fmla="*/ 285274 w 4835747"/>
                <a:gd name="connsiteY54" fmla="*/ 172403 h 1297590"/>
                <a:gd name="connsiteX55" fmla="*/ 291179 w 4835747"/>
                <a:gd name="connsiteY55" fmla="*/ 172403 h 1297590"/>
                <a:gd name="connsiteX56" fmla="*/ 295656 w 4835747"/>
                <a:gd name="connsiteY56" fmla="*/ 172403 h 1297590"/>
                <a:gd name="connsiteX57" fmla="*/ 295656 w 4835747"/>
                <a:gd name="connsiteY57" fmla="*/ 179832 h 1297590"/>
                <a:gd name="connsiteX58" fmla="*/ 301562 w 4835747"/>
                <a:gd name="connsiteY58" fmla="*/ 179832 h 1297590"/>
                <a:gd name="connsiteX59" fmla="*/ 301562 w 4835747"/>
                <a:gd name="connsiteY59" fmla="*/ 185737 h 1297590"/>
                <a:gd name="connsiteX60" fmla="*/ 310515 w 4835747"/>
                <a:gd name="connsiteY60" fmla="*/ 185737 h 1297590"/>
                <a:gd name="connsiteX61" fmla="*/ 310515 w 4835747"/>
                <a:gd name="connsiteY61" fmla="*/ 191738 h 1297590"/>
                <a:gd name="connsiteX62" fmla="*/ 312039 w 4835747"/>
                <a:gd name="connsiteY62" fmla="*/ 191738 h 1297590"/>
                <a:gd name="connsiteX63" fmla="*/ 312039 w 4835747"/>
                <a:gd name="connsiteY63" fmla="*/ 197644 h 1297590"/>
                <a:gd name="connsiteX64" fmla="*/ 314992 w 4835747"/>
                <a:gd name="connsiteY64" fmla="*/ 197644 h 1297590"/>
                <a:gd name="connsiteX65" fmla="*/ 314992 w 4835747"/>
                <a:gd name="connsiteY65" fmla="*/ 211074 h 1297590"/>
                <a:gd name="connsiteX66" fmla="*/ 320897 w 4835747"/>
                <a:gd name="connsiteY66" fmla="*/ 211074 h 1297590"/>
                <a:gd name="connsiteX67" fmla="*/ 320897 w 4835747"/>
                <a:gd name="connsiteY67" fmla="*/ 216980 h 1297590"/>
                <a:gd name="connsiteX68" fmla="*/ 337280 w 4835747"/>
                <a:gd name="connsiteY68" fmla="*/ 216980 h 1297590"/>
                <a:gd name="connsiteX69" fmla="*/ 337280 w 4835747"/>
                <a:gd name="connsiteY69" fmla="*/ 222980 h 1297590"/>
                <a:gd name="connsiteX70" fmla="*/ 343186 w 4835747"/>
                <a:gd name="connsiteY70" fmla="*/ 222980 h 1297590"/>
                <a:gd name="connsiteX71" fmla="*/ 343186 w 4835747"/>
                <a:gd name="connsiteY71" fmla="*/ 228886 h 1297590"/>
                <a:gd name="connsiteX72" fmla="*/ 371380 w 4835747"/>
                <a:gd name="connsiteY72" fmla="*/ 228886 h 1297590"/>
                <a:gd name="connsiteX73" fmla="*/ 371380 w 4835747"/>
                <a:gd name="connsiteY73" fmla="*/ 234791 h 1297590"/>
                <a:gd name="connsiteX74" fmla="*/ 374428 w 4835747"/>
                <a:gd name="connsiteY74" fmla="*/ 234791 h 1297590"/>
                <a:gd name="connsiteX75" fmla="*/ 378809 w 4835747"/>
                <a:gd name="connsiteY75" fmla="*/ 234791 h 1297590"/>
                <a:gd name="connsiteX76" fmla="*/ 378809 w 4835747"/>
                <a:gd name="connsiteY76" fmla="*/ 248222 h 1297590"/>
                <a:gd name="connsiteX77" fmla="*/ 381857 w 4835747"/>
                <a:gd name="connsiteY77" fmla="*/ 248222 h 1297590"/>
                <a:gd name="connsiteX78" fmla="*/ 381857 w 4835747"/>
                <a:gd name="connsiteY78" fmla="*/ 254127 h 1297590"/>
                <a:gd name="connsiteX79" fmla="*/ 384810 w 4835747"/>
                <a:gd name="connsiteY79" fmla="*/ 254127 h 1297590"/>
                <a:gd name="connsiteX80" fmla="*/ 384810 w 4835747"/>
                <a:gd name="connsiteY80" fmla="*/ 260128 h 1297590"/>
                <a:gd name="connsiteX81" fmla="*/ 387763 w 4835747"/>
                <a:gd name="connsiteY81" fmla="*/ 260128 h 1297590"/>
                <a:gd name="connsiteX82" fmla="*/ 387763 w 4835747"/>
                <a:gd name="connsiteY82" fmla="*/ 273463 h 1297590"/>
                <a:gd name="connsiteX83" fmla="*/ 417481 w 4835747"/>
                <a:gd name="connsiteY83" fmla="*/ 273463 h 1297590"/>
                <a:gd name="connsiteX84" fmla="*/ 417481 w 4835747"/>
                <a:gd name="connsiteY84" fmla="*/ 279464 h 1297590"/>
                <a:gd name="connsiteX85" fmla="*/ 426434 w 4835747"/>
                <a:gd name="connsiteY85" fmla="*/ 279464 h 1297590"/>
                <a:gd name="connsiteX86" fmla="*/ 426434 w 4835747"/>
                <a:gd name="connsiteY86" fmla="*/ 285369 h 1297590"/>
                <a:gd name="connsiteX87" fmla="*/ 435293 w 4835747"/>
                <a:gd name="connsiteY87" fmla="*/ 285369 h 1297590"/>
                <a:gd name="connsiteX88" fmla="*/ 435293 w 4835747"/>
                <a:gd name="connsiteY88" fmla="*/ 291275 h 1297590"/>
                <a:gd name="connsiteX89" fmla="*/ 470916 w 4835747"/>
                <a:gd name="connsiteY89" fmla="*/ 291275 h 1297590"/>
                <a:gd name="connsiteX90" fmla="*/ 470916 w 4835747"/>
                <a:gd name="connsiteY90" fmla="*/ 298704 h 1297590"/>
                <a:gd name="connsiteX91" fmla="*/ 484346 w 4835747"/>
                <a:gd name="connsiteY91" fmla="*/ 298704 h 1297590"/>
                <a:gd name="connsiteX92" fmla="*/ 484346 w 4835747"/>
                <a:gd name="connsiteY92" fmla="*/ 304705 h 1297590"/>
                <a:gd name="connsiteX93" fmla="*/ 500634 w 4835747"/>
                <a:gd name="connsiteY93" fmla="*/ 304705 h 1297590"/>
                <a:gd name="connsiteX94" fmla="*/ 500634 w 4835747"/>
                <a:gd name="connsiteY94" fmla="*/ 310610 h 1297590"/>
                <a:gd name="connsiteX95" fmla="*/ 512540 w 4835747"/>
                <a:gd name="connsiteY95" fmla="*/ 310610 h 1297590"/>
                <a:gd name="connsiteX96" fmla="*/ 512540 w 4835747"/>
                <a:gd name="connsiteY96" fmla="*/ 316611 h 1297590"/>
                <a:gd name="connsiteX97" fmla="*/ 525971 w 4835747"/>
                <a:gd name="connsiteY97" fmla="*/ 316611 h 1297590"/>
                <a:gd name="connsiteX98" fmla="*/ 525971 w 4835747"/>
                <a:gd name="connsiteY98" fmla="*/ 322517 h 1297590"/>
                <a:gd name="connsiteX99" fmla="*/ 528923 w 4835747"/>
                <a:gd name="connsiteY99" fmla="*/ 322517 h 1297590"/>
                <a:gd name="connsiteX100" fmla="*/ 528923 w 4835747"/>
                <a:gd name="connsiteY100" fmla="*/ 329946 h 1297590"/>
                <a:gd name="connsiteX101" fmla="*/ 534829 w 4835747"/>
                <a:gd name="connsiteY101" fmla="*/ 329946 h 1297590"/>
                <a:gd name="connsiteX102" fmla="*/ 537782 w 4835747"/>
                <a:gd name="connsiteY102" fmla="*/ 329946 h 1297590"/>
                <a:gd name="connsiteX103" fmla="*/ 537782 w 4835747"/>
                <a:gd name="connsiteY103" fmla="*/ 335947 h 1297590"/>
                <a:gd name="connsiteX104" fmla="*/ 545211 w 4835747"/>
                <a:gd name="connsiteY104" fmla="*/ 335947 h 1297590"/>
                <a:gd name="connsiteX105" fmla="*/ 545211 w 4835747"/>
                <a:gd name="connsiteY105" fmla="*/ 341852 h 1297590"/>
                <a:gd name="connsiteX106" fmla="*/ 548259 w 4835747"/>
                <a:gd name="connsiteY106" fmla="*/ 341852 h 1297590"/>
                <a:gd name="connsiteX107" fmla="*/ 548259 w 4835747"/>
                <a:gd name="connsiteY107" fmla="*/ 355187 h 1297590"/>
                <a:gd name="connsiteX108" fmla="*/ 586835 w 4835747"/>
                <a:gd name="connsiteY108" fmla="*/ 355187 h 1297590"/>
                <a:gd name="connsiteX109" fmla="*/ 586835 w 4835747"/>
                <a:gd name="connsiteY109" fmla="*/ 367094 h 1297590"/>
                <a:gd name="connsiteX110" fmla="*/ 592741 w 4835747"/>
                <a:gd name="connsiteY110" fmla="*/ 367094 h 1297590"/>
                <a:gd name="connsiteX111" fmla="*/ 592741 w 4835747"/>
                <a:gd name="connsiteY111" fmla="*/ 373094 h 1297590"/>
                <a:gd name="connsiteX112" fmla="*/ 601694 w 4835747"/>
                <a:gd name="connsiteY112" fmla="*/ 373094 h 1297590"/>
                <a:gd name="connsiteX113" fmla="*/ 601694 w 4835747"/>
                <a:gd name="connsiteY113" fmla="*/ 380524 h 1297590"/>
                <a:gd name="connsiteX114" fmla="*/ 603218 w 4835747"/>
                <a:gd name="connsiteY114" fmla="*/ 380524 h 1297590"/>
                <a:gd name="connsiteX115" fmla="*/ 603218 w 4835747"/>
                <a:gd name="connsiteY115" fmla="*/ 398336 h 1297590"/>
                <a:gd name="connsiteX116" fmla="*/ 612077 w 4835747"/>
                <a:gd name="connsiteY116" fmla="*/ 398336 h 1297590"/>
                <a:gd name="connsiteX117" fmla="*/ 612077 w 4835747"/>
                <a:gd name="connsiteY117" fmla="*/ 405765 h 1297590"/>
                <a:gd name="connsiteX118" fmla="*/ 615029 w 4835747"/>
                <a:gd name="connsiteY118" fmla="*/ 405765 h 1297590"/>
                <a:gd name="connsiteX119" fmla="*/ 615029 w 4835747"/>
                <a:gd name="connsiteY119" fmla="*/ 411671 h 1297590"/>
                <a:gd name="connsiteX120" fmla="*/ 618077 w 4835747"/>
                <a:gd name="connsiteY120" fmla="*/ 411671 h 1297590"/>
                <a:gd name="connsiteX121" fmla="*/ 618077 w 4835747"/>
                <a:gd name="connsiteY121" fmla="*/ 417671 h 1297590"/>
                <a:gd name="connsiteX122" fmla="*/ 623983 w 4835747"/>
                <a:gd name="connsiteY122" fmla="*/ 417671 h 1297590"/>
                <a:gd name="connsiteX123" fmla="*/ 623983 w 4835747"/>
                <a:gd name="connsiteY123" fmla="*/ 437007 h 1297590"/>
                <a:gd name="connsiteX124" fmla="*/ 625507 w 4835747"/>
                <a:gd name="connsiteY124" fmla="*/ 437007 h 1297590"/>
                <a:gd name="connsiteX125" fmla="*/ 625507 w 4835747"/>
                <a:gd name="connsiteY125" fmla="*/ 442913 h 1297590"/>
                <a:gd name="connsiteX126" fmla="*/ 628460 w 4835747"/>
                <a:gd name="connsiteY126" fmla="*/ 442913 h 1297590"/>
                <a:gd name="connsiteX127" fmla="*/ 628460 w 4835747"/>
                <a:gd name="connsiteY127" fmla="*/ 448913 h 1297590"/>
                <a:gd name="connsiteX128" fmla="*/ 634365 w 4835747"/>
                <a:gd name="connsiteY128" fmla="*/ 448913 h 1297590"/>
                <a:gd name="connsiteX129" fmla="*/ 634365 w 4835747"/>
                <a:gd name="connsiteY129" fmla="*/ 456343 h 1297590"/>
                <a:gd name="connsiteX130" fmla="*/ 643319 w 4835747"/>
                <a:gd name="connsiteY130" fmla="*/ 456343 h 1297590"/>
                <a:gd name="connsiteX131" fmla="*/ 643319 w 4835747"/>
                <a:gd name="connsiteY131" fmla="*/ 462248 h 1297590"/>
                <a:gd name="connsiteX132" fmla="*/ 662654 w 4835747"/>
                <a:gd name="connsiteY132" fmla="*/ 462248 h 1297590"/>
                <a:gd name="connsiteX133" fmla="*/ 662654 w 4835747"/>
                <a:gd name="connsiteY133" fmla="*/ 468154 h 1297590"/>
                <a:gd name="connsiteX134" fmla="*/ 665607 w 4835747"/>
                <a:gd name="connsiteY134" fmla="*/ 474155 h 1297590"/>
                <a:gd name="connsiteX135" fmla="*/ 667036 w 4835747"/>
                <a:gd name="connsiteY135" fmla="*/ 474155 h 1297590"/>
                <a:gd name="connsiteX136" fmla="*/ 667036 w 4835747"/>
                <a:gd name="connsiteY136" fmla="*/ 481584 h 1297590"/>
                <a:gd name="connsiteX137" fmla="*/ 673037 w 4835747"/>
                <a:gd name="connsiteY137" fmla="*/ 481584 h 1297590"/>
                <a:gd name="connsiteX138" fmla="*/ 673037 w 4835747"/>
                <a:gd name="connsiteY138" fmla="*/ 487490 h 1297590"/>
                <a:gd name="connsiteX139" fmla="*/ 686372 w 4835747"/>
                <a:gd name="connsiteY139" fmla="*/ 487490 h 1297590"/>
                <a:gd name="connsiteX140" fmla="*/ 686372 w 4835747"/>
                <a:gd name="connsiteY140" fmla="*/ 493490 h 1297590"/>
                <a:gd name="connsiteX141" fmla="*/ 704183 w 4835747"/>
                <a:gd name="connsiteY141" fmla="*/ 493490 h 1297590"/>
                <a:gd name="connsiteX142" fmla="*/ 704183 w 4835747"/>
                <a:gd name="connsiteY142" fmla="*/ 512826 h 1297590"/>
                <a:gd name="connsiteX143" fmla="*/ 714566 w 4835747"/>
                <a:gd name="connsiteY143" fmla="*/ 512826 h 1297590"/>
                <a:gd name="connsiteX144" fmla="*/ 714566 w 4835747"/>
                <a:gd name="connsiteY144" fmla="*/ 518731 h 1297590"/>
                <a:gd name="connsiteX145" fmla="*/ 720566 w 4835747"/>
                <a:gd name="connsiteY145" fmla="*/ 518731 h 1297590"/>
                <a:gd name="connsiteX146" fmla="*/ 720566 w 4835747"/>
                <a:gd name="connsiteY146" fmla="*/ 524637 h 1297590"/>
                <a:gd name="connsiteX147" fmla="*/ 723519 w 4835747"/>
                <a:gd name="connsiteY147" fmla="*/ 524637 h 1297590"/>
                <a:gd name="connsiteX148" fmla="*/ 723519 w 4835747"/>
                <a:gd name="connsiteY148" fmla="*/ 532067 h 1297590"/>
                <a:gd name="connsiteX149" fmla="*/ 784384 w 4835747"/>
                <a:gd name="connsiteY149" fmla="*/ 532067 h 1297590"/>
                <a:gd name="connsiteX150" fmla="*/ 784384 w 4835747"/>
                <a:gd name="connsiteY150" fmla="*/ 538067 h 1297590"/>
                <a:gd name="connsiteX151" fmla="*/ 787432 w 4835747"/>
                <a:gd name="connsiteY151" fmla="*/ 538067 h 1297590"/>
                <a:gd name="connsiteX152" fmla="*/ 787432 w 4835747"/>
                <a:gd name="connsiteY152" fmla="*/ 549974 h 1297590"/>
                <a:gd name="connsiteX153" fmla="*/ 806672 w 4835747"/>
                <a:gd name="connsiteY153" fmla="*/ 549974 h 1297590"/>
                <a:gd name="connsiteX154" fmla="*/ 806672 w 4835747"/>
                <a:gd name="connsiteY154" fmla="*/ 557403 h 1297590"/>
                <a:gd name="connsiteX155" fmla="*/ 817150 w 4835747"/>
                <a:gd name="connsiteY155" fmla="*/ 557403 h 1297590"/>
                <a:gd name="connsiteX156" fmla="*/ 817150 w 4835747"/>
                <a:gd name="connsiteY156" fmla="*/ 563309 h 1297590"/>
                <a:gd name="connsiteX157" fmla="*/ 839438 w 4835747"/>
                <a:gd name="connsiteY157" fmla="*/ 563309 h 1297590"/>
                <a:gd name="connsiteX158" fmla="*/ 839438 w 4835747"/>
                <a:gd name="connsiteY158" fmla="*/ 569309 h 1297590"/>
                <a:gd name="connsiteX159" fmla="*/ 864680 w 4835747"/>
                <a:gd name="connsiteY159" fmla="*/ 569309 h 1297590"/>
                <a:gd name="connsiteX160" fmla="*/ 864680 w 4835747"/>
                <a:gd name="connsiteY160" fmla="*/ 575215 h 1297590"/>
                <a:gd name="connsiteX161" fmla="*/ 878015 w 4835747"/>
                <a:gd name="connsiteY161" fmla="*/ 575215 h 1297590"/>
                <a:gd name="connsiteX162" fmla="*/ 878015 w 4835747"/>
                <a:gd name="connsiteY162" fmla="*/ 582644 h 1297590"/>
                <a:gd name="connsiteX163" fmla="*/ 900303 w 4835747"/>
                <a:gd name="connsiteY163" fmla="*/ 582644 h 1297590"/>
                <a:gd name="connsiteX164" fmla="*/ 900303 w 4835747"/>
                <a:gd name="connsiteY164" fmla="*/ 588550 h 1297590"/>
                <a:gd name="connsiteX165" fmla="*/ 916686 w 4835747"/>
                <a:gd name="connsiteY165" fmla="*/ 588550 h 1297590"/>
                <a:gd name="connsiteX166" fmla="*/ 916686 w 4835747"/>
                <a:gd name="connsiteY166" fmla="*/ 594551 h 1297590"/>
                <a:gd name="connsiteX167" fmla="*/ 925544 w 4835747"/>
                <a:gd name="connsiteY167" fmla="*/ 594551 h 1297590"/>
                <a:gd name="connsiteX168" fmla="*/ 925544 w 4835747"/>
                <a:gd name="connsiteY168" fmla="*/ 600456 h 1297590"/>
                <a:gd name="connsiteX169" fmla="*/ 931545 w 4835747"/>
                <a:gd name="connsiteY169" fmla="*/ 600456 h 1297590"/>
                <a:gd name="connsiteX170" fmla="*/ 931545 w 4835747"/>
                <a:gd name="connsiteY170" fmla="*/ 613886 h 1297590"/>
                <a:gd name="connsiteX171" fmla="*/ 934498 w 4835747"/>
                <a:gd name="connsiteY171" fmla="*/ 613886 h 1297590"/>
                <a:gd name="connsiteX172" fmla="*/ 934498 w 4835747"/>
                <a:gd name="connsiteY172" fmla="*/ 619792 h 1297590"/>
                <a:gd name="connsiteX173" fmla="*/ 938975 w 4835747"/>
                <a:gd name="connsiteY173" fmla="*/ 619792 h 1297590"/>
                <a:gd name="connsiteX174" fmla="*/ 964216 w 4835747"/>
                <a:gd name="connsiteY174" fmla="*/ 619792 h 1297590"/>
                <a:gd name="connsiteX175" fmla="*/ 964216 w 4835747"/>
                <a:gd name="connsiteY175" fmla="*/ 627221 h 1297590"/>
                <a:gd name="connsiteX176" fmla="*/ 983456 w 4835747"/>
                <a:gd name="connsiteY176" fmla="*/ 627221 h 1297590"/>
                <a:gd name="connsiteX177" fmla="*/ 983456 w 4835747"/>
                <a:gd name="connsiteY177" fmla="*/ 633222 h 1297590"/>
                <a:gd name="connsiteX178" fmla="*/ 992410 w 4835747"/>
                <a:gd name="connsiteY178" fmla="*/ 633222 h 1297590"/>
                <a:gd name="connsiteX179" fmla="*/ 992410 w 4835747"/>
                <a:gd name="connsiteY179" fmla="*/ 639128 h 1297590"/>
                <a:gd name="connsiteX180" fmla="*/ 1034034 w 4835747"/>
                <a:gd name="connsiteY180" fmla="*/ 639128 h 1297590"/>
                <a:gd name="connsiteX181" fmla="*/ 1066705 w 4835747"/>
                <a:gd name="connsiteY181" fmla="*/ 639128 h 1297590"/>
                <a:gd name="connsiteX182" fmla="*/ 1066705 w 4835747"/>
                <a:gd name="connsiteY182" fmla="*/ 646557 h 1297590"/>
                <a:gd name="connsiteX183" fmla="*/ 1075658 w 4835747"/>
                <a:gd name="connsiteY183" fmla="*/ 646557 h 1297590"/>
                <a:gd name="connsiteX184" fmla="*/ 1075658 w 4835747"/>
                <a:gd name="connsiteY184" fmla="*/ 652463 h 1297590"/>
                <a:gd name="connsiteX185" fmla="*/ 1094899 w 4835747"/>
                <a:gd name="connsiteY185" fmla="*/ 652463 h 1297590"/>
                <a:gd name="connsiteX186" fmla="*/ 1094899 w 4835747"/>
                <a:gd name="connsiteY186" fmla="*/ 658463 h 1297590"/>
                <a:gd name="connsiteX187" fmla="*/ 1102328 w 4835747"/>
                <a:gd name="connsiteY187" fmla="*/ 658463 h 1297590"/>
                <a:gd name="connsiteX188" fmla="*/ 1102328 w 4835747"/>
                <a:gd name="connsiteY188" fmla="*/ 664369 h 1297590"/>
                <a:gd name="connsiteX189" fmla="*/ 1142429 w 4835747"/>
                <a:gd name="connsiteY189" fmla="*/ 664369 h 1297590"/>
                <a:gd name="connsiteX190" fmla="*/ 1142429 w 4835747"/>
                <a:gd name="connsiteY190" fmla="*/ 671798 h 1297590"/>
                <a:gd name="connsiteX191" fmla="*/ 1155859 w 4835747"/>
                <a:gd name="connsiteY191" fmla="*/ 671798 h 1297590"/>
                <a:gd name="connsiteX192" fmla="*/ 1155859 w 4835747"/>
                <a:gd name="connsiteY192" fmla="*/ 677799 h 1297590"/>
                <a:gd name="connsiteX193" fmla="*/ 1161764 w 4835747"/>
                <a:gd name="connsiteY193" fmla="*/ 677799 h 1297590"/>
                <a:gd name="connsiteX194" fmla="*/ 1161764 w 4835747"/>
                <a:gd name="connsiteY194" fmla="*/ 683705 h 1297590"/>
                <a:gd name="connsiteX195" fmla="*/ 1164717 w 4835747"/>
                <a:gd name="connsiteY195" fmla="*/ 683705 h 1297590"/>
                <a:gd name="connsiteX196" fmla="*/ 1164717 w 4835747"/>
                <a:gd name="connsiteY196" fmla="*/ 691134 h 1297590"/>
                <a:gd name="connsiteX197" fmla="*/ 1172147 w 4835747"/>
                <a:gd name="connsiteY197" fmla="*/ 691134 h 1297590"/>
                <a:gd name="connsiteX198" fmla="*/ 1172147 w 4835747"/>
                <a:gd name="connsiteY198" fmla="*/ 697135 h 1297590"/>
                <a:gd name="connsiteX199" fmla="*/ 1178147 w 4835747"/>
                <a:gd name="connsiteY199" fmla="*/ 697135 h 1297590"/>
                <a:gd name="connsiteX200" fmla="*/ 1178147 w 4835747"/>
                <a:gd name="connsiteY200" fmla="*/ 710470 h 1297590"/>
                <a:gd name="connsiteX201" fmla="*/ 1197388 w 4835747"/>
                <a:gd name="connsiteY201" fmla="*/ 710470 h 1297590"/>
                <a:gd name="connsiteX202" fmla="*/ 1197388 w 4835747"/>
                <a:gd name="connsiteY202" fmla="*/ 722376 h 1297590"/>
                <a:gd name="connsiteX203" fmla="*/ 1203389 w 4835747"/>
                <a:gd name="connsiteY203" fmla="*/ 722376 h 1297590"/>
                <a:gd name="connsiteX204" fmla="*/ 1203389 w 4835747"/>
                <a:gd name="connsiteY204" fmla="*/ 729806 h 1297590"/>
                <a:gd name="connsiteX205" fmla="*/ 1206341 w 4835747"/>
                <a:gd name="connsiteY205" fmla="*/ 729806 h 1297590"/>
                <a:gd name="connsiteX206" fmla="*/ 1206341 w 4835747"/>
                <a:gd name="connsiteY206" fmla="*/ 735711 h 1297590"/>
                <a:gd name="connsiteX207" fmla="*/ 1210818 w 4835747"/>
                <a:gd name="connsiteY207" fmla="*/ 741712 h 1297590"/>
                <a:gd name="connsiteX208" fmla="*/ 1213771 w 4835747"/>
                <a:gd name="connsiteY208" fmla="*/ 741712 h 1297590"/>
                <a:gd name="connsiteX209" fmla="*/ 1213771 w 4835747"/>
                <a:gd name="connsiteY209" fmla="*/ 747617 h 1297590"/>
                <a:gd name="connsiteX210" fmla="*/ 1233107 w 4835747"/>
                <a:gd name="connsiteY210" fmla="*/ 747617 h 1297590"/>
                <a:gd name="connsiteX211" fmla="*/ 1233107 w 4835747"/>
                <a:gd name="connsiteY211" fmla="*/ 755047 h 1297590"/>
                <a:gd name="connsiteX212" fmla="*/ 1236059 w 4835747"/>
                <a:gd name="connsiteY212" fmla="*/ 755047 h 1297590"/>
                <a:gd name="connsiteX213" fmla="*/ 1236059 w 4835747"/>
                <a:gd name="connsiteY213" fmla="*/ 761048 h 1297590"/>
                <a:gd name="connsiteX214" fmla="*/ 1245013 w 4835747"/>
                <a:gd name="connsiteY214" fmla="*/ 761048 h 1297590"/>
                <a:gd name="connsiteX215" fmla="*/ 1245013 w 4835747"/>
                <a:gd name="connsiteY215" fmla="*/ 766953 h 1297590"/>
                <a:gd name="connsiteX216" fmla="*/ 1267301 w 4835747"/>
                <a:gd name="connsiteY216" fmla="*/ 766953 h 1297590"/>
                <a:gd name="connsiteX217" fmla="*/ 1267301 w 4835747"/>
                <a:gd name="connsiteY217" fmla="*/ 774383 h 1297590"/>
                <a:gd name="connsiteX218" fmla="*/ 1268730 w 4835747"/>
                <a:gd name="connsiteY218" fmla="*/ 774383 h 1297590"/>
                <a:gd name="connsiteX219" fmla="*/ 1268730 w 4835747"/>
                <a:gd name="connsiteY219" fmla="*/ 780288 h 1297590"/>
                <a:gd name="connsiteX220" fmla="*/ 1271683 w 4835747"/>
                <a:gd name="connsiteY220" fmla="*/ 786289 h 1297590"/>
                <a:gd name="connsiteX221" fmla="*/ 1380173 w 4835747"/>
                <a:gd name="connsiteY221" fmla="*/ 786289 h 1297590"/>
                <a:gd name="connsiteX222" fmla="*/ 1380173 w 4835747"/>
                <a:gd name="connsiteY222" fmla="*/ 793718 h 1297590"/>
                <a:gd name="connsiteX223" fmla="*/ 1427702 w 4835747"/>
                <a:gd name="connsiteY223" fmla="*/ 793718 h 1297590"/>
                <a:gd name="connsiteX224" fmla="*/ 1427702 w 4835747"/>
                <a:gd name="connsiteY224" fmla="*/ 799624 h 1297590"/>
                <a:gd name="connsiteX225" fmla="*/ 1433608 w 4835747"/>
                <a:gd name="connsiteY225" fmla="*/ 799624 h 1297590"/>
                <a:gd name="connsiteX226" fmla="*/ 1438085 w 4835747"/>
                <a:gd name="connsiteY226" fmla="*/ 799624 h 1297590"/>
                <a:gd name="connsiteX227" fmla="*/ 1441037 w 4835747"/>
                <a:gd name="connsiteY227" fmla="*/ 799624 h 1297590"/>
                <a:gd name="connsiteX228" fmla="*/ 1441037 w 4835747"/>
                <a:gd name="connsiteY228" fmla="*/ 805625 h 1297590"/>
                <a:gd name="connsiteX229" fmla="*/ 1444085 w 4835747"/>
                <a:gd name="connsiteY229" fmla="*/ 805625 h 1297590"/>
                <a:gd name="connsiteX230" fmla="*/ 1444085 w 4835747"/>
                <a:gd name="connsiteY230" fmla="*/ 813054 h 1297590"/>
                <a:gd name="connsiteX231" fmla="*/ 1497521 w 4835747"/>
                <a:gd name="connsiteY231" fmla="*/ 813054 h 1297590"/>
                <a:gd name="connsiteX232" fmla="*/ 1518285 w 4835747"/>
                <a:gd name="connsiteY232" fmla="*/ 813054 h 1297590"/>
                <a:gd name="connsiteX233" fmla="*/ 1524286 w 4835747"/>
                <a:gd name="connsiteY233" fmla="*/ 813054 h 1297590"/>
                <a:gd name="connsiteX234" fmla="*/ 1527239 w 4835747"/>
                <a:gd name="connsiteY234" fmla="*/ 813054 h 1297590"/>
                <a:gd name="connsiteX235" fmla="*/ 1536192 w 4835747"/>
                <a:gd name="connsiteY235" fmla="*/ 813054 h 1297590"/>
                <a:gd name="connsiteX236" fmla="*/ 1539145 w 4835747"/>
                <a:gd name="connsiteY236" fmla="*/ 813054 h 1297590"/>
                <a:gd name="connsiteX237" fmla="*/ 1539145 w 4835747"/>
                <a:gd name="connsiteY237" fmla="*/ 818960 h 1297590"/>
                <a:gd name="connsiteX238" fmla="*/ 1552480 w 4835747"/>
                <a:gd name="connsiteY238" fmla="*/ 818960 h 1297590"/>
                <a:gd name="connsiteX239" fmla="*/ 1555433 w 4835747"/>
                <a:gd name="connsiteY239" fmla="*/ 818960 h 1297590"/>
                <a:gd name="connsiteX240" fmla="*/ 1555433 w 4835747"/>
                <a:gd name="connsiteY240" fmla="*/ 832390 h 1297590"/>
                <a:gd name="connsiteX241" fmla="*/ 1558481 w 4835747"/>
                <a:gd name="connsiteY241" fmla="*/ 839819 h 1297590"/>
                <a:gd name="connsiteX242" fmla="*/ 1568863 w 4835747"/>
                <a:gd name="connsiteY242" fmla="*/ 839819 h 1297590"/>
                <a:gd name="connsiteX243" fmla="*/ 1571816 w 4835747"/>
                <a:gd name="connsiteY243" fmla="*/ 839819 h 1297590"/>
                <a:gd name="connsiteX244" fmla="*/ 1577721 w 4835747"/>
                <a:gd name="connsiteY244" fmla="*/ 839819 h 1297590"/>
                <a:gd name="connsiteX245" fmla="*/ 1577721 w 4835747"/>
                <a:gd name="connsiteY245" fmla="*/ 845725 h 1297590"/>
                <a:gd name="connsiteX246" fmla="*/ 1591151 w 4835747"/>
                <a:gd name="connsiteY246" fmla="*/ 845725 h 1297590"/>
                <a:gd name="connsiteX247" fmla="*/ 1594104 w 4835747"/>
                <a:gd name="connsiteY247" fmla="*/ 845725 h 1297590"/>
                <a:gd name="connsiteX248" fmla="*/ 1597057 w 4835747"/>
                <a:gd name="connsiteY248" fmla="*/ 845725 h 1297590"/>
                <a:gd name="connsiteX249" fmla="*/ 1601534 w 4835747"/>
                <a:gd name="connsiteY249" fmla="*/ 845725 h 1297590"/>
                <a:gd name="connsiteX250" fmla="*/ 1660970 w 4835747"/>
                <a:gd name="connsiteY250" fmla="*/ 845725 h 1297590"/>
                <a:gd name="connsiteX251" fmla="*/ 1660970 w 4835747"/>
                <a:gd name="connsiteY251" fmla="*/ 853154 h 1297590"/>
                <a:gd name="connsiteX252" fmla="*/ 1663922 w 4835747"/>
                <a:gd name="connsiteY252" fmla="*/ 853154 h 1297590"/>
                <a:gd name="connsiteX253" fmla="*/ 1663922 w 4835747"/>
                <a:gd name="connsiteY253" fmla="*/ 859060 h 1297590"/>
                <a:gd name="connsiteX254" fmla="*/ 1696593 w 4835747"/>
                <a:gd name="connsiteY254" fmla="*/ 859060 h 1297590"/>
                <a:gd name="connsiteX255" fmla="*/ 1696593 w 4835747"/>
                <a:gd name="connsiteY255" fmla="*/ 866489 h 1297590"/>
                <a:gd name="connsiteX256" fmla="*/ 1779842 w 4835747"/>
                <a:gd name="connsiteY256" fmla="*/ 866489 h 1297590"/>
                <a:gd name="connsiteX257" fmla="*/ 1779842 w 4835747"/>
                <a:gd name="connsiteY257" fmla="*/ 874014 h 1297590"/>
                <a:gd name="connsiteX258" fmla="*/ 1788700 w 4835747"/>
                <a:gd name="connsiteY258" fmla="*/ 874014 h 1297590"/>
                <a:gd name="connsiteX259" fmla="*/ 1793177 w 4835747"/>
                <a:gd name="connsiteY259" fmla="*/ 874014 h 1297590"/>
                <a:gd name="connsiteX260" fmla="*/ 1799082 w 4835747"/>
                <a:gd name="connsiteY260" fmla="*/ 874014 h 1297590"/>
                <a:gd name="connsiteX261" fmla="*/ 1799082 w 4835747"/>
                <a:gd name="connsiteY261" fmla="*/ 879919 h 1297590"/>
                <a:gd name="connsiteX262" fmla="*/ 1810988 w 4835747"/>
                <a:gd name="connsiteY262" fmla="*/ 879919 h 1297590"/>
                <a:gd name="connsiteX263" fmla="*/ 1815465 w 4835747"/>
                <a:gd name="connsiteY263" fmla="*/ 879919 h 1297590"/>
                <a:gd name="connsiteX264" fmla="*/ 1830324 w 4835747"/>
                <a:gd name="connsiteY264" fmla="*/ 879919 h 1297590"/>
                <a:gd name="connsiteX265" fmla="*/ 1830324 w 4835747"/>
                <a:gd name="connsiteY265" fmla="*/ 887349 h 1297590"/>
                <a:gd name="connsiteX266" fmla="*/ 1834801 w 4835747"/>
                <a:gd name="connsiteY266" fmla="*/ 887349 h 1297590"/>
                <a:gd name="connsiteX267" fmla="*/ 1846612 w 4835747"/>
                <a:gd name="connsiteY267" fmla="*/ 887349 h 1297590"/>
                <a:gd name="connsiteX268" fmla="*/ 1846612 w 4835747"/>
                <a:gd name="connsiteY268" fmla="*/ 902208 h 1297590"/>
                <a:gd name="connsiteX269" fmla="*/ 1854041 w 4835747"/>
                <a:gd name="connsiteY269" fmla="*/ 902208 h 1297590"/>
                <a:gd name="connsiteX270" fmla="*/ 1857089 w 4835747"/>
                <a:gd name="connsiteY270" fmla="*/ 902208 h 1297590"/>
                <a:gd name="connsiteX271" fmla="*/ 1862995 w 4835747"/>
                <a:gd name="connsiteY271" fmla="*/ 902208 h 1297590"/>
                <a:gd name="connsiteX272" fmla="*/ 1862995 w 4835747"/>
                <a:gd name="connsiteY272" fmla="*/ 908114 h 1297590"/>
                <a:gd name="connsiteX273" fmla="*/ 1865948 w 4835747"/>
                <a:gd name="connsiteY273" fmla="*/ 908114 h 1297590"/>
                <a:gd name="connsiteX274" fmla="*/ 1868900 w 4835747"/>
                <a:gd name="connsiteY274" fmla="*/ 908114 h 1297590"/>
                <a:gd name="connsiteX275" fmla="*/ 1868900 w 4835747"/>
                <a:gd name="connsiteY275" fmla="*/ 915543 h 1297590"/>
                <a:gd name="connsiteX276" fmla="*/ 1871948 w 4835747"/>
                <a:gd name="connsiteY276" fmla="*/ 915543 h 1297590"/>
                <a:gd name="connsiteX277" fmla="*/ 1876330 w 4835747"/>
                <a:gd name="connsiteY277" fmla="*/ 915543 h 1297590"/>
                <a:gd name="connsiteX278" fmla="*/ 1876330 w 4835747"/>
                <a:gd name="connsiteY278" fmla="*/ 922973 h 1297590"/>
                <a:gd name="connsiteX279" fmla="*/ 1879378 w 4835747"/>
                <a:gd name="connsiteY279" fmla="*/ 922973 h 1297590"/>
                <a:gd name="connsiteX280" fmla="*/ 1891189 w 4835747"/>
                <a:gd name="connsiteY280" fmla="*/ 922973 h 1297590"/>
                <a:gd name="connsiteX281" fmla="*/ 1907572 w 4835747"/>
                <a:gd name="connsiteY281" fmla="*/ 922973 h 1297590"/>
                <a:gd name="connsiteX282" fmla="*/ 1907572 w 4835747"/>
                <a:gd name="connsiteY282" fmla="*/ 930497 h 1297590"/>
                <a:gd name="connsiteX283" fmla="*/ 1915001 w 4835747"/>
                <a:gd name="connsiteY283" fmla="*/ 930497 h 1297590"/>
                <a:gd name="connsiteX284" fmla="*/ 1923860 w 4835747"/>
                <a:gd name="connsiteY284" fmla="*/ 930497 h 1297590"/>
                <a:gd name="connsiteX285" fmla="*/ 1923860 w 4835747"/>
                <a:gd name="connsiteY285" fmla="*/ 937927 h 1297590"/>
                <a:gd name="connsiteX286" fmla="*/ 2004155 w 4835747"/>
                <a:gd name="connsiteY286" fmla="*/ 937927 h 1297590"/>
                <a:gd name="connsiteX287" fmla="*/ 2029396 w 4835747"/>
                <a:gd name="connsiteY287" fmla="*/ 937927 h 1297590"/>
                <a:gd name="connsiteX288" fmla="*/ 2045684 w 4835747"/>
                <a:gd name="connsiteY288" fmla="*/ 937927 h 1297590"/>
                <a:gd name="connsiteX289" fmla="*/ 2045684 w 4835747"/>
                <a:gd name="connsiteY289" fmla="*/ 946785 h 1297590"/>
                <a:gd name="connsiteX290" fmla="*/ 2079879 w 4835747"/>
                <a:gd name="connsiteY290" fmla="*/ 946785 h 1297590"/>
                <a:gd name="connsiteX291" fmla="*/ 2118551 w 4835747"/>
                <a:gd name="connsiteY291" fmla="*/ 946785 h 1297590"/>
                <a:gd name="connsiteX292" fmla="*/ 2118551 w 4835747"/>
                <a:gd name="connsiteY292" fmla="*/ 954215 h 1297590"/>
                <a:gd name="connsiteX293" fmla="*/ 2121503 w 4835747"/>
                <a:gd name="connsiteY293" fmla="*/ 954215 h 1297590"/>
                <a:gd name="connsiteX294" fmla="*/ 2122932 w 4835747"/>
                <a:gd name="connsiteY294" fmla="*/ 954215 h 1297590"/>
                <a:gd name="connsiteX295" fmla="*/ 2122932 w 4835747"/>
                <a:gd name="connsiteY295" fmla="*/ 961644 h 1297590"/>
                <a:gd name="connsiteX296" fmla="*/ 2128933 w 4835747"/>
                <a:gd name="connsiteY296" fmla="*/ 961644 h 1297590"/>
                <a:gd name="connsiteX297" fmla="*/ 2140839 w 4835747"/>
                <a:gd name="connsiteY297" fmla="*/ 961644 h 1297590"/>
                <a:gd name="connsiteX298" fmla="*/ 2143792 w 4835747"/>
                <a:gd name="connsiteY298" fmla="*/ 961644 h 1297590"/>
                <a:gd name="connsiteX299" fmla="*/ 2157127 w 4835747"/>
                <a:gd name="connsiteY299" fmla="*/ 961644 h 1297590"/>
                <a:gd name="connsiteX300" fmla="*/ 2157127 w 4835747"/>
                <a:gd name="connsiteY300" fmla="*/ 969074 h 1297590"/>
                <a:gd name="connsiteX301" fmla="*/ 2167509 w 4835747"/>
                <a:gd name="connsiteY301" fmla="*/ 969074 h 1297590"/>
                <a:gd name="connsiteX302" fmla="*/ 2173510 w 4835747"/>
                <a:gd name="connsiteY302" fmla="*/ 969074 h 1297590"/>
                <a:gd name="connsiteX303" fmla="*/ 2176463 w 4835747"/>
                <a:gd name="connsiteY303" fmla="*/ 969074 h 1297590"/>
                <a:gd name="connsiteX304" fmla="*/ 2179415 w 4835747"/>
                <a:gd name="connsiteY304" fmla="*/ 969074 h 1297590"/>
                <a:gd name="connsiteX305" fmla="*/ 2179415 w 4835747"/>
                <a:gd name="connsiteY305" fmla="*/ 978027 h 1297590"/>
                <a:gd name="connsiteX306" fmla="*/ 2182368 w 4835747"/>
                <a:gd name="connsiteY306" fmla="*/ 978027 h 1297590"/>
                <a:gd name="connsiteX307" fmla="*/ 2185416 w 4835747"/>
                <a:gd name="connsiteY307" fmla="*/ 978027 h 1297590"/>
                <a:gd name="connsiteX308" fmla="*/ 2186845 w 4835747"/>
                <a:gd name="connsiteY308" fmla="*/ 978027 h 1297590"/>
                <a:gd name="connsiteX309" fmla="*/ 2189798 w 4835747"/>
                <a:gd name="connsiteY309" fmla="*/ 978027 h 1297590"/>
                <a:gd name="connsiteX310" fmla="*/ 2189798 w 4835747"/>
                <a:gd name="connsiteY310" fmla="*/ 986885 h 1297590"/>
                <a:gd name="connsiteX311" fmla="*/ 2192846 w 4835747"/>
                <a:gd name="connsiteY311" fmla="*/ 986885 h 1297590"/>
                <a:gd name="connsiteX312" fmla="*/ 2198751 w 4835747"/>
                <a:gd name="connsiteY312" fmla="*/ 986885 h 1297590"/>
                <a:gd name="connsiteX313" fmla="*/ 2201704 w 4835747"/>
                <a:gd name="connsiteY313" fmla="*/ 986885 h 1297590"/>
                <a:gd name="connsiteX314" fmla="*/ 2218087 w 4835747"/>
                <a:gd name="connsiteY314" fmla="*/ 986885 h 1297590"/>
                <a:gd name="connsiteX315" fmla="*/ 2218087 w 4835747"/>
                <a:gd name="connsiteY315" fmla="*/ 995839 h 1297590"/>
                <a:gd name="connsiteX316" fmla="*/ 2221040 w 4835747"/>
                <a:gd name="connsiteY316" fmla="*/ 995839 h 1297590"/>
                <a:gd name="connsiteX317" fmla="*/ 2221040 w 4835747"/>
                <a:gd name="connsiteY317" fmla="*/ 1004792 h 1297590"/>
                <a:gd name="connsiteX318" fmla="*/ 2234375 w 4835747"/>
                <a:gd name="connsiteY318" fmla="*/ 1004792 h 1297590"/>
                <a:gd name="connsiteX319" fmla="*/ 2234375 w 4835747"/>
                <a:gd name="connsiteY319" fmla="*/ 1012222 h 1297590"/>
                <a:gd name="connsiteX320" fmla="*/ 2273046 w 4835747"/>
                <a:gd name="connsiteY320" fmla="*/ 1012222 h 1297590"/>
                <a:gd name="connsiteX321" fmla="*/ 2284952 w 4835747"/>
                <a:gd name="connsiteY321" fmla="*/ 1012222 h 1297590"/>
                <a:gd name="connsiteX322" fmla="*/ 2333911 w 4835747"/>
                <a:gd name="connsiteY322" fmla="*/ 1012222 h 1297590"/>
                <a:gd name="connsiteX323" fmla="*/ 2333911 w 4835747"/>
                <a:gd name="connsiteY323" fmla="*/ 1021080 h 1297590"/>
                <a:gd name="connsiteX324" fmla="*/ 2409730 w 4835747"/>
                <a:gd name="connsiteY324" fmla="*/ 1021080 h 1297590"/>
                <a:gd name="connsiteX325" fmla="*/ 2409730 w 4835747"/>
                <a:gd name="connsiteY325" fmla="*/ 1030034 h 1297590"/>
                <a:gd name="connsiteX326" fmla="*/ 2428970 w 4835747"/>
                <a:gd name="connsiteY326" fmla="*/ 1030034 h 1297590"/>
                <a:gd name="connsiteX327" fmla="*/ 2455736 w 4835747"/>
                <a:gd name="connsiteY327" fmla="*/ 1030034 h 1297590"/>
                <a:gd name="connsiteX328" fmla="*/ 2461736 w 4835747"/>
                <a:gd name="connsiteY328" fmla="*/ 1030034 h 1297590"/>
                <a:gd name="connsiteX329" fmla="*/ 2476595 w 4835747"/>
                <a:gd name="connsiteY329" fmla="*/ 1030034 h 1297590"/>
                <a:gd name="connsiteX330" fmla="*/ 2476595 w 4835747"/>
                <a:gd name="connsiteY330" fmla="*/ 1040416 h 1297590"/>
                <a:gd name="connsiteX331" fmla="*/ 2484025 w 4835747"/>
                <a:gd name="connsiteY331" fmla="*/ 1040416 h 1297590"/>
                <a:gd name="connsiteX332" fmla="*/ 2484025 w 4835747"/>
                <a:gd name="connsiteY332" fmla="*/ 1049369 h 1297590"/>
                <a:gd name="connsiteX333" fmla="*/ 2486978 w 4835747"/>
                <a:gd name="connsiteY333" fmla="*/ 1049369 h 1297590"/>
                <a:gd name="connsiteX334" fmla="*/ 2489930 w 4835747"/>
                <a:gd name="connsiteY334" fmla="*/ 1049369 h 1297590"/>
                <a:gd name="connsiteX335" fmla="*/ 2512219 w 4835747"/>
                <a:gd name="connsiteY335" fmla="*/ 1049369 h 1297590"/>
                <a:gd name="connsiteX336" fmla="*/ 2525554 w 4835747"/>
                <a:gd name="connsiteY336" fmla="*/ 1049369 h 1297590"/>
                <a:gd name="connsiteX337" fmla="*/ 2541937 w 4835747"/>
                <a:gd name="connsiteY337" fmla="*/ 1049369 h 1297590"/>
                <a:gd name="connsiteX338" fmla="*/ 2544890 w 4835747"/>
                <a:gd name="connsiteY338" fmla="*/ 1049369 h 1297590"/>
                <a:gd name="connsiteX339" fmla="*/ 2586514 w 4835747"/>
                <a:gd name="connsiteY339" fmla="*/ 1049369 h 1297590"/>
                <a:gd name="connsiteX340" fmla="*/ 2622137 w 4835747"/>
                <a:gd name="connsiteY340" fmla="*/ 1049369 h 1297590"/>
                <a:gd name="connsiteX341" fmla="*/ 2656332 w 4835747"/>
                <a:gd name="connsiteY341" fmla="*/ 1049369 h 1297590"/>
                <a:gd name="connsiteX342" fmla="*/ 2656332 w 4835747"/>
                <a:gd name="connsiteY342" fmla="*/ 1059752 h 1297590"/>
                <a:gd name="connsiteX343" fmla="*/ 2678621 w 4835747"/>
                <a:gd name="connsiteY343" fmla="*/ 1059752 h 1297590"/>
                <a:gd name="connsiteX344" fmla="*/ 2678621 w 4835747"/>
                <a:gd name="connsiteY344" fmla="*/ 1068705 h 1297590"/>
                <a:gd name="connsiteX345" fmla="*/ 2697956 w 4835747"/>
                <a:gd name="connsiteY345" fmla="*/ 1068705 h 1297590"/>
                <a:gd name="connsiteX346" fmla="*/ 2739485 w 4835747"/>
                <a:gd name="connsiteY346" fmla="*/ 1068705 h 1297590"/>
                <a:gd name="connsiteX347" fmla="*/ 2739485 w 4835747"/>
                <a:gd name="connsiteY347" fmla="*/ 1079087 h 1297590"/>
                <a:gd name="connsiteX348" fmla="*/ 2758821 w 4835747"/>
                <a:gd name="connsiteY348" fmla="*/ 1079087 h 1297590"/>
                <a:gd name="connsiteX349" fmla="*/ 2761774 w 4835747"/>
                <a:gd name="connsiteY349" fmla="*/ 1079087 h 1297590"/>
                <a:gd name="connsiteX350" fmla="*/ 2772156 w 4835747"/>
                <a:gd name="connsiteY350" fmla="*/ 1079087 h 1297590"/>
                <a:gd name="connsiteX351" fmla="*/ 2772156 w 4835747"/>
                <a:gd name="connsiteY351" fmla="*/ 1089470 h 1297590"/>
                <a:gd name="connsiteX352" fmla="*/ 2778157 w 4835747"/>
                <a:gd name="connsiteY352" fmla="*/ 1089470 h 1297590"/>
                <a:gd name="connsiteX353" fmla="*/ 2781110 w 4835747"/>
                <a:gd name="connsiteY353" fmla="*/ 1089470 h 1297590"/>
                <a:gd name="connsiteX354" fmla="*/ 2794445 w 4835747"/>
                <a:gd name="connsiteY354" fmla="*/ 1089470 h 1297590"/>
                <a:gd name="connsiteX355" fmla="*/ 2797493 w 4835747"/>
                <a:gd name="connsiteY355" fmla="*/ 1089470 h 1297590"/>
                <a:gd name="connsiteX356" fmla="*/ 2800445 w 4835747"/>
                <a:gd name="connsiteY356" fmla="*/ 1089470 h 1297590"/>
                <a:gd name="connsiteX357" fmla="*/ 2803398 w 4835747"/>
                <a:gd name="connsiteY357" fmla="*/ 1089470 h 1297590"/>
                <a:gd name="connsiteX358" fmla="*/ 2809304 w 4835747"/>
                <a:gd name="connsiteY358" fmla="*/ 1089470 h 1297590"/>
                <a:gd name="connsiteX359" fmla="*/ 2813780 w 4835747"/>
                <a:gd name="connsiteY359" fmla="*/ 1089470 h 1297590"/>
                <a:gd name="connsiteX360" fmla="*/ 2816733 w 4835747"/>
                <a:gd name="connsiteY360" fmla="*/ 1089470 h 1297590"/>
                <a:gd name="connsiteX361" fmla="*/ 2819781 w 4835747"/>
                <a:gd name="connsiteY361" fmla="*/ 1089470 h 1297590"/>
                <a:gd name="connsiteX362" fmla="*/ 2825687 w 4835747"/>
                <a:gd name="connsiteY362" fmla="*/ 1089470 h 1297590"/>
                <a:gd name="connsiteX363" fmla="*/ 2833116 w 4835747"/>
                <a:gd name="connsiteY363" fmla="*/ 1089470 h 1297590"/>
                <a:gd name="connsiteX364" fmla="*/ 2836069 w 4835747"/>
                <a:gd name="connsiteY364" fmla="*/ 1089470 h 1297590"/>
                <a:gd name="connsiteX365" fmla="*/ 2841974 w 4835747"/>
                <a:gd name="connsiteY365" fmla="*/ 1089470 h 1297590"/>
                <a:gd name="connsiteX366" fmla="*/ 2841974 w 4835747"/>
                <a:gd name="connsiteY366" fmla="*/ 1102900 h 1297590"/>
                <a:gd name="connsiteX367" fmla="*/ 2880646 w 4835747"/>
                <a:gd name="connsiteY367" fmla="*/ 1102900 h 1297590"/>
                <a:gd name="connsiteX368" fmla="*/ 2880646 w 4835747"/>
                <a:gd name="connsiteY368" fmla="*/ 1114806 h 1297590"/>
                <a:gd name="connsiteX369" fmla="*/ 2989136 w 4835747"/>
                <a:gd name="connsiteY369" fmla="*/ 1114806 h 1297590"/>
                <a:gd name="connsiteX370" fmla="*/ 3088672 w 4835747"/>
                <a:gd name="connsiteY370" fmla="*/ 1114806 h 1297590"/>
                <a:gd name="connsiteX371" fmla="*/ 3107912 w 4835747"/>
                <a:gd name="connsiteY371" fmla="*/ 1114806 h 1297590"/>
                <a:gd name="connsiteX372" fmla="*/ 3113913 w 4835747"/>
                <a:gd name="connsiteY372" fmla="*/ 1114806 h 1297590"/>
                <a:gd name="connsiteX373" fmla="*/ 3127248 w 4835747"/>
                <a:gd name="connsiteY373" fmla="*/ 1114806 h 1297590"/>
                <a:gd name="connsiteX374" fmla="*/ 3136202 w 4835747"/>
                <a:gd name="connsiteY374" fmla="*/ 1114806 h 1297590"/>
                <a:gd name="connsiteX375" fmla="*/ 3142107 w 4835747"/>
                <a:gd name="connsiteY375" fmla="*/ 1114806 h 1297590"/>
                <a:gd name="connsiteX376" fmla="*/ 3161443 w 4835747"/>
                <a:gd name="connsiteY376" fmla="*/ 1114806 h 1297590"/>
                <a:gd name="connsiteX377" fmla="*/ 3161443 w 4835747"/>
                <a:gd name="connsiteY377" fmla="*/ 1129665 h 1297590"/>
                <a:gd name="connsiteX378" fmla="*/ 3168872 w 4835747"/>
                <a:gd name="connsiteY378" fmla="*/ 1129665 h 1297590"/>
                <a:gd name="connsiteX379" fmla="*/ 3210497 w 4835747"/>
                <a:gd name="connsiteY379" fmla="*/ 1129665 h 1297590"/>
                <a:gd name="connsiteX380" fmla="*/ 3210497 w 4835747"/>
                <a:gd name="connsiteY380" fmla="*/ 1143000 h 1297590"/>
                <a:gd name="connsiteX381" fmla="*/ 3232785 w 4835747"/>
                <a:gd name="connsiteY381" fmla="*/ 1143000 h 1297590"/>
                <a:gd name="connsiteX382" fmla="*/ 3241643 w 4835747"/>
                <a:gd name="connsiteY382" fmla="*/ 1143000 h 1297590"/>
                <a:gd name="connsiteX383" fmla="*/ 3249073 w 4835747"/>
                <a:gd name="connsiteY383" fmla="*/ 1143000 h 1297590"/>
                <a:gd name="connsiteX384" fmla="*/ 3263932 w 4835747"/>
                <a:gd name="connsiteY384" fmla="*/ 1143000 h 1297590"/>
                <a:gd name="connsiteX385" fmla="*/ 3271361 w 4835747"/>
                <a:gd name="connsiteY385" fmla="*/ 1143000 h 1297590"/>
                <a:gd name="connsiteX386" fmla="*/ 3277267 w 4835747"/>
                <a:gd name="connsiteY386" fmla="*/ 1143000 h 1297590"/>
                <a:gd name="connsiteX387" fmla="*/ 3283268 w 4835747"/>
                <a:gd name="connsiteY387" fmla="*/ 1143000 h 1297590"/>
                <a:gd name="connsiteX388" fmla="*/ 3287744 w 4835747"/>
                <a:gd name="connsiteY388" fmla="*/ 1143000 h 1297590"/>
                <a:gd name="connsiteX389" fmla="*/ 3296603 w 4835747"/>
                <a:gd name="connsiteY389" fmla="*/ 1143000 h 1297590"/>
                <a:gd name="connsiteX390" fmla="*/ 3299555 w 4835747"/>
                <a:gd name="connsiteY390" fmla="*/ 1143000 h 1297590"/>
                <a:gd name="connsiteX391" fmla="*/ 3305556 w 4835747"/>
                <a:gd name="connsiteY391" fmla="*/ 1143000 h 1297590"/>
                <a:gd name="connsiteX392" fmla="*/ 3305556 w 4835747"/>
                <a:gd name="connsiteY392" fmla="*/ 1159383 h 1297590"/>
                <a:gd name="connsiteX393" fmla="*/ 3310033 w 4835747"/>
                <a:gd name="connsiteY393" fmla="*/ 1159383 h 1297590"/>
                <a:gd name="connsiteX394" fmla="*/ 3315938 w 4835747"/>
                <a:gd name="connsiteY394" fmla="*/ 1159383 h 1297590"/>
                <a:gd name="connsiteX395" fmla="*/ 3321844 w 4835747"/>
                <a:gd name="connsiteY395" fmla="*/ 1159383 h 1297590"/>
                <a:gd name="connsiteX396" fmla="*/ 3327845 w 4835747"/>
                <a:gd name="connsiteY396" fmla="*/ 1159383 h 1297590"/>
                <a:gd name="connsiteX397" fmla="*/ 3327845 w 4835747"/>
                <a:gd name="connsiteY397" fmla="*/ 1177195 h 1297590"/>
                <a:gd name="connsiteX398" fmla="*/ 3373850 w 4835747"/>
                <a:gd name="connsiteY398" fmla="*/ 1177195 h 1297590"/>
                <a:gd name="connsiteX399" fmla="*/ 3379851 w 4835747"/>
                <a:gd name="connsiteY399" fmla="*/ 1177195 h 1297590"/>
                <a:gd name="connsiteX400" fmla="*/ 3379851 w 4835747"/>
                <a:gd name="connsiteY400" fmla="*/ 1195007 h 1297590"/>
                <a:gd name="connsiteX401" fmla="*/ 3410998 w 4835747"/>
                <a:gd name="connsiteY401" fmla="*/ 1195007 h 1297590"/>
                <a:gd name="connsiteX402" fmla="*/ 3421380 w 4835747"/>
                <a:gd name="connsiteY402" fmla="*/ 1195007 h 1297590"/>
                <a:gd name="connsiteX403" fmla="*/ 3476339 w 4835747"/>
                <a:gd name="connsiteY403" fmla="*/ 1195007 h 1297590"/>
                <a:gd name="connsiteX404" fmla="*/ 3479387 w 4835747"/>
                <a:gd name="connsiteY404" fmla="*/ 1195007 h 1297590"/>
                <a:gd name="connsiteX405" fmla="*/ 3507581 w 4835747"/>
                <a:gd name="connsiteY405" fmla="*/ 1195007 h 1297590"/>
                <a:gd name="connsiteX406" fmla="*/ 3516535 w 4835747"/>
                <a:gd name="connsiteY406" fmla="*/ 1195007 h 1297590"/>
                <a:gd name="connsiteX407" fmla="*/ 3555111 w 4835747"/>
                <a:gd name="connsiteY407" fmla="*/ 1195007 h 1297590"/>
                <a:gd name="connsiteX408" fmla="*/ 3613023 w 4835747"/>
                <a:gd name="connsiteY408" fmla="*/ 1195007 h 1297590"/>
                <a:gd name="connsiteX409" fmla="*/ 3635312 w 4835747"/>
                <a:gd name="connsiteY409" fmla="*/ 1195007 h 1297590"/>
                <a:gd name="connsiteX410" fmla="*/ 3718560 w 4835747"/>
                <a:gd name="connsiteY410" fmla="*/ 1195007 h 1297590"/>
                <a:gd name="connsiteX411" fmla="*/ 3748278 w 4835747"/>
                <a:gd name="connsiteY411" fmla="*/ 1195007 h 1297590"/>
                <a:gd name="connsiteX412" fmla="*/ 3751231 w 4835747"/>
                <a:gd name="connsiteY412" fmla="*/ 1195007 h 1297590"/>
                <a:gd name="connsiteX413" fmla="*/ 3757136 w 4835747"/>
                <a:gd name="connsiteY413" fmla="*/ 1195007 h 1297590"/>
                <a:gd name="connsiteX414" fmla="*/ 3773519 w 4835747"/>
                <a:gd name="connsiteY414" fmla="*/ 1195007 h 1297590"/>
                <a:gd name="connsiteX415" fmla="*/ 3788378 w 4835747"/>
                <a:gd name="connsiteY415" fmla="*/ 1195007 h 1297590"/>
                <a:gd name="connsiteX416" fmla="*/ 3792855 w 4835747"/>
                <a:gd name="connsiteY416" fmla="*/ 1195007 h 1297590"/>
                <a:gd name="connsiteX417" fmla="*/ 3801713 w 4835747"/>
                <a:gd name="connsiteY417" fmla="*/ 1195007 h 1297590"/>
                <a:gd name="connsiteX418" fmla="*/ 3807714 w 4835747"/>
                <a:gd name="connsiteY418" fmla="*/ 1195007 h 1297590"/>
                <a:gd name="connsiteX419" fmla="*/ 3812096 w 4835747"/>
                <a:gd name="connsiteY419" fmla="*/ 1195007 h 1297590"/>
                <a:gd name="connsiteX420" fmla="*/ 3815144 w 4835747"/>
                <a:gd name="connsiteY420" fmla="*/ 1195007 h 1297590"/>
                <a:gd name="connsiteX421" fmla="*/ 3818096 w 4835747"/>
                <a:gd name="connsiteY421" fmla="*/ 1195007 h 1297590"/>
                <a:gd name="connsiteX422" fmla="*/ 3850767 w 4835747"/>
                <a:gd name="connsiteY422" fmla="*/ 1195007 h 1297590"/>
                <a:gd name="connsiteX423" fmla="*/ 3926491 w 4835747"/>
                <a:gd name="connsiteY423" fmla="*/ 1195007 h 1297590"/>
                <a:gd name="connsiteX424" fmla="*/ 3981450 w 4835747"/>
                <a:gd name="connsiteY424" fmla="*/ 1195007 h 1297590"/>
                <a:gd name="connsiteX425" fmla="*/ 3981450 w 4835747"/>
                <a:gd name="connsiteY425" fmla="*/ 1226249 h 1297590"/>
                <a:gd name="connsiteX426" fmla="*/ 4015645 w 4835747"/>
                <a:gd name="connsiteY426" fmla="*/ 1226249 h 1297590"/>
                <a:gd name="connsiteX427" fmla="*/ 4015645 w 4835747"/>
                <a:gd name="connsiteY427" fmla="*/ 1258919 h 1297590"/>
                <a:gd name="connsiteX428" fmla="*/ 4159758 w 4835747"/>
                <a:gd name="connsiteY428" fmla="*/ 1258919 h 1297590"/>
                <a:gd name="connsiteX429" fmla="*/ 4208812 w 4835747"/>
                <a:gd name="connsiteY429" fmla="*/ 1258919 h 1297590"/>
                <a:gd name="connsiteX430" fmla="*/ 4234053 w 4835747"/>
                <a:gd name="connsiteY430" fmla="*/ 1258919 h 1297590"/>
                <a:gd name="connsiteX431" fmla="*/ 4269677 w 4835747"/>
                <a:gd name="connsiteY431" fmla="*/ 1258919 h 1297590"/>
                <a:gd name="connsiteX432" fmla="*/ 4291965 w 4835747"/>
                <a:gd name="connsiteY432" fmla="*/ 1258919 h 1297590"/>
                <a:gd name="connsiteX433" fmla="*/ 4306824 w 4835747"/>
                <a:gd name="connsiteY433" fmla="*/ 1258919 h 1297590"/>
                <a:gd name="connsiteX434" fmla="*/ 4311301 w 4835747"/>
                <a:gd name="connsiteY434" fmla="*/ 1258919 h 1297590"/>
                <a:gd name="connsiteX435" fmla="*/ 4311301 w 4835747"/>
                <a:gd name="connsiteY435" fmla="*/ 1297591 h 1297590"/>
                <a:gd name="connsiteX436" fmla="*/ 4314254 w 4835747"/>
                <a:gd name="connsiteY436" fmla="*/ 1297591 h 1297590"/>
                <a:gd name="connsiteX437" fmla="*/ 4320255 w 4835747"/>
                <a:gd name="connsiteY437" fmla="*/ 1297591 h 1297590"/>
                <a:gd name="connsiteX438" fmla="*/ 4326160 w 4835747"/>
                <a:gd name="connsiteY438" fmla="*/ 1297591 h 1297590"/>
                <a:gd name="connsiteX439" fmla="*/ 4333589 w 4835747"/>
                <a:gd name="connsiteY439" fmla="*/ 1297591 h 1297590"/>
                <a:gd name="connsiteX440" fmla="*/ 4342543 w 4835747"/>
                <a:gd name="connsiteY440" fmla="*/ 1297591 h 1297590"/>
                <a:gd name="connsiteX441" fmla="*/ 4345496 w 4835747"/>
                <a:gd name="connsiteY441" fmla="*/ 1297591 h 1297590"/>
                <a:gd name="connsiteX442" fmla="*/ 4349972 w 4835747"/>
                <a:gd name="connsiteY442" fmla="*/ 1297591 h 1297590"/>
                <a:gd name="connsiteX443" fmla="*/ 4358831 w 4835747"/>
                <a:gd name="connsiteY443" fmla="*/ 1297591 h 1297590"/>
                <a:gd name="connsiteX444" fmla="*/ 4364831 w 4835747"/>
                <a:gd name="connsiteY444" fmla="*/ 1297591 h 1297590"/>
                <a:gd name="connsiteX445" fmla="*/ 4372261 w 4835747"/>
                <a:gd name="connsiteY445" fmla="*/ 1297591 h 1297590"/>
                <a:gd name="connsiteX446" fmla="*/ 4375214 w 4835747"/>
                <a:gd name="connsiteY446" fmla="*/ 1297591 h 1297590"/>
                <a:gd name="connsiteX447" fmla="*/ 4378166 w 4835747"/>
                <a:gd name="connsiteY447" fmla="*/ 1297591 h 1297590"/>
                <a:gd name="connsiteX448" fmla="*/ 4387120 w 4835747"/>
                <a:gd name="connsiteY448" fmla="*/ 1297591 h 1297590"/>
                <a:gd name="connsiteX449" fmla="*/ 4480655 w 4835747"/>
                <a:gd name="connsiteY449" fmla="*/ 1297591 h 1297590"/>
                <a:gd name="connsiteX450" fmla="*/ 4486656 w 4835747"/>
                <a:gd name="connsiteY450" fmla="*/ 1297591 h 1297590"/>
                <a:gd name="connsiteX451" fmla="*/ 4580192 w 4835747"/>
                <a:gd name="connsiteY451" fmla="*/ 1297591 h 1297590"/>
                <a:gd name="connsiteX452" fmla="*/ 4586192 w 4835747"/>
                <a:gd name="connsiteY452" fmla="*/ 1297591 h 1297590"/>
                <a:gd name="connsiteX453" fmla="*/ 4630674 w 4835747"/>
                <a:gd name="connsiteY453" fmla="*/ 1297591 h 1297590"/>
                <a:gd name="connsiteX454" fmla="*/ 4783741 w 4835747"/>
                <a:gd name="connsiteY454" fmla="*/ 1297591 h 1297590"/>
                <a:gd name="connsiteX455" fmla="*/ 4797076 w 4835747"/>
                <a:gd name="connsiteY455" fmla="*/ 1297591 h 1297590"/>
                <a:gd name="connsiteX456" fmla="*/ 4800124 w 4835747"/>
                <a:gd name="connsiteY456" fmla="*/ 1297591 h 1297590"/>
                <a:gd name="connsiteX457" fmla="*/ 4816412 w 4835747"/>
                <a:gd name="connsiteY457" fmla="*/ 1297591 h 1297590"/>
                <a:gd name="connsiteX458" fmla="*/ 4819364 w 4835747"/>
                <a:gd name="connsiteY458" fmla="*/ 1297591 h 1297590"/>
                <a:gd name="connsiteX459" fmla="*/ 4835747 w 4835747"/>
                <a:gd name="connsiteY459" fmla="*/ 1297591 h 129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Lst>
              <a:rect l="l" t="t" r="r" b="b"/>
              <a:pathLst>
                <a:path w="4835747" h="1297590">
                  <a:moveTo>
                    <a:pt x="0" y="0"/>
                  </a:moveTo>
                  <a:lnTo>
                    <a:pt x="0" y="0"/>
                  </a:lnTo>
                  <a:lnTo>
                    <a:pt x="1524" y="0"/>
                  </a:lnTo>
                  <a:lnTo>
                    <a:pt x="35719" y="0"/>
                  </a:lnTo>
                  <a:lnTo>
                    <a:pt x="35719" y="5905"/>
                  </a:lnTo>
                  <a:lnTo>
                    <a:pt x="74295" y="5905"/>
                  </a:lnTo>
                  <a:lnTo>
                    <a:pt x="74295" y="11906"/>
                  </a:lnTo>
                  <a:lnTo>
                    <a:pt x="80201" y="11906"/>
                  </a:lnTo>
                  <a:lnTo>
                    <a:pt x="80201" y="17812"/>
                  </a:lnTo>
                  <a:lnTo>
                    <a:pt x="83249" y="17812"/>
                  </a:lnTo>
                  <a:lnTo>
                    <a:pt x="83249" y="23813"/>
                  </a:lnTo>
                  <a:lnTo>
                    <a:pt x="102489" y="23813"/>
                  </a:lnTo>
                  <a:lnTo>
                    <a:pt x="102489" y="29718"/>
                  </a:lnTo>
                  <a:lnTo>
                    <a:pt x="109919" y="29718"/>
                  </a:lnTo>
                  <a:lnTo>
                    <a:pt x="109919" y="43053"/>
                  </a:lnTo>
                  <a:lnTo>
                    <a:pt x="115919" y="43053"/>
                  </a:lnTo>
                  <a:lnTo>
                    <a:pt x="115919" y="49054"/>
                  </a:lnTo>
                  <a:lnTo>
                    <a:pt x="118872" y="54959"/>
                  </a:lnTo>
                  <a:lnTo>
                    <a:pt x="124778" y="54959"/>
                  </a:lnTo>
                  <a:lnTo>
                    <a:pt x="126302" y="54959"/>
                  </a:lnTo>
                  <a:lnTo>
                    <a:pt x="126302" y="60960"/>
                  </a:lnTo>
                  <a:lnTo>
                    <a:pt x="132207" y="60960"/>
                  </a:lnTo>
                  <a:lnTo>
                    <a:pt x="132207" y="66865"/>
                  </a:lnTo>
                  <a:lnTo>
                    <a:pt x="151543" y="66865"/>
                  </a:lnTo>
                  <a:lnTo>
                    <a:pt x="151543" y="74295"/>
                  </a:lnTo>
                  <a:lnTo>
                    <a:pt x="163449" y="74295"/>
                  </a:lnTo>
                  <a:lnTo>
                    <a:pt x="163449" y="86201"/>
                  </a:lnTo>
                  <a:lnTo>
                    <a:pt x="179737" y="86201"/>
                  </a:lnTo>
                  <a:lnTo>
                    <a:pt x="179737" y="92107"/>
                  </a:lnTo>
                  <a:lnTo>
                    <a:pt x="185738" y="98108"/>
                  </a:lnTo>
                  <a:lnTo>
                    <a:pt x="190214" y="98108"/>
                  </a:lnTo>
                  <a:lnTo>
                    <a:pt x="190214" y="104013"/>
                  </a:lnTo>
                  <a:lnTo>
                    <a:pt x="215456" y="104013"/>
                  </a:lnTo>
                  <a:lnTo>
                    <a:pt x="215456" y="111443"/>
                  </a:lnTo>
                  <a:lnTo>
                    <a:pt x="221361" y="117443"/>
                  </a:lnTo>
                  <a:lnTo>
                    <a:pt x="234791" y="117443"/>
                  </a:lnTo>
                  <a:lnTo>
                    <a:pt x="234791" y="123349"/>
                  </a:lnTo>
                  <a:lnTo>
                    <a:pt x="237744" y="123349"/>
                  </a:lnTo>
                  <a:lnTo>
                    <a:pt x="237744" y="129254"/>
                  </a:lnTo>
                  <a:lnTo>
                    <a:pt x="240697" y="129254"/>
                  </a:lnTo>
                  <a:lnTo>
                    <a:pt x="240697" y="135255"/>
                  </a:lnTo>
                  <a:lnTo>
                    <a:pt x="243650" y="135255"/>
                  </a:lnTo>
                  <a:lnTo>
                    <a:pt x="243650" y="141161"/>
                  </a:lnTo>
                  <a:lnTo>
                    <a:pt x="260033" y="141161"/>
                  </a:lnTo>
                  <a:lnTo>
                    <a:pt x="260033" y="148590"/>
                  </a:lnTo>
                  <a:lnTo>
                    <a:pt x="262985" y="148590"/>
                  </a:lnTo>
                  <a:lnTo>
                    <a:pt x="262985" y="154591"/>
                  </a:lnTo>
                  <a:lnTo>
                    <a:pt x="265938" y="154591"/>
                  </a:lnTo>
                  <a:lnTo>
                    <a:pt x="268891" y="154591"/>
                  </a:lnTo>
                  <a:lnTo>
                    <a:pt x="276320" y="154591"/>
                  </a:lnTo>
                  <a:lnTo>
                    <a:pt x="276320" y="160496"/>
                  </a:lnTo>
                  <a:lnTo>
                    <a:pt x="279273" y="160496"/>
                  </a:lnTo>
                  <a:lnTo>
                    <a:pt x="279273" y="166497"/>
                  </a:lnTo>
                  <a:lnTo>
                    <a:pt x="285274" y="166497"/>
                  </a:lnTo>
                  <a:lnTo>
                    <a:pt x="285274" y="172403"/>
                  </a:lnTo>
                  <a:lnTo>
                    <a:pt x="291179" y="172403"/>
                  </a:lnTo>
                  <a:lnTo>
                    <a:pt x="295656" y="172403"/>
                  </a:lnTo>
                  <a:lnTo>
                    <a:pt x="295656" y="179832"/>
                  </a:lnTo>
                  <a:lnTo>
                    <a:pt x="301562" y="179832"/>
                  </a:lnTo>
                  <a:lnTo>
                    <a:pt x="301562" y="185737"/>
                  </a:lnTo>
                  <a:lnTo>
                    <a:pt x="310515" y="185737"/>
                  </a:lnTo>
                  <a:lnTo>
                    <a:pt x="310515" y="191738"/>
                  </a:lnTo>
                  <a:lnTo>
                    <a:pt x="312039" y="191738"/>
                  </a:lnTo>
                  <a:lnTo>
                    <a:pt x="312039" y="197644"/>
                  </a:lnTo>
                  <a:lnTo>
                    <a:pt x="314992" y="197644"/>
                  </a:lnTo>
                  <a:lnTo>
                    <a:pt x="314992" y="211074"/>
                  </a:lnTo>
                  <a:lnTo>
                    <a:pt x="320897" y="211074"/>
                  </a:lnTo>
                  <a:lnTo>
                    <a:pt x="320897" y="216980"/>
                  </a:lnTo>
                  <a:lnTo>
                    <a:pt x="337280" y="216980"/>
                  </a:lnTo>
                  <a:lnTo>
                    <a:pt x="337280" y="222980"/>
                  </a:lnTo>
                  <a:lnTo>
                    <a:pt x="343186" y="222980"/>
                  </a:lnTo>
                  <a:lnTo>
                    <a:pt x="343186" y="228886"/>
                  </a:lnTo>
                  <a:lnTo>
                    <a:pt x="371380" y="228886"/>
                  </a:lnTo>
                  <a:lnTo>
                    <a:pt x="371380" y="234791"/>
                  </a:lnTo>
                  <a:lnTo>
                    <a:pt x="374428" y="234791"/>
                  </a:lnTo>
                  <a:lnTo>
                    <a:pt x="378809" y="234791"/>
                  </a:lnTo>
                  <a:lnTo>
                    <a:pt x="378809" y="248222"/>
                  </a:lnTo>
                  <a:lnTo>
                    <a:pt x="381857" y="248222"/>
                  </a:lnTo>
                  <a:lnTo>
                    <a:pt x="381857" y="254127"/>
                  </a:lnTo>
                  <a:lnTo>
                    <a:pt x="384810" y="254127"/>
                  </a:lnTo>
                  <a:lnTo>
                    <a:pt x="384810" y="260128"/>
                  </a:lnTo>
                  <a:lnTo>
                    <a:pt x="387763" y="260128"/>
                  </a:lnTo>
                  <a:lnTo>
                    <a:pt x="387763" y="273463"/>
                  </a:lnTo>
                  <a:lnTo>
                    <a:pt x="417481" y="273463"/>
                  </a:lnTo>
                  <a:lnTo>
                    <a:pt x="417481" y="279464"/>
                  </a:lnTo>
                  <a:lnTo>
                    <a:pt x="426434" y="279464"/>
                  </a:lnTo>
                  <a:lnTo>
                    <a:pt x="426434" y="285369"/>
                  </a:lnTo>
                  <a:lnTo>
                    <a:pt x="435293" y="285369"/>
                  </a:lnTo>
                  <a:lnTo>
                    <a:pt x="435293" y="291275"/>
                  </a:lnTo>
                  <a:lnTo>
                    <a:pt x="470916" y="291275"/>
                  </a:lnTo>
                  <a:lnTo>
                    <a:pt x="470916" y="298704"/>
                  </a:lnTo>
                  <a:lnTo>
                    <a:pt x="484346" y="298704"/>
                  </a:lnTo>
                  <a:lnTo>
                    <a:pt x="484346" y="304705"/>
                  </a:lnTo>
                  <a:lnTo>
                    <a:pt x="500634" y="304705"/>
                  </a:lnTo>
                  <a:lnTo>
                    <a:pt x="500634" y="310610"/>
                  </a:lnTo>
                  <a:lnTo>
                    <a:pt x="512540" y="310610"/>
                  </a:lnTo>
                  <a:lnTo>
                    <a:pt x="512540" y="316611"/>
                  </a:lnTo>
                  <a:lnTo>
                    <a:pt x="525971" y="316611"/>
                  </a:lnTo>
                  <a:lnTo>
                    <a:pt x="525971" y="322517"/>
                  </a:lnTo>
                  <a:lnTo>
                    <a:pt x="528923" y="322517"/>
                  </a:lnTo>
                  <a:lnTo>
                    <a:pt x="528923" y="329946"/>
                  </a:lnTo>
                  <a:lnTo>
                    <a:pt x="534829" y="329946"/>
                  </a:lnTo>
                  <a:lnTo>
                    <a:pt x="537782" y="329946"/>
                  </a:lnTo>
                  <a:lnTo>
                    <a:pt x="537782" y="335947"/>
                  </a:lnTo>
                  <a:lnTo>
                    <a:pt x="545211" y="335947"/>
                  </a:lnTo>
                  <a:lnTo>
                    <a:pt x="545211" y="341852"/>
                  </a:lnTo>
                  <a:lnTo>
                    <a:pt x="548259" y="341852"/>
                  </a:lnTo>
                  <a:lnTo>
                    <a:pt x="548259" y="355187"/>
                  </a:lnTo>
                  <a:lnTo>
                    <a:pt x="586835" y="355187"/>
                  </a:lnTo>
                  <a:lnTo>
                    <a:pt x="586835" y="367094"/>
                  </a:lnTo>
                  <a:lnTo>
                    <a:pt x="592741" y="367094"/>
                  </a:lnTo>
                  <a:lnTo>
                    <a:pt x="592741" y="373094"/>
                  </a:lnTo>
                  <a:lnTo>
                    <a:pt x="601694" y="373094"/>
                  </a:lnTo>
                  <a:lnTo>
                    <a:pt x="601694" y="380524"/>
                  </a:lnTo>
                  <a:lnTo>
                    <a:pt x="603218" y="380524"/>
                  </a:lnTo>
                  <a:lnTo>
                    <a:pt x="603218" y="398336"/>
                  </a:lnTo>
                  <a:lnTo>
                    <a:pt x="612077" y="398336"/>
                  </a:lnTo>
                  <a:lnTo>
                    <a:pt x="612077" y="405765"/>
                  </a:lnTo>
                  <a:lnTo>
                    <a:pt x="615029" y="405765"/>
                  </a:lnTo>
                  <a:lnTo>
                    <a:pt x="615029" y="411671"/>
                  </a:lnTo>
                  <a:lnTo>
                    <a:pt x="618077" y="411671"/>
                  </a:lnTo>
                  <a:lnTo>
                    <a:pt x="618077" y="417671"/>
                  </a:lnTo>
                  <a:lnTo>
                    <a:pt x="623983" y="417671"/>
                  </a:lnTo>
                  <a:lnTo>
                    <a:pt x="623983" y="437007"/>
                  </a:lnTo>
                  <a:lnTo>
                    <a:pt x="625507" y="437007"/>
                  </a:lnTo>
                  <a:lnTo>
                    <a:pt x="625507" y="442913"/>
                  </a:lnTo>
                  <a:lnTo>
                    <a:pt x="628460" y="442913"/>
                  </a:lnTo>
                  <a:lnTo>
                    <a:pt x="628460" y="448913"/>
                  </a:lnTo>
                  <a:lnTo>
                    <a:pt x="634365" y="448913"/>
                  </a:lnTo>
                  <a:lnTo>
                    <a:pt x="634365" y="456343"/>
                  </a:lnTo>
                  <a:lnTo>
                    <a:pt x="643319" y="456343"/>
                  </a:lnTo>
                  <a:lnTo>
                    <a:pt x="643319" y="462248"/>
                  </a:lnTo>
                  <a:lnTo>
                    <a:pt x="662654" y="462248"/>
                  </a:lnTo>
                  <a:lnTo>
                    <a:pt x="662654" y="468154"/>
                  </a:lnTo>
                  <a:lnTo>
                    <a:pt x="665607" y="474155"/>
                  </a:lnTo>
                  <a:lnTo>
                    <a:pt x="667036" y="474155"/>
                  </a:lnTo>
                  <a:lnTo>
                    <a:pt x="667036" y="481584"/>
                  </a:lnTo>
                  <a:lnTo>
                    <a:pt x="673037" y="481584"/>
                  </a:lnTo>
                  <a:lnTo>
                    <a:pt x="673037" y="487490"/>
                  </a:lnTo>
                  <a:lnTo>
                    <a:pt x="686372" y="487490"/>
                  </a:lnTo>
                  <a:lnTo>
                    <a:pt x="686372" y="493490"/>
                  </a:lnTo>
                  <a:lnTo>
                    <a:pt x="704183" y="493490"/>
                  </a:lnTo>
                  <a:lnTo>
                    <a:pt x="704183" y="512826"/>
                  </a:lnTo>
                  <a:lnTo>
                    <a:pt x="714566" y="512826"/>
                  </a:lnTo>
                  <a:lnTo>
                    <a:pt x="714566" y="518731"/>
                  </a:lnTo>
                  <a:lnTo>
                    <a:pt x="720566" y="518731"/>
                  </a:lnTo>
                  <a:lnTo>
                    <a:pt x="720566" y="524637"/>
                  </a:lnTo>
                  <a:lnTo>
                    <a:pt x="723519" y="524637"/>
                  </a:lnTo>
                  <a:lnTo>
                    <a:pt x="723519" y="532067"/>
                  </a:lnTo>
                  <a:lnTo>
                    <a:pt x="784384" y="532067"/>
                  </a:lnTo>
                  <a:lnTo>
                    <a:pt x="784384" y="538067"/>
                  </a:lnTo>
                  <a:lnTo>
                    <a:pt x="787432" y="538067"/>
                  </a:lnTo>
                  <a:lnTo>
                    <a:pt x="787432" y="549974"/>
                  </a:lnTo>
                  <a:lnTo>
                    <a:pt x="806672" y="549974"/>
                  </a:lnTo>
                  <a:lnTo>
                    <a:pt x="806672" y="557403"/>
                  </a:lnTo>
                  <a:lnTo>
                    <a:pt x="817150" y="557403"/>
                  </a:lnTo>
                  <a:lnTo>
                    <a:pt x="817150" y="563309"/>
                  </a:lnTo>
                  <a:lnTo>
                    <a:pt x="839438" y="563309"/>
                  </a:lnTo>
                  <a:lnTo>
                    <a:pt x="839438" y="569309"/>
                  </a:lnTo>
                  <a:lnTo>
                    <a:pt x="864680" y="569309"/>
                  </a:lnTo>
                  <a:lnTo>
                    <a:pt x="864680" y="575215"/>
                  </a:lnTo>
                  <a:lnTo>
                    <a:pt x="878015" y="575215"/>
                  </a:lnTo>
                  <a:lnTo>
                    <a:pt x="878015" y="582644"/>
                  </a:lnTo>
                  <a:lnTo>
                    <a:pt x="900303" y="582644"/>
                  </a:lnTo>
                  <a:lnTo>
                    <a:pt x="900303" y="588550"/>
                  </a:lnTo>
                  <a:lnTo>
                    <a:pt x="916686" y="588550"/>
                  </a:lnTo>
                  <a:lnTo>
                    <a:pt x="916686" y="594551"/>
                  </a:lnTo>
                  <a:lnTo>
                    <a:pt x="925544" y="594551"/>
                  </a:lnTo>
                  <a:lnTo>
                    <a:pt x="925544" y="600456"/>
                  </a:lnTo>
                  <a:lnTo>
                    <a:pt x="931545" y="600456"/>
                  </a:lnTo>
                  <a:lnTo>
                    <a:pt x="931545" y="613886"/>
                  </a:lnTo>
                  <a:lnTo>
                    <a:pt x="934498" y="613886"/>
                  </a:lnTo>
                  <a:lnTo>
                    <a:pt x="934498" y="619792"/>
                  </a:lnTo>
                  <a:lnTo>
                    <a:pt x="938975" y="619792"/>
                  </a:lnTo>
                  <a:lnTo>
                    <a:pt x="964216" y="619792"/>
                  </a:lnTo>
                  <a:lnTo>
                    <a:pt x="964216" y="627221"/>
                  </a:lnTo>
                  <a:lnTo>
                    <a:pt x="983456" y="627221"/>
                  </a:lnTo>
                  <a:lnTo>
                    <a:pt x="983456" y="633222"/>
                  </a:lnTo>
                  <a:lnTo>
                    <a:pt x="992410" y="633222"/>
                  </a:lnTo>
                  <a:lnTo>
                    <a:pt x="992410" y="639128"/>
                  </a:lnTo>
                  <a:lnTo>
                    <a:pt x="1034034" y="639128"/>
                  </a:lnTo>
                  <a:lnTo>
                    <a:pt x="1066705" y="639128"/>
                  </a:lnTo>
                  <a:lnTo>
                    <a:pt x="1066705" y="646557"/>
                  </a:lnTo>
                  <a:lnTo>
                    <a:pt x="1075658" y="646557"/>
                  </a:lnTo>
                  <a:lnTo>
                    <a:pt x="1075658" y="652463"/>
                  </a:lnTo>
                  <a:lnTo>
                    <a:pt x="1094899" y="652463"/>
                  </a:lnTo>
                  <a:lnTo>
                    <a:pt x="1094899" y="658463"/>
                  </a:lnTo>
                  <a:lnTo>
                    <a:pt x="1102328" y="658463"/>
                  </a:lnTo>
                  <a:lnTo>
                    <a:pt x="1102328" y="664369"/>
                  </a:lnTo>
                  <a:lnTo>
                    <a:pt x="1142429" y="664369"/>
                  </a:lnTo>
                  <a:lnTo>
                    <a:pt x="1142429" y="671798"/>
                  </a:lnTo>
                  <a:lnTo>
                    <a:pt x="1155859" y="671798"/>
                  </a:lnTo>
                  <a:lnTo>
                    <a:pt x="1155859" y="677799"/>
                  </a:lnTo>
                  <a:lnTo>
                    <a:pt x="1161764" y="677799"/>
                  </a:lnTo>
                  <a:lnTo>
                    <a:pt x="1161764" y="683705"/>
                  </a:lnTo>
                  <a:lnTo>
                    <a:pt x="1164717" y="683705"/>
                  </a:lnTo>
                  <a:lnTo>
                    <a:pt x="1164717" y="691134"/>
                  </a:lnTo>
                  <a:lnTo>
                    <a:pt x="1172147" y="691134"/>
                  </a:lnTo>
                  <a:lnTo>
                    <a:pt x="1172147" y="697135"/>
                  </a:lnTo>
                  <a:lnTo>
                    <a:pt x="1178147" y="697135"/>
                  </a:lnTo>
                  <a:lnTo>
                    <a:pt x="1178147" y="710470"/>
                  </a:lnTo>
                  <a:lnTo>
                    <a:pt x="1197388" y="710470"/>
                  </a:lnTo>
                  <a:lnTo>
                    <a:pt x="1197388" y="722376"/>
                  </a:lnTo>
                  <a:lnTo>
                    <a:pt x="1203389" y="722376"/>
                  </a:lnTo>
                  <a:lnTo>
                    <a:pt x="1203389" y="729806"/>
                  </a:lnTo>
                  <a:lnTo>
                    <a:pt x="1206341" y="729806"/>
                  </a:lnTo>
                  <a:lnTo>
                    <a:pt x="1206341" y="735711"/>
                  </a:lnTo>
                  <a:lnTo>
                    <a:pt x="1210818" y="741712"/>
                  </a:lnTo>
                  <a:lnTo>
                    <a:pt x="1213771" y="741712"/>
                  </a:lnTo>
                  <a:lnTo>
                    <a:pt x="1213771" y="747617"/>
                  </a:lnTo>
                  <a:lnTo>
                    <a:pt x="1233107" y="747617"/>
                  </a:lnTo>
                  <a:lnTo>
                    <a:pt x="1233107" y="755047"/>
                  </a:lnTo>
                  <a:lnTo>
                    <a:pt x="1236059" y="755047"/>
                  </a:lnTo>
                  <a:lnTo>
                    <a:pt x="1236059" y="761048"/>
                  </a:lnTo>
                  <a:lnTo>
                    <a:pt x="1245013" y="761048"/>
                  </a:lnTo>
                  <a:lnTo>
                    <a:pt x="1245013" y="766953"/>
                  </a:lnTo>
                  <a:lnTo>
                    <a:pt x="1267301" y="766953"/>
                  </a:lnTo>
                  <a:lnTo>
                    <a:pt x="1267301" y="774383"/>
                  </a:lnTo>
                  <a:lnTo>
                    <a:pt x="1268730" y="774383"/>
                  </a:lnTo>
                  <a:lnTo>
                    <a:pt x="1268730" y="780288"/>
                  </a:lnTo>
                  <a:lnTo>
                    <a:pt x="1271683" y="786289"/>
                  </a:lnTo>
                  <a:lnTo>
                    <a:pt x="1380173" y="786289"/>
                  </a:lnTo>
                  <a:lnTo>
                    <a:pt x="1380173" y="793718"/>
                  </a:lnTo>
                  <a:lnTo>
                    <a:pt x="1427702" y="793718"/>
                  </a:lnTo>
                  <a:lnTo>
                    <a:pt x="1427702" y="799624"/>
                  </a:lnTo>
                  <a:lnTo>
                    <a:pt x="1433608" y="799624"/>
                  </a:lnTo>
                  <a:lnTo>
                    <a:pt x="1438085" y="799624"/>
                  </a:lnTo>
                  <a:lnTo>
                    <a:pt x="1441037" y="799624"/>
                  </a:lnTo>
                  <a:lnTo>
                    <a:pt x="1441037" y="805625"/>
                  </a:lnTo>
                  <a:lnTo>
                    <a:pt x="1444085" y="805625"/>
                  </a:lnTo>
                  <a:lnTo>
                    <a:pt x="1444085" y="813054"/>
                  </a:lnTo>
                  <a:lnTo>
                    <a:pt x="1497521" y="813054"/>
                  </a:lnTo>
                  <a:lnTo>
                    <a:pt x="1518285" y="813054"/>
                  </a:lnTo>
                  <a:lnTo>
                    <a:pt x="1524286" y="813054"/>
                  </a:lnTo>
                  <a:lnTo>
                    <a:pt x="1527239" y="813054"/>
                  </a:lnTo>
                  <a:lnTo>
                    <a:pt x="1536192" y="813054"/>
                  </a:lnTo>
                  <a:lnTo>
                    <a:pt x="1539145" y="813054"/>
                  </a:lnTo>
                  <a:lnTo>
                    <a:pt x="1539145" y="818960"/>
                  </a:lnTo>
                  <a:lnTo>
                    <a:pt x="1552480" y="818960"/>
                  </a:lnTo>
                  <a:lnTo>
                    <a:pt x="1555433" y="818960"/>
                  </a:lnTo>
                  <a:lnTo>
                    <a:pt x="1555433" y="832390"/>
                  </a:lnTo>
                  <a:lnTo>
                    <a:pt x="1558481" y="839819"/>
                  </a:lnTo>
                  <a:lnTo>
                    <a:pt x="1568863" y="839819"/>
                  </a:lnTo>
                  <a:lnTo>
                    <a:pt x="1571816" y="839819"/>
                  </a:lnTo>
                  <a:lnTo>
                    <a:pt x="1577721" y="839819"/>
                  </a:lnTo>
                  <a:lnTo>
                    <a:pt x="1577721" y="845725"/>
                  </a:lnTo>
                  <a:lnTo>
                    <a:pt x="1591151" y="845725"/>
                  </a:lnTo>
                  <a:lnTo>
                    <a:pt x="1594104" y="845725"/>
                  </a:lnTo>
                  <a:lnTo>
                    <a:pt x="1597057" y="845725"/>
                  </a:lnTo>
                  <a:lnTo>
                    <a:pt x="1601534" y="845725"/>
                  </a:lnTo>
                  <a:lnTo>
                    <a:pt x="1660970" y="845725"/>
                  </a:lnTo>
                  <a:lnTo>
                    <a:pt x="1660970" y="853154"/>
                  </a:lnTo>
                  <a:lnTo>
                    <a:pt x="1663922" y="853154"/>
                  </a:lnTo>
                  <a:lnTo>
                    <a:pt x="1663922" y="859060"/>
                  </a:lnTo>
                  <a:lnTo>
                    <a:pt x="1696593" y="859060"/>
                  </a:lnTo>
                  <a:lnTo>
                    <a:pt x="1696593" y="866489"/>
                  </a:lnTo>
                  <a:lnTo>
                    <a:pt x="1779842" y="866489"/>
                  </a:lnTo>
                  <a:lnTo>
                    <a:pt x="1779842" y="874014"/>
                  </a:lnTo>
                  <a:lnTo>
                    <a:pt x="1788700" y="874014"/>
                  </a:lnTo>
                  <a:lnTo>
                    <a:pt x="1793177" y="874014"/>
                  </a:lnTo>
                  <a:lnTo>
                    <a:pt x="1799082" y="874014"/>
                  </a:lnTo>
                  <a:lnTo>
                    <a:pt x="1799082" y="879919"/>
                  </a:lnTo>
                  <a:lnTo>
                    <a:pt x="1810988" y="879919"/>
                  </a:lnTo>
                  <a:lnTo>
                    <a:pt x="1815465" y="879919"/>
                  </a:lnTo>
                  <a:lnTo>
                    <a:pt x="1830324" y="879919"/>
                  </a:lnTo>
                  <a:lnTo>
                    <a:pt x="1830324" y="887349"/>
                  </a:lnTo>
                  <a:lnTo>
                    <a:pt x="1834801" y="887349"/>
                  </a:lnTo>
                  <a:lnTo>
                    <a:pt x="1846612" y="887349"/>
                  </a:lnTo>
                  <a:lnTo>
                    <a:pt x="1846612" y="902208"/>
                  </a:lnTo>
                  <a:lnTo>
                    <a:pt x="1854041" y="902208"/>
                  </a:lnTo>
                  <a:lnTo>
                    <a:pt x="1857089" y="902208"/>
                  </a:lnTo>
                  <a:lnTo>
                    <a:pt x="1862995" y="902208"/>
                  </a:lnTo>
                  <a:lnTo>
                    <a:pt x="1862995" y="908114"/>
                  </a:lnTo>
                  <a:lnTo>
                    <a:pt x="1865948" y="908114"/>
                  </a:lnTo>
                  <a:lnTo>
                    <a:pt x="1868900" y="908114"/>
                  </a:lnTo>
                  <a:lnTo>
                    <a:pt x="1868900" y="915543"/>
                  </a:lnTo>
                  <a:lnTo>
                    <a:pt x="1871948" y="915543"/>
                  </a:lnTo>
                  <a:lnTo>
                    <a:pt x="1876330" y="915543"/>
                  </a:lnTo>
                  <a:lnTo>
                    <a:pt x="1876330" y="922973"/>
                  </a:lnTo>
                  <a:lnTo>
                    <a:pt x="1879378" y="922973"/>
                  </a:lnTo>
                  <a:lnTo>
                    <a:pt x="1891189" y="922973"/>
                  </a:lnTo>
                  <a:lnTo>
                    <a:pt x="1907572" y="922973"/>
                  </a:lnTo>
                  <a:lnTo>
                    <a:pt x="1907572" y="930497"/>
                  </a:lnTo>
                  <a:lnTo>
                    <a:pt x="1915001" y="930497"/>
                  </a:lnTo>
                  <a:lnTo>
                    <a:pt x="1923860" y="930497"/>
                  </a:lnTo>
                  <a:lnTo>
                    <a:pt x="1923860" y="937927"/>
                  </a:lnTo>
                  <a:lnTo>
                    <a:pt x="2004155" y="937927"/>
                  </a:lnTo>
                  <a:lnTo>
                    <a:pt x="2029396" y="937927"/>
                  </a:lnTo>
                  <a:lnTo>
                    <a:pt x="2045684" y="937927"/>
                  </a:lnTo>
                  <a:lnTo>
                    <a:pt x="2045684" y="946785"/>
                  </a:lnTo>
                  <a:lnTo>
                    <a:pt x="2079879" y="946785"/>
                  </a:lnTo>
                  <a:lnTo>
                    <a:pt x="2118551" y="946785"/>
                  </a:lnTo>
                  <a:lnTo>
                    <a:pt x="2118551" y="954215"/>
                  </a:lnTo>
                  <a:lnTo>
                    <a:pt x="2121503" y="954215"/>
                  </a:lnTo>
                  <a:lnTo>
                    <a:pt x="2122932" y="954215"/>
                  </a:lnTo>
                  <a:lnTo>
                    <a:pt x="2122932" y="961644"/>
                  </a:lnTo>
                  <a:lnTo>
                    <a:pt x="2128933" y="961644"/>
                  </a:lnTo>
                  <a:lnTo>
                    <a:pt x="2140839" y="961644"/>
                  </a:lnTo>
                  <a:lnTo>
                    <a:pt x="2143792" y="961644"/>
                  </a:lnTo>
                  <a:lnTo>
                    <a:pt x="2157127" y="961644"/>
                  </a:lnTo>
                  <a:lnTo>
                    <a:pt x="2157127" y="969074"/>
                  </a:lnTo>
                  <a:lnTo>
                    <a:pt x="2167509" y="969074"/>
                  </a:lnTo>
                  <a:lnTo>
                    <a:pt x="2173510" y="969074"/>
                  </a:lnTo>
                  <a:lnTo>
                    <a:pt x="2176463" y="969074"/>
                  </a:lnTo>
                  <a:lnTo>
                    <a:pt x="2179415" y="969074"/>
                  </a:lnTo>
                  <a:lnTo>
                    <a:pt x="2179415" y="978027"/>
                  </a:lnTo>
                  <a:lnTo>
                    <a:pt x="2182368" y="978027"/>
                  </a:lnTo>
                  <a:lnTo>
                    <a:pt x="2185416" y="978027"/>
                  </a:lnTo>
                  <a:lnTo>
                    <a:pt x="2186845" y="978027"/>
                  </a:lnTo>
                  <a:lnTo>
                    <a:pt x="2189798" y="978027"/>
                  </a:lnTo>
                  <a:lnTo>
                    <a:pt x="2189798" y="986885"/>
                  </a:lnTo>
                  <a:lnTo>
                    <a:pt x="2192846" y="986885"/>
                  </a:lnTo>
                  <a:lnTo>
                    <a:pt x="2198751" y="986885"/>
                  </a:lnTo>
                  <a:lnTo>
                    <a:pt x="2201704" y="986885"/>
                  </a:lnTo>
                  <a:lnTo>
                    <a:pt x="2218087" y="986885"/>
                  </a:lnTo>
                  <a:lnTo>
                    <a:pt x="2218087" y="995839"/>
                  </a:lnTo>
                  <a:lnTo>
                    <a:pt x="2221040" y="995839"/>
                  </a:lnTo>
                  <a:lnTo>
                    <a:pt x="2221040" y="1004792"/>
                  </a:lnTo>
                  <a:lnTo>
                    <a:pt x="2234375" y="1004792"/>
                  </a:lnTo>
                  <a:lnTo>
                    <a:pt x="2234375" y="1012222"/>
                  </a:lnTo>
                  <a:lnTo>
                    <a:pt x="2273046" y="1012222"/>
                  </a:lnTo>
                  <a:lnTo>
                    <a:pt x="2284952" y="1012222"/>
                  </a:lnTo>
                  <a:lnTo>
                    <a:pt x="2333911" y="1012222"/>
                  </a:lnTo>
                  <a:lnTo>
                    <a:pt x="2333911" y="1021080"/>
                  </a:lnTo>
                  <a:lnTo>
                    <a:pt x="2409730" y="1021080"/>
                  </a:lnTo>
                  <a:lnTo>
                    <a:pt x="2409730" y="1030034"/>
                  </a:lnTo>
                  <a:lnTo>
                    <a:pt x="2428970" y="1030034"/>
                  </a:lnTo>
                  <a:lnTo>
                    <a:pt x="2455736" y="1030034"/>
                  </a:lnTo>
                  <a:lnTo>
                    <a:pt x="2461736" y="1030034"/>
                  </a:lnTo>
                  <a:lnTo>
                    <a:pt x="2476595" y="1030034"/>
                  </a:lnTo>
                  <a:lnTo>
                    <a:pt x="2476595" y="1040416"/>
                  </a:lnTo>
                  <a:lnTo>
                    <a:pt x="2484025" y="1040416"/>
                  </a:lnTo>
                  <a:lnTo>
                    <a:pt x="2484025" y="1049369"/>
                  </a:lnTo>
                  <a:lnTo>
                    <a:pt x="2486978" y="1049369"/>
                  </a:lnTo>
                  <a:lnTo>
                    <a:pt x="2489930" y="1049369"/>
                  </a:lnTo>
                  <a:lnTo>
                    <a:pt x="2512219" y="1049369"/>
                  </a:lnTo>
                  <a:lnTo>
                    <a:pt x="2525554" y="1049369"/>
                  </a:lnTo>
                  <a:lnTo>
                    <a:pt x="2541937" y="1049369"/>
                  </a:lnTo>
                  <a:lnTo>
                    <a:pt x="2544890" y="1049369"/>
                  </a:lnTo>
                  <a:lnTo>
                    <a:pt x="2586514" y="1049369"/>
                  </a:lnTo>
                  <a:lnTo>
                    <a:pt x="2622137" y="1049369"/>
                  </a:lnTo>
                  <a:lnTo>
                    <a:pt x="2656332" y="1049369"/>
                  </a:lnTo>
                  <a:lnTo>
                    <a:pt x="2656332" y="1059752"/>
                  </a:lnTo>
                  <a:lnTo>
                    <a:pt x="2678621" y="1059752"/>
                  </a:lnTo>
                  <a:lnTo>
                    <a:pt x="2678621" y="1068705"/>
                  </a:lnTo>
                  <a:lnTo>
                    <a:pt x="2697956" y="1068705"/>
                  </a:lnTo>
                  <a:lnTo>
                    <a:pt x="2739485" y="1068705"/>
                  </a:lnTo>
                  <a:lnTo>
                    <a:pt x="2739485" y="1079087"/>
                  </a:lnTo>
                  <a:lnTo>
                    <a:pt x="2758821" y="1079087"/>
                  </a:lnTo>
                  <a:lnTo>
                    <a:pt x="2761774" y="1079087"/>
                  </a:lnTo>
                  <a:lnTo>
                    <a:pt x="2772156" y="1079087"/>
                  </a:lnTo>
                  <a:lnTo>
                    <a:pt x="2772156" y="1089470"/>
                  </a:lnTo>
                  <a:lnTo>
                    <a:pt x="2778157" y="1089470"/>
                  </a:lnTo>
                  <a:lnTo>
                    <a:pt x="2781110" y="1089470"/>
                  </a:lnTo>
                  <a:lnTo>
                    <a:pt x="2794445" y="1089470"/>
                  </a:lnTo>
                  <a:lnTo>
                    <a:pt x="2797493" y="1089470"/>
                  </a:lnTo>
                  <a:lnTo>
                    <a:pt x="2800445" y="1089470"/>
                  </a:lnTo>
                  <a:lnTo>
                    <a:pt x="2803398" y="1089470"/>
                  </a:lnTo>
                  <a:lnTo>
                    <a:pt x="2809304" y="1089470"/>
                  </a:lnTo>
                  <a:lnTo>
                    <a:pt x="2813780" y="1089470"/>
                  </a:lnTo>
                  <a:lnTo>
                    <a:pt x="2816733" y="1089470"/>
                  </a:lnTo>
                  <a:lnTo>
                    <a:pt x="2819781" y="1089470"/>
                  </a:lnTo>
                  <a:lnTo>
                    <a:pt x="2825687" y="1089470"/>
                  </a:lnTo>
                  <a:lnTo>
                    <a:pt x="2833116" y="1089470"/>
                  </a:lnTo>
                  <a:lnTo>
                    <a:pt x="2836069" y="1089470"/>
                  </a:lnTo>
                  <a:lnTo>
                    <a:pt x="2841974" y="1089470"/>
                  </a:lnTo>
                  <a:lnTo>
                    <a:pt x="2841974" y="1102900"/>
                  </a:lnTo>
                  <a:lnTo>
                    <a:pt x="2880646" y="1102900"/>
                  </a:lnTo>
                  <a:lnTo>
                    <a:pt x="2880646" y="1114806"/>
                  </a:lnTo>
                  <a:lnTo>
                    <a:pt x="2989136" y="1114806"/>
                  </a:lnTo>
                  <a:lnTo>
                    <a:pt x="3088672" y="1114806"/>
                  </a:lnTo>
                  <a:lnTo>
                    <a:pt x="3107912" y="1114806"/>
                  </a:lnTo>
                  <a:lnTo>
                    <a:pt x="3113913" y="1114806"/>
                  </a:lnTo>
                  <a:lnTo>
                    <a:pt x="3127248" y="1114806"/>
                  </a:lnTo>
                  <a:lnTo>
                    <a:pt x="3136202" y="1114806"/>
                  </a:lnTo>
                  <a:lnTo>
                    <a:pt x="3142107" y="1114806"/>
                  </a:lnTo>
                  <a:lnTo>
                    <a:pt x="3161443" y="1114806"/>
                  </a:lnTo>
                  <a:lnTo>
                    <a:pt x="3161443" y="1129665"/>
                  </a:lnTo>
                  <a:lnTo>
                    <a:pt x="3168872" y="1129665"/>
                  </a:lnTo>
                  <a:lnTo>
                    <a:pt x="3210497" y="1129665"/>
                  </a:lnTo>
                  <a:lnTo>
                    <a:pt x="3210497" y="1143000"/>
                  </a:lnTo>
                  <a:lnTo>
                    <a:pt x="3232785" y="1143000"/>
                  </a:lnTo>
                  <a:lnTo>
                    <a:pt x="3241643" y="1143000"/>
                  </a:lnTo>
                  <a:lnTo>
                    <a:pt x="3249073" y="1143000"/>
                  </a:lnTo>
                  <a:lnTo>
                    <a:pt x="3263932" y="1143000"/>
                  </a:lnTo>
                  <a:lnTo>
                    <a:pt x="3271361" y="1143000"/>
                  </a:lnTo>
                  <a:lnTo>
                    <a:pt x="3277267" y="1143000"/>
                  </a:lnTo>
                  <a:lnTo>
                    <a:pt x="3283268" y="1143000"/>
                  </a:lnTo>
                  <a:lnTo>
                    <a:pt x="3287744" y="1143000"/>
                  </a:lnTo>
                  <a:lnTo>
                    <a:pt x="3296603" y="1143000"/>
                  </a:lnTo>
                  <a:lnTo>
                    <a:pt x="3299555" y="1143000"/>
                  </a:lnTo>
                  <a:lnTo>
                    <a:pt x="3305556" y="1143000"/>
                  </a:lnTo>
                  <a:lnTo>
                    <a:pt x="3305556" y="1159383"/>
                  </a:lnTo>
                  <a:lnTo>
                    <a:pt x="3310033" y="1159383"/>
                  </a:lnTo>
                  <a:lnTo>
                    <a:pt x="3315938" y="1159383"/>
                  </a:lnTo>
                  <a:lnTo>
                    <a:pt x="3321844" y="1159383"/>
                  </a:lnTo>
                  <a:lnTo>
                    <a:pt x="3327845" y="1159383"/>
                  </a:lnTo>
                  <a:lnTo>
                    <a:pt x="3327845" y="1177195"/>
                  </a:lnTo>
                  <a:lnTo>
                    <a:pt x="3373850" y="1177195"/>
                  </a:lnTo>
                  <a:lnTo>
                    <a:pt x="3379851" y="1177195"/>
                  </a:lnTo>
                  <a:lnTo>
                    <a:pt x="3379851" y="1195007"/>
                  </a:lnTo>
                  <a:lnTo>
                    <a:pt x="3410998" y="1195007"/>
                  </a:lnTo>
                  <a:lnTo>
                    <a:pt x="3421380" y="1195007"/>
                  </a:lnTo>
                  <a:lnTo>
                    <a:pt x="3476339" y="1195007"/>
                  </a:lnTo>
                  <a:lnTo>
                    <a:pt x="3479387" y="1195007"/>
                  </a:lnTo>
                  <a:lnTo>
                    <a:pt x="3507581" y="1195007"/>
                  </a:lnTo>
                  <a:lnTo>
                    <a:pt x="3516535" y="1195007"/>
                  </a:lnTo>
                  <a:lnTo>
                    <a:pt x="3555111" y="1195007"/>
                  </a:lnTo>
                  <a:lnTo>
                    <a:pt x="3613023" y="1195007"/>
                  </a:lnTo>
                  <a:lnTo>
                    <a:pt x="3635312" y="1195007"/>
                  </a:lnTo>
                  <a:lnTo>
                    <a:pt x="3718560" y="1195007"/>
                  </a:lnTo>
                  <a:lnTo>
                    <a:pt x="3748278" y="1195007"/>
                  </a:lnTo>
                  <a:lnTo>
                    <a:pt x="3751231" y="1195007"/>
                  </a:lnTo>
                  <a:lnTo>
                    <a:pt x="3757136" y="1195007"/>
                  </a:lnTo>
                  <a:lnTo>
                    <a:pt x="3773519" y="1195007"/>
                  </a:lnTo>
                  <a:lnTo>
                    <a:pt x="3788378" y="1195007"/>
                  </a:lnTo>
                  <a:lnTo>
                    <a:pt x="3792855" y="1195007"/>
                  </a:lnTo>
                  <a:lnTo>
                    <a:pt x="3801713" y="1195007"/>
                  </a:lnTo>
                  <a:lnTo>
                    <a:pt x="3807714" y="1195007"/>
                  </a:lnTo>
                  <a:lnTo>
                    <a:pt x="3812096" y="1195007"/>
                  </a:lnTo>
                  <a:lnTo>
                    <a:pt x="3815144" y="1195007"/>
                  </a:lnTo>
                  <a:lnTo>
                    <a:pt x="3818096" y="1195007"/>
                  </a:lnTo>
                  <a:lnTo>
                    <a:pt x="3850767" y="1195007"/>
                  </a:lnTo>
                  <a:lnTo>
                    <a:pt x="3926491" y="1195007"/>
                  </a:lnTo>
                  <a:lnTo>
                    <a:pt x="3981450" y="1195007"/>
                  </a:lnTo>
                  <a:lnTo>
                    <a:pt x="3981450" y="1226249"/>
                  </a:lnTo>
                  <a:lnTo>
                    <a:pt x="4015645" y="1226249"/>
                  </a:lnTo>
                  <a:lnTo>
                    <a:pt x="4015645" y="1258919"/>
                  </a:lnTo>
                  <a:lnTo>
                    <a:pt x="4159758" y="1258919"/>
                  </a:lnTo>
                  <a:lnTo>
                    <a:pt x="4208812" y="1258919"/>
                  </a:lnTo>
                  <a:lnTo>
                    <a:pt x="4234053" y="1258919"/>
                  </a:lnTo>
                  <a:lnTo>
                    <a:pt x="4269677" y="1258919"/>
                  </a:lnTo>
                  <a:lnTo>
                    <a:pt x="4291965" y="1258919"/>
                  </a:lnTo>
                  <a:lnTo>
                    <a:pt x="4306824" y="1258919"/>
                  </a:lnTo>
                  <a:lnTo>
                    <a:pt x="4311301" y="1258919"/>
                  </a:lnTo>
                  <a:lnTo>
                    <a:pt x="4311301" y="1297591"/>
                  </a:lnTo>
                  <a:lnTo>
                    <a:pt x="4314254" y="1297591"/>
                  </a:lnTo>
                  <a:lnTo>
                    <a:pt x="4320255" y="1297591"/>
                  </a:lnTo>
                  <a:lnTo>
                    <a:pt x="4326160" y="1297591"/>
                  </a:lnTo>
                  <a:lnTo>
                    <a:pt x="4333589" y="1297591"/>
                  </a:lnTo>
                  <a:lnTo>
                    <a:pt x="4342543" y="1297591"/>
                  </a:lnTo>
                  <a:lnTo>
                    <a:pt x="4345496" y="1297591"/>
                  </a:lnTo>
                  <a:lnTo>
                    <a:pt x="4349972" y="1297591"/>
                  </a:lnTo>
                  <a:lnTo>
                    <a:pt x="4358831" y="1297591"/>
                  </a:lnTo>
                  <a:lnTo>
                    <a:pt x="4364831" y="1297591"/>
                  </a:lnTo>
                  <a:lnTo>
                    <a:pt x="4372261" y="1297591"/>
                  </a:lnTo>
                  <a:lnTo>
                    <a:pt x="4375214" y="1297591"/>
                  </a:lnTo>
                  <a:lnTo>
                    <a:pt x="4378166" y="1297591"/>
                  </a:lnTo>
                  <a:lnTo>
                    <a:pt x="4387120" y="1297591"/>
                  </a:lnTo>
                  <a:lnTo>
                    <a:pt x="4480655" y="1297591"/>
                  </a:lnTo>
                  <a:lnTo>
                    <a:pt x="4486656" y="1297591"/>
                  </a:lnTo>
                  <a:lnTo>
                    <a:pt x="4580192" y="1297591"/>
                  </a:lnTo>
                  <a:lnTo>
                    <a:pt x="4586192" y="1297591"/>
                  </a:lnTo>
                  <a:lnTo>
                    <a:pt x="4630674" y="1297591"/>
                  </a:lnTo>
                  <a:lnTo>
                    <a:pt x="4783741" y="1297591"/>
                  </a:lnTo>
                  <a:lnTo>
                    <a:pt x="4797076" y="1297591"/>
                  </a:lnTo>
                  <a:lnTo>
                    <a:pt x="4800124" y="1297591"/>
                  </a:lnTo>
                  <a:lnTo>
                    <a:pt x="4816412" y="1297591"/>
                  </a:lnTo>
                  <a:lnTo>
                    <a:pt x="4819364" y="1297591"/>
                  </a:lnTo>
                  <a:lnTo>
                    <a:pt x="4835747" y="1297591"/>
                  </a:lnTo>
                </a:path>
              </a:pathLst>
            </a:custGeom>
            <a:noFill/>
            <a:ln w="31750" cap="rnd">
              <a:solidFill>
                <a:schemeClr val="bg2"/>
              </a:solidFill>
              <a:prstDash val="solid"/>
              <a:miter/>
            </a:ln>
          </p:spPr>
          <p:txBody>
            <a:bodyPr rtlCol="0" anchor="ctr"/>
            <a:lstStyle/>
            <a:p>
              <a:endParaRPr lang="fr-FR"/>
            </a:p>
          </p:txBody>
        </p:sp>
        <p:sp>
          <p:nvSpPr>
            <p:cNvPr id="649" name="Forme libre : forme 648">
              <a:extLst>
                <a:ext uri="{FF2B5EF4-FFF2-40B4-BE49-F238E27FC236}">
                  <a16:creationId xmlns="" xmlns:a16="http://schemas.microsoft.com/office/drawing/2014/main" id="{FAFA6B79-729E-3EAF-54FD-4257F5896492}"/>
                </a:ext>
              </a:extLst>
            </p:cNvPr>
            <p:cNvSpPr/>
            <p:nvPr/>
          </p:nvSpPr>
          <p:spPr>
            <a:xfrm>
              <a:off x="3310222" y="2185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0" name="Forme libre : forme 649">
              <a:extLst>
                <a:ext uri="{FF2B5EF4-FFF2-40B4-BE49-F238E27FC236}">
                  <a16:creationId xmlns="" xmlns:a16="http://schemas.microsoft.com/office/drawing/2014/main" id="{1B638C75-D66D-F978-E76D-8B04E86664E6}"/>
                </a:ext>
              </a:extLst>
            </p:cNvPr>
            <p:cNvSpPr/>
            <p:nvPr/>
          </p:nvSpPr>
          <p:spPr>
            <a:xfrm>
              <a:off x="3433476" y="22406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1" name="Forme libre : forme 650">
              <a:extLst>
                <a:ext uri="{FF2B5EF4-FFF2-40B4-BE49-F238E27FC236}">
                  <a16:creationId xmlns="" xmlns:a16="http://schemas.microsoft.com/office/drawing/2014/main" id="{CA5A8CA9-604C-AA55-2C5E-D892A5A85DB3}"/>
                </a:ext>
              </a:extLst>
            </p:cNvPr>
            <p:cNvSpPr/>
            <p:nvPr/>
          </p:nvSpPr>
          <p:spPr>
            <a:xfrm>
              <a:off x="3574636" y="2340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2" name="Forme libre : forme 651">
              <a:extLst>
                <a:ext uri="{FF2B5EF4-FFF2-40B4-BE49-F238E27FC236}">
                  <a16:creationId xmlns="" xmlns:a16="http://schemas.microsoft.com/office/drawing/2014/main" id="{0D6F44F1-B8F1-1E47-8F8B-F5AEB92941DB}"/>
                </a:ext>
              </a:extLst>
            </p:cNvPr>
            <p:cNvSpPr/>
            <p:nvPr/>
          </p:nvSpPr>
          <p:spPr>
            <a:xfrm>
              <a:off x="3577589" y="2340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3" name="Forme libre : forme 652">
              <a:extLst>
                <a:ext uri="{FF2B5EF4-FFF2-40B4-BE49-F238E27FC236}">
                  <a16:creationId xmlns="" xmlns:a16="http://schemas.microsoft.com/office/drawing/2014/main" id="{7560370D-20A1-EF19-0583-3CE440D5D4C3}"/>
                </a:ext>
              </a:extLst>
            </p:cNvPr>
            <p:cNvSpPr/>
            <p:nvPr/>
          </p:nvSpPr>
          <p:spPr>
            <a:xfrm>
              <a:off x="3599878" y="235810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4" name="Forme libre : forme 653">
              <a:extLst>
                <a:ext uri="{FF2B5EF4-FFF2-40B4-BE49-F238E27FC236}">
                  <a16:creationId xmlns="" xmlns:a16="http://schemas.microsoft.com/office/drawing/2014/main" id="{7F9F390C-8F04-CDB1-5C77-FABDA8789756}"/>
                </a:ext>
              </a:extLst>
            </p:cNvPr>
            <p:cNvSpPr/>
            <p:nvPr/>
          </p:nvSpPr>
          <p:spPr>
            <a:xfrm>
              <a:off x="3683126" y="242049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5" name="Forme libre : forme 654">
              <a:extLst>
                <a:ext uri="{FF2B5EF4-FFF2-40B4-BE49-F238E27FC236}">
                  <a16:creationId xmlns="" xmlns:a16="http://schemas.microsoft.com/office/drawing/2014/main" id="{7C76A24A-871E-D1AE-240D-C5529C6B2F35}"/>
                </a:ext>
              </a:extLst>
            </p:cNvPr>
            <p:cNvSpPr/>
            <p:nvPr/>
          </p:nvSpPr>
          <p:spPr>
            <a:xfrm>
              <a:off x="3690556" y="24398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6" name="Forme libre : forme 655">
              <a:extLst>
                <a:ext uri="{FF2B5EF4-FFF2-40B4-BE49-F238E27FC236}">
                  <a16:creationId xmlns="" xmlns:a16="http://schemas.microsoft.com/office/drawing/2014/main" id="{73F2EE8C-DDE4-26EE-257C-632BDCD638DE}"/>
                </a:ext>
              </a:extLst>
            </p:cNvPr>
            <p:cNvSpPr/>
            <p:nvPr/>
          </p:nvSpPr>
          <p:spPr>
            <a:xfrm>
              <a:off x="3843527" y="251564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7" name="Forme libre : forme 656">
              <a:extLst>
                <a:ext uri="{FF2B5EF4-FFF2-40B4-BE49-F238E27FC236}">
                  <a16:creationId xmlns="" xmlns:a16="http://schemas.microsoft.com/office/drawing/2014/main" id="{DE91EE00-2545-F18D-6CBE-BFE156F34B4B}"/>
                </a:ext>
              </a:extLst>
            </p:cNvPr>
            <p:cNvSpPr/>
            <p:nvPr/>
          </p:nvSpPr>
          <p:spPr>
            <a:xfrm>
              <a:off x="3856957" y="25408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8" name="Forme libre : forme 657">
              <a:extLst>
                <a:ext uri="{FF2B5EF4-FFF2-40B4-BE49-F238E27FC236}">
                  <a16:creationId xmlns="" xmlns:a16="http://schemas.microsoft.com/office/drawing/2014/main" id="{125D73BF-5921-D9D5-E55F-08B0A363C767}"/>
                </a:ext>
              </a:extLst>
            </p:cNvPr>
            <p:cNvSpPr/>
            <p:nvPr/>
          </p:nvSpPr>
          <p:spPr>
            <a:xfrm>
              <a:off x="4225384" y="278025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59" name="Forme libre : forme 658">
              <a:extLst>
                <a:ext uri="{FF2B5EF4-FFF2-40B4-BE49-F238E27FC236}">
                  <a16:creationId xmlns="" xmlns:a16="http://schemas.microsoft.com/office/drawing/2014/main" id="{6ABE6942-320E-056E-BE7C-5A18EFF909E9}"/>
                </a:ext>
              </a:extLst>
            </p:cNvPr>
            <p:cNvSpPr/>
            <p:nvPr/>
          </p:nvSpPr>
          <p:spPr>
            <a:xfrm>
              <a:off x="4234243" y="278615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0" name="Forme libre : forme 659">
              <a:extLst>
                <a:ext uri="{FF2B5EF4-FFF2-40B4-BE49-F238E27FC236}">
                  <a16:creationId xmlns="" xmlns:a16="http://schemas.microsoft.com/office/drawing/2014/main" id="{3244A68A-6E01-295C-33CF-737B3D8947D6}"/>
                </a:ext>
              </a:extLst>
            </p:cNvPr>
            <p:cNvSpPr/>
            <p:nvPr/>
          </p:nvSpPr>
          <p:spPr>
            <a:xfrm>
              <a:off x="4247673" y="280549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1" name="Forme libre : forme 660">
              <a:extLst>
                <a:ext uri="{FF2B5EF4-FFF2-40B4-BE49-F238E27FC236}">
                  <a16:creationId xmlns="" xmlns:a16="http://schemas.microsoft.com/office/drawing/2014/main" id="{1706F7CF-EBDB-81D4-39F3-8CD1F3D41278}"/>
                </a:ext>
              </a:extLst>
            </p:cNvPr>
            <p:cNvSpPr/>
            <p:nvPr/>
          </p:nvSpPr>
          <p:spPr>
            <a:xfrm>
              <a:off x="4342732" y="282482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2" name="Forme libre : forme 661">
              <a:extLst>
                <a:ext uri="{FF2B5EF4-FFF2-40B4-BE49-F238E27FC236}">
                  <a16:creationId xmlns="" xmlns:a16="http://schemas.microsoft.com/office/drawing/2014/main" id="{64ED6DBE-DAB5-78D3-80AF-E57658F1E743}"/>
                </a:ext>
              </a:extLst>
            </p:cNvPr>
            <p:cNvSpPr/>
            <p:nvPr/>
          </p:nvSpPr>
          <p:spPr>
            <a:xfrm>
              <a:off x="4739353" y="298532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3" name="Forme libre : forme 662">
              <a:extLst>
                <a:ext uri="{FF2B5EF4-FFF2-40B4-BE49-F238E27FC236}">
                  <a16:creationId xmlns="" xmlns:a16="http://schemas.microsoft.com/office/drawing/2014/main" id="{A5C60671-F03E-AAED-2923-2E7E19CF52B5}"/>
                </a:ext>
              </a:extLst>
            </p:cNvPr>
            <p:cNvSpPr/>
            <p:nvPr/>
          </p:nvSpPr>
          <p:spPr>
            <a:xfrm>
              <a:off x="4742306" y="298532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4" name="Forme libre : forme 663">
              <a:extLst>
                <a:ext uri="{FF2B5EF4-FFF2-40B4-BE49-F238E27FC236}">
                  <a16:creationId xmlns="" xmlns:a16="http://schemas.microsoft.com/office/drawing/2014/main" id="{95E58E10-3AE8-2C84-F0FF-D8277613073D}"/>
                </a:ext>
              </a:extLst>
            </p:cNvPr>
            <p:cNvSpPr/>
            <p:nvPr/>
          </p:nvSpPr>
          <p:spPr>
            <a:xfrm>
              <a:off x="4746783" y="298532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5" name="Forme libre : forme 664">
              <a:extLst>
                <a:ext uri="{FF2B5EF4-FFF2-40B4-BE49-F238E27FC236}">
                  <a16:creationId xmlns="" xmlns:a16="http://schemas.microsoft.com/office/drawing/2014/main" id="{4690AAB6-79C8-8F80-FAEA-0654287F1529}"/>
                </a:ext>
              </a:extLst>
            </p:cNvPr>
            <p:cNvSpPr/>
            <p:nvPr/>
          </p:nvSpPr>
          <p:spPr>
            <a:xfrm>
              <a:off x="4806219" y="299875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6" name="Forme libre : forme 665">
              <a:extLst>
                <a:ext uri="{FF2B5EF4-FFF2-40B4-BE49-F238E27FC236}">
                  <a16:creationId xmlns="" xmlns:a16="http://schemas.microsoft.com/office/drawing/2014/main" id="{69E81C76-2C49-9FAD-38CF-06023049F77E}"/>
                </a:ext>
              </a:extLst>
            </p:cNvPr>
            <p:cNvSpPr/>
            <p:nvPr/>
          </p:nvSpPr>
          <p:spPr>
            <a:xfrm>
              <a:off x="4826983" y="299875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7" name="Forme libre : forme 666">
              <a:extLst>
                <a:ext uri="{FF2B5EF4-FFF2-40B4-BE49-F238E27FC236}">
                  <a16:creationId xmlns="" xmlns:a16="http://schemas.microsoft.com/office/drawing/2014/main" id="{31EA1C76-6183-3255-87B6-32B54315617A}"/>
                </a:ext>
              </a:extLst>
            </p:cNvPr>
            <p:cNvSpPr/>
            <p:nvPr/>
          </p:nvSpPr>
          <p:spPr>
            <a:xfrm>
              <a:off x="4832984" y="299875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8" name="Forme libre : forme 667">
              <a:extLst>
                <a:ext uri="{FF2B5EF4-FFF2-40B4-BE49-F238E27FC236}">
                  <a16:creationId xmlns="" xmlns:a16="http://schemas.microsoft.com/office/drawing/2014/main" id="{BF719A24-BE60-4471-B9A7-E83F53E53154}"/>
                </a:ext>
              </a:extLst>
            </p:cNvPr>
            <p:cNvSpPr/>
            <p:nvPr/>
          </p:nvSpPr>
          <p:spPr>
            <a:xfrm>
              <a:off x="4835937" y="299875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69" name="Forme libre : forme 668">
              <a:extLst>
                <a:ext uri="{FF2B5EF4-FFF2-40B4-BE49-F238E27FC236}">
                  <a16:creationId xmlns="" xmlns:a16="http://schemas.microsoft.com/office/drawing/2014/main" id="{C60350B7-B607-334A-BA93-AC2F24C0A80E}"/>
                </a:ext>
              </a:extLst>
            </p:cNvPr>
            <p:cNvSpPr/>
            <p:nvPr/>
          </p:nvSpPr>
          <p:spPr>
            <a:xfrm>
              <a:off x="4844890" y="299875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0" name="Forme libre : forme 669">
              <a:extLst>
                <a:ext uri="{FF2B5EF4-FFF2-40B4-BE49-F238E27FC236}">
                  <a16:creationId xmlns="" xmlns:a16="http://schemas.microsoft.com/office/drawing/2014/main" id="{9F225191-E0D7-B440-2BEA-B4E84086C7AF}"/>
                </a:ext>
              </a:extLst>
            </p:cNvPr>
            <p:cNvSpPr/>
            <p:nvPr/>
          </p:nvSpPr>
          <p:spPr>
            <a:xfrm>
              <a:off x="4861178" y="300466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1" name="Forme libre : forme 670">
              <a:extLst>
                <a:ext uri="{FF2B5EF4-FFF2-40B4-BE49-F238E27FC236}">
                  <a16:creationId xmlns="" xmlns:a16="http://schemas.microsoft.com/office/drawing/2014/main" id="{FA1E1E88-9810-2ABB-6C16-E39163280ACC}"/>
                </a:ext>
              </a:extLst>
            </p:cNvPr>
            <p:cNvSpPr/>
            <p:nvPr/>
          </p:nvSpPr>
          <p:spPr>
            <a:xfrm>
              <a:off x="4867179" y="30255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2" name="Forme libre : forme 671">
              <a:extLst>
                <a:ext uri="{FF2B5EF4-FFF2-40B4-BE49-F238E27FC236}">
                  <a16:creationId xmlns="" xmlns:a16="http://schemas.microsoft.com/office/drawing/2014/main" id="{DBE62A69-1FB0-653D-88F1-86FA95A1C81F}"/>
                </a:ext>
              </a:extLst>
            </p:cNvPr>
            <p:cNvSpPr/>
            <p:nvPr/>
          </p:nvSpPr>
          <p:spPr>
            <a:xfrm>
              <a:off x="4877561" y="30255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3" name="Forme libre : forme 672">
              <a:extLst>
                <a:ext uri="{FF2B5EF4-FFF2-40B4-BE49-F238E27FC236}">
                  <a16:creationId xmlns="" xmlns:a16="http://schemas.microsoft.com/office/drawing/2014/main" id="{FBE22FB5-19EC-9D08-1575-DDB301195AF1}"/>
                </a:ext>
              </a:extLst>
            </p:cNvPr>
            <p:cNvSpPr/>
            <p:nvPr/>
          </p:nvSpPr>
          <p:spPr>
            <a:xfrm>
              <a:off x="4880514" y="30255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4" name="Forme libre : forme 673">
              <a:extLst>
                <a:ext uri="{FF2B5EF4-FFF2-40B4-BE49-F238E27FC236}">
                  <a16:creationId xmlns="" xmlns:a16="http://schemas.microsoft.com/office/drawing/2014/main" id="{928487D2-6B4E-A2BE-7B60-989F4B509E39}"/>
                </a:ext>
              </a:extLst>
            </p:cNvPr>
            <p:cNvSpPr/>
            <p:nvPr/>
          </p:nvSpPr>
          <p:spPr>
            <a:xfrm>
              <a:off x="4899850" y="30314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5" name="Forme libre : forme 674">
              <a:extLst>
                <a:ext uri="{FF2B5EF4-FFF2-40B4-BE49-F238E27FC236}">
                  <a16:creationId xmlns="" xmlns:a16="http://schemas.microsoft.com/office/drawing/2014/main" id="{91D7ADEC-BA90-88E7-069A-C73E6F1E73D5}"/>
                </a:ext>
              </a:extLst>
            </p:cNvPr>
            <p:cNvSpPr/>
            <p:nvPr/>
          </p:nvSpPr>
          <p:spPr>
            <a:xfrm>
              <a:off x="4902802" y="30314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6" name="Forme libre : forme 675">
              <a:extLst>
                <a:ext uri="{FF2B5EF4-FFF2-40B4-BE49-F238E27FC236}">
                  <a16:creationId xmlns="" xmlns:a16="http://schemas.microsoft.com/office/drawing/2014/main" id="{6AFB08DC-3374-E800-BD70-E7ECC317EB2A}"/>
                </a:ext>
              </a:extLst>
            </p:cNvPr>
            <p:cNvSpPr/>
            <p:nvPr/>
          </p:nvSpPr>
          <p:spPr>
            <a:xfrm>
              <a:off x="4905755" y="30314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7" name="Forme libre : forme 676">
              <a:extLst>
                <a:ext uri="{FF2B5EF4-FFF2-40B4-BE49-F238E27FC236}">
                  <a16:creationId xmlns="" xmlns:a16="http://schemas.microsoft.com/office/drawing/2014/main" id="{540E9AA6-4AD5-B1B0-4707-3548B5DBC16F}"/>
                </a:ext>
              </a:extLst>
            </p:cNvPr>
            <p:cNvSpPr/>
            <p:nvPr/>
          </p:nvSpPr>
          <p:spPr>
            <a:xfrm>
              <a:off x="4910232" y="303142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78" name="Forme libre : forme 677">
              <a:extLst>
                <a:ext uri="{FF2B5EF4-FFF2-40B4-BE49-F238E27FC236}">
                  <a16:creationId xmlns="" xmlns:a16="http://schemas.microsoft.com/office/drawing/2014/main" id="{C4694ED7-7953-1158-4212-FC25E11175C9}"/>
                </a:ext>
              </a:extLst>
            </p:cNvPr>
            <p:cNvSpPr/>
            <p:nvPr/>
          </p:nvSpPr>
          <p:spPr>
            <a:xfrm>
              <a:off x="5097398" y="305962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79" name="Forme libre : forme 678">
              <a:extLst>
                <a:ext uri="{FF2B5EF4-FFF2-40B4-BE49-F238E27FC236}">
                  <a16:creationId xmlns="" xmlns:a16="http://schemas.microsoft.com/office/drawing/2014/main" id="{499C1AD3-DDB9-9CFB-E0EA-ADD47BDC310A}"/>
                </a:ext>
              </a:extLst>
            </p:cNvPr>
            <p:cNvSpPr/>
            <p:nvPr/>
          </p:nvSpPr>
          <p:spPr>
            <a:xfrm>
              <a:off x="5101875" y="3059620"/>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80" name="Forme libre : forme 679">
              <a:extLst>
                <a:ext uri="{FF2B5EF4-FFF2-40B4-BE49-F238E27FC236}">
                  <a16:creationId xmlns="" xmlns:a16="http://schemas.microsoft.com/office/drawing/2014/main" id="{F6C82535-188C-E3CA-FCDF-9C4AF71233F1}"/>
                </a:ext>
              </a:extLst>
            </p:cNvPr>
            <p:cNvSpPr/>
            <p:nvPr/>
          </p:nvSpPr>
          <p:spPr>
            <a:xfrm>
              <a:off x="5119687" y="3065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1" name="Forme libre : forme 680">
              <a:extLst>
                <a:ext uri="{FF2B5EF4-FFF2-40B4-BE49-F238E27FC236}">
                  <a16:creationId xmlns="" xmlns:a16="http://schemas.microsoft.com/office/drawing/2014/main" id="{CA846F28-22C6-721B-E98E-6F1B26BF89A7}"/>
                </a:ext>
              </a:extLst>
            </p:cNvPr>
            <p:cNvSpPr/>
            <p:nvPr/>
          </p:nvSpPr>
          <p:spPr>
            <a:xfrm>
              <a:off x="5124163" y="3065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2" name="Forme libre : forme 681">
              <a:extLst>
                <a:ext uri="{FF2B5EF4-FFF2-40B4-BE49-F238E27FC236}">
                  <a16:creationId xmlns="" xmlns:a16="http://schemas.microsoft.com/office/drawing/2014/main" id="{DDA1E319-CAE9-01C1-D478-97AAE6CC258A}"/>
                </a:ext>
              </a:extLst>
            </p:cNvPr>
            <p:cNvSpPr/>
            <p:nvPr/>
          </p:nvSpPr>
          <p:spPr>
            <a:xfrm>
              <a:off x="5143499" y="3073050"/>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3" name="Forme libre : forme 682">
              <a:extLst>
                <a:ext uri="{FF2B5EF4-FFF2-40B4-BE49-F238E27FC236}">
                  <a16:creationId xmlns="" xmlns:a16="http://schemas.microsoft.com/office/drawing/2014/main" id="{7B0F9A29-3B80-9A42-3F61-C21162610350}"/>
                </a:ext>
              </a:extLst>
            </p:cNvPr>
            <p:cNvSpPr/>
            <p:nvPr/>
          </p:nvSpPr>
          <p:spPr>
            <a:xfrm>
              <a:off x="5155310" y="308790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4" name="Forme libre : forme 683">
              <a:extLst>
                <a:ext uri="{FF2B5EF4-FFF2-40B4-BE49-F238E27FC236}">
                  <a16:creationId xmlns="" xmlns:a16="http://schemas.microsoft.com/office/drawing/2014/main" id="{003ADE33-0E5E-F77B-28DF-9F4DF1D8D7B7}"/>
                </a:ext>
              </a:extLst>
            </p:cNvPr>
            <p:cNvSpPr/>
            <p:nvPr/>
          </p:nvSpPr>
          <p:spPr>
            <a:xfrm>
              <a:off x="5162740" y="308790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5" name="Forme libre : forme 684">
              <a:extLst>
                <a:ext uri="{FF2B5EF4-FFF2-40B4-BE49-F238E27FC236}">
                  <a16:creationId xmlns="" xmlns:a16="http://schemas.microsoft.com/office/drawing/2014/main" id="{7188FD31-6E3E-FC75-B55A-26B617278FC5}"/>
                </a:ext>
              </a:extLst>
            </p:cNvPr>
            <p:cNvSpPr/>
            <p:nvPr/>
          </p:nvSpPr>
          <p:spPr>
            <a:xfrm>
              <a:off x="5165788" y="308790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6" name="Forme libre : forme 685">
              <a:extLst>
                <a:ext uri="{FF2B5EF4-FFF2-40B4-BE49-F238E27FC236}">
                  <a16:creationId xmlns="" xmlns:a16="http://schemas.microsoft.com/office/drawing/2014/main" id="{90F0CCAD-63C2-06F5-5780-7F49AB8E5D2D}"/>
                </a:ext>
              </a:extLst>
            </p:cNvPr>
            <p:cNvSpPr/>
            <p:nvPr/>
          </p:nvSpPr>
          <p:spPr>
            <a:xfrm>
              <a:off x="5174646" y="309381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7" name="Forme libre : forme 686">
              <a:extLst>
                <a:ext uri="{FF2B5EF4-FFF2-40B4-BE49-F238E27FC236}">
                  <a16:creationId xmlns="" xmlns:a16="http://schemas.microsoft.com/office/drawing/2014/main" id="{C9DF690B-F14B-3014-2607-EB515C051A9E}"/>
                </a:ext>
              </a:extLst>
            </p:cNvPr>
            <p:cNvSpPr/>
            <p:nvPr/>
          </p:nvSpPr>
          <p:spPr>
            <a:xfrm>
              <a:off x="5177599" y="310124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8" name="Forme libre : forme 687">
              <a:extLst>
                <a:ext uri="{FF2B5EF4-FFF2-40B4-BE49-F238E27FC236}">
                  <a16:creationId xmlns="" xmlns:a16="http://schemas.microsoft.com/office/drawing/2014/main" id="{7BFB92D4-5069-27D7-B785-61BF6CD5A047}"/>
                </a:ext>
              </a:extLst>
            </p:cNvPr>
            <p:cNvSpPr/>
            <p:nvPr/>
          </p:nvSpPr>
          <p:spPr>
            <a:xfrm>
              <a:off x="5180647" y="310124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89" name="Forme libre : forme 688">
              <a:extLst>
                <a:ext uri="{FF2B5EF4-FFF2-40B4-BE49-F238E27FC236}">
                  <a16:creationId xmlns="" xmlns:a16="http://schemas.microsoft.com/office/drawing/2014/main" id="{B4B76FB5-ED0A-C655-4FDC-D3526C5B327D}"/>
                </a:ext>
              </a:extLst>
            </p:cNvPr>
            <p:cNvSpPr/>
            <p:nvPr/>
          </p:nvSpPr>
          <p:spPr>
            <a:xfrm>
              <a:off x="5188076" y="310867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90" name="Forme libre : forme 689">
              <a:extLst>
                <a:ext uri="{FF2B5EF4-FFF2-40B4-BE49-F238E27FC236}">
                  <a16:creationId xmlns="" xmlns:a16="http://schemas.microsoft.com/office/drawing/2014/main" id="{B9D3CCCE-A274-0FDA-E0C3-9EE5BB870AE2}"/>
                </a:ext>
              </a:extLst>
            </p:cNvPr>
            <p:cNvSpPr/>
            <p:nvPr/>
          </p:nvSpPr>
          <p:spPr>
            <a:xfrm>
              <a:off x="5199887" y="310867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91" name="Forme libre : forme 690">
              <a:extLst>
                <a:ext uri="{FF2B5EF4-FFF2-40B4-BE49-F238E27FC236}">
                  <a16:creationId xmlns="" xmlns:a16="http://schemas.microsoft.com/office/drawing/2014/main" id="{7D600A7F-3E74-3229-D9B8-534E7AAA3D2B}"/>
                </a:ext>
              </a:extLst>
            </p:cNvPr>
            <p:cNvSpPr/>
            <p:nvPr/>
          </p:nvSpPr>
          <p:spPr>
            <a:xfrm>
              <a:off x="5216270" y="3116103"/>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92" name="Forme libre : forme 691">
              <a:extLst>
                <a:ext uri="{FF2B5EF4-FFF2-40B4-BE49-F238E27FC236}">
                  <a16:creationId xmlns="" xmlns:a16="http://schemas.microsoft.com/office/drawing/2014/main" id="{BECD7473-D1BC-2F97-0CF1-6B2F16362DCD}"/>
                </a:ext>
              </a:extLst>
            </p:cNvPr>
            <p:cNvSpPr/>
            <p:nvPr/>
          </p:nvSpPr>
          <p:spPr>
            <a:xfrm>
              <a:off x="5223700" y="3116103"/>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93" name="Forme libre : forme 692">
              <a:extLst>
                <a:ext uri="{FF2B5EF4-FFF2-40B4-BE49-F238E27FC236}">
                  <a16:creationId xmlns="" xmlns:a16="http://schemas.microsoft.com/office/drawing/2014/main" id="{48CCCECD-731D-4927-6D66-B0FC86E55FC5}"/>
                </a:ext>
              </a:extLst>
            </p:cNvPr>
            <p:cNvSpPr/>
            <p:nvPr/>
          </p:nvSpPr>
          <p:spPr>
            <a:xfrm>
              <a:off x="5232558" y="3123533"/>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94" name="Forme libre : forme 693">
              <a:extLst>
                <a:ext uri="{FF2B5EF4-FFF2-40B4-BE49-F238E27FC236}">
                  <a16:creationId xmlns="" xmlns:a16="http://schemas.microsoft.com/office/drawing/2014/main" id="{22DFCE00-A0A5-F4A2-EF5C-1E05AA1FC78F}"/>
                </a:ext>
              </a:extLst>
            </p:cNvPr>
            <p:cNvSpPr/>
            <p:nvPr/>
          </p:nvSpPr>
          <p:spPr>
            <a:xfrm>
              <a:off x="5312854" y="3123533"/>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95" name="Forme libre : forme 694">
              <a:extLst>
                <a:ext uri="{FF2B5EF4-FFF2-40B4-BE49-F238E27FC236}">
                  <a16:creationId xmlns="" xmlns:a16="http://schemas.microsoft.com/office/drawing/2014/main" id="{63DD0DDD-847D-AB72-57DA-32F85A280BDE}"/>
                </a:ext>
              </a:extLst>
            </p:cNvPr>
            <p:cNvSpPr/>
            <p:nvPr/>
          </p:nvSpPr>
          <p:spPr>
            <a:xfrm>
              <a:off x="5338095" y="3123533"/>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696" name="Forme libre : forme 695">
              <a:extLst>
                <a:ext uri="{FF2B5EF4-FFF2-40B4-BE49-F238E27FC236}">
                  <a16:creationId xmlns="" xmlns:a16="http://schemas.microsoft.com/office/drawing/2014/main" id="{89D28BA2-4B04-02A8-CC6A-8AB5437051A4}"/>
                </a:ext>
              </a:extLst>
            </p:cNvPr>
            <p:cNvSpPr/>
            <p:nvPr/>
          </p:nvSpPr>
          <p:spPr>
            <a:xfrm>
              <a:off x="5388577" y="313248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97" name="Forme libre : forme 696">
              <a:extLst>
                <a:ext uri="{FF2B5EF4-FFF2-40B4-BE49-F238E27FC236}">
                  <a16:creationId xmlns="" xmlns:a16="http://schemas.microsoft.com/office/drawing/2014/main" id="{15677E9B-F4DC-1E03-E238-0F99122AFB17}"/>
                </a:ext>
              </a:extLst>
            </p:cNvPr>
            <p:cNvSpPr/>
            <p:nvPr/>
          </p:nvSpPr>
          <p:spPr>
            <a:xfrm>
              <a:off x="5427249" y="313991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98" name="Forme libre : forme 697">
              <a:extLst>
                <a:ext uri="{FF2B5EF4-FFF2-40B4-BE49-F238E27FC236}">
                  <a16:creationId xmlns="" xmlns:a16="http://schemas.microsoft.com/office/drawing/2014/main" id="{E9336477-B328-D063-1EE3-AAE090350481}"/>
                </a:ext>
              </a:extLst>
            </p:cNvPr>
            <p:cNvSpPr/>
            <p:nvPr/>
          </p:nvSpPr>
          <p:spPr>
            <a:xfrm>
              <a:off x="5430202" y="313991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699" name="Forme libre : forme 698">
              <a:extLst>
                <a:ext uri="{FF2B5EF4-FFF2-40B4-BE49-F238E27FC236}">
                  <a16:creationId xmlns="" xmlns:a16="http://schemas.microsoft.com/office/drawing/2014/main" id="{EE18625F-1BFD-3B5B-5546-1FDDFD5FE704}"/>
                </a:ext>
              </a:extLst>
            </p:cNvPr>
            <p:cNvSpPr/>
            <p:nvPr/>
          </p:nvSpPr>
          <p:spPr>
            <a:xfrm>
              <a:off x="5437631" y="31473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0" name="Forme libre : forme 699">
              <a:extLst>
                <a:ext uri="{FF2B5EF4-FFF2-40B4-BE49-F238E27FC236}">
                  <a16:creationId xmlns="" xmlns:a16="http://schemas.microsoft.com/office/drawing/2014/main" id="{757E0AE7-4776-4571-42F3-2E556B7ACBCC}"/>
                </a:ext>
              </a:extLst>
            </p:cNvPr>
            <p:cNvSpPr/>
            <p:nvPr/>
          </p:nvSpPr>
          <p:spPr>
            <a:xfrm>
              <a:off x="5449537" y="31473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1" name="Forme libre : forme 700">
              <a:extLst>
                <a:ext uri="{FF2B5EF4-FFF2-40B4-BE49-F238E27FC236}">
                  <a16:creationId xmlns="" xmlns:a16="http://schemas.microsoft.com/office/drawing/2014/main" id="{B430047D-E8E9-D273-E714-AE459397AC74}"/>
                </a:ext>
              </a:extLst>
            </p:cNvPr>
            <p:cNvSpPr/>
            <p:nvPr/>
          </p:nvSpPr>
          <p:spPr>
            <a:xfrm>
              <a:off x="5452490" y="314734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2" name="Forme libre : forme 701">
              <a:extLst>
                <a:ext uri="{FF2B5EF4-FFF2-40B4-BE49-F238E27FC236}">
                  <a16:creationId xmlns="" xmlns:a16="http://schemas.microsoft.com/office/drawing/2014/main" id="{F1CCA428-A21A-B17F-D198-D878F317D7CC}"/>
                </a:ext>
              </a:extLst>
            </p:cNvPr>
            <p:cNvSpPr/>
            <p:nvPr/>
          </p:nvSpPr>
          <p:spPr>
            <a:xfrm>
              <a:off x="5465825" y="31547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3" name="Forme libre : forme 702">
              <a:extLst>
                <a:ext uri="{FF2B5EF4-FFF2-40B4-BE49-F238E27FC236}">
                  <a16:creationId xmlns="" xmlns:a16="http://schemas.microsoft.com/office/drawing/2014/main" id="{3DC3B6BE-0B9D-CDE6-A23F-EB093AE93F7C}"/>
                </a:ext>
              </a:extLst>
            </p:cNvPr>
            <p:cNvSpPr/>
            <p:nvPr/>
          </p:nvSpPr>
          <p:spPr>
            <a:xfrm>
              <a:off x="5476207" y="31547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4" name="Forme libre : forme 703">
              <a:extLst>
                <a:ext uri="{FF2B5EF4-FFF2-40B4-BE49-F238E27FC236}">
                  <a16:creationId xmlns="" xmlns:a16="http://schemas.microsoft.com/office/drawing/2014/main" id="{0CCABFDE-16D8-E4FA-D86C-A4F29F9D40A8}"/>
                </a:ext>
              </a:extLst>
            </p:cNvPr>
            <p:cNvSpPr/>
            <p:nvPr/>
          </p:nvSpPr>
          <p:spPr>
            <a:xfrm>
              <a:off x="5482208" y="31547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5" name="Forme libre : forme 704">
              <a:extLst>
                <a:ext uri="{FF2B5EF4-FFF2-40B4-BE49-F238E27FC236}">
                  <a16:creationId xmlns="" xmlns:a16="http://schemas.microsoft.com/office/drawing/2014/main" id="{8BDAE885-0F88-E0B5-5E3C-A78078A1A111}"/>
                </a:ext>
              </a:extLst>
            </p:cNvPr>
            <p:cNvSpPr/>
            <p:nvPr/>
          </p:nvSpPr>
          <p:spPr>
            <a:xfrm>
              <a:off x="5485161" y="315477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6" name="Forme libre : forme 705">
              <a:extLst>
                <a:ext uri="{FF2B5EF4-FFF2-40B4-BE49-F238E27FC236}">
                  <a16:creationId xmlns="" xmlns:a16="http://schemas.microsoft.com/office/drawing/2014/main" id="{5B5689B0-D1DC-3C12-9249-F10253995D88}"/>
                </a:ext>
              </a:extLst>
            </p:cNvPr>
            <p:cNvSpPr/>
            <p:nvPr/>
          </p:nvSpPr>
          <p:spPr>
            <a:xfrm>
              <a:off x="5488114" y="31637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7" name="Forme libre : forme 706">
              <a:extLst>
                <a:ext uri="{FF2B5EF4-FFF2-40B4-BE49-F238E27FC236}">
                  <a16:creationId xmlns="" xmlns:a16="http://schemas.microsoft.com/office/drawing/2014/main" id="{FC9FC495-CE44-9380-3ED0-36D1B531C4E6}"/>
                </a:ext>
              </a:extLst>
            </p:cNvPr>
            <p:cNvSpPr/>
            <p:nvPr/>
          </p:nvSpPr>
          <p:spPr>
            <a:xfrm>
              <a:off x="5491066" y="31637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8" name="Forme libre : forme 707">
              <a:extLst>
                <a:ext uri="{FF2B5EF4-FFF2-40B4-BE49-F238E27FC236}">
                  <a16:creationId xmlns="" xmlns:a16="http://schemas.microsoft.com/office/drawing/2014/main" id="{EA305D74-38D3-FCF5-7B08-6529691C2641}"/>
                </a:ext>
              </a:extLst>
            </p:cNvPr>
            <p:cNvSpPr/>
            <p:nvPr/>
          </p:nvSpPr>
          <p:spPr>
            <a:xfrm>
              <a:off x="5494114" y="31637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09" name="Forme libre : forme 708">
              <a:extLst>
                <a:ext uri="{FF2B5EF4-FFF2-40B4-BE49-F238E27FC236}">
                  <a16:creationId xmlns="" xmlns:a16="http://schemas.microsoft.com/office/drawing/2014/main" id="{84B4F23E-7C41-561E-5356-53984929B398}"/>
                </a:ext>
              </a:extLst>
            </p:cNvPr>
            <p:cNvSpPr/>
            <p:nvPr/>
          </p:nvSpPr>
          <p:spPr>
            <a:xfrm>
              <a:off x="5495543" y="316372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0" name="Forme libre : forme 709">
              <a:extLst>
                <a:ext uri="{FF2B5EF4-FFF2-40B4-BE49-F238E27FC236}">
                  <a16:creationId xmlns="" xmlns:a16="http://schemas.microsoft.com/office/drawing/2014/main" id="{A9EFF29F-A762-843B-8064-A136F2C432FA}"/>
                </a:ext>
              </a:extLst>
            </p:cNvPr>
            <p:cNvSpPr/>
            <p:nvPr/>
          </p:nvSpPr>
          <p:spPr>
            <a:xfrm>
              <a:off x="5498496" y="31725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1" name="Forme libre : forme 710">
              <a:extLst>
                <a:ext uri="{FF2B5EF4-FFF2-40B4-BE49-F238E27FC236}">
                  <a16:creationId xmlns="" xmlns:a16="http://schemas.microsoft.com/office/drawing/2014/main" id="{E4256BB9-DC6B-B042-D78E-93F29FB9A1F6}"/>
                </a:ext>
              </a:extLst>
            </p:cNvPr>
            <p:cNvSpPr/>
            <p:nvPr/>
          </p:nvSpPr>
          <p:spPr>
            <a:xfrm>
              <a:off x="5501544" y="31725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2" name="Forme libre : forme 711">
              <a:extLst>
                <a:ext uri="{FF2B5EF4-FFF2-40B4-BE49-F238E27FC236}">
                  <a16:creationId xmlns="" xmlns:a16="http://schemas.microsoft.com/office/drawing/2014/main" id="{86E2672E-C126-86D2-5952-1BB2603E9851}"/>
                </a:ext>
              </a:extLst>
            </p:cNvPr>
            <p:cNvSpPr/>
            <p:nvPr/>
          </p:nvSpPr>
          <p:spPr>
            <a:xfrm>
              <a:off x="5507449" y="31725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3" name="Forme libre : forme 712">
              <a:extLst>
                <a:ext uri="{FF2B5EF4-FFF2-40B4-BE49-F238E27FC236}">
                  <a16:creationId xmlns="" xmlns:a16="http://schemas.microsoft.com/office/drawing/2014/main" id="{CE73CBF0-CCEF-046B-DE32-FE425108B592}"/>
                </a:ext>
              </a:extLst>
            </p:cNvPr>
            <p:cNvSpPr/>
            <p:nvPr/>
          </p:nvSpPr>
          <p:spPr>
            <a:xfrm>
              <a:off x="5510402" y="317258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4" name="Forme libre : forme 713">
              <a:extLst>
                <a:ext uri="{FF2B5EF4-FFF2-40B4-BE49-F238E27FC236}">
                  <a16:creationId xmlns="" xmlns:a16="http://schemas.microsoft.com/office/drawing/2014/main" id="{4E840F0C-2DB8-CBB3-9290-D2A10C43176C}"/>
                </a:ext>
              </a:extLst>
            </p:cNvPr>
            <p:cNvSpPr/>
            <p:nvPr/>
          </p:nvSpPr>
          <p:spPr>
            <a:xfrm>
              <a:off x="5581744" y="31979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5" name="Forme libre : forme 714">
              <a:extLst>
                <a:ext uri="{FF2B5EF4-FFF2-40B4-BE49-F238E27FC236}">
                  <a16:creationId xmlns="" xmlns:a16="http://schemas.microsoft.com/office/drawing/2014/main" id="{3C08D9A8-6C01-2318-F5F8-47D8DC798D1A}"/>
                </a:ext>
              </a:extLst>
            </p:cNvPr>
            <p:cNvSpPr/>
            <p:nvPr/>
          </p:nvSpPr>
          <p:spPr>
            <a:xfrm>
              <a:off x="5593651" y="3197923"/>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6" name="Forme libre : forme 715">
              <a:extLst>
                <a:ext uri="{FF2B5EF4-FFF2-40B4-BE49-F238E27FC236}">
                  <a16:creationId xmlns="" xmlns:a16="http://schemas.microsoft.com/office/drawing/2014/main" id="{656FB4FF-0D67-5D19-87DC-D4511D820375}"/>
                </a:ext>
              </a:extLst>
            </p:cNvPr>
            <p:cNvSpPr/>
            <p:nvPr/>
          </p:nvSpPr>
          <p:spPr>
            <a:xfrm>
              <a:off x="5737669" y="321573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7" name="Forme libre : forme 716">
              <a:extLst>
                <a:ext uri="{FF2B5EF4-FFF2-40B4-BE49-F238E27FC236}">
                  <a16:creationId xmlns="" xmlns:a16="http://schemas.microsoft.com/office/drawing/2014/main" id="{D0E879E3-10FE-BDEC-7095-F54C0055E7AE}"/>
                </a:ext>
              </a:extLst>
            </p:cNvPr>
            <p:cNvSpPr/>
            <p:nvPr/>
          </p:nvSpPr>
          <p:spPr>
            <a:xfrm>
              <a:off x="5764434" y="321573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8" name="Forme libre : forme 717">
              <a:extLst>
                <a:ext uri="{FF2B5EF4-FFF2-40B4-BE49-F238E27FC236}">
                  <a16:creationId xmlns="" xmlns:a16="http://schemas.microsoft.com/office/drawing/2014/main" id="{B34CCE3A-5ECD-E458-B748-EA1F06B8F4A6}"/>
                </a:ext>
              </a:extLst>
            </p:cNvPr>
            <p:cNvSpPr/>
            <p:nvPr/>
          </p:nvSpPr>
          <p:spPr>
            <a:xfrm>
              <a:off x="5770435" y="3215735"/>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19" name="Forme libre : forme 718">
              <a:extLst>
                <a:ext uri="{FF2B5EF4-FFF2-40B4-BE49-F238E27FC236}">
                  <a16:creationId xmlns="" xmlns:a16="http://schemas.microsoft.com/office/drawing/2014/main" id="{64A9C131-7F34-7F3C-ADC0-2DC3AC4FC2D6}"/>
                </a:ext>
              </a:extLst>
            </p:cNvPr>
            <p:cNvSpPr/>
            <p:nvPr/>
          </p:nvSpPr>
          <p:spPr>
            <a:xfrm>
              <a:off x="5785294" y="3226117"/>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0" name="Forme libre : forme 719">
              <a:extLst>
                <a:ext uri="{FF2B5EF4-FFF2-40B4-BE49-F238E27FC236}">
                  <a16:creationId xmlns="" xmlns:a16="http://schemas.microsoft.com/office/drawing/2014/main" id="{7C23A08C-76DF-9303-F5B5-E33041B723B1}"/>
                </a:ext>
              </a:extLst>
            </p:cNvPr>
            <p:cNvSpPr/>
            <p:nvPr/>
          </p:nvSpPr>
          <p:spPr>
            <a:xfrm>
              <a:off x="5795676"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1" name="Forme libre : forme 720">
              <a:extLst>
                <a:ext uri="{FF2B5EF4-FFF2-40B4-BE49-F238E27FC236}">
                  <a16:creationId xmlns="" xmlns:a16="http://schemas.microsoft.com/office/drawing/2014/main" id="{2652073F-3B38-DCBB-4E73-E0717D09E136}"/>
                </a:ext>
              </a:extLst>
            </p:cNvPr>
            <p:cNvSpPr/>
            <p:nvPr/>
          </p:nvSpPr>
          <p:spPr>
            <a:xfrm>
              <a:off x="5798629"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2" name="Forme libre : forme 721">
              <a:extLst>
                <a:ext uri="{FF2B5EF4-FFF2-40B4-BE49-F238E27FC236}">
                  <a16:creationId xmlns="" xmlns:a16="http://schemas.microsoft.com/office/drawing/2014/main" id="{58ED4A07-32DA-830C-927F-C7680BF73DF6}"/>
                </a:ext>
              </a:extLst>
            </p:cNvPr>
            <p:cNvSpPr/>
            <p:nvPr/>
          </p:nvSpPr>
          <p:spPr>
            <a:xfrm>
              <a:off x="5820917"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3" name="Forme libre : forme 722">
              <a:extLst>
                <a:ext uri="{FF2B5EF4-FFF2-40B4-BE49-F238E27FC236}">
                  <a16:creationId xmlns="" xmlns:a16="http://schemas.microsoft.com/office/drawing/2014/main" id="{EB62015A-9F13-47E2-091C-2D11D088B43F}"/>
                </a:ext>
              </a:extLst>
            </p:cNvPr>
            <p:cNvSpPr/>
            <p:nvPr/>
          </p:nvSpPr>
          <p:spPr>
            <a:xfrm>
              <a:off x="5834252"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4" name="Forme libre : forme 723">
              <a:extLst>
                <a:ext uri="{FF2B5EF4-FFF2-40B4-BE49-F238E27FC236}">
                  <a16:creationId xmlns="" xmlns:a16="http://schemas.microsoft.com/office/drawing/2014/main" id="{9109411E-8CBC-2D0B-8F1C-C96BA400CF76}"/>
                </a:ext>
              </a:extLst>
            </p:cNvPr>
            <p:cNvSpPr/>
            <p:nvPr/>
          </p:nvSpPr>
          <p:spPr>
            <a:xfrm>
              <a:off x="5850635"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5" name="Forme libre : forme 724">
              <a:extLst>
                <a:ext uri="{FF2B5EF4-FFF2-40B4-BE49-F238E27FC236}">
                  <a16:creationId xmlns="" xmlns:a16="http://schemas.microsoft.com/office/drawing/2014/main" id="{3F67F051-1684-1C9B-BF75-5C07CEDAB203}"/>
                </a:ext>
              </a:extLst>
            </p:cNvPr>
            <p:cNvSpPr/>
            <p:nvPr/>
          </p:nvSpPr>
          <p:spPr>
            <a:xfrm>
              <a:off x="5853588"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6" name="Forme libre : forme 725">
              <a:extLst>
                <a:ext uri="{FF2B5EF4-FFF2-40B4-BE49-F238E27FC236}">
                  <a16:creationId xmlns="" xmlns:a16="http://schemas.microsoft.com/office/drawing/2014/main" id="{97C616D7-8060-6A0A-A66F-11D82FDA8417}"/>
                </a:ext>
              </a:extLst>
            </p:cNvPr>
            <p:cNvSpPr/>
            <p:nvPr/>
          </p:nvSpPr>
          <p:spPr>
            <a:xfrm>
              <a:off x="5895212"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7" name="Forme libre : forme 726">
              <a:extLst>
                <a:ext uri="{FF2B5EF4-FFF2-40B4-BE49-F238E27FC236}">
                  <a16:creationId xmlns="" xmlns:a16="http://schemas.microsoft.com/office/drawing/2014/main" id="{E18FBC60-1923-0CD8-328C-9E8C1B8BB91F}"/>
                </a:ext>
              </a:extLst>
            </p:cNvPr>
            <p:cNvSpPr/>
            <p:nvPr/>
          </p:nvSpPr>
          <p:spPr>
            <a:xfrm>
              <a:off x="5930836" y="32350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8" name="Forme libre : forme 727">
              <a:extLst>
                <a:ext uri="{FF2B5EF4-FFF2-40B4-BE49-F238E27FC236}">
                  <a16:creationId xmlns="" xmlns:a16="http://schemas.microsoft.com/office/drawing/2014/main" id="{1257CC9C-1063-BA6A-9191-9EB67A81E14D}"/>
                </a:ext>
              </a:extLst>
            </p:cNvPr>
            <p:cNvSpPr/>
            <p:nvPr/>
          </p:nvSpPr>
          <p:spPr>
            <a:xfrm>
              <a:off x="6006655" y="325440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29" name="Forme libre : forme 728">
              <a:extLst>
                <a:ext uri="{FF2B5EF4-FFF2-40B4-BE49-F238E27FC236}">
                  <a16:creationId xmlns="" xmlns:a16="http://schemas.microsoft.com/office/drawing/2014/main" id="{9915E385-D3AB-DD86-3205-E659F6FC67AC}"/>
                </a:ext>
              </a:extLst>
            </p:cNvPr>
            <p:cNvSpPr/>
            <p:nvPr/>
          </p:nvSpPr>
          <p:spPr>
            <a:xfrm>
              <a:off x="6067519" y="32647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0" name="Forme libre : forme 729">
              <a:extLst>
                <a:ext uri="{FF2B5EF4-FFF2-40B4-BE49-F238E27FC236}">
                  <a16:creationId xmlns="" xmlns:a16="http://schemas.microsoft.com/office/drawing/2014/main" id="{9A5BCCED-DA65-F899-CFB5-7739201DCD1E}"/>
                </a:ext>
              </a:extLst>
            </p:cNvPr>
            <p:cNvSpPr/>
            <p:nvPr/>
          </p:nvSpPr>
          <p:spPr>
            <a:xfrm>
              <a:off x="6070472" y="3264789"/>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1" name="Forme libre : forme 730">
              <a:extLst>
                <a:ext uri="{FF2B5EF4-FFF2-40B4-BE49-F238E27FC236}">
                  <a16:creationId xmlns="" xmlns:a16="http://schemas.microsoft.com/office/drawing/2014/main" id="{E2DF3170-5373-772C-D5B3-95F288139E02}"/>
                </a:ext>
              </a:extLst>
            </p:cNvPr>
            <p:cNvSpPr/>
            <p:nvPr/>
          </p:nvSpPr>
          <p:spPr>
            <a:xfrm>
              <a:off x="6083902"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2" name="Forme libre : forme 731">
              <a:extLst>
                <a:ext uri="{FF2B5EF4-FFF2-40B4-BE49-F238E27FC236}">
                  <a16:creationId xmlns="" xmlns:a16="http://schemas.microsoft.com/office/drawing/2014/main" id="{45853D4C-ABB1-1DEE-1DA1-C57706B39CD0}"/>
                </a:ext>
              </a:extLst>
            </p:cNvPr>
            <p:cNvSpPr/>
            <p:nvPr/>
          </p:nvSpPr>
          <p:spPr>
            <a:xfrm>
              <a:off x="6086855"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3" name="Forme libre : forme 732">
              <a:extLst>
                <a:ext uri="{FF2B5EF4-FFF2-40B4-BE49-F238E27FC236}">
                  <a16:creationId xmlns="" xmlns:a16="http://schemas.microsoft.com/office/drawing/2014/main" id="{EC915378-E69F-4ECD-0117-2F4069C378B3}"/>
                </a:ext>
              </a:extLst>
            </p:cNvPr>
            <p:cNvSpPr/>
            <p:nvPr/>
          </p:nvSpPr>
          <p:spPr>
            <a:xfrm>
              <a:off x="6089808"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4" name="Forme libre : forme 733">
              <a:extLst>
                <a:ext uri="{FF2B5EF4-FFF2-40B4-BE49-F238E27FC236}">
                  <a16:creationId xmlns="" xmlns:a16="http://schemas.microsoft.com/office/drawing/2014/main" id="{C86F5D42-723E-4160-1C26-F9018EBE6C2D}"/>
                </a:ext>
              </a:extLst>
            </p:cNvPr>
            <p:cNvSpPr/>
            <p:nvPr/>
          </p:nvSpPr>
          <p:spPr>
            <a:xfrm>
              <a:off x="6103143"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5" name="Forme libre : forme 734">
              <a:extLst>
                <a:ext uri="{FF2B5EF4-FFF2-40B4-BE49-F238E27FC236}">
                  <a16:creationId xmlns="" xmlns:a16="http://schemas.microsoft.com/office/drawing/2014/main" id="{57C47F81-3950-77F8-066F-D02B3FA937C8}"/>
                </a:ext>
              </a:extLst>
            </p:cNvPr>
            <p:cNvSpPr/>
            <p:nvPr/>
          </p:nvSpPr>
          <p:spPr>
            <a:xfrm>
              <a:off x="6106191"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6" name="Forme libre : forme 735">
              <a:extLst>
                <a:ext uri="{FF2B5EF4-FFF2-40B4-BE49-F238E27FC236}">
                  <a16:creationId xmlns="" xmlns:a16="http://schemas.microsoft.com/office/drawing/2014/main" id="{4E39619A-9CB8-AE46-82F8-F8E598741DDD}"/>
                </a:ext>
              </a:extLst>
            </p:cNvPr>
            <p:cNvSpPr/>
            <p:nvPr/>
          </p:nvSpPr>
          <p:spPr>
            <a:xfrm>
              <a:off x="6109144"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7" name="Forme libre : forme 736">
              <a:extLst>
                <a:ext uri="{FF2B5EF4-FFF2-40B4-BE49-F238E27FC236}">
                  <a16:creationId xmlns="" xmlns:a16="http://schemas.microsoft.com/office/drawing/2014/main" id="{6ADDFBDF-8988-D4E0-C17F-31AEE6F4978C}"/>
                </a:ext>
              </a:extLst>
            </p:cNvPr>
            <p:cNvSpPr/>
            <p:nvPr/>
          </p:nvSpPr>
          <p:spPr>
            <a:xfrm>
              <a:off x="6112096"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8" name="Forme libre : forme 737">
              <a:extLst>
                <a:ext uri="{FF2B5EF4-FFF2-40B4-BE49-F238E27FC236}">
                  <a16:creationId xmlns="" xmlns:a16="http://schemas.microsoft.com/office/drawing/2014/main" id="{49873A4C-01E6-2516-1782-27BA6F33ED77}"/>
                </a:ext>
              </a:extLst>
            </p:cNvPr>
            <p:cNvSpPr/>
            <p:nvPr/>
          </p:nvSpPr>
          <p:spPr>
            <a:xfrm>
              <a:off x="6118002"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39" name="Forme libre : forme 738">
              <a:extLst>
                <a:ext uri="{FF2B5EF4-FFF2-40B4-BE49-F238E27FC236}">
                  <a16:creationId xmlns="" xmlns:a16="http://schemas.microsoft.com/office/drawing/2014/main" id="{21A22E86-1004-4D82-2CD2-286874C3A04B}"/>
                </a:ext>
              </a:extLst>
            </p:cNvPr>
            <p:cNvSpPr/>
            <p:nvPr/>
          </p:nvSpPr>
          <p:spPr>
            <a:xfrm>
              <a:off x="6122479"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0" name="Forme libre : forme 739">
              <a:extLst>
                <a:ext uri="{FF2B5EF4-FFF2-40B4-BE49-F238E27FC236}">
                  <a16:creationId xmlns="" xmlns:a16="http://schemas.microsoft.com/office/drawing/2014/main" id="{96069B68-C044-1AC2-9968-257245B588AD}"/>
                </a:ext>
              </a:extLst>
            </p:cNvPr>
            <p:cNvSpPr/>
            <p:nvPr/>
          </p:nvSpPr>
          <p:spPr>
            <a:xfrm>
              <a:off x="6125431"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1" name="Forme libre : forme 740">
              <a:extLst>
                <a:ext uri="{FF2B5EF4-FFF2-40B4-BE49-F238E27FC236}">
                  <a16:creationId xmlns="" xmlns:a16="http://schemas.microsoft.com/office/drawing/2014/main" id="{12685EA1-0A78-F15E-A9DD-23CDA1712A15}"/>
                </a:ext>
              </a:extLst>
            </p:cNvPr>
            <p:cNvSpPr/>
            <p:nvPr/>
          </p:nvSpPr>
          <p:spPr>
            <a:xfrm>
              <a:off x="6128479"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2" name="Forme libre : forme 741">
              <a:extLst>
                <a:ext uri="{FF2B5EF4-FFF2-40B4-BE49-F238E27FC236}">
                  <a16:creationId xmlns="" xmlns:a16="http://schemas.microsoft.com/office/drawing/2014/main" id="{0B4240ED-CA71-9934-7FD2-F0B7A53EAD6F}"/>
                </a:ext>
              </a:extLst>
            </p:cNvPr>
            <p:cNvSpPr/>
            <p:nvPr/>
          </p:nvSpPr>
          <p:spPr>
            <a:xfrm>
              <a:off x="6134385"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3" name="Forme libre : forme 742">
              <a:extLst>
                <a:ext uri="{FF2B5EF4-FFF2-40B4-BE49-F238E27FC236}">
                  <a16:creationId xmlns="" xmlns:a16="http://schemas.microsoft.com/office/drawing/2014/main" id="{DEE8C3ED-1696-D047-DB8A-2495ECD34431}"/>
                </a:ext>
              </a:extLst>
            </p:cNvPr>
            <p:cNvSpPr/>
            <p:nvPr/>
          </p:nvSpPr>
          <p:spPr>
            <a:xfrm>
              <a:off x="6137338"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4" name="Forme libre : forme 743">
              <a:extLst>
                <a:ext uri="{FF2B5EF4-FFF2-40B4-BE49-F238E27FC236}">
                  <a16:creationId xmlns="" xmlns:a16="http://schemas.microsoft.com/office/drawing/2014/main" id="{98250262-E880-FE45-23B3-BC4A2019B06E}"/>
                </a:ext>
              </a:extLst>
            </p:cNvPr>
            <p:cNvSpPr/>
            <p:nvPr/>
          </p:nvSpPr>
          <p:spPr>
            <a:xfrm>
              <a:off x="6138862"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5" name="Forme libre : forme 744">
              <a:extLst>
                <a:ext uri="{FF2B5EF4-FFF2-40B4-BE49-F238E27FC236}">
                  <a16:creationId xmlns="" xmlns:a16="http://schemas.microsoft.com/office/drawing/2014/main" id="{E095009E-DBDE-93A9-7DF3-8AC786C9A417}"/>
                </a:ext>
              </a:extLst>
            </p:cNvPr>
            <p:cNvSpPr/>
            <p:nvPr/>
          </p:nvSpPr>
          <p:spPr>
            <a:xfrm>
              <a:off x="6141814"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6" name="Forme libre : forme 745">
              <a:extLst>
                <a:ext uri="{FF2B5EF4-FFF2-40B4-BE49-F238E27FC236}">
                  <a16:creationId xmlns="" xmlns:a16="http://schemas.microsoft.com/office/drawing/2014/main" id="{C92CA08C-7726-DC54-476B-27B637BE60B4}"/>
                </a:ext>
              </a:extLst>
            </p:cNvPr>
            <p:cNvSpPr/>
            <p:nvPr/>
          </p:nvSpPr>
          <p:spPr>
            <a:xfrm>
              <a:off x="6144767" y="327517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47" name="Forme libre : forme 746">
              <a:extLst>
                <a:ext uri="{FF2B5EF4-FFF2-40B4-BE49-F238E27FC236}">
                  <a16:creationId xmlns="" xmlns:a16="http://schemas.microsoft.com/office/drawing/2014/main" id="{6EB496D6-AD9F-D45A-E377-8D06F4194CE5}"/>
                </a:ext>
              </a:extLst>
            </p:cNvPr>
            <p:cNvSpPr/>
            <p:nvPr/>
          </p:nvSpPr>
          <p:spPr>
            <a:xfrm>
              <a:off x="6297834"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48" name="Forme libre : forme 747">
              <a:extLst>
                <a:ext uri="{FF2B5EF4-FFF2-40B4-BE49-F238E27FC236}">
                  <a16:creationId xmlns="" xmlns:a16="http://schemas.microsoft.com/office/drawing/2014/main" id="{7451B048-9FCB-42BF-AE53-6E7D257430F6}"/>
                </a:ext>
              </a:extLst>
            </p:cNvPr>
            <p:cNvSpPr/>
            <p:nvPr/>
          </p:nvSpPr>
          <p:spPr>
            <a:xfrm>
              <a:off x="6397370"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49" name="Forme libre : forme 748">
              <a:extLst>
                <a:ext uri="{FF2B5EF4-FFF2-40B4-BE49-F238E27FC236}">
                  <a16:creationId xmlns="" xmlns:a16="http://schemas.microsoft.com/office/drawing/2014/main" id="{1FA468AE-03B5-0EBB-741B-156917E161AF}"/>
                </a:ext>
              </a:extLst>
            </p:cNvPr>
            <p:cNvSpPr/>
            <p:nvPr/>
          </p:nvSpPr>
          <p:spPr>
            <a:xfrm>
              <a:off x="6416611"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50" name="Forme libre : forme 749">
              <a:extLst>
                <a:ext uri="{FF2B5EF4-FFF2-40B4-BE49-F238E27FC236}">
                  <a16:creationId xmlns="" xmlns:a16="http://schemas.microsoft.com/office/drawing/2014/main" id="{F14D8177-BCE8-FE74-A269-C6A9FAA6D095}"/>
                </a:ext>
              </a:extLst>
            </p:cNvPr>
            <p:cNvSpPr/>
            <p:nvPr/>
          </p:nvSpPr>
          <p:spPr>
            <a:xfrm>
              <a:off x="6422611"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51" name="Forme libre : forme 750">
              <a:extLst>
                <a:ext uri="{FF2B5EF4-FFF2-40B4-BE49-F238E27FC236}">
                  <a16:creationId xmlns="" xmlns:a16="http://schemas.microsoft.com/office/drawing/2014/main" id="{03B83FC1-DBC5-5DA2-24F9-CEEBC2AE2CB0}"/>
                </a:ext>
              </a:extLst>
            </p:cNvPr>
            <p:cNvSpPr/>
            <p:nvPr/>
          </p:nvSpPr>
          <p:spPr>
            <a:xfrm>
              <a:off x="6435946"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52" name="Forme libre : forme 751">
              <a:extLst>
                <a:ext uri="{FF2B5EF4-FFF2-40B4-BE49-F238E27FC236}">
                  <a16:creationId xmlns="" xmlns:a16="http://schemas.microsoft.com/office/drawing/2014/main" id="{9545CA5E-A5F6-B708-9120-6FFF12AAEB3A}"/>
                </a:ext>
              </a:extLst>
            </p:cNvPr>
            <p:cNvSpPr/>
            <p:nvPr/>
          </p:nvSpPr>
          <p:spPr>
            <a:xfrm>
              <a:off x="6444900"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53" name="Forme libre : forme 752">
              <a:extLst>
                <a:ext uri="{FF2B5EF4-FFF2-40B4-BE49-F238E27FC236}">
                  <a16:creationId xmlns="" xmlns:a16="http://schemas.microsoft.com/office/drawing/2014/main" id="{AF8B9AB5-4E09-8C10-84DF-295E05933E13}"/>
                </a:ext>
              </a:extLst>
            </p:cNvPr>
            <p:cNvSpPr/>
            <p:nvPr/>
          </p:nvSpPr>
          <p:spPr>
            <a:xfrm>
              <a:off x="6450805" y="3300412"/>
              <a:ext cx="9525" cy="71437"/>
            </a:xfrm>
            <a:custGeom>
              <a:avLst/>
              <a:gdLst>
                <a:gd name="connsiteX0" fmla="*/ 0 w 9525"/>
                <a:gd name="connsiteY0" fmla="*/ 0 h 71437"/>
                <a:gd name="connsiteX1" fmla="*/ 0 w 9525"/>
                <a:gd name="connsiteY1" fmla="*/ 71438 h 71437"/>
              </a:gdLst>
              <a:ahLst/>
              <a:cxnLst>
                <a:cxn ang="0">
                  <a:pos x="connsiteX0" y="connsiteY0"/>
                </a:cxn>
                <a:cxn ang="0">
                  <a:pos x="connsiteX1" y="connsiteY1"/>
                </a:cxn>
              </a:cxnLst>
              <a:rect l="l" t="t" r="r" b="b"/>
              <a:pathLst>
                <a:path w="9525" h="71437">
                  <a:moveTo>
                    <a:pt x="0" y="0"/>
                  </a:moveTo>
                  <a:lnTo>
                    <a:pt x="0" y="71438"/>
                  </a:lnTo>
                </a:path>
              </a:pathLst>
            </a:custGeom>
            <a:ln w="6350" cap="rnd">
              <a:solidFill>
                <a:schemeClr val="bg2"/>
              </a:solidFill>
              <a:prstDash val="solid"/>
              <a:miter/>
            </a:ln>
          </p:spPr>
          <p:txBody>
            <a:bodyPr rtlCol="0" anchor="ctr"/>
            <a:lstStyle/>
            <a:p>
              <a:endParaRPr lang="fr-FR"/>
            </a:p>
          </p:txBody>
        </p:sp>
        <p:sp>
          <p:nvSpPr>
            <p:cNvPr id="754" name="Forme libre : forme 753">
              <a:extLst>
                <a:ext uri="{FF2B5EF4-FFF2-40B4-BE49-F238E27FC236}">
                  <a16:creationId xmlns="" xmlns:a16="http://schemas.microsoft.com/office/drawing/2014/main" id="{135278E3-4067-050A-0AAA-1E82AA2081E2}"/>
                </a:ext>
              </a:extLst>
            </p:cNvPr>
            <p:cNvSpPr/>
            <p:nvPr/>
          </p:nvSpPr>
          <p:spPr>
            <a:xfrm>
              <a:off x="6477571" y="331536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55" name="Forme libre : forme 754">
              <a:extLst>
                <a:ext uri="{FF2B5EF4-FFF2-40B4-BE49-F238E27FC236}">
                  <a16:creationId xmlns="" xmlns:a16="http://schemas.microsoft.com/office/drawing/2014/main" id="{07F4C048-7C8D-13E7-E2F1-B19F0289050C}"/>
                </a:ext>
              </a:extLst>
            </p:cNvPr>
            <p:cNvSpPr/>
            <p:nvPr/>
          </p:nvSpPr>
          <p:spPr>
            <a:xfrm>
              <a:off x="6541483"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56" name="Forme libre : forme 755">
              <a:extLst>
                <a:ext uri="{FF2B5EF4-FFF2-40B4-BE49-F238E27FC236}">
                  <a16:creationId xmlns="" xmlns:a16="http://schemas.microsoft.com/office/drawing/2014/main" id="{FCCBA147-408C-B0F3-60F7-0F7BBAF32362}"/>
                </a:ext>
              </a:extLst>
            </p:cNvPr>
            <p:cNvSpPr/>
            <p:nvPr/>
          </p:nvSpPr>
          <p:spPr>
            <a:xfrm>
              <a:off x="6550342"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57" name="Forme libre : forme 756">
              <a:extLst>
                <a:ext uri="{FF2B5EF4-FFF2-40B4-BE49-F238E27FC236}">
                  <a16:creationId xmlns="" xmlns:a16="http://schemas.microsoft.com/office/drawing/2014/main" id="{A5933612-CAAE-8949-C315-F61C853E99FE}"/>
                </a:ext>
              </a:extLst>
            </p:cNvPr>
            <p:cNvSpPr/>
            <p:nvPr/>
          </p:nvSpPr>
          <p:spPr>
            <a:xfrm>
              <a:off x="6557771"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58" name="Forme libre : forme 757">
              <a:extLst>
                <a:ext uri="{FF2B5EF4-FFF2-40B4-BE49-F238E27FC236}">
                  <a16:creationId xmlns="" xmlns:a16="http://schemas.microsoft.com/office/drawing/2014/main" id="{78D7480A-C245-FED3-C1A8-6CA002193F17}"/>
                </a:ext>
              </a:extLst>
            </p:cNvPr>
            <p:cNvSpPr/>
            <p:nvPr/>
          </p:nvSpPr>
          <p:spPr>
            <a:xfrm>
              <a:off x="6572630"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59" name="Forme libre : forme 758">
              <a:extLst>
                <a:ext uri="{FF2B5EF4-FFF2-40B4-BE49-F238E27FC236}">
                  <a16:creationId xmlns="" xmlns:a16="http://schemas.microsoft.com/office/drawing/2014/main" id="{DA9D1FC4-AC5C-48BA-14D1-83E523ED7AA7}"/>
                </a:ext>
              </a:extLst>
            </p:cNvPr>
            <p:cNvSpPr/>
            <p:nvPr/>
          </p:nvSpPr>
          <p:spPr>
            <a:xfrm>
              <a:off x="6580060"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0" name="Forme libre : forme 759">
              <a:extLst>
                <a:ext uri="{FF2B5EF4-FFF2-40B4-BE49-F238E27FC236}">
                  <a16:creationId xmlns="" xmlns:a16="http://schemas.microsoft.com/office/drawing/2014/main" id="{F9C58DCF-FE8C-45FD-8448-39C80D1DF5FA}"/>
                </a:ext>
              </a:extLst>
            </p:cNvPr>
            <p:cNvSpPr/>
            <p:nvPr/>
          </p:nvSpPr>
          <p:spPr>
            <a:xfrm>
              <a:off x="6585965"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1" name="Forme libre : forme 760">
              <a:extLst>
                <a:ext uri="{FF2B5EF4-FFF2-40B4-BE49-F238E27FC236}">
                  <a16:creationId xmlns="" xmlns:a16="http://schemas.microsoft.com/office/drawing/2014/main" id="{2CABBBD0-D853-3046-DCB4-D22E8EE43F83}"/>
                </a:ext>
              </a:extLst>
            </p:cNvPr>
            <p:cNvSpPr/>
            <p:nvPr/>
          </p:nvSpPr>
          <p:spPr>
            <a:xfrm>
              <a:off x="6591966"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2" name="Forme libre : forme 761">
              <a:extLst>
                <a:ext uri="{FF2B5EF4-FFF2-40B4-BE49-F238E27FC236}">
                  <a16:creationId xmlns="" xmlns:a16="http://schemas.microsoft.com/office/drawing/2014/main" id="{B29BE9B7-6F92-662A-E7AF-CF3B75D616D9}"/>
                </a:ext>
              </a:extLst>
            </p:cNvPr>
            <p:cNvSpPr/>
            <p:nvPr/>
          </p:nvSpPr>
          <p:spPr>
            <a:xfrm>
              <a:off x="6594919"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3" name="Forme libre : forme 762">
              <a:extLst>
                <a:ext uri="{FF2B5EF4-FFF2-40B4-BE49-F238E27FC236}">
                  <a16:creationId xmlns="" xmlns:a16="http://schemas.microsoft.com/office/drawing/2014/main" id="{567E4034-D3A0-1757-E384-8213FD34C594}"/>
                </a:ext>
              </a:extLst>
            </p:cNvPr>
            <p:cNvSpPr/>
            <p:nvPr/>
          </p:nvSpPr>
          <p:spPr>
            <a:xfrm>
              <a:off x="6596443"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4" name="Forme libre : forme 763">
              <a:extLst>
                <a:ext uri="{FF2B5EF4-FFF2-40B4-BE49-F238E27FC236}">
                  <a16:creationId xmlns="" xmlns:a16="http://schemas.microsoft.com/office/drawing/2014/main" id="{D6C78C51-90F0-3744-157F-87923E0C1599}"/>
                </a:ext>
              </a:extLst>
            </p:cNvPr>
            <p:cNvSpPr/>
            <p:nvPr/>
          </p:nvSpPr>
          <p:spPr>
            <a:xfrm>
              <a:off x="6605301"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5" name="Forme libre : forme 764">
              <a:extLst>
                <a:ext uri="{FF2B5EF4-FFF2-40B4-BE49-F238E27FC236}">
                  <a16:creationId xmlns="" xmlns:a16="http://schemas.microsoft.com/office/drawing/2014/main" id="{1B806019-DEC3-52D5-4853-8214E7F85927}"/>
                </a:ext>
              </a:extLst>
            </p:cNvPr>
            <p:cNvSpPr/>
            <p:nvPr/>
          </p:nvSpPr>
          <p:spPr>
            <a:xfrm>
              <a:off x="6608254" y="332870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6" name="Forme libre : forme 765">
              <a:extLst>
                <a:ext uri="{FF2B5EF4-FFF2-40B4-BE49-F238E27FC236}">
                  <a16:creationId xmlns="" xmlns:a16="http://schemas.microsoft.com/office/drawing/2014/main" id="{3641D3EA-CF86-633B-64EE-B2458CECF318}"/>
                </a:ext>
              </a:extLst>
            </p:cNvPr>
            <p:cNvSpPr/>
            <p:nvPr/>
          </p:nvSpPr>
          <p:spPr>
            <a:xfrm>
              <a:off x="6614254" y="334508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7" name="Forme libre : forme 766">
              <a:extLst>
                <a:ext uri="{FF2B5EF4-FFF2-40B4-BE49-F238E27FC236}">
                  <a16:creationId xmlns="" xmlns:a16="http://schemas.microsoft.com/office/drawing/2014/main" id="{FA03B057-75C5-10D1-AC3F-BA47867FFF07}"/>
                </a:ext>
              </a:extLst>
            </p:cNvPr>
            <p:cNvSpPr/>
            <p:nvPr/>
          </p:nvSpPr>
          <p:spPr>
            <a:xfrm>
              <a:off x="6618731" y="334508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8" name="Forme libre : forme 767">
              <a:extLst>
                <a:ext uri="{FF2B5EF4-FFF2-40B4-BE49-F238E27FC236}">
                  <a16:creationId xmlns="" xmlns:a16="http://schemas.microsoft.com/office/drawing/2014/main" id="{A985B053-E7B9-C0CE-4D95-785E3A38938F}"/>
                </a:ext>
              </a:extLst>
            </p:cNvPr>
            <p:cNvSpPr/>
            <p:nvPr/>
          </p:nvSpPr>
          <p:spPr>
            <a:xfrm>
              <a:off x="6624637" y="334508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69" name="Forme libre : forme 768">
              <a:extLst>
                <a:ext uri="{FF2B5EF4-FFF2-40B4-BE49-F238E27FC236}">
                  <a16:creationId xmlns="" xmlns:a16="http://schemas.microsoft.com/office/drawing/2014/main" id="{8D95E486-AFE0-FD91-0CE8-A2847081E771}"/>
                </a:ext>
              </a:extLst>
            </p:cNvPr>
            <p:cNvSpPr/>
            <p:nvPr/>
          </p:nvSpPr>
          <p:spPr>
            <a:xfrm>
              <a:off x="6630542" y="3345084"/>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0" name="Forme libre : forme 769">
              <a:extLst>
                <a:ext uri="{FF2B5EF4-FFF2-40B4-BE49-F238E27FC236}">
                  <a16:creationId xmlns="" xmlns:a16="http://schemas.microsoft.com/office/drawing/2014/main" id="{EF2C3707-F7C7-3436-DAA0-B949C231E08F}"/>
                </a:ext>
              </a:extLst>
            </p:cNvPr>
            <p:cNvSpPr/>
            <p:nvPr/>
          </p:nvSpPr>
          <p:spPr>
            <a:xfrm>
              <a:off x="6682549" y="3362896"/>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1" name="Forme libre : forme 770">
              <a:extLst>
                <a:ext uri="{FF2B5EF4-FFF2-40B4-BE49-F238E27FC236}">
                  <a16:creationId xmlns="" xmlns:a16="http://schemas.microsoft.com/office/drawing/2014/main" id="{30C31BA2-C2D0-C144-8C46-435F9D9F46FD}"/>
                </a:ext>
              </a:extLst>
            </p:cNvPr>
            <p:cNvSpPr/>
            <p:nvPr/>
          </p:nvSpPr>
          <p:spPr>
            <a:xfrm>
              <a:off x="6688549"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2" name="Forme libre : forme 771">
              <a:extLst>
                <a:ext uri="{FF2B5EF4-FFF2-40B4-BE49-F238E27FC236}">
                  <a16:creationId xmlns="" xmlns:a16="http://schemas.microsoft.com/office/drawing/2014/main" id="{4A8BFC47-F953-183F-3854-E47FA406D398}"/>
                </a:ext>
              </a:extLst>
            </p:cNvPr>
            <p:cNvSpPr/>
            <p:nvPr/>
          </p:nvSpPr>
          <p:spPr>
            <a:xfrm>
              <a:off x="6719696"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3" name="Forme libre : forme 772">
              <a:extLst>
                <a:ext uri="{FF2B5EF4-FFF2-40B4-BE49-F238E27FC236}">
                  <a16:creationId xmlns="" xmlns:a16="http://schemas.microsoft.com/office/drawing/2014/main" id="{E68902D2-167A-03CD-A31E-ADFE520C8721}"/>
                </a:ext>
              </a:extLst>
            </p:cNvPr>
            <p:cNvSpPr/>
            <p:nvPr/>
          </p:nvSpPr>
          <p:spPr>
            <a:xfrm>
              <a:off x="6730078"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4" name="Forme libre : forme 773">
              <a:extLst>
                <a:ext uri="{FF2B5EF4-FFF2-40B4-BE49-F238E27FC236}">
                  <a16:creationId xmlns="" xmlns:a16="http://schemas.microsoft.com/office/drawing/2014/main" id="{6986EEF6-9EE4-50DF-B877-D5EEF743D23A}"/>
                </a:ext>
              </a:extLst>
            </p:cNvPr>
            <p:cNvSpPr/>
            <p:nvPr/>
          </p:nvSpPr>
          <p:spPr>
            <a:xfrm>
              <a:off x="6785038"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5" name="Forme libre : forme 774">
              <a:extLst>
                <a:ext uri="{FF2B5EF4-FFF2-40B4-BE49-F238E27FC236}">
                  <a16:creationId xmlns="" xmlns:a16="http://schemas.microsoft.com/office/drawing/2014/main" id="{B4BD23DB-0ACB-3BBF-8AA8-E69A121974C3}"/>
                </a:ext>
              </a:extLst>
            </p:cNvPr>
            <p:cNvSpPr/>
            <p:nvPr/>
          </p:nvSpPr>
          <p:spPr>
            <a:xfrm>
              <a:off x="6788086"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6" name="Forme libre : forme 775">
              <a:extLst>
                <a:ext uri="{FF2B5EF4-FFF2-40B4-BE49-F238E27FC236}">
                  <a16:creationId xmlns="" xmlns:a16="http://schemas.microsoft.com/office/drawing/2014/main" id="{983C12D1-B7A3-0A67-4557-74FB19508FFD}"/>
                </a:ext>
              </a:extLst>
            </p:cNvPr>
            <p:cNvSpPr/>
            <p:nvPr/>
          </p:nvSpPr>
          <p:spPr>
            <a:xfrm>
              <a:off x="6816280"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7" name="Forme libre : forme 776">
              <a:extLst>
                <a:ext uri="{FF2B5EF4-FFF2-40B4-BE49-F238E27FC236}">
                  <a16:creationId xmlns="" xmlns:a16="http://schemas.microsoft.com/office/drawing/2014/main" id="{012CA29B-9B86-B2A2-8A1D-B09870BEC50E}"/>
                </a:ext>
              </a:extLst>
            </p:cNvPr>
            <p:cNvSpPr/>
            <p:nvPr/>
          </p:nvSpPr>
          <p:spPr>
            <a:xfrm>
              <a:off x="6825233"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8" name="Forme libre : forme 777">
              <a:extLst>
                <a:ext uri="{FF2B5EF4-FFF2-40B4-BE49-F238E27FC236}">
                  <a16:creationId xmlns="" xmlns:a16="http://schemas.microsoft.com/office/drawing/2014/main" id="{CA489C75-349E-479F-BF5D-902FB0334CEF}"/>
                </a:ext>
              </a:extLst>
            </p:cNvPr>
            <p:cNvSpPr/>
            <p:nvPr/>
          </p:nvSpPr>
          <p:spPr>
            <a:xfrm>
              <a:off x="6863809"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79" name="Forme libre : forme 778">
              <a:extLst>
                <a:ext uri="{FF2B5EF4-FFF2-40B4-BE49-F238E27FC236}">
                  <a16:creationId xmlns="" xmlns:a16="http://schemas.microsoft.com/office/drawing/2014/main" id="{6EA42EB9-A995-610A-7004-5AF52B13BD21}"/>
                </a:ext>
              </a:extLst>
            </p:cNvPr>
            <p:cNvSpPr/>
            <p:nvPr/>
          </p:nvSpPr>
          <p:spPr>
            <a:xfrm>
              <a:off x="6921721"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0" name="Forme libre : forme 779">
              <a:extLst>
                <a:ext uri="{FF2B5EF4-FFF2-40B4-BE49-F238E27FC236}">
                  <a16:creationId xmlns="" xmlns:a16="http://schemas.microsoft.com/office/drawing/2014/main" id="{2C5C6304-A6B6-F8C6-A2F6-56F340663E6E}"/>
                </a:ext>
              </a:extLst>
            </p:cNvPr>
            <p:cNvSpPr/>
            <p:nvPr/>
          </p:nvSpPr>
          <p:spPr>
            <a:xfrm>
              <a:off x="6944010"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1" name="Forme libre : forme 780">
              <a:extLst>
                <a:ext uri="{FF2B5EF4-FFF2-40B4-BE49-F238E27FC236}">
                  <a16:creationId xmlns="" xmlns:a16="http://schemas.microsoft.com/office/drawing/2014/main" id="{9C2B6CA0-AE7D-904E-7CFD-AC6FA6FA1608}"/>
                </a:ext>
              </a:extLst>
            </p:cNvPr>
            <p:cNvSpPr/>
            <p:nvPr/>
          </p:nvSpPr>
          <p:spPr>
            <a:xfrm>
              <a:off x="7027258"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2" name="Forme libre : forme 781">
              <a:extLst>
                <a:ext uri="{FF2B5EF4-FFF2-40B4-BE49-F238E27FC236}">
                  <a16:creationId xmlns="" xmlns:a16="http://schemas.microsoft.com/office/drawing/2014/main" id="{E2FD78BB-1BB1-846F-033B-5E1564371728}"/>
                </a:ext>
              </a:extLst>
            </p:cNvPr>
            <p:cNvSpPr/>
            <p:nvPr/>
          </p:nvSpPr>
          <p:spPr>
            <a:xfrm>
              <a:off x="7056976"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3" name="Forme libre : forme 782">
              <a:extLst>
                <a:ext uri="{FF2B5EF4-FFF2-40B4-BE49-F238E27FC236}">
                  <a16:creationId xmlns="" xmlns:a16="http://schemas.microsoft.com/office/drawing/2014/main" id="{A57BE6E8-3E37-610A-9B30-E5E54863148B}"/>
                </a:ext>
              </a:extLst>
            </p:cNvPr>
            <p:cNvSpPr/>
            <p:nvPr/>
          </p:nvSpPr>
          <p:spPr>
            <a:xfrm>
              <a:off x="7059929"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4" name="Forme libre : forme 783">
              <a:extLst>
                <a:ext uri="{FF2B5EF4-FFF2-40B4-BE49-F238E27FC236}">
                  <a16:creationId xmlns="" xmlns:a16="http://schemas.microsoft.com/office/drawing/2014/main" id="{75749A57-DDE9-3392-E8D3-2072F68886FF}"/>
                </a:ext>
              </a:extLst>
            </p:cNvPr>
            <p:cNvSpPr/>
            <p:nvPr/>
          </p:nvSpPr>
          <p:spPr>
            <a:xfrm>
              <a:off x="7065835"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5" name="Forme libre : forme 784">
              <a:extLst>
                <a:ext uri="{FF2B5EF4-FFF2-40B4-BE49-F238E27FC236}">
                  <a16:creationId xmlns="" xmlns:a16="http://schemas.microsoft.com/office/drawing/2014/main" id="{4B4B71F2-69FE-A1E3-E8E7-873560A61FB6}"/>
                </a:ext>
              </a:extLst>
            </p:cNvPr>
            <p:cNvSpPr/>
            <p:nvPr/>
          </p:nvSpPr>
          <p:spPr>
            <a:xfrm>
              <a:off x="7082218"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6" name="Forme libre : forme 785">
              <a:extLst>
                <a:ext uri="{FF2B5EF4-FFF2-40B4-BE49-F238E27FC236}">
                  <a16:creationId xmlns="" xmlns:a16="http://schemas.microsoft.com/office/drawing/2014/main" id="{CED05397-0A10-CDCA-F81B-E905CE33A04A}"/>
                </a:ext>
              </a:extLst>
            </p:cNvPr>
            <p:cNvSpPr/>
            <p:nvPr/>
          </p:nvSpPr>
          <p:spPr>
            <a:xfrm>
              <a:off x="7097077"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7" name="Forme libre : forme 786">
              <a:extLst>
                <a:ext uri="{FF2B5EF4-FFF2-40B4-BE49-F238E27FC236}">
                  <a16:creationId xmlns="" xmlns:a16="http://schemas.microsoft.com/office/drawing/2014/main" id="{3B5CBFCA-7F98-AF41-71CD-1BB04C93F3CD}"/>
                </a:ext>
              </a:extLst>
            </p:cNvPr>
            <p:cNvSpPr/>
            <p:nvPr/>
          </p:nvSpPr>
          <p:spPr>
            <a:xfrm>
              <a:off x="7101553"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8" name="Forme libre : forme 787">
              <a:extLst>
                <a:ext uri="{FF2B5EF4-FFF2-40B4-BE49-F238E27FC236}">
                  <a16:creationId xmlns="" xmlns:a16="http://schemas.microsoft.com/office/drawing/2014/main" id="{E6F2BFAF-805F-0128-7AF9-355534BF9A71}"/>
                </a:ext>
              </a:extLst>
            </p:cNvPr>
            <p:cNvSpPr/>
            <p:nvPr/>
          </p:nvSpPr>
          <p:spPr>
            <a:xfrm>
              <a:off x="7110412"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89" name="Forme libre : forme 788">
              <a:extLst>
                <a:ext uri="{FF2B5EF4-FFF2-40B4-BE49-F238E27FC236}">
                  <a16:creationId xmlns="" xmlns:a16="http://schemas.microsoft.com/office/drawing/2014/main" id="{F6B32F8D-E326-3324-B93B-03DBC6661F43}"/>
                </a:ext>
              </a:extLst>
            </p:cNvPr>
            <p:cNvSpPr/>
            <p:nvPr/>
          </p:nvSpPr>
          <p:spPr>
            <a:xfrm>
              <a:off x="7116412"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0" name="Forme libre : forme 789">
              <a:extLst>
                <a:ext uri="{FF2B5EF4-FFF2-40B4-BE49-F238E27FC236}">
                  <a16:creationId xmlns="" xmlns:a16="http://schemas.microsoft.com/office/drawing/2014/main" id="{C63E5C61-C0C2-20F8-45DA-97DFA332D488}"/>
                </a:ext>
              </a:extLst>
            </p:cNvPr>
            <p:cNvSpPr/>
            <p:nvPr/>
          </p:nvSpPr>
          <p:spPr>
            <a:xfrm>
              <a:off x="7117841"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1" name="Forme libre : forme 790">
              <a:extLst>
                <a:ext uri="{FF2B5EF4-FFF2-40B4-BE49-F238E27FC236}">
                  <a16:creationId xmlns="" xmlns:a16="http://schemas.microsoft.com/office/drawing/2014/main" id="{A8868B85-0F71-0F02-7102-8A90A9AF94C3}"/>
                </a:ext>
              </a:extLst>
            </p:cNvPr>
            <p:cNvSpPr/>
            <p:nvPr/>
          </p:nvSpPr>
          <p:spPr>
            <a:xfrm>
              <a:off x="7120794"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2" name="Forme libre : forme 791">
              <a:extLst>
                <a:ext uri="{FF2B5EF4-FFF2-40B4-BE49-F238E27FC236}">
                  <a16:creationId xmlns="" xmlns:a16="http://schemas.microsoft.com/office/drawing/2014/main" id="{6D35B68D-5066-E824-31C9-3C6BAEBA2321}"/>
                </a:ext>
              </a:extLst>
            </p:cNvPr>
            <p:cNvSpPr/>
            <p:nvPr/>
          </p:nvSpPr>
          <p:spPr>
            <a:xfrm>
              <a:off x="7123842"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3" name="Forme libre : forme 792">
              <a:extLst>
                <a:ext uri="{FF2B5EF4-FFF2-40B4-BE49-F238E27FC236}">
                  <a16:creationId xmlns="" xmlns:a16="http://schemas.microsoft.com/office/drawing/2014/main" id="{AD04FDCC-25A3-A4AA-C19B-8EF81EA8C4CB}"/>
                </a:ext>
              </a:extLst>
            </p:cNvPr>
            <p:cNvSpPr/>
            <p:nvPr/>
          </p:nvSpPr>
          <p:spPr>
            <a:xfrm>
              <a:off x="7126795"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4" name="Forme libre : forme 793">
              <a:extLst>
                <a:ext uri="{FF2B5EF4-FFF2-40B4-BE49-F238E27FC236}">
                  <a16:creationId xmlns="" xmlns:a16="http://schemas.microsoft.com/office/drawing/2014/main" id="{FB1DED5D-DDE0-A381-4F0B-E787356D9A52}"/>
                </a:ext>
              </a:extLst>
            </p:cNvPr>
            <p:cNvSpPr/>
            <p:nvPr/>
          </p:nvSpPr>
          <p:spPr>
            <a:xfrm>
              <a:off x="7159465"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5" name="Forme libre : forme 794">
              <a:extLst>
                <a:ext uri="{FF2B5EF4-FFF2-40B4-BE49-F238E27FC236}">
                  <a16:creationId xmlns="" xmlns:a16="http://schemas.microsoft.com/office/drawing/2014/main" id="{8BFCB585-4BBA-C825-9562-2CCBA4E33BE8}"/>
                </a:ext>
              </a:extLst>
            </p:cNvPr>
            <p:cNvSpPr/>
            <p:nvPr/>
          </p:nvSpPr>
          <p:spPr>
            <a:xfrm>
              <a:off x="7235189" y="3380708"/>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6" name="Forme libre : forme 795">
              <a:extLst>
                <a:ext uri="{FF2B5EF4-FFF2-40B4-BE49-F238E27FC236}">
                  <a16:creationId xmlns="" xmlns:a16="http://schemas.microsoft.com/office/drawing/2014/main" id="{5954C2EA-3066-16E0-077F-D39E68A5AD7B}"/>
                </a:ext>
              </a:extLst>
            </p:cNvPr>
            <p:cNvSpPr/>
            <p:nvPr/>
          </p:nvSpPr>
          <p:spPr>
            <a:xfrm>
              <a:off x="7468456"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7" name="Forme libre : forme 796">
              <a:extLst>
                <a:ext uri="{FF2B5EF4-FFF2-40B4-BE49-F238E27FC236}">
                  <a16:creationId xmlns="" xmlns:a16="http://schemas.microsoft.com/office/drawing/2014/main" id="{A728C95C-55D7-AEF1-48E8-0737AA6441CA}"/>
                </a:ext>
              </a:extLst>
            </p:cNvPr>
            <p:cNvSpPr/>
            <p:nvPr/>
          </p:nvSpPr>
          <p:spPr>
            <a:xfrm>
              <a:off x="7517510"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8" name="Forme libre : forme 797">
              <a:extLst>
                <a:ext uri="{FF2B5EF4-FFF2-40B4-BE49-F238E27FC236}">
                  <a16:creationId xmlns="" xmlns:a16="http://schemas.microsoft.com/office/drawing/2014/main" id="{37CA09EC-37A2-5A91-2247-65D828FDC33D}"/>
                </a:ext>
              </a:extLst>
            </p:cNvPr>
            <p:cNvSpPr/>
            <p:nvPr/>
          </p:nvSpPr>
          <p:spPr>
            <a:xfrm>
              <a:off x="7542751"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799" name="Forme libre : forme 798">
              <a:extLst>
                <a:ext uri="{FF2B5EF4-FFF2-40B4-BE49-F238E27FC236}">
                  <a16:creationId xmlns="" xmlns:a16="http://schemas.microsoft.com/office/drawing/2014/main" id="{EEA5AB14-D8C1-E22F-6A6E-BEB27743B73F}"/>
                </a:ext>
              </a:extLst>
            </p:cNvPr>
            <p:cNvSpPr/>
            <p:nvPr/>
          </p:nvSpPr>
          <p:spPr>
            <a:xfrm>
              <a:off x="7578375"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0" name="Forme libre : forme 799">
              <a:extLst>
                <a:ext uri="{FF2B5EF4-FFF2-40B4-BE49-F238E27FC236}">
                  <a16:creationId xmlns="" xmlns:a16="http://schemas.microsoft.com/office/drawing/2014/main" id="{A5CAE996-449B-99CD-B41A-A508886EBAFA}"/>
                </a:ext>
              </a:extLst>
            </p:cNvPr>
            <p:cNvSpPr/>
            <p:nvPr/>
          </p:nvSpPr>
          <p:spPr>
            <a:xfrm>
              <a:off x="7600663"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1" name="Forme libre : forme 800">
              <a:extLst>
                <a:ext uri="{FF2B5EF4-FFF2-40B4-BE49-F238E27FC236}">
                  <a16:creationId xmlns="" xmlns:a16="http://schemas.microsoft.com/office/drawing/2014/main" id="{D6448CBE-A15D-74D3-D864-36DEC5C71141}"/>
                </a:ext>
              </a:extLst>
            </p:cNvPr>
            <p:cNvSpPr/>
            <p:nvPr/>
          </p:nvSpPr>
          <p:spPr>
            <a:xfrm>
              <a:off x="7615522" y="3444621"/>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2" name="Forme libre : forme 801">
              <a:extLst>
                <a:ext uri="{FF2B5EF4-FFF2-40B4-BE49-F238E27FC236}">
                  <a16:creationId xmlns="" xmlns:a16="http://schemas.microsoft.com/office/drawing/2014/main" id="{979EB665-E780-B95A-3A45-8EFE3EFC5CDA}"/>
                </a:ext>
              </a:extLst>
            </p:cNvPr>
            <p:cNvSpPr/>
            <p:nvPr/>
          </p:nvSpPr>
          <p:spPr>
            <a:xfrm>
              <a:off x="7619999"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3" name="Forme libre : forme 802">
              <a:extLst>
                <a:ext uri="{FF2B5EF4-FFF2-40B4-BE49-F238E27FC236}">
                  <a16:creationId xmlns="" xmlns:a16="http://schemas.microsoft.com/office/drawing/2014/main" id="{AA1761C1-8265-FB6F-1968-379588FC4E51}"/>
                </a:ext>
              </a:extLst>
            </p:cNvPr>
            <p:cNvSpPr/>
            <p:nvPr/>
          </p:nvSpPr>
          <p:spPr>
            <a:xfrm>
              <a:off x="7622952"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4" name="Forme libre : forme 803">
              <a:extLst>
                <a:ext uri="{FF2B5EF4-FFF2-40B4-BE49-F238E27FC236}">
                  <a16:creationId xmlns="" xmlns:a16="http://schemas.microsoft.com/office/drawing/2014/main" id="{54592402-36CB-C050-E4F1-A1D50FBD0B3B}"/>
                </a:ext>
              </a:extLst>
            </p:cNvPr>
            <p:cNvSpPr/>
            <p:nvPr/>
          </p:nvSpPr>
          <p:spPr>
            <a:xfrm>
              <a:off x="7628953"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5" name="Forme libre : forme 804">
              <a:extLst>
                <a:ext uri="{FF2B5EF4-FFF2-40B4-BE49-F238E27FC236}">
                  <a16:creationId xmlns="" xmlns:a16="http://schemas.microsoft.com/office/drawing/2014/main" id="{BFA94B4C-448D-6B4D-49AD-DA7270292A59}"/>
                </a:ext>
              </a:extLst>
            </p:cNvPr>
            <p:cNvSpPr/>
            <p:nvPr/>
          </p:nvSpPr>
          <p:spPr>
            <a:xfrm>
              <a:off x="7634858"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6" name="Forme libre : forme 805">
              <a:extLst>
                <a:ext uri="{FF2B5EF4-FFF2-40B4-BE49-F238E27FC236}">
                  <a16:creationId xmlns="" xmlns:a16="http://schemas.microsoft.com/office/drawing/2014/main" id="{328C7F5F-0A0A-E092-F82F-CD0C5E1476E9}"/>
                </a:ext>
              </a:extLst>
            </p:cNvPr>
            <p:cNvSpPr/>
            <p:nvPr/>
          </p:nvSpPr>
          <p:spPr>
            <a:xfrm>
              <a:off x="7642288"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7" name="Forme libre : forme 806">
              <a:extLst>
                <a:ext uri="{FF2B5EF4-FFF2-40B4-BE49-F238E27FC236}">
                  <a16:creationId xmlns="" xmlns:a16="http://schemas.microsoft.com/office/drawing/2014/main" id="{44F08B76-5D97-EAE8-E6F2-828340B1266A}"/>
                </a:ext>
              </a:extLst>
            </p:cNvPr>
            <p:cNvSpPr/>
            <p:nvPr/>
          </p:nvSpPr>
          <p:spPr>
            <a:xfrm>
              <a:off x="7651241"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8" name="Forme libre : forme 807">
              <a:extLst>
                <a:ext uri="{FF2B5EF4-FFF2-40B4-BE49-F238E27FC236}">
                  <a16:creationId xmlns="" xmlns:a16="http://schemas.microsoft.com/office/drawing/2014/main" id="{6202F80E-4134-FBD7-D12D-3CC76A2BFA5A}"/>
                </a:ext>
              </a:extLst>
            </p:cNvPr>
            <p:cNvSpPr/>
            <p:nvPr/>
          </p:nvSpPr>
          <p:spPr>
            <a:xfrm>
              <a:off x="7654194"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09" name="Forme libre : forme 808">
              <a:extLst>
                <a:ext uri="{FF2B5EF4-FFF2-40B4-BE49-F238E27FC236}">
                  <a16:creationId xmlns="" xmlns:a16="http://schemas.microsoft.com/office/drawing/2014/main" id="{BE650E02-9783-E5DD-51E9-40400A85B409}"/>
                </a:ext>
              </a:extLst>
            </p:cNvPr>
            <p:cNvSpPr/>
            <p:nvPr/>
          </p:nvSpPr>
          <p:spPr>
            <a:xfrm>
              <a:off x="7658671"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0" name="Forme libre : forme 809">
              <a:extLst>
                <a:ext uri="{FF2B5EF4-FFF2-40B4-BE49-F238E27FC236}">
                  <a16:creationId xmlns="" xmlns:a16="http://schemas.microsoft.com/office/drawing/2014/main" id="{D214C9B5-6C2A-7D10-30A2-65393DAE4940}"/>
                </a:ext>
              </a:extLst>
            </p:cNvPr>
            <p:cNvSpPr/>
            <p:nvPr/>
          </p:nvSpPr>
          <p:spPr>
            <a:xfrm>
              <a:off x="7667529"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1" name="Forme libre : forme 810">
              <a:extLst>
                <a:ext uri="{FF2B5EF4-FFF2-40B4-BE49-F238E27FC236}">
                  <a16:creationId xmlns="" xmlns:a16="http://schemas.microsoft.com/office/drawing/2014/main" id="{9369C4AF-E2C7-6BB2-A723-2627AF69D8F7}"/>
                </a:ext>
              </a:extLst>
            </p:cNvPr>
            <p:cNvSpPr/>
            <p:nvPr/>
          </p:nvSpPr>
          <p:spPr>
            <a:xfrm>
              <a:off x="7673530"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2" name="Forme libre : forme 811">
              <a:extLst>
                <a:ext uri="{FF2B5EF4-FFF2-40B4-BE49-F238E27FC236}">
                  <a16:creationId xmlns="" xmlns:a16="http://schemas.microsoft.com/office/drawing/2014/main" id="{C6E81CA2-7A80-49EC-3955-6F54FD23A604}"/>
                </a:ext>
              </a:extLst>
            </p:cNvPr>
            <p:cNvSpPr/>
            <p:nvPr/>
          </p:nvSpPr>
          <p:spPr>
            <a:xfrm>
              <a:off x="7680959"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3" name="Forme libre : forme 812">
              <a:extLst>
                <a:ext uri="{FF2B5EF4-FFF2-40B4-BE49-F238E27FC236}">
                  <a16:creationId xmlns="" xmlns:a16="http://schemas.microsoft.com/office/drawing/2014/main" id="{316A8054-A9C1-5874-0876-53F83F78633D}"/>
                </a:ext>
              </a:extLst>
            </p:cNvPr>
            <p:cNvSpPr/>
            <p:nvPr/>
          </p:nvSpPr>
          <p:spPr>
            <a:xfrm>
              <a:off x="7683912"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4" name="Forme libre : forme 813">
              <a:extLst>
                <a:ext uri="{FF2B5EF4-FFF2-40B4-BE49-F238E27FC236}">
                  <a16:creationId xmlns="" xmlns:a16="http://schemas.microsoft.com/office/drawing/2014/main" id="{BEEE3EDC-4E5E-815C-06B0-852A54C894FE}"/>
                </a:ext>
              </a:extLst>
            </p:cNvPr>
            <p:cNvSpPr/>
            <p:nvPr/>
          </p:nvSpPr>
          <p:spPr>
            <a:xfrm>
              <a:off x="7686865"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5" name="Forme libre : forme 814">
              <a:extLst>
                <a:ext uri="{FF2B5EF4-FFF2-40B4-BE49-F238E27FC236}">
                  <a16:creationId xmlns="" xmlns:a16="http://schemas.microsoft.com/office/drawing/2014/main" id="{9756DAA2-1897-1383-3F09-B5886143387A}"/>
                </a:ext>
              </a:extLst>
            </p:cNvPr>
            <p:cNvSpPr/>
            <p:nvPr/>
          </p:nvSpPr>
          <p:spPr>
            <a:xfrm>
              <a:off x="7695818"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6" name="Forme libre : forme 815">
              <a:extLst>
                <a:ext uri="{FF2B5EF4-FFF2-40B4-BE49-F238E27FC236}">
                  <a16:creationId xmlns="" xmlns:a16="http://schemas.microsoft.com/office/drawing/2014/main" id="{28CDA507-9739-FDA0-B59D-39F8A1D60CD7}"/>
                </a:ext>
              </a:extLst>
            </p:cNvPr>
            <p:cNvSpPr/>
            <p:nvPr/>
          </p:nvSpPr>
          <p:spPr>
            <a:xfrm>
              <a:off x="7789354"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7" name="Forme libre : forme 816">
              <a:extLst>
                <a:ext uri="{FF2B5EF4-FFF2-40B4-BE49-F238E27FC236}">
                  <a16:creationId xmlns="" xmlns:a16="http://schemas.microsoft.com/office/drawing/2014/main" id="{BA187CE0-96F2-FA89-44F4-A58492277D0E}"/>
                </a:ext>
              </a:extLst>
            </p:cNvPr>
            <p:cNvSpPr/>
            <p:nvPr/>
          </p:nvSpPr>
          <p:spPr>
            <a:xfrm>
              <a:off x="7795354"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8" name="Forme libre : forme 817">
              <a:extLst>
                <a:ext uri="{FF2B5EF4-FFF2-40B4-BE49-F238E27FC236}">
                  <a16:creationId xmlns="" xmlns:a16="http://schemas.microsoft.com/office/drawing/2014/main" id="{A7F580BF-150A-5D7A-FFFC-E0D355219C32}"/>
                </a:ext>
              </a:extLst>
            </p:cNvPr>
            <p:cNvSpPr/>
            <p:nvPr/>
          </p:nvSpPr>
          <p:spPr>
            <a:xfrm>
              <a:off x="7888890"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19" name="Forme libre : forme 818">
              <a:extLst>
                <a:ext uri="{FF2B5EF4-FFF2-40B4-BE49-F238E27FC236}">
                  <a16:creationId xmlns="" xmlns:a16="http://schemas.microsoft.com/office/drawing/2014/main" id="{3DB4E1BC-B830-DFDC-3F7F-0118DB6CD924}"/>
                </a:ext>
              </a:extLst>
            </p:cNvPr>
            <p:cNvSpPr/>
            <p:nvPr/>
          </p:nvSpPr>
          <p:spPr>
            <a:xfrm>
              <a:off x="7894891"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0" name="Forme libre : forme 819">
              <a:extLst>
                <a:ext uri="{FF2B5EF4-FFF2-40B4-BE49-F238E27FC236}">
                  <a16:creationId xmlns="" xmlns:a16="http://schemas.microsoft.com/office/drawing/2014/main" id="{3A5AE4D6-6579-15E6-FA8E-F8AD75E4FEF4}"/>
                </a:ext>
              </a:extLst>
            </p:cNvPr>
            <p:cNvSpPr/>
            <p:nvPr/>
          </p:nvSpPr>
          <p:spPr>
            <a:xfrm>
              <a:off x="7939372"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1" name="Forme libre : forme 820">
              <a:extLst>
                <a:ext uri="{FF2B5EF4-FFF2-40B4-BE49-F238E27FC236}">
                  <a16:creationId xmlns="" xmlns:a16="http://schemas.microsoft.com/office/drawing/2014/main" id="{54B78887-C0E8-BBC1-A3ED-EB6266764ED2}"/>
                </a:ext>
              </a:extLst>
            </p:cNvPr>
            <p:cNvSpPr/>
            <p:nvPr/>
          </p:nvSpPr>
          <p:spPr>
            <a:xfrm>
              <a:off x="8092439"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2" name="Forme libre : forme 821">
              <a:extLst>
                <a:ext uri="{FF2B5EF4-FFF2-40B4-BE49-F238E27FC236}">
                  <a16:creationId xmlns="" xmlns:a16="http://schemas.microsoft.com/office/drawing/2014/main" id="{FB767C53-18A0-1D53-4839-7A436BC6C722}"/>
                </a:ext>
              </a:extLst>
            </p:cNvPr>
            <p:cNvSpPr/>
            <p:nvPr/>
          </p:nvSpPr>
          <p:spPr>
            <a:xfrm>
              <a:off x="8105774"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3" name="Forme libre : forme 822">
              <a:extLst>
                <a:ext uri="{FF2B5EF4-FFF2-40B4-BE49-F238E27FC236}">
                  <a16:creationId xmlns="" xmlns:a16="http://schemas.microsoft.com/office/drawing/2014/main" id="{B4C2A6CD-F2C3-F360-4548-2A72C0D45703}"/>
                </a:ext>
              </a:extLst>
            </p:cNvPr>
            <p:cNvSpPr/>
            <p:nvPr/>
          </p:nvSpPr>
          <p:spPr>
            <a:xfrm>
              <a:off x="8108822"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4" name="Forme libre : forme 823">
              <a:extLst>
                <a:ext uri="{FF2B5EF4-FFF2-40B4-BE49-F238E27FC236}">
                  <a16:creationId xmlns="" xmlns:a16="http://schemas.microsoft.com/office/drawing/2014/main" id="{9F7F20F4-1B19-A2BB-B052-C416DC6C031D}"/>
                </a:ext>
              </a:extLst>
            </p:cNvPr>
            <p:cNvSpPr/>
            <p:nvPr/>
          </p:nvSpPr>
          <p:spPr>
            <a:xfrm>
              <a:off x="8125110"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5" name="Forme libre : forme 824">
              <a:extLst>
                <a:ext uri="{FF2B5EF4-FFF2-40B4-BE49-F238E27FC236}">
                  <a16:creationId xmlns="" xmlns:a16="http://schemas.microsoft.com/office/drawing/2014/main" id="{1557E413-6147-CD19-13D1-E0B173B8714B}"/>
                </a:ext>
              </a:extLst>
            </p:cNvPr>
            <p:cNvSpPr/>
            <p:nvPr/>
          </p:nvSpPr>
          <p:spPr>
            <a:xfrm>
              <a:off x="8128063"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sp>
          <p:nvSpPr>
            <p:cNvPr id="826" name="Forme libre : forme 825">
              <a:extLst>
                <a:ext uri="{FF2B5EF4-FFF2-40B4-BE49-F238E27FC236}">
                  <a16:creationId xmlns="" xmlns:a16="http://schemas.microsoft.com/office/drawing/2014/main" id="{FAA7B1D8-5B31-65BC-1EF7-4549A18A06E4}"/>
                </a:ext>
              </a:extLst>
            </p:cNvPr>
            <p:cNvSpPr/>
            <p:nvPr/>
          </p:nvSpPr>
          <p:spPr>
            <a:xfrm>
              <a:off x="8144446" y="3483292"/>
              <a:ext cx="9525" cy="71342"/>
            </a:xfrm>
            <a:custGeom>
              <a:avLst/>
              <a:gdLst>
                <a:gd name="connsiteX0" fmla="*/ 0 w 9525"/>
                <a:gd name="connsiteY0" fmla="*/ 0 h 71342"/>
                <a:gd name="connsiteX1" fmla="*/ 0 w 9525"/>
                <a:gd name="connsiteY1" fmla="*/ 71342 h 71342"/>
              </a:gdLst>
              <a:ahLst/>
              <a:cxnLst>
                <a:cxn ang="0">
                  <a:pos x="connsiteX0" y="connsiteY0"/>
                </a:cxn>
                <a:cxn ang="0">
                  <a:pos x="connsiteX1" y="connsiteY1"/>
                </a:cxn>
              </a:cxnLst>
              <a:rect l="l" t="t" r="r" b="b"/>
              <a:pathLst>
                <a:path w="9525" h="71342">
                  <a:moveTo>
                    <a:pt x="0" y="0"/>
                  </a:moveTo>
                  <a:lnTo>
                    <a:pt x="0" y="71342"/>
                  </a:lnTo>
                </a:path>
              </a:pathLst>
            </a:custGeom>
            <a:ln w="6350" cap="rnd">
              <a:solidFill>
                <a:schemeClr val="bg2"/>
              </a:solidFill>
              <a:prstDash val="solid"/>
              <a:miter/>
            </a:ln>
          </p:spPr>
          <p:txBody>
            <a:bodyPr rtlCol="0" anchor="ctr"/>
            <a:lstStyle/>
            <a:p>
              <a:endParaRPr lang="fr-FR"/>
            </a:p>
          </p:txBody>
        </p:sp>
      </p:grpSp>
      <p:sp>
        <p:nvSpPr>
          <p:cNvPr id="5" name="Espace réservé du texte 2">
            <a:extLst>
              <a:ext uri="{FF2B5EF4-FFF2-40B4-BE49-F238E27FC236}">
                <a16:creationId xmlns="" xmlns:a16="http://schemas.microsoft.com/office/drawing/2014/main" id="{8C56C478-CCA8-826C-34DD-9FF38E0814F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J. </a:t>
            </a:r>
            <a:r>
              <a:rPr lang="fr-FR" sz="1200" i="1" dirty="0" err="1">
                <a:solidFill>
                  <a:schemeClr val="bg1"/>
                </a:solidFill>
                <a:latin typeface="Century Gothic" panose="020B0502020202020204" pitchFamily="34" charset="0"/>
              </a:rPr>
              <a:t>Spicer</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#LBA56</a:t>
            </a:r>
            <a:endParaRPr lang="fr-FR" sz="1400" dirty="0"/>
          </a:p>
        </p:txBody>
      </p:sp>
      <p:graphicFrame>
        <p:nvGraphicFramePr>
          <p:cNvPr id="315" name="Tableau 314">
            <a:extLst>
              <a:ext uri="{FF2B5EF4-FFF2-40B4-BE49-F238E27FC236}">
                <a16:creationId xmlns="" xmlns:a16="http://schemas.microsoft.com/office/drawing/2014/main" id="{5276F43D-ED42-92F9-AE5A-CD754FA4D784}"/>
              </a:ext>
            </a:extLst>
          </p:cNvPr>
          <p:cNvGraphicFramePr>
            <a:graphicFrameLocks noGrp="1"/>
          </p:cNvGraphicFramePr>
          <p:nvPr>
            <p:extLst>
              <p:ext uri="{D42A27DB-BD31-4B8C-83A1-F6EECF244321}">
                <p14:modId xmlns:p14="http://schemas.microsoft.com/office/powerpoint/2010/main" val="667381475"/>
              </p:ext>
            </p:extLst>
          </p:nvPr>
        </p:nvGraphicFramePr>
        <p:xfrm>
          <a:off x="6812690" y="888991"/>
          <a:ext cx="4456672" cy="923334"/>
        </p:xfrm>
        <a:graphic>
          <a:graphicData uri="http://schemas.openxmlformats.org/drawingml/2006/table">
            <a:tbl>
              <a:tblPr firstRow="1" bandRow="1">
                <a:tableStyleId>{5C22544A-7EE6-4342-B048-85BDC9FD1C3A}</a:tableStyleId>
              </a:tblPr>
              <a:tblGrid>
                <a:gridCol w="1312013">
                  <a:extLst>
                    <a:ext uri="{9D8B030D-6E8A-4147-A177-3AD203B41FA5}">
                      <a16:colId xmlns="" xmlns:a16="http://schemas.microsoft.com/office/drawing/2014/main" val="20000"/>
                    </a:ext>
                  </a:extLst>
                </a:gridCol>
                <a:gridCol w="1033970">
                  <a:extLst>
                    <a:ext uri="{9D8B030D-6E8A-4147-A177-3AD203B41FA5}">
                      <a16:colId xmlns="" xmlns:a16="http://schemas.microsoft.com/office/drawing/2014/main" val="20002"/>
                    </a:ext>
                  </a:extLst>
                </a:gridCol>
                <a:gridCol w="1155612">
                  <a:extLst>
                    <a:ext uri="{9D8B030D-6E8A-4147-A177-3AD203B41FA5}">
                      <a16:colId xmlns="" xmlns:a16="http://schemas.microsoft.com/office/drawing/2014/main" val="3377877790"/>
                    </a:ext>
                  </a:extLst>
                </a:gridCol>
                <a:gridCol w="955077">
                  <a:extLst>
                    <a:ext uri="{9D8B030D-6E8A-4147-A177-3AD203B41FA5}">
                      <a16:colId xmlns="" xmlns:a16="http://schemas.microsoft.com/office/drawing/2014/main" val="20003"/>
                    </a:ext>
                  </a:extLst>
                </a:gridCol>
              </a:tblGrid>
              <a:tr h="415480">
                <a:tc>
                  <a:txBody>
                    <a:bodyPr/>
                    <a:lstStyle/>
                    <a:p>
                      <a:pPr algn="ctr">
                        <a:lnSpc>
                          <a:spcPts val="1300"/>
                        </a:lnSpc>
                      </a:pPr>
                      <a:endParaRPr lang="fr-FR" sz="8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Pts avec </a:t>
                      </a:r>
                      <a:r>
                        <a:rPr lang="fr-FR" sz="1050" b="0" kern="1200" dirty="0" err="1">
                          <a:solidFill>
                            <a:schemeClr val="tx1"/>
                          </a:solidFill>
                          <a:latin typeface="+mj-lt"/>
                          <a:ea typeface="+mn-ea"/>
                          <a:cs typeface="Arial" panose="020B0604020202020204" pitchFamily="34" charset="0"/>
                        </a:rPr>
                        <a:t>évts</a:t>
                      </a:r>
                      <a:endParaRPr lang="fr-FR" sz="1050" b="0" kern="1200" dirty="0">
                        <a:solidFill>
                          <a:schemeClr val="tx1"/>
                        </a:solidFill>
                        <a:latin typeface="+mj-lt"/>
                        <a:ea typeface="+mn-ea"/>
                        <a:cs typeface="Arial" panose="020B0604020202020204" pitchFamily="34" charset="0"/>
                      </a:endParaRP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Médiane</a:t>
                      </a:r>
                      <a:br>
                        <a:rPr lang="fr-FR" sz="1050" b="0" kern="1200" dirty="0">
                          <a:solidFill>
                            <a:schemeClr val="tx1"/>
                          </a:solidFill>
                          <a:latin typeface="+mj-lt"/>
                          <a:ea typeface="+mn-ea"/>
                          <a:cs typeface="Arial" panose="020B0604020202020204" pitchFamily="34" charset="0"/>
                        </a:rPr>
                      </a:br>
                      <a:r>
                        <a:rPr lang="fr-FR" sz="1050" b="0" kern="1200" dirty="0">
                          <a:solidFill>
                            <a:schemeClr val="tx1"/>
                          </a:solidFill>
                          <a:latin typeface="+mj-lt"/>
                          <a:ea typeface="+mn-ea"/>
                          <a:cs typeface="Arial" panose="020B0604020202020204" pitchFamily="34" charset="0"/>
                        </a:rPr>
                        <a:t>(IC 95%), mois</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HR </a:t>
                      </a:r>
                      <a:br>
                        <a:rPr lang="fr-FR" sz="1050" b="0" kern="1200" dirty="0">
                          <a:solidFill>
                            <a:schemeClr val="tx1"/>
                          </a:solidFill>
                          <a:latin typeface="+mj-lt"/>
                          <a:ea typeface="+mn-ea"/>
                          <a:cs typeface="Arial" panose="020B0604020202020204" pitchFamily="34" charset="0"/>
                        </a:rPr>
                      </a:br>
                      <a:r>
                        <a:rPr lang="fr-FR" sz="1050" b="0" kern="1200" dirty="0">
                          <a:solidFill>
                            <a:schemeClr val="tx1"/>
                          </a:solidFill>
                          <a:latin typeface="+mj-lt"/>
                          <a:ea typeface="+mn-ea"/>
                          <a:cs typeface="Arial" panose="020B0604020202020204" pitchFamily="34" charset="0"/>
                        </a:rPr>
                        <a:t>(IC95% )</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53927">
                <a:tc>
                  <a:txBody>
                    <a:bodyPr/>
                    <a:lstStyle/>
                    <a:p>
                      <a:pPr marL="0" marR="0" lvl="0" indent="0" algn="ctr" defTabSz="457200" rtl="0" eaLnBrk="1" fontAlgn="auto" latinLnBrk="0" hangingPunct="1">
                        <a:lnSpc>
                          <a:spcPts val="1220"/>
                        </a:lnSpc>
                        <a:spcBef>
                          <a:spcPts val="0"/>
                        </a:spcBef>
                        <a:spcAft>
                          <a:spcPts val="0"/>
                        </a:spcAft>
                        <a:buClrTx/>
                        <a:buSzTx/>
                        <a:buFontTx/>
                        <a:buNone/>
                        <a:tabLst/>
                        <a:defRPr/>
                      </a:pPr>
                      <a:r>
                        <a:rPr lang="fr-FR" sz="1100" b="1" kern="1200" dirty="0">
                          <a:solidFill>
                            <a:schemeClr val="bg2"/>
                          </a:solidFill>
                          <a:latin typeface="+mj-lt"/>
                          <a:ea typeface="+mn-ea"/>
                          <a:cs typeface="Arial" panose="020B0604020202020204" pitchFamily="34" charset="0"/>
                        </a:rPr>
                        <a:t>Pembrolizumab</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050" b="1" dirty="0">
                          <a:solidFill>
                            <a:schemeClr val="tx1"/>
                          </a:solidFill>
                          <a:latin typeface="+mj-lt"/>
                          <a:cs typeface="Arial" panose="020B0604020202020204" pitchFamily="34" charset="0"/>
                        </a:rPr>
                        <a:t>43,8%</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050" b="1" dirty="0">
                          <a:solidFill>
                            <a:schemeClr val="tx1"/>
                          </a:solidFill>
                          <a:latin typeface="+mj-lt"/>
                          <a:cs typeface="Arial" panose="020B0604020202020204" pitchFamily="34" charset="0"/>
                        </a:rPr>
                        <a:t>47,2 (32,9-NA)</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100" b="1" kern="1200" dirty="0">
                          <a:solidFill>
                            <a:schemeClr val="tx1"/>
                          </a:solidFill>
                          <a:latin typeface="+mn-lt"/>
                          <a:ea typeface="+mn-ea"/>
                          <a:cs typeface="Arial" panose="020B0604020202020204" pitchFamily="34" charset="0"/>
                        </a:rPr>
                        <a:t>0,59</a:t>
                      </a:r>
                      <a:br>
                        <a:rPr lang="fr-FR" sz="1100" b="1" kern="1200" dirty="0">
                          <a:solidFill>
                            <a:schemeClr val="tx1"/>
                          </a:solidFill>
                          <a:latin typeface="+mn-lt"/>
                          <a:ea typeface="+mn-ea"/>
                          <a:cs typeface="Arial" panose="020B0604020202020204" pitchFamily="34" charset="0"/>
                        </a:rPr>
                      </a:br>
                      <a:r>
                        <a:rPr lang="fr-FR" sz="1100" b="1" kern="1200" dirty="0">
                          <a:solidFill>
                            <a:schemeClr val="tx1"/>
                          </a:solidFill>
                          <a:latin typeface="+mn-lt"/>
                          <a:ea typeface="+mn-ea"/>
                          <a:cs typeface="Arial" panose="020B0604020202020204" pitchFamily="34" charset="0"/>
                        </a:rPr>
                        <a:t>(0,48-0,72)</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53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1" dirty="0">
                          <a:solidFill>
                            <a:srgbClr val="737078"/>
                          </a:solidFill>
                          <a:latin typeface="+mj-lt"/>
                          <a:cs typeface="Arial" panose="020B0604020202020204" pitchFamily="34" charset="0"/>
                        </a:rPr>
                        <a:t>Placebo </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050" b="1" dirty="0">
                          <a:solidFill>
                            <a:schemeClr val="tx1"/>
                          </a:solidFill>
                          <a:latin typeface="+mj-lt"/>
                          <a:cs typeface="Arial" panose="020B0604020202020204" pitchFamily="34" charset="0"/>
                        </a:rPr>
                        <a:t>62,0%</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050" b="1" dirty="0">
                          <a:solidFill>
                            <a:schemeClr val="tx1"/>
                          </a:solidFill>
                          <a:latin typeface="+mj-lt"/>
                          <a:cs typeface="Arial" panose="020B0604020202020204" pitchFamily="34" charset="0"/>
                        </a:rPr>
                        <a:t>18,3 (14,8-22,1)</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316" name="Freeform 5">
            <a:extLst>
              <a:ext uri="{FF2B5EF4-FFF2-40B4-BE49-F238E27FC236}">
                <a16:creationId xmlns="" xmlns:a16="http://schemas.microsoft.com/office/drawing/2014/main" id="{0A85915C-3430-9C7E-2D7F-EF4B26F1C006}"/>
              </a:ext>
            </a:extLst>
          </p:cNvPr>
          <p:cNvSpPr/>
          <p:nvPr/>
        </p:nvSpPr>
        <p:spPr>
          <a:xfrm>
            <a:off x="4184820" y="5502876"/>
            <a:ext cx="5167663" cy="413005"/>
          </a:xfrm>
          <a:prstGeom prst="rect">
            <a:avLst/>
          </a:prstGeom>
          <a:solidFill>
            <a:srgbClr val="005087"/>
          </a:solidFill>
        </p:spPr>
        <p:txBody>
          <a:bodyPr anchor="ctr"/>
          <a:lstStyle/>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Médiane de suivi : 36,6 mois (intervalle 18,8-62,0)</a:t>
            </a:r>
          </a:p>
        </p:txBody>
      </p:sp>
    </p:spTree>
    <p:extLst>
      <p:ext uri="{BB962C8B-B14F-4D97-AF65-F5344CB8AC3E}">
        <p14:creationId xmlns:p14="http://schemas.microsoft.com/office/powerpoint/2010/main" val="23925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KEYNOTE-671</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308554" y="1475879"/>
            <a:ext cx="9631295" cy="2400657"/>
          </a:xfrm>
        </p:spPr>
        <p:txBody>
          <a:bodyPr vert="horz" wrap="square" lIns="91440" tIns="45720" rIns="91440" bIns="45720" rtlCol="0" anchor="t">
            <a:spAutoFit/>
          </a:bodyPr>
          <a:lstStyle/>
          <a:p>
            <a:pPr>
              <a:spcAft>
                <a:spcPts val="2400"/>
              </a:spcAft>
            </a:pPr>
            <a:r>
              <a:rPr lang="fr-FR" dirty="0"/>
              <a:t>Première étude qui rapporte un bénéfice en survie d'une stratégie </a:t>
            </a:r>
            <a:r>
              <a:rPr lang="fr-FR" dirty="0" err="1"/>
              <a:t>périopératoire</a:t>
            </a:r>
            <a:endParaRPr lang="fr-FR" dirty="0"/>
          </a:p>
          <a:p>
            <a:pPr>
              <a:spcAft>
                <a:spcPts val="2400"/>
              </a:spcAft>
            </a:pPr>
            <a:r>
              <a:rPr lang="fr-FR" dirty="0"/>
              <a:t>﻿﻿Futur standard ?</a:t>
            </a:r>
          </a:p>
          <a:p>
            <a:pPr>
              <a:spcAft>
                <a:spcPts val="2400"/>
              </a:spcAft>
            </a:pPr>
            <a:r>
              <a:rPr lang="fr-FR" dirty="0"/>
              <a:t>Nécessité d'identifier les patients qui ont réellement besoin d'un an d'adjuvant et ceux chez qui le </a:t>
            </a:r>
            <a:r>
              <a:rPr lang="fr-FR" dirty="0" err="1"/>
              <a:t>néoadjuvant</a:t>
            </a:r>
            <a:r>
              <a:rPr lang="fr-FR" dirty="0"/>
              <a:t> pourrait être suffisant</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J. </a:t>
            </a:r>
            <a:r>
              <a:rPr lang="fr-FR" dirty="0" err="1"/>
              <a:t>Spicer</a:t>
            </a:r>
            <a:r>
              <a:rPr lang="fr-FR" dirty="0"/>
              <a:t> et al., ESMO</a:t>
            </a:r>
            <a:r>
              <a:rPr lang="fr-FR" baseline="30000" dirty="0"/>
              <a:t>® </a:t>
            </a:r>
            <a:r>
              <a:rPr lang="fr-FR" dirty="0"/>
              <a:t>2023, Abs. #LBA56</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60643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3853193C-4697-947A-EE61-408DC2FD0072}"/>
              </a:ext>
            </a:extLst>
          </p:cNvPr>
          <p:cNvSpPr>
            <a:spLocks noGrp="1"/>
          </p:cNvSpPr>
          <p:nvPr>
            <p:ph type="body" sz="quarter" idx="15"/>
          </p:nvPr>
        </p:nvSpPr>
        <p:spPr/>
        <p:txBody>
          <a:bodyPr>
            <a:normAutofit lnSpcReduction="10000"/>
          </a:bodyPr>
          <a:lstStyle/>
          <a:p>
            <a:r>
              <a:rPr lang="fr-FR" dirty="0">
                <a:cs typeface="Gordita" pitchFamily="2" charset="77"/>
              </a:rPr>
              <a:t>20 -24 octobre 2023</a:t>
            </a:r>
            <a:r>
              <a:rPr lang="fr-FR" dirty="0">
                <a:cs typeface="Gordita Light" pitchFamily="2" charset="77"/>
              </a:rPr>
              <a:t> </a:t>
            </a:r>
            <a:endParaRPr lang="fr-FR" dirty="0"/>
          </a:p>
          <a:p>
            <a:endParaRPr lang="fr-FR" dirty="0"/>
          </a:p>
        </p:txBody>
      </p:sp>
      <p:sp>
        <p:nvSpPr>
          <p:cNvPr id="4" name="Espace réservé du texte 3">
            <a:extLst>
              <a:ext uri="{FF2B5EF4-FFF2-40B4-BE49-F238E27FC236}">
                <a16:creationId xmlns="" xmlns:a16="http://schemas.microsoft.com/office/drawing/2014/main" id="{758A3956-7A51-BDE7-8239-0F31EABFFEA3}"/>
              </a:ext>
            </a:extLst>
          </p:cNvPr>
          <p:cNvSpPr>
            <a:spLocks noGrp="1"/>
          </p:cNvSpPr>
          <p:nvPr>
            <p:ph type="body" sz="quarter" idx="17"/>
          </p:nvPr>
        </p:nvSpPr>
        <p:spPr>
          <a:xfrm>
            <a:off x="1207728" y="1953150"/>
            <a:ext cx="10473526" cy="1690915"/>
          </a:xfrm>
        </p:spPr>
        <p:txBody>
          <a:bodyPr anchor="b"/>
          <a:lstStyle/>
          <a:p>
            <a:r>
              <a:rPr lang="fr-FR" dirty="0"/>
              <a:t>Association </a:t>
            </a:r>
            <a:r>
              <a:rPr lang="fr-FR" dirty="0" err="1"/>
              <a:t>Nivolumab</a:t>
            </a:r>
            <a:r>
              <a:rPr lang="fr-FR" dirty="0"/>
              <a:t> + chimiothérapie </a:t>
            </a:r>
            <a:r>
              <a:rPr lang="fr-FR" i="1" dirty="0"/>
              <a:t>vs</a:t>
            </a:r>
            <a:r>
              <a:rPr lang="fr-FR" dirty="0"/>
              <a:t> Chimiothérapie néoadjuvante en péri-opératoire </a:t>
            </a:r>
          </a:p>
        </p:txBody>
      </p:sp>
      <p:sp>
        <p:nvSpPr>
          <p:cNvPr id="5" name="Espace réservé du texte 4">
            <a:extLst>
              <a:ext uri="{FF2B5EF4-FFF2-40B4-BE49-F238E27FC236}">
                <a16:creationId xmlns="" xmlns:a16="http://schemas.microsoft.com/office/drawing/2014/main" id="{3A7080C3-AD8F-C4D0-A13B-0A36E93CC846}"/>
              </a:ext>
            </a:extLst>
          </p:cNvPr>
          <p:cNvSpPr>
            <a:spLocks noGrp="1"/>
          </p:cNvSpPr>
          <p:nvPr>
            <p:ph type="body" sz="quarter" idx="18"/>
          </p:nvPr>
        </p:nvSpPr>
        <p:spPr>
          <a:xfrm>
            <a:off x="1306583" y="3841774"/>
            <a:ext cx="10370160" cy="1690915"/>
          </a:xfrm>
        </p:spPr>
        <p:txBody>
          <a:bodyPr/>
          <a:lstStyle/>
          <a:p>
            <a:r>
              <a:rPr lang="fr-FR" sz="3200" dirty="0"/>
              <a:t>Etude de phase III CheckMate 77T</a:t>
            </a:r>
          </a:p>
        </p:txBody>
      </p:sp>
      <p:sp>
        <p:nvSpPr>
          <p:cNvPr id="7" name="Espace réservé du texte 21">
            <a:extLst>
              <a:ext uri="{FF2B5EF4-FFF2-40B4-BE49-F238E27FC236}">
                <a16:creationId xmlns="" xmlns:a16="http://schemas.microsoft.com/office/drawing/2014/main" id="{9C28B038-FB82-E4F1-85BB-F84C9C230F5C}"/>
              </a:ext>
            </a:extLst>
          </p:cNvPr>
          <p:cNvSpPr txBox="1">
            <a:spLocks/>
          </p:cNvSpPr>
          <p:nvPr/>
        </p:nvSpPr>
        <p:spPr>
          <a:xfrm>
            <a:off x="1052395" y="6088285"/>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T. </a:t>
            </a:r>
            <a:r>
              <a:rPr lang="fr-FR" sz="1200" i="1" dirty="0" err="1">
                <a:solidFill>
                  <a:schemeClr val="bg1"/>
                </a:solidFill>
                <a:latin typeface="Century Gothic" panose="020B0502020202020204" pitchFamily="34" charset="0"/>
              </a:rPr>
              <a:t>Cascone</a:t>
            </a:r>
            <a:r>
              <a:rPr lang="fr-FR" sz="1200" i="1" dirty="0">
                <a:solidFill>
                  <a:schemeClr val="bg1"/>
                </a:solidFill>
                <a:latin typeface="Century Gothic" panose="020B0502020202020204" pitchFamily="34" charset="0"/>
              </a:rPr>
              <a:t>  et al. </a:t>
            </a:r>
            <a:r>
              <a:rPr lang="fr-FR" sz="1200" i="1" dirty="0" smtClean="0">
                <a:solidFill>
                  <a:schemeClr val="bg1"/>
                </a:solidFill>
                <a:latin typeface="Century Gothic" panose="020B0502020202020204" pitchFamily="34" charset="0"/>
              </a:rPr>
              <a:t>ESMO</a:t>
            </a:r>
            <a:r>
              <a:rPr lang="fr-FR" sz="1200" i="1" baseline="30000" dirty="0" smtClean="0">
                <a:solidFill>
                  <a:schemeClr val="bg1"/>
                </a:solidFill>
                <a:latin typeface="Century Gothic" panose="020B0502020202020204" pitchFamily="34" charset="0"/>
              </a:rPr>
              <a:t>®</a:t>
            </a:r>
            <a:r>
              <a:rPr lang="fr-FR" sz="1200" i="1" dirty="0" smtClean="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#LBA1</a:t>
            </a:r>
          </a:p>
        </p:txBody>
      </p:sp>
    </p:spTree>
    <p:extLst>
      <p:ext uri="{BB962C8B-B14F-4D97-AF65-F5344CB8AC3E}">
        <p14:creationId xmlns:p14="http://schemas.microsoft.com/office/powerpoint/2010/main" val="208822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Design de l’étude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52395" y="6088285"/>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sp>
        <p:nvSpPr>
          <p:cNvPr id="17" name="Freeform 5">
            <a:extLst>
              <a:ext uri="{FF2B5EF4-FFF2-40B4-BE49-F238E27FC236}">
                <a16:creationId xmlns="" xmlns:a16="http://schemas.microsoft.com/office/drawing/2014/main" id="{415EE982-3D98-EB5A-52E8-8289C9029458}"/>
              </a:ext>
            </a:extLst>
          </p:cNvPr>
          <p:cNvSpPr/>
          <p:nvPr/>
        </p:nvSpPr>
        <p:spPr>
          <a:xfrm>
            <a:off x="1231435" y="1261434"/>
            <a:ext cx="2236001" cy="1743066"/>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400" b="1" dirty="0" err="1">
                <a:solidFill>
                  <a:schemeClr val="accent2"/>
                </a:solidFill>
                <a:cs typeface="Arial" panose="020B0604020202020204" pitchFamily="34" charset="0"/>
              </a:rPr>
              <a:t>Critères</a:t>
            </a:r>
            <a:r>
              <a:rPr lang="da-DK" sz="1400" b="1" dirty="0">
                <a:solidFill>
                  <a:schemeClr val="accent2"/>
                </a:solidFill>
                <a:cs typeface="Arial" panose="020B0604020202020204" pitchFamily="34" charset="0"/>
              </a:rPr>
              <a:t> </a:t>
            </a:r>
            <a:r>
              <a:rPr lang="da-DK" sz="1400" b="1" dirty="0" err="1">
                <a:solidFill>
                  <a:schemeClr val="accent2"/>
                </a:solidFill>
                <a:cs typeface="Arial" panose="020B0604020202020204" pitchFamily="34" charset="0"/>
              </a:rPr>
              <a:t>d’inclusion</a:t>
            </a:r>
            <a:endParaRPr lang="da-DK" sz="14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Stades</a:t>
            </a:r>
            <a:r>
              <a:rPr lang="en-US" sz="1100" dirty="0">
                <a:solidFill>
                  <a:schemeClr val="tx2"/>
                </a:solidFill>
                <a:cs typeface="Arial" panose="020B0604020202020204" pitchFamily="34" charset="0"/>
              </a:rPr>
              <a:t> IIA</a:t>
            </a:r>
            <a:br>
              <a:rPr lang="en-US" sz="1100" dirty="0">
                <a:solidFill>
                  <a:schemeClr val="tx2"/>
                </a:solidFill>
                <a:cs typeface="Arial" panose="020B0604020202020204" pitchFamily="34" charset="0"/>
              </a:rPr>
            </a:br>
            <a:r>
              <a:rPr lang="en-US" sz="1100" dirty="0">
                <a:solidFill>
                  <a:schemeClr val="tx2"/>
                </a:solidFill>
                <a:cs typeface="Arial" panose="020B0604020202020204" pitchFamily="34" charset="0"/>
              </a:rPr>
              <a:t>(&gt; 4 cm)-IIIB (N2) NSCLC (</a:t>
            </a:r>
            <a:r>
              <a:rPr lang="en-US" sz="1100" dirty="0" err="1">
                <a:solidFill>
                  <a:schemeClr val="tx2"/>
                </a:solidFill>
                <a:cs typeface="Arial" panose="020B0604020202020204" pitchFamily="34" charset="0"/>
              </a:rPr>
              <a:t>selon</a:t>
            </a:r>
            <a:r>
              <a:rPr lang="en-US" sz="1100" dirty="0">
                <a:solidFill>
                  <a:schemeClr val="tx2"/>
                </a:solidFill>
                <a:cs typeface="Arial" panose="020B0604020202020204" pitchFamily="34" charset="0"/>
              </a:rPr>
              <a:t> 8</a:t>
            </a:r>
            <a:r>
              <a:rPr lang="en-US" sz="1100" baseline="30000" dirty="0">
                <a:solidFill>
                  <a:schemeClr val="tx2"/>
                </a:solidFill>
                <a:cs typeface="Arial" panose="020B0604020202020204" pitchFamily="34" charset="0"/>
              </a:rPr>
              <a:t>ème </a:t>
            </a:r>
            <a:r>
              <a:rPr lang="en-US" sz="1100" baseline="30000" dirty="0" err="1">
                <a:solidFill>
                  <a:schemeClr val="tx2"/>
                </a:solidFill>
                <a:cs typeface="Arial" panose="020B0604020202020204" pitchFamily="34" charset="0"/>
              </a:rPr>
              <a:t>é</a:t>
            </a:r>
            <a:r>
              <a:rPr lang="en-US" sz="1100" dirty="0" err="1">
                <a:solidFill>
                  <a:schemeClr val="tx2"/>
                </a:solidFill>
                <a:cs typeface="Arial" panose="020B0604020202020204" pitchFamily="34" charset="0"/>
              </a:rPr>
              <a:t>dition</a:t>
            </a:r>
            <a:r>
              <a:rPr lang="en-US" sz="1100" dirty="0">
                <a:solidFill>
                  <a:schemeClr val="tx2"/>
                </a:solidFill>
                <a:cs typeface="Arial" panose="020B0604020202020204" pitchFamily="34" charset="0"/>
              </a:rPr>
              <a:t> AJCC)</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Pas de </a:t>
            </a: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préalable</a:t>
            </a:r>
            <a:endParaRPr lang="en-US" sz="11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ECOG PS 0-1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Pas de mutation </a:t>
            </a:r>
            <a:r>
              <a:rPr lang="en-US" sz="1100" i="1" dirty="0">
                <a:solidFill>
                  <a:schemeClr val="tx2"/>
                </a:solidFill>
                <a:cs typeface="Arial" panose="020B0604020202020204" pitchFamily="34" charset="0"/>
              </a:rPr>
              <a:t>EGFR</a:t>
            </a:r>
            <a:r>
              <a:rPr lang="en-US" sz="1100" dirty="0">
                <a:solidFill>
                  <a:schemeClr val="tx2"/>
                </a:solidFill>
                <a:cs typeface="Arial" panose="020B0604020202020204" pitchFamily="34" charset="0"/>
              </a:rPr>
              <a:t> ou </a:t>
            </a:r>
            <a:r>
              <a:rPr lang="en-US" sz="1100" dirty="0" err="1">
                <a:solidFill>
                  <a:schemeClr val="tx2"/>
                </a:solidFill>
                <a:cs typeface="Arial" panose="020B0604020202020204" pitchFamily="34" charset="0"/>
              </a:rPr>
              <a:t>altérations</a:t>
            </a:r>
            <a:r>
              <a:rPr lang="en-US" sz="1100" dirty="0">
                <a:solidFill>
                  <a:schemeClr val="tx2"/>
                </a:solidFill>
                <a:cs typeface="Arial" panose="020B0604020202020204" pitchFamily="34" charset="0"/>
              </a:rPr>
              <a:t> de </a:t>
            </a:r>
            <a:r>
              <a:rPr lang="en-US" sz="1100" i="1" dirty="0">
                <a:solidFill>
                  <a:schemeClr val="tx2"/>
                </a:solidFill>
                <a:cs typeface="Arial" panose="020B0604020202020204" pitchFamily="34" charset="0"/>
              </a:rPr>
              <a:t>ALK</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connue</a:t>
            </a:r>
            <a:endParaRPr lang="en-US" sz="1200" b="1" dirty="0">
              <a:solidFill>
                <a:schemeClr val="accent2"/>
              </a:solidFill>
              <a:cs typeface="Arial" panose="020B0604020202020204" pitchFamily="34" charset="0"/>
            </a:endParaRP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047862" y="1246024"/>
            <a:ext cx="10908000" cy="3240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21" name="Freeform 9">
            <a:extLst>
              <a:ext uri="{FF2B5EF4-FFF2-40B4-BE49-F238E27FC236}">
                <a16:creationId xmlns="" xmlns:a16="http://schemas.microsoft.com/office/drawing/2014/main" id="{B908C034-2CF7-F837-8F3B-7BD5A203680D}"/>
              </a:ext>
            </a:extLst>
          </p:cNvPr>
          <p:cNvSpPr/>
          <p:nvPr/>
        </p:nvSpPr>
        <p:spPr>
          <a:xfrm>
            <a:off x="2311600" y="4556668"/>
            <a:ext cx="1700227" cy="611987"/>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400" b="1" dirty="0">
                <a:solidFill>
                  <a:srgbClr val="002C4C"/>
                </a:solidFill>
                <a:latin typeface="Century Gothic" panose="020F0302020204030204"/>
                <a:cs typeface="Arial" panose="020B0604020202020204" pitchFamily="34" charset="0"/>
              </a:rPr>
              <a:t>Objectif principal</a:t>
            </a:r>
            <a:endParaRPr kumimoji="0" lang="en-US" sz="1400" b="0" i="0" u="none" strike="noStrike" kern="1200" cap="none" spc="0" normalizeH="0" noProof="0" dirty="0">
              <a:ln>
                <a:noFill/>
              </a:ln>
              <a:solidFill>
                <a:srgbClr val="002C4C"/>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EFS par BICR</a:t>
            </a:r>
            <a:endParaRPr lang="en-US" sz="1100" dirty="0">
              <a:solidFill>
                <a:schemeClr val="tx2"/>
              </a:solidFill>
              <a:cs typeface="Arial" panose="020B0604020202020204" pitchFamily="34" charset="0"/>
            </a:endParaRPr>
          </a:p>
        </p:txBody>
      </p:sp>
      <p:sp>
        <p:nvSpPr>
          <p:cNvPr id="2" name="Freeform 5">
            <a:extLst>
              <a:ext uri="{FF2B5EF4-FFF2-40B4-BE49-F238E27FC236}">
                <a16:creationId xmlns="" xmlns:a16="http://schemas.microsoft.com/office/drawing/2014/main" id="{07007C69-2D5A-1D27-83C6-44D1831AF9C5}"/>
              </a:ext>
            </a:extLst>
          </p:cNvPr>
          <p:cNvSpPr/>
          <p:nvPr/>
        </p:nvSpPr>
        <p:spPr>
          <a:xfrm>
            <a:off x="1077108"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fr-FR" sz="800" dirty="0">
                <a:solidFill>
                  <a:schemeClr val="tx2"/>
                </a:solidFill>
                <a:cs typeface="Arial" panose="020B0604020202020204" pitchFamily="34" charset="0"/>
              </a:rPr>
              <a:t>Data lock date: Septembre 6, 2023</a:t>
            </a:r>
            <a:endParaRPr lang="da-DK" sz="800" dirty="0">
              <a:solidFill>
                <a:schemeClr val="tx2"/>
              </a:solidFill>
              <a:cs typeface="Arial" panose="020B0604020202020204" pitchFamily="34" charset="0"/>
            </a:endParaRPr>
          </a:p>
        </p:txBody>
      </p:sp>
      <p:sp>
        <p:nvSpPr>
          <p:cNvPr id="5" name="Freeform 9">
            <a:extLst>
              <a:ext uri="{FF2B5EF4-FFF2-40B4-BE49-F238E27FC236}">
                <a16:creationId xmlns="" xmlns:a16="http://schemas.microsoft.com/office/drawing/2014/main" id="{93BDE3D1-BAAB-EF6A-4678-7916891176A5}"/>
              </a:ext>
            </a:extLst>
          </p:cNvPr>
          <p:cNvSpPr/>
          <p:nvPr/>
        </p:nvSpPr>
        <p:spPr>
          <a:xfrm>
            <a:off x="4577225" y="4556668"/>
            <a:ext cx="2025079" cy="123523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800"/>
              </a:spcBef>
              <a:buClr>
                <a:schemeClr val="bg2"/>
              </a:buClr>
              <a:buSzPct val="70000"/>
              <a:tabLst>
                <a:tab pos="120650" algn="l"/>
              </a:tabLst>
              <a:defRPr/>
            </a:pPr>
            <a:r>
              <a:rPr lang="en-US" sz="1400" b="1" dirty="0" err="1">
                <a:solidFill>
                  <a:schemeClr val="accent2"/>
                </a:solidFill>
                <a:cs typeface="Arial" panose="020B0604020202020204" pitchFamily="34" charset="0"/>
              </a:rPr>
              <a:t>Objectifs</a:t>
            </a:r>
            <a:r>
              <a:rPr lang="en-US" sz="1400" b="1" dirty="0">
                <a:solidFill>
                  <a:schemeClr val="accent2"/>
                </a:solidFill>
                <a:cs typeface="Arial" panose="020B0604020202020204" pitchFamily="34" charset="0"/>
              </a:rPr>
              <a:t> </a:t>
            </a:r>
            <a:r>
              <a:rPr lang="en-US" sz="1400" b="1" dirty="0" err="1">
                <a:solidFill>
                  <a:schemeClr val="accent2"/>
                </a:solidFill>
                <a:cs typeface="Arial" panose="020B0604020202020204" pitchFamily="34" charset="0"/>
              </a:rPr>
              <a:t>secondaires</a:t>
            </a:r>
            <a:endParaRPr lang="en-US" sz="1400"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pCR</a:t>
            </a:r>
            <a:r>
              <a:rPr lang="en-US" sz="1100" dirty="0">
                <a:solidFill>
                  <a:schemeClr val="tx2"/>
                </a:solidFill>
                <a:cs typeface="Arial" panose="020B0604020202020204" pitchFamily="34" charset="0"/>
              </a:rPr>
              <a:t> par BIPR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MPR par BIPR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SG</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Tolerance</a:t>
            </a:r>
          </a:p>
        </p:txBody>
      </p:sp>
      <p:sp>
        <p:nvSpPr>
          <p:cNvPr id="6" name="Freeform 9">
            <a:extLst>
              <a:ext uri="{FF2B5EF4-FFF2-40B4-BE49-F238E27FC236}">
                <a16:creationId xmlns="" xmlns:a16="http://schemas.microsoft.com/office/drawing/2014/main" id="{3A3FCC41-C80A-75D4-88C0-BBE55B0300E4}"/>
              </a:ext>
            </a:extLst>
          </p:cNvPr>
          <p:cNvSpPr/>
          <p:nvPr/>
        </p:nvSpPr>
        <p:spPr>
          <a:xfrm>
            <a:off x="7249837" y="4556668"/>
            <a:ext cx="2116011" cy="989013"/>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400" b="1" dirty="0" err="1">
                <a:solidFill>
                  <a:srgbClr val="002C4C"/>
                </a:solidFill>
                <a:latin typeface="Century Gothic" panose="020F0302020204030204"/>
                <a:cs typeface="Arial" panose="020B0604020202020204" pitchFamily="34" charset="0"/>
              </a:rPr>
              <a:t>Analyse</a:t>
            </a:r>
            <a:r>
              <a:rPr lang="en-US" sz="1400" b="1" dirty="0">
                <a:solidFill>
                  <a:srgbClr val="002C4C"/>
                </a:solidFill>
                <a:latin typeface="Century Gothic" panose="020F0302020204030204"/>
                <a:cs typeface="Arial" panose="020B0604020202020204" pitchFamily="34" charset="0"/>
              </a:rPr>
              <a:t> </a:t>
            </a:r>
            <a:r>
              <a:rPr lang="en-US" sz="1400" b="1" dirty="0" err="1">
                <a:solidFill>
                  <a:srgbClr val="002C4C"/>
                </a:solidFill>
                <a:latin typeface="Century Gothic" panose="020F0302020204030204"/>
                <a:cs typeface="Arial" panose="020B0604020202020204" pitchFamily="34" charset="0"/>
              </a:rPr>
              <a:t>exploratoire</a:t>
            </a:r>
            <a:endParaRPr kumimoji="0" lang="en-US" sz="1400" b="0" i="0" u="none" strike="noStrike" kern="1200" cap="none" spc="0" normalizeH="0" noProof="0" dirty="0">
              <a:ln>
                <a:noFill/>
              </a:ln>
              <a:solidFill>
                <a:srgbClr val="002C4C"/>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EFS </a:t>
            </a:r>
            <a:r>
              <a:rPr kumimoji="0" lang="en-US" sz="1100" b="0" i="0" u="none" strike="noStrike" kern="1200" cap="none" spc="0" normalizeH="0" noProof="0" dirty="0" err="1">
                <a:ln>
                  <a:noFill/>
                </a:ln>
                <a:solidFill>
                  <a:srgbClr val="44546A"/>
                </a:solidFill>
                <a:effectLst/>
                <a:uLnTx/>
                <a:uFillTx/>
                <a:latin typeface="Century Gothic" panose="020F0302020204030204"/>
                <a:ea typeface="+mn-ea"/>
                <a:cs typeface="Arial" panose="020B0604020202020204" pitchFamily="34" charset="0"/>
              </a:rPr>
              <a:t>selon</a:t>
            </a: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 </a:t>
            </a:r>
            <a:r>
              <a:rPr kumimoji="0" lang="en-US" sz="1100" b="0" i="0" u="none" strike="noStrike" kern="1200" cap="none" spc="0" normalizeH="0" noProof="0" dirty="0" err="1">
                <a:ln>
                  <a:noFill/>
                </a:ln>
                <a:solidFill>
                  <a:srgbClr val="44546A"/>
                </a:solidFill>
                <a:effectLst/>
                <a:uLnTx/>
                <a:uFillTx/>
                <a:latin typeface="Century Gothic" panose="020F0302020204030204"/>
                <a:ea typeface="+mn-ea"/>
                <a:cs typeface="Arial" panose="020B0604020202020204" pitchFamily="34" charset="0"/>
              </a:rPr>
              <a:t>pCR</a:t>
            </a: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/MPR</a:t>
            </a:r>
          </a:p>
          <a:p>
            <a:pPr marL="168275" marR="0" lvl="0" indent="-168275" algn="l" defTabSz="450056" rtl="0" eaLnBrk="1" fontAlgn="auto" latinLnBrk="0" hangingPunct="1">
              <a:lnSpc>
                <a:spcPct val="100000"/>
              </a:lnSpc>
              <a:spcBef>
                <a:spcPts val="300"/>
              </a:spcBef>
              <a:spcAft>
                <a:spcPts val="0"/>
              </a:spcAft>
              <a:buClr>
                <a:srgbClr val="FF7F4D"/>
              </a:buClr>
              <a:buSzPct val="70000"/>
              <a:buFont typeface="Wingdings" panose="05000000000000000000" pitchFamily="2" charset="2"/>
              <a:buChar char="n"/>
              <a:tabLst>
                <a:tab pos="120650" algn="l"/>
              </a:tabLst>
              <a:defRPr/>
            </a:pP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EFS </a:t>
            </a:r>
            <a:r>
              <a:rPr lang="en-US" sz="1100" dirty="0" err="1">
                <a:solidFill>
                  <a:srgbClr val="44546A"/>
                </a:solidFill>
                <a:latin typeface="Century Gothic" panose="020F0302020204030204"/>
                <a:cs typeface="Arial" panose="020B0604020202020204" pitchFamily="34" charset="0"/>
              </a:rPr>
              <a:t>selon</a:t>
            </a:r>
            <a:r>
              <a:rPr lang="en-US" sz="1100" dirty="0">
                <a:solidFill>
                  <a:srgbClr val="44546A"/>
                </a:solidFill>
                <a:latin typeface="Century Gothic" panose="020F0302020204030204"/>
                <a:cs typeface="Arial" panose="020B0604020202020204" pitchFamily="34" charset="0"/>
              </a:rPr>
              <a:t> </a:t>
            </a: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le </a:t>
            </a:r>
            <a:r>
              <a:rPr kumimoji="0" lang="en-US" sz="1100" b="0" i="0" u="none" strike="noStrike" kern="1200" cap="none" spc="0" normalizeH="0" noProof="0" dirty="0" err="1">
                <a:ln>
                  <a:noFill/>
                </a:ln>
                <a:solidFill>
                  <a:srgbClr val="44546A"/>
                </a:solidFill>
                <a:effectLst/>
                <a:uLnTx/>
                <a:uFillTx/>
                <a:latin typeface="Century Gothic" panose="020F0302020204030204"/>
                <a:ea typeface="+mn-ea"/>
                <a:cs typeface="Arial" panose="020B0604020202020204" pitchFamily="34" charset="0"/>
              </a:rPr>
              <a:t>traitement</a:t>
            </a:r>
            <a:r>
              <a:rPr kumimoji="0" lang="en-US" sz="1100" b="0" i="0" u="none" strike="noStrike" kern="1200" cap="none" spc="0" normalizeH="0" noProof="0" dirty="0">
                <a:ln>
                  <a:noFill/>
                </a:ln>
                <a:solidFill>
                  <a:srgbClr val="44546A"/>
                </a:solidFill>
                <a:effectLst/>
                <a:uLnTx/>
                <a:uFillTx/>
                <a:latin typeface="Century Gothic" panose="020F0302020204030204"/>
                <a:ea typeface="+mn-ea"/>
                <a:cs typeface="Arial" panose="020B0604020202020204" pitchFamily="34" charset="0"/>
              </a:rPr>
              <a:t> adjuvant</a:t>
            </a:r>
            <a:endParaRPr lang="en-US" sz="1100" dirty="0">
              <a:solidFill>
                <a:schemeClr val="tx2"/>
              </a:solidFill>
              <a:cs typeface="Arial" panose="020B0604020202020204" pitchFamily="34" charset="0"/>
            </a:endParaRPr>
          </a:p>
        </p:txBody>
      </p:sp>
      <p:sp>
        <p:nvSpPr>
          <p:cNvPr id="11" name="Parenthèse ouvrante 10">
            <a:extLst>
              <a:ext uri="{FF2B5EF4-FFF2-40B4-BE49-F238E27FC236}">
                <a16:creationId xmlns="" xmlns:a16="http://schemas.microsoft.com/office/drawing/2014/main" id="{B4DB7A08-0425-DDDA-12CC-7494A8829328}"/>
              </a:ext>
            </a:extLst>
          </p:cNvPr>
          <p:cNvSpPr/>
          <p:nvPr/>
        </p:nvSpPr>
        <p:spPr>
          <a:xfrm>
            <a:off x="3982368" y="1873772"/>
            <a:ext cx="477640" cy="1346300"/>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3" name="Ellipse 12">
            <a:extLst>
              <a:ext uri="{FF2B5EF4-FFF2-40B4-BE49-F238E27FC236}">
                <a16:creationId xmlns="" xmlns:a16="http://schemas.microsoft.com/office/drawing/2014/main" id="{C753191A-97FB-0EC2-9DD0-D28C1ED5E544}"/>
              </a:ext>
            </a:extLst>
          </p:cNvPr>
          <p:cNvSpPr/>
          <p:nvPr/>
        </p:nvSpPr>
        <p:spPr>
          <a:xfrm>
            <a:off x="3716340" y="2291024"/>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14" name="TextBox 17">
            <a:extLst>
              <a:ext uri="{FF2B5EF4-FFF2-40B4-BE49-F238E27FC236}">
                <a16:creationId xmlns="" xmlns:a16="http://schemas.microsoft.com/office/drawing/2014/main" id="{7CB8E77C-D5B1-2148-8778-867CE299681D}"/>
              </a:ext>
            </a:extLst>
          </p:cNvPr>
          <p:cNvSpPr txBox="1"/>
          <p:nvPr/>
        </p:nvSpPr>
        <p:spPr>
          <a:xfrm>
            <a:off x="3616488" y="2846255"/>
            <a:ext cx="743668" cy="230832"/>
          </a:xfrm>
          <a:prstGeom prst="rect">
            <a:avLst/>
          </a:prstGeom>
          <a:solidFill>
            <a:schemeClr val="bg1"/>
          </a:solidFill>
        </p:spPr>
        <p:txBody>
          <a:bodyPr wrap="square" lIns="0" tIns="0" rIns="0" rtlCol="0" anchor="ctr">
            <a:spAutoFit/>
          </a:bodyPr>
          <a:lstStyle/>
          <a:p>
            <a:pPr algn="ctr"/>
            <a:r>
              <a:rPr lang="en-US" altLang="zh-CN" sz="1200" b="1" dirty="0">
                <a:solidFill>
                  <a:schemeClr val="tx1">
                    <a:lumMod val="50000"/>
                    <a:lumOff val="50000"/>
                  </a:schemeClr>
                </a:solidFill>
                <a:cs typeface="Arial" panose="020B0604020202020204" pitchFamily="34" charset="0"/>
              </a:rPr>
              <a:t>N=461</a:t>
            </a:r>
          </a:p>
        </p:txBody>
      </p:sp>
      <p:sp>
        <p:nvSpPr>
          <p:cNvPr id="15" name="Freeform 41">
            <a:extLst>
              <a:ext uri="{FF2B5EF4-FFF2-40B4-BE49-F238E27FC236}">
                <a16:creationId xmlns="" xmlns:a16="http://schemas.microsoft.com/office/drawing/2014/main" id="{1BC37A76-B48E-9D79-4322-D4A372F0D482}"/>
              </a:ext>
            </a:extLst>
          </p:cNvPr>
          <p:cNvSpPr/>
          <p:nvPr/>
        </p:nvSpPr>
        <p:spPr>
          <a:xfrm>
            <a:off x="4452074" y="1363273"/>
            <a:ext cx="2010022" cy="1076371"/>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NIVO 30 mg Q3W</a:t>
            </a:r>
          </a:p>
          <a:p>
            <a:pPr algn="ctr" defTabSz="514350">
              <a:lnSpc>
                <a:spcPts val="1500"/>
              </a:lnSpc>
              <a:defRPr/>
            </a:pPr>
            <a:r>
              <a:rPr lang="en-US" sz="1400" b="1" dirty="0">
                <a:solidFill>
                  <a:prstClr val="white"/>
                </a:solidFill>
                <a:cs typeface="Arial" panose="020B0604020202020204" pitchFamily="34" charset="0"/>
              </a:rPr>
              <a:t>+</a:t>
            </a:r>
          </a:p>
          <a:p>
            <a:pPr algn="ctr" defTabSz="514350">
              <a:lnSpc>
                <a:spcPts val="1500"/>
              </a:lnSpc>
              <a:defRPr/>
            </a:pPr>
            <a:r>
              <a:rPr lang="en-US" sz="1400" b="1" dirty="0" err="1">
                <a:solidFill>
                  <a:prstClr val="white"/>
                </a:solidFill>
                <a:cs typeface="Arial" panose="020B0604020202020204" pitchFamily="34" charset="0"/>
              </a:rPr>
              <a:t>Chimio</a:t>
            </a:r>
            <a:r>
              <a:rPr lang="en-US" sz="1400" b="1" dirty="0">
                <a:solidFill>
                  <a:prstClr val="white"/>
                </a:solidFill>
                <a:cs typeface="Arial" panose="020B0604020202020204" pitchFamily="34" charset="0"/>
              </a:rPr>
              <a:t> Q3W</a:t>
            </a:r>
          </a:p>
          <a:p>
            <a:pPr algn="ctr" defTabSz="514350">
              <a:lnSpc>
                <a:spcPts val="1500"/>
              </a:lnSpc>
              <a:defRPr/>
            </a:pPr>
            <a:r>
              <a:rPr lang="en-US" sz="1400" dirty="0">
                <a:solidFill>
                  <a:prstClr val="white"/>
                </a:solidFill>
                <a:cs typeface="Arial" panose="020B0604020202020204" pitchFamily="34" charset="0"/>
              </a:rPr>
              <a:t>(4 cycles)</a:t>
            </a:r>
          </a:p>
        </p:txBody>
      </p:sp>
      <p:sp>
        <p:nvSpPr>
          <p:cNvPr id="16" name="Freeform 9">
            <a:extLst>
              <a:ext uri="{FF2B5EF4-FFF2-40B4-BE49-F238E27FC236}">
                <a16:creationId xmlns="" xmlns:a16="http://schemas.microsoft.com/office/drawing/2014/main" id="{1D05932E-88F6-29CA-768E-556862D97B32}"/>
              </a:ext>
            </a:extLst>
          </p:cNvPr>
          <p:cNvSpPr/>
          <p:nvPr/>
        </p:nvSpPr>
        <p:spPr>
          <a:xfrm>
            <a:off x="5996592" y="3916157"/>
            <a:ext cx="3650166" cy="319599"/>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algn="ctr" defTabSz="450056">
              <a:spcBef>
                <a:spcPts val="1200"/>
              </a:spcBef>
              <a:buClr>
                <a:schemeClr val="bg2"/>
              </a:buClr>
              <a:buSzPct val="70000"/>
              <a:tabLst>
                <a:tab pos="120650" algn="l"/>
              </a:tabLst>
              <a:defRPr/>
            </a:pPr>
            <a:r>
              <a:rPr lang="en-US" sz="1100" b="1" dirty="0" err="1">
                <a:solidFill>
                  <a:schemeClr val="accent2"/>
                </a:solidFill>
                <a:cs typeface="Arial" panose="020B0604020202020204" pitchFamily="34" charset="0"/>
              </a:rPr>
              <a:t>Suivi</a:t>
            </a:r>
            <a:r>
              <a:rPr lang="en-US" sz="1100" b="1" dirty="0">
                <a:solidFill>
                  <a:schemeClr val="accent2"/>
                </a:solidFill>
                <a:cs typeface="Arial" panose="020B0604020202020204" pitchFamily="34" charset="0"/>
              </a:rPr>
              <a:t>, </a:t>
            </a:r>
            <a:r>
              <a:rPr lang="en-US" sz="1100" b="1" dirty="0" err="1">
                <a:solidFill>
                  <a:schemeClr val="accent2"/>
                </a:solidFill>
                <a:cs typeface="Arial" panose="020B0604020202020204" pitchFamily="34" charset="0"/>
              </a:rPr>
              <a:t>médian</a:t>
            </a:r>
            <a:r>
              <a:rPr lang="en-US" sz="1100" b="1" dirty="0">
                <a:solidFill>
                  <a:schemeClr val="accent2"/>
                </a:solidFill>
                <a:cs typeface="Arial" panose="020B0604020202020204" pitchFamily="34" charset="0"/>
              </a:rPr>
              <a:t> (</a:t>
            </a:r>
            <a:r>
              <a:rPr lang="en-US" sz="1100" b="1" dirty="0" err="1">
                <a:solidFill>
                  <a:schemeClr val="accent2"/>
                </a:solidFill>
                <a:cs typeface="Arial" panose="020B0604020202020204" pitchFamily="34" charset="0"/>
              </a:rPr>
              <a:t>intervalle</a:t>
            </a:r>
            <a:r>
              <a:rPr lang="en-US" sz="1100" b="1" dirty="0">
                <a:solidFill>
                  <a:schemeClr val="accent2"/>
                </a:solidFill>
                <a:cs typeface="Arial" panose="020B0604020202020204" pitchFamily="34" charset="0"/>
              </a:rPr>
              <a:t>) : 25,4 (15,7-44,2) mois</a:t>
            </a:r>
            <a:endParaRPr lang="en-US" sz="1100" dirty="0">
              <a:solidFill>
                <a:schemeClr val="accent2"/>
              </a:solidFill>
              <a:cs typeface="Arial" panose="020B0604020202020204" pitchFamily="34" charset="0"/>
            </a:endParaRPr>
          </a:p>
        </p:txBody>
      </p:sp>
      <p:sp>
        <p:nvSpPr>
          <p:cNvPr id="19" name="Freeform 9">
            <a:extLst>
              <a:ext uri="{FF2B5EF4-FFF2-40B4-BE49-F238E27FC236}">
                <a16:creationId xmlns="" xmlns:a16="http://schemas.microsoft.com/office/drawing/2014/main" id="{65D1B5DD-4980-ED1A-4F72-E08365823793}"/>
              </a:ext>
            </a:extLst>
          </p:cNvPr>
          <p:cNvSpPr/>
          <p:nvPr/>
        </p:nvSpPr>
        <p:spPr>
          <a:xfrm>
            <a:off x="7239719" y="1363273"/>
            <a:ext cx="1224465" cy="1076400"/>
          </a:xfrm>
          <a:prstGeom prst="rect">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300"/>
              </a:spcBef>
              <a:buClr>
                <a:schemeClr val="bg2"/>
              </a:buClr>
              <a:buSzPct val="70000"/>
              <a:tabLst>
                <a:tab pos="120650" algn="l"/>
              </a:tabLst>
              <a:defRPr/>
            </a:pPr>
            <a:r>
              <a:rPr lang="en-US" sz="1400" dirty="0" err="1">
                <a:solidFill>
                  <a:schemeClr val="accent2"/>
                </a:solidFill>
                <a:cs typeface="Arial" panose="020B0604020202020204" pitchFamily="34" charset="0"/>
              </a:rPr>
              <a:t>Chirurgie</a:t>
            </a:r>
            <a:endParaRPr lang="en-US" sz="1400" dirty="0">
              <a:solidFill>
                <a:schemeClr val="accent2"/>
              </a:solidFill>
              <a:cs typeface="Arial" panose="020B0604020202020204" pitchFamily="34" charset="0"/>
            </a:endParaRPr>
          </a:p>
          <a:p>
            <a:pPr algn="ctr" defTabSz="450056">
              <a:spcBef>
                <a:spcPts val="300"/>
              </a:spcBef>
              <a:buClr>
                <a:schemeClr val="bg2"/>
              </a:buClr>
              <a:buSzPct val="70000"/>
              <a:tabLst>
                <a:tab pos="120650" algn="l"/>
              </a:tabLst>
              <a:defRPr/>
            </a:pPr>
            <a:r>
              <a:rPr lang="en-US" sz="800" dirty="0">
                <a:solidFill>
                  <a:schemeClr val="accent2"/>
                </a:solidFill>
                <a:cs typeface="Arial" panose="020B0604020202020204" pitchFamily="34" charset="0"/>
              </a:rPr>
              <a:t>Dans les 6 </a:t>
            </a:r>
            <a:r>
              <a:rPr lang="en-US" sz="800" dirty="0" err="1">
                <a:solidFill>
                  <a:schemeClr val="accent2"/>
                </a:solidFill>
                <a:cs typeface="Arial" panose="020B0604020202020204" pitchFamily="34" charset="0"/>
              </a:rPr>
              <a:t>semaines</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apres</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traitement</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néoadjuvant</a:t>
            </a:r>
            <a:endParaRPr lang="en-US" sz="1400" dirty="0">
              <a:solidFill>
                <a:schemeClr val="accent2"/>
              </a:solidFill>
              <a:cs typeface="Arial" panose="020B0604020202020204" pitchFamily="34" charset="0"/>
            </a:endParaRPr>
          </a:p>
        </p:txBody>
      </p:sp>
      <p:cxnSp>
        <p:nvCxnSpPr>
          <p:cNvPr id="20" name="Connecteur droit avec flèche 19">
            <a:extLst>
              <a:ext uri="{FF2B5EF4-FFF2-40B4-BE49-F238E27FC236}">
                <a16:creationId xmlns="" xmlns:a16="http://schemas.microsoft.com/office/drawing/2014/main" id="{08B0FDE0-C100-A6D5-6B01-110E73D6913E}"/>
              </a:ext>
            </a:extLst>
          </p:cNvPr>
          <p:cNvCxnSpPr>
            <a:cxnSpLocks/>
          </p:cNvCxnSpPr>
          <p:nvPr/>
        </p:nvCxnSpPr>
        <p:spPr>
          <a:xfrm>
            <a:off x="6462096" y="1901458"/>
            <a:ext cx="75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Freeform 41">
            <a:extLst>
              <a:ext uri="{FF2B5EF4-FFF2-40B4-BE49-F238E27FC236}">
                <a16:creationId xmlns="" xmlns:a16="http://schemas.microsoft.com/office/drawing/2014/main" id="{C6FA82F6-068A-BEE6-E641-D8802910D65A}"/>
              </a:ext>
            </a:extLst>
          </p:cNvPr>
          <p:cNvSpPr/>
          <p:nvPr/>
        </p:nvSpPr>
        <p:spPr>
          <a:xfrm>
            <a:off x="4452074" y="2681710"/>
            <a:ext cx="2010022" cy="1076371"/>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Placebo Q3W</a:t>
            </a:r>
          </a:p>
          <a:p>
            <a:pPr algn="ctr" defTabSz="514350">
              <a:lnSpc>
                <a:spcPts val="1500"/>
              </a:lnSpc>
              <a:defRPr/>
            </a:pPr>
            <a:r>
              <a:rPr lang="en-US" sz="1400" b="1" dirty="0">
                <a:solidFill>
                  <a:prstClr val="white"/>
                </a:solidFill>
                <a:cs typeface="Arial" panose="020B0604020202020204" pitchFamily="34" charset="0"/>
              </a:rPr>
              <a:t>+</a:t>
            </a:r>
          </a:p>
          <a:p>
            <a:pPr algn="ctr" defTabSz="514350">
              <a:lnSpc>
                <a:spcPts val="1500"/>
              </a:lnSpc>
              <a:defRPr/>
            </a:pPr>
            <a:r>
              <a:rPr lang="en-US" sz="1400" b="1" dirty="0" err="1">
                <a:solidFill>
                  <a:prstClr val="white"/>
                </a:solidFill>
                <a:cs typeface="Arial" panose="020B0604020202020204" pitchFamily="34" charset="0"/>
              </a:rPr>
              <a:t>Chimio</a:t>
            </a:r>
            <a:r>
              <a:rPr lang="en-US" sz="1400" b="1" dirty="0">
                <a:solidFill>
                  <a:prstClr val="white"/>
                </a:solidFill>
                <a:cs typeface="Arial" panose="020B0604020202020204" pitchFamily="34" charset="0"/>
              </a:rPr>
              <a:t> Q3W</a:t>
            </a:r>
          </a:p>
          <a:p>
            <a:pPr algn="ctr" defTabSz="514350">
              <a:lnSpc>
                <a:spcPts val="1500"/>
              </a:lnSpc>
              <a:defRPr/>
            </a:pPr>
            <a:r>
              <a:rPr lang="en-US" sz="1400" dirty="0">
                <a:solidFill>
                  <a:prstClr val="white"/>
                </a:solidFill>
                <a:cs typeface="Arial" panose="020B0604020202020204" pitchFamily="34" charset="0"/>
              </a:rPr>
              <a:t>(4 cycles)</a:t>
            </a:r>
          </a:p>
        </p:txBody>
      </p:sp>
      <p:sp>
        <p:nvSpPr>
          <p:cNvPr id="30" name="TextBox 17">
            <a:extLst>
              <a:ext uri="{FF2B5EF4-FFF2-40B4-BE49-F238E27FC236}">
                <a16:creationId xmlns="" xmlns:a16="http://schemas.microsoft.com/office/drawing/2014/main" id="{A2A1B818-43D4-FB55-77B6-5E8D3F281DA4}"/>
              </a:ext>
            </a:extLst>
          </p:cNvPr>
          <p:cNvSpPr txBox="1"/>
          <p:nvPr/>
        </p:nvSpPr>
        <p:spPr>
          <a:xfrm>
            <a:off x="6508420" y="1612705"/>
            <a:ext cx="576000" cy="246221"/>
          </a:xfrm>
          <a:prstGeom prst="rect">
            <a:avLst/>
          </a:prstGeom>
          <a:noFill/>
        </p:spPr>
        <p:txBody>
          <a:bodyPr wrap="square" lIns="0" tIns="0" rIns="0" bIns="0" rtlCol="0" anchor="b">
            <a:spAutoFit/>
          </a:bodyPr>
          <a:lstStyle/>
          <a:p>
            <a:pPr algn="ctr"/>
            <a:r>
              <a:rPr lang="en-US" altLang="zh-CN" sz="800" dirty="0">
                <a:solidFill>
                  <a:schemeClr val="tx1">
                    <a:lumMod val="50000"/>
                    <a:lumOff val="50000"/>
                  </a:schemeClr>
                </a:solidFill>
                <a:cs typeface="Arial" panose="020B0604020202020204" pitchFamily="34" charset="0"/>
              </a:rPr>
              <a:t>Radiologic</a:t>
            </a:r>
          </a:p>
          <a:p>
            <a:pPr algn="ctr"/>
            <a:r>
              <a:rPr lang="en-US" altLang="zh-CN" sz="800" dirty="0">
                <a:solidFill>
                  <a:schemeClr val="tx1">
                    <a:lumMod val="50000"/>
                    <a:lumOff val="50000"/>
                  </a:schemeClr>
                </a:solidFill>
                <a:cs typeface="Arial" panose="020B0604020202020204" pitchFamily="34" charset="0"/>
              </a:rPr>
              <a:t>restaging</a:t>
            </a:r>
          </a:p>
        </p:txBody>
      </p:sp>
      <p:cxnSp>
        <p:nvCxnSpPr>
          <p:cNvPr id="31" name="Connecteur droit avec flèche 30">
            <a:extLst>
              <a:ext uri="{FF2B5EF4-FFF2-40B4-BE49-F238E27FC236}">
                <a16:creationId xmlns="" xmlns:a16="http://schemas.microsoft.com/office/drawing/2014/main" id="{3438735C-8854-38DE-2A6A-1286F8C01BC6}"/>
              </a:ext>
            </a:extLst>
          </p:cNvPr>
          <p:cNvCxnSpPr>
            <a:cxnSpLocks/>
          </p:cNvCxnSpPr>
          <p:nvPr/>
        </p:nvCxnSpPr>
        <p:spPr>
          <a:xfrm>
            <a:off x="6462096" y="3219895"/>
            <a:ext cx="75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Box 17">
            <a:extLst>
              <a:ext uri="{FF2B5EF4-FFF2-40B4-BE49-F238E27FC236}">
                <a16:creationId xmlns="" xmlns:a16="http://schemas.microsoft.com/office/drawing/2014/main" id="{E5C61F11-CBB1-5356-189B-0FABB20C05C5}"/>
              </a:ext>
            </a:extLst>
          </p:cNvPr>
          <p:cNvSpPr txBox="1"/>
          <p:nvPr/>
        </p:nvSpPr>
        <p:spPr>
          <a:xfrm>
            <a:off x="6508420" y="2931142"/>
            <a:ext cx="576000" cy="246221"/>
          </a:xfrm>
          <a:prstGeom prst="rect">
            <a:avLst/>
          </a:prstGeom>
          <a:noFill/>
        </p:spPr>
        <p:txBody>
          <a:bodyPr wrap="square" lIns="0" tIns="0" rIns="0" bIns="0" rtlCol="0" anchor="b">
            <a:spAutoFit/>
          </a:bodyPr>
          <a:lstStyle/>
          <a:p>
            <a:pPr algn="ctr"/>
            <a:r>
              <a:rPr lang="en-US" altLang="zh-CN" sz="800" dirty="0">
                <a:solidFill>
                  <a:schemeClr val="tx1">
                    <a:lumMod val="50000"/>
                    <a:lumOff val="50000"/>
                  </a:schemeClr>
                </a:solidFill>
                <a:cs typeface="Arial" panose="020B0604020202020204" pitchFamily="34" charset="0"/>
              </a:rPr>
              <a:t>Radiologic</a:t>
            </a:r>
          </a:p>
          <a:p>
            <a:pPr algn="ctr"/>
            <a:r>
              <a:rPr lang="en-US" altLang="zh-CN" sz="800" dirty="0">
                <a:solidFill>
                  <a:schemeClr val="tx1">
                    <a:lumMod val="50000"/>
                    <a:lumOff val="50000"/>
                  </a:schemeClr>
                </a:solidFill>
                <a:cs typeface="Arial" panose="020B0604020202020204" pitchFamily="34" charset="0"/>
              </a:rPr>
              <a:t>restaging</a:t>
            </a:r>
          </a:p>
        </p:txBody>
      </p:sp>
      <p:sp>
        <p:nvSpPr>
          <p:cNvPr id="33" name="Freeform 9">
            <a:extLst>
              <a:ext uri="{FF2B5EF4-FFF2-40B4-BE49-F238E27FC236}">
                <a16:creationId xmlns="" xmlns:a16="http://schemas.microsoft.com/office/drawing/2014/main" id="{A19BB901-C5FA-1CFB-B689-F5274050105D}"/>
              </a:ext>
            </a:extLst>
          </p:cNvPr>
          <p:cNvSpPr/>
          <p:nvPr/>
        </p:nvSpPr>
        <p:spPr>
          <a:xfrm>
            <a:off x="7239719" y="2681681"/>
            <a:ext cx="1224465" cy="1076400"/>
          </a:xfrm>
          <a:prstGeom prst="rect">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300"/>
              </a:spcBef>
              <a:buClr>
                <a:schemeClr val="bg2"/>
              </a:buClr>
              <a:buSzPct val="70000"/>
              <a:tabLst>
                <a:tab pos="120650" algn="l"/>
              </a:tabLst>
              <a:defRPr/>
            </a:pPr>
            <a:r>
              <a:rPr lang="en-US" sz="1400" dirty="0" err="1">
                <a:solidFill>
                  <a:schemeClr val="accent2"/>
                </a:solidFill>
                <a:cs typeface="Arial" panose="020B0604020202020204" pitchFamily="34" charset="0"/>
              </a:rPr>
              <a:t>Chirurgie</a:t>
            </a:r>
            <a:endParaRPr lang="en-US" sz="1400" dirty="0">
              <a:solidFill>
                <a:schemeClr val="accent2"/>
              </a:solidFill>
              <a:cs typeface="Arial" panose="020B0604020202020204" pitchFamily="34" charset="0"/>
            </a:endParaRPr>
          </a:p>
          <a:p>
            <a:pPr algn="ctr" defTabSz="450056">
              <a:spcBef>
                <a:spcPts val="300"/>
              </a:spcBef>
              <a:buClr>
                <a:schemeClr val="bg2"/>
              </a:buClr>
              <a:buSzPct val="70000"/>
              <a:tabLst>
                <a:tab pos="120650" algn="l"/>
              </a:tabLst>
              <a:defRPr/>
            </a:pPr>
            <a:r>
              <a:rPr lang="en-US" sz="800" dirty="0">
                <a:solidFill>
                  <a:schemeClr val="accent2"/>
                </a:solidFill>
                <a:cs typeface="Arial" panose="020B0604020202020204" pitchFamily="34" charset="0"/>
              </a:rPr>
              <a:t>Dans les 6 </a:t>
            </a:r>
            <a:r>
              <a:rPr lang="en-US" sz="800" dirty="0" err="1">
                <a:solidFill>
                  <a:schemeClr val="accent2"/>
                </a:solidFill>
                <a:cs typeface="Arial" panose="020B0604020202020204" pitchFamily="34" charset="0"/>
              </a:rPr>
              <a:t>semaines</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apres</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traitement</a:t>
            </a:r>
            <a:r>
              <a:rPr lang="en-US" sz="800" dirty="0">
                <a:solidFill>
                  <a:schemeClr val="accent2"/>
                </a:solidFill>
                <a:cs typeface="Arial" panose="020B0604020202020204" pitchFamily="34" charset="0"/>
              </a:rPr>
              <a:t> </a:t>
            </a:r>
            <a:r>
              <a:rPr lang="en-US" sz="800" dirty="0" err="1">
                <a:solidFill>
                  <a:schemeClr val="accent2"/>
                </a:solidFill>
                <a:cs typeface="Arial" panose="020B0604020202020204" pitchFamily="34" charset="0"/>
              </a:rPr>
              <a:t>néoadjuvant</a:t>
            </a:r>
            <a:endParaRPr lang="en-US" sz="1400" dirty="0">
              <a:solidFill>
                <a:schemeClr val="accent2"/>
              </a:solidFill>
              <a:cs typeface="Arial" panose="020B0604020202020204" pitchFamily="34" charset="0"/>
            </a:endParaRPr>
          </a:p>
        </p:txBody>
      </p:sp>
      <p:cxnSp>
        <p:nvCxnSpPr>
          <p:cNvPr id="34" name="Connecteur droit avec flèche 33">
            <a:extLst>
              <a:ext uri="{FF2B5EF4-FFF2-40B4-BE49-F238E27FC236}">
                <a16:creationId xmlns="" xmlns:a16="http://schemas.microsoft.com/office/drawing/2014/main" id="{0E4061B6-E0CC-6ABB-83DB-3ED3BE57345E}"/>
              </a:ext>
            </a:extLst>
          </p:cNvPr>
          <p:cNvCxnSpPr>
            <a:cxnSpLocks/>
          </p:cNvCxnSpPr>
          <p:nvPr/>
        </p:nvCxnSpPr>
        <p:spPr>
          <a:xfrm>
            <a:off x="8464452" y="1901458"/>
            <a:ext cx="360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 xmlns:a16="http://schemas.microsoft.com/office/drawing/2014/main" id="{8810654F-58EB-854B-1A54-B1A774E99A7A}"/>
              </a:ext>
            </a:extLst>
          </p:cNvPr>
          <p:cNvCxnSpPr>
            <a:cxnSpLocks/>
          </p:cNvCxnSpPr>
          <p:nvPr/>
        </p:nvCxnSpPr>
        <p:spPr>
          <a:xfrm>
            <a:off x="8464452" y="3219895"/>
            <a:ext cx="360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6" name="Freeform 41">
            <a:extLst>
              <a:ext uri="{FF2B5EF4-FFF2-40B4-BE49-F238E27FC236}">
                <a16:creationId xmlns="" xmlns:a16="http://schemas.microsoft.com/office/drawing/2014/main" id="{29FB86B1-216F-616B-D084-239A87F0FA7F}"/>
              </a:ext>
            </a:extLst>
          </p:cNvPr>
          <p:cNvSpPr/>
          <p:nvPr/>
        </p:nvSpPr>
        <p:spPr>
          <a:xfrm>
            <a:off x="8831014" y="1363273"/>
            <a:ext cx="2010022" cy="1076371"/>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NIVO 480 mg Q4W</a:t>
            </a:r>
          </a:p>
          <a:p>
            <a:pPr algn="ctr" defTabSz="514350">
              <a:lnSpc>
                <a:spcPts val="1500"/>
              </a:lnSpc>
              <a:defRPr/>
            </a:pPr>
            <a:r>
              <a:rPr lang="en-US" sz="1400" dirty="0">
                <a:solidFill>
                  <a:prstClr val="white"/>
                </a:solidFill>
                <a:cs typeface="Arial" panose="020B0604020202020204" pitchFamily="34" charset="0"/>
              </a:rPr>
              <a:t>(1 an)</a:t>
            </a:r>
          </a:p>
        </p:txBody>
      </p:sp>
      <p:sp>
        <p:nvSpPr>
          <p:cNvPr id="37" name="Freeform 41">
            <a:extLst>
              <a:ext uri="{FF2B5EF4-FFF2-40B4-BE49-F238E27FC236}">
                <a16:creationId xmlns="" xmlns:a16="http://schemas.microsoft.com/office/drawing/2014/main" id="{4B09B010-800A-2313-C0E6-6F964F57AF4A}"/>
              </a:ext>
            </a:extLst>
          </p:cNvPr>
          <p:cNvSpPr/>
          <p:nvPr/>
        </p:nvSpPr>
        <p:spPr>
          <a:xfrm>
            <a:off x="8831014" y="2681710"/>
            <a:ext cx="2010022" cy="1076371"/>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Placebo Q4W</a:t>
            </a:r>
          </a:p>
          <a:p>
            <a:pPr algn="ctr" defTabSz="514350">
              <a:lnSpc>
                <a:spcPts val="1500"/>
              </a:lnSpc>
              <a:defRPr/>
            </a:pPr>
            <a:r>
              <a:rPr lang="en-US" sz="1400" dirty="0">
                <a:solidFill>
                  <a:prstClr val="white"/>
                </a:solidFill>
                <a:cs typeface="Arial" panose="020B0604020202020204" pitchFamily="34" charset="0"/>
              </a:rPr>
              <a:t>(1 an)</a:t>
            </a:r>
          </a:p>
        </p:txBody>
      </p:sp>
      <p:cxnSp>
        <p:nvCxnSpPr>
          <p:cNvPr id="38" name="Connecteur droit avec flèche 37">
            <a:extLst>
              <a:ext uri="{FF2B5EF4-FFF2-40B4-BE49-F238E27FC236}">
                <a16:creationId xmlns="" xmlns:a16="http://schemas.microsoft.com/office/drawing/2014/main" id="{B45D1331-E5B1-9784-736F-4366F19FAB84}"/>
              </a:ext>
            </a:extLst>
          </p:cNvPr>
          <p:cNvCxnSpPr>
            <a:cxnSpLocks/>
          </p:cNvCxnSpPr>
          <p:nvPr/>
        </p:nvCxnSpPr>
        <p:spPr>
          <a:xfrm>
            <a:off x="11076122" y="2565550"/>
            <a:ext cx="684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17">
            <a:extLst>
              <a:ext uri="{FF2B5EF4-FFF2-40B4-BE49-F238E27FC236}">
                <a16:creationId xmlns="" xmlns:a16="http://schemas.microsoft.com/office/drawing/2014/main" id="{FDC6712F-72F0-D26D-5A47-566D6BE7885B}"/>
              </a:ext>
            </a:extLst>
          </p:cNvPr>
          <p:cNvSpPr txBox="1"/>
          <p:nvPr/>
        </p:nvSpPr>
        <p:spPr>
          <a:xfrm>
            <a:off x="11090547" y="2399907"/>
            <a:ext cx="576000" cy="123111"/>
          </a:xfrm>
          <a:prstGeom prst="rect">
            <a:avLst/>
          </a:prstGeom>
          <a:noFill/>
        </p:spPr>
        <p:txBody>
          <a:bodyPr wrap="square" lIns="0" tIns="0" rIns="0" bIns="0" rtlCol="0" anchor="b">
            <a:spAutoFit/>
          </a:bodyPr>
          <a:lstStyle/>
          <a:p>
            <a:pPr algn="ctr"/>
            <a:r>
              <a:rPr lang="en-US" altLang="zh-CN" sz="800" dirty="0" err="1">
                <a:solidFill>
                  <a:schemeClr val="tx1">
                    <a:lumMod val="50000"/>
                    <a:lumOff val="50000"/>
                  </a:schemeClr>
                </a:solidFill>
                <a:cs typeface="Arial" panose="020B0604020202020204" pitchFamily="34" charset="0"/>
              </a:rPr>
              <a:t>Suivi</a:t>
            </a:r>
            <a:endParaRPr lang="en-US" altLang="zh-CN" sz="800" dirty="0">
              <a:solidFill>
                <a:schemeClr val="tx1">
                  <a:lumMod val="50000"/>
                  <a:lumOff val="50000"/>
                </a:schemeClr>
              </a:solidFill>
              <a:cs typeface="Arial" panose="020B0604020202020204" pitchFamily="34" charset="0"/>
            </a:endParaRPr>
          </a:p>
        </p:txBody>
      </p:sp>
      <p:sp>
        <p:nvSpPr>
          <p:cNvPr id="40" name="Parenthèse ouvrante 39">
            <a:extLst>
              <a:ext uri="{FF2B5EF4-FFF2-40B4-BE49-F238E27FC236}">
                <a16:creationId xmlns="" xmlns:a16="http://schemas.microsoft.com/office/drawing/2014/main" id="{6D89B306-A245-1F1C-9424-D1A2B4AC6672}"/>
              </a:ext>
            </a:extLst>
          </p:cNvPr>
          <p:cNvSpPr/>
          <p:nvPr/>
        </p:nvSpPr>
        <p:spPr>
          <a:xfrm flipH="1">
            <a:off x="10847598" y="1873772"/>
            <a:ext cx="219415" cy="1346300"/>
          </a:xfrm>
          <a:prstGeom prst="leftBracket">
            <a:avLst>
              <a:gd name="adj" fmla="val 0"/>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41" name="Freeform 5">
            <a:extLst>
              <a:ext uri="{FF2B5EF4-FFF2-40B4-BE49-F238E27FC236}">
                <a16:creationId xmlns="" xmlns:a16="http://schemas.microsoft.com/office/drawing/2014/main" id="{4E98024B-9E37-BD6A-37FE-1C9937119C1C}"/>
              </a:ext>
            </a:extLst>
          </p:cNvPr>
          <p:cNvSpPr/>
          <p:nvPr/>
        </p:nvSpPr>
        <p:spPr>
          <a:xfrm>
            <a:off x="1231435" y="3346770"/>
            <a:ext cx="2467354" cy="888986"/>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spcBef>
                <a:spcPts val="600"/>
              </a:spcBef>
              <a:buClr>
                <a:schemeClr val="bg2"/>
              </a:buClr>
              <a:buSzPct val="70000"/>
              <a:tabLst>
                <a:tab pos="120650" algn="l"/>
              </a:tabLst>
              <a:defRPr/>
            </a:pPr>
            <a:r>
              <a:rPr lang="en-US" sz="1200" b="1" dirty="0" err="1">
                <a:solidFill>
                  <a:schemeClr val="accent2"/>
                </a:solidFill>
                <a:cs typeface="Arial" panose="020B0604020202020204" pitchFamily="34" charset="0"/>
              </a:rPr>
              <a:t>Stratifié</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selon</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histologie</a:t>
            </a:r>
            <a:r>
              <a:rPr lang="en-US" sz="1200" b="1" dirty="0">
                <a:solidFill>
                  <a:schemeClr val="accent2"/>
                </a:solidFill>
                <a:cs typeface="Arial" panose="020B0604020202020204" pitchFamily="34" charset="0"/>
              </a:rPr>
              <a:t/>
            </a:r>
            <a:br>
              <a:rPr lang="en-US" sz="1200" b="1" dirty="0">
                <a:solidFill>
                  <a:schemeClr val="accent2"/>
                </a:solidFill>
                <a:cs typeface="Arial" panose="020B0604020202020204" pitchFamily="34" charset="0"/>
              </a:rPr>
            </a:br>
            <a:r>
              <a:rPr lang="en-US" sz="1200" b="1" dirty="0">
                <a:solidFill>
                  <a:schemeClr val="accent2"/>
                </a:solidFill>
                <a:cs typeface="Arial" panose="020B0604020202020204" pitchFamily="34" charset="0"/>
              </a:rPr>
              <a:t>(Non </a:t>
            </a:r>
            <a:r>
              <a:rPr lang="en-US" sz="1200" b="1" dirty="0" err="1">
                <a:solidFill>
                  <a:schemeClr val="accent2"/>
                </a:solidFill>
                <a:cs typeface="Arial" panose="020B0604020202020204" pitchFamily="34" charset="0"/>
              </a:rPr>
              <a:t>épi</a:t>
            </a:r>
            <a:r>
              <a:rPr lang="en-US" sz="1200" b="1" dirty="0">
                <a:solidFill>
                  <a:schemeClr val="accent2"/>
                </a:solidFill>
                <a:cs typeface="Arial" panose="020B0604020202020204" pitchFamily="34" charset="0"/>
              </a:rPr>
              <a:t> </a:t>
            </a:r>
            <a:r>
              <a:rPr lang="en-US" sz="1200" b="1" i="1" dirty="0">
                <a:solidFill>
                  <a:schemeClr val="accent2"/>
                </a:solidFill>
                <a:cs typeface="Arial" panose="020B0604020202020204" pitchFamily="34" charset="0"/>
              </a:rPr>
              <a:t>vs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épi</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stade</a:t>
            </a:r>
            <a:r>
              <a:rPr lang="en-US" sz="1200" b="1" dirty="0">
                <a:solidFill>
                  <a:schemeClr val="accent2"/>
                </a:solidFill>
                <a:cs typeface="Arial" panose="020B0604020202020204" pitchFamily="34" charset="0"/>
              </a:rPr>
              <a:t> (II </a:t>
            </a:r>
            <a:r>
              <a:rPr lang="en-US" sz="1200" b="1" i="1" dirty="0">
                <a:solidFill>
                  <a:schemeClr val="accent2"/>
                </a:solidFill>
                <a:cs typeface="Arial" panose="020B0604020202020204" pitchFamily="34" charset="0"/>
              </a:rPr>
              <a:t>vs</a:t>
            </a:r>
            <a:r>
              <a:rPr lang="en-US" sz="1200" b="1" dirty="0">
                <a:solidFill>
                  <a:schemeClr val="accent2"/>
                </a:solidFill>
                <a:cs typeface="Arial" panose="020B0604020202020204" pitchFamily="34" charset="0"/>
              </a:rPr>
              <a:t> Ill), et </a:t>
            </a:r>
            <a:r>
              <a:rPr lang="en-US" sz="1200" b="1" dirty="0" err="1">
                <a:solidFill>
                  <a:schemeClr val="accent2"/>
                </a:solidFill>
                <a:cs typeface="Arial" panose="020B0604020202020204" pitchFamily="34" charset="0"/>
              </a:rPr>
              <a:t>statut</a:t>
            </a:r>
            <a:r>
              <a:rPr lang="en-US" sz="1200" b="1" dirty="0">
                <a:solidFill>
                  <a:schemeClr val="accent2"/>
                </a:solidFill>
                <a:cs typeface="Arial" panose="020B0604020202020204" pitchFamily="34" charset="0"/>
              </a:rPr>
              <a:t> PD-L 1 (&gt; 1% </a:t>
            </a:r>
            <a:r>
              <a:rPr lang="en-US" sz="1200" b="1" i="1" dirty="0">
                <a:solidFill>
                  <a:schemeClr val="accent2"/>
                </a:solidFill>
                <a:cs typeface="Arial" panose="020B0604020202020204" pitchFamily="34" charset="0"/>
              </a:rPr>
              <a:t>vs</a:t>
            </a:r>
            <a:r>
              <a:rPr lang="en-US" sz="1200" b="1" dirty="0">
                <a:solidFill>
                  <a:schemeClr val="accent2"/>
                </a:solidFill>
                <a:cs typeface="Arial" panose="020B0604020202020204" pitchFamily="34" charset="0"/>
              </a:rPr>
              <a:t> &lt; 1% vs non </a:t>
            </a:r>
            <a:r>
              <a:rPr lang="en-US" sz="1200" b="1" dirty="0" err="1">
                <a:solidFill>
                  <a:schemeClr val="accent2"/>
                </a:solidFill>
                <a:cs typeface="Arial" panose="020B0604020202020204" pitchFamily="34" charset="0"/>
              </a:rPr>
              <a:t>évaluable</a:t>
            </a:r>
            <a:r>
              <a:rPr lang="en-US" sz="1200" b="1" dirty="0">
                <a:solidFill>
                  <a:schemeClr val="accent2"/>
                </a:solidFill>
                <a:cs typeface="Arial" panose="020B0604020202020204" pitchFamily="34" charset="0"/>
              </a:rPr>
              <a:t>/</a:t>
            </a:r>
            <a:r>
              <a:rPr lang="en-US" sz="1200" b="1" dirty="0" err="1">
                <a:solidFill>
                  <a:schemeClr val="accent2"/>
                </a:solidFill>
                <a:cs typeface="Arial" panose="020B0604020202020204" pitchFamily="34" charset="0"/>
              </a:rPr>
              <a:t>indéterminé</a:t>
            </a:r>
            <a:r>
              <a:rPr lang="en-US" sz="1200" b="1" dirty="0">
                <a:solidFill>
                  <a:schemeClr val="accent2"/>
                </a:solidFill>
                <a:cs typeface="Arial" panose="020B0604020202020204" pitchFamily="34" charset="0"/>
              </a:rPr>
              <a:t>)</a:t>
            </a:r>
          </a:p>
        </p:txBody>
      </p:sp>
    </p:spTree>
    <p:extLst>
      <p:ext uri="{BB962C8B-B14F-4D97-AF65-F5344CB8AC3E}">
        <p14:creationId xmlns:p14="http://schemas.microsoft.com/office/powerpoint/2010/main" val="126876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7" name="Tableau 6">
            <a:extLst>
              <a:ext uri="{FF2B5EF4-FFF2-40B4-BE49-F238E27FC236}">
                <a16:creationId xmlns="" xmlns:a16="http://schemas.microsoft.com/office/drawing/2014/main" id="{AB5FF0E9-2F9C-1BC6-66A4-EEED16362246}"/>
              </a:ext>
            </a:extLst>
          </p:cNvPr>
          <p:cNvGraphicFramePr>
            <a:graphicFrameLocks noGrp="1"/>
          </p:cNvGraphicFramePr>
          <p:nvPr>
            <p:extLst>
              <p:ext uri="{D42A27DB-BD31-4B8C-83A1-F6EECF244321}">
                <p14:modId xmlns:p14="http://schemas.microsoft.com/office/powerpoint/2010/main" val="3638748234"/>
              </p:ext>
            </p:extLst>
          </p:nvPr>
        </p:nvGraphicFramePr>
        <p:xfrm>
          <a:off x="1158656" y="1183613"/>
          <a:ext cx="5004000" cy="3876720"/>
        </p:xfrm>
        <a:graphic>
          <a:graphicData uri="http://schemas.openxmlformats.org/drawingml/2006/table">
            <a:tbl>
              <a:tblPr firstRow="1" bandRow="1"/>
              <a:tblGrid>
                <a:gridCol w="1977946">
                  <a:extLst>
                    <a:ext uri="{9D8B030D-6E8A-4147-A177-3AD203B41FA5}">
                      <a16:colId xmlns="" xmlns:a16="http://schemas.microsoft.com/office/drawing/2014/main" val="20000"/>
                    </a:ext>
                  </a:extLst>
                </a:gridCol>
                <a:gridCol w="1442054">
                  <a:extLst>
                    <a:ext uri="{9D8B030D-6E8A-4147-A177-3AD203B41FA5}">
                      <a16:colId xmlns="" xmlns:a16="http://schemas.microsoft.com/office/drawing/2014/main" val="20004"/>
                    </a:ext>
                  </a:extLst>
                </a:gridCol>
                <a:gridCol w="1584000">
                  <a:extLst>
                    <a:ext uri="{9D8B030D-6E8A-4147-A177-3AD203B41FA5}">
                      <a16:colId xmlns="" xmlns:a16="http://schemas.microsoft.com/office/drawing/2014/main" val="20002"/>
                    </a:ext>
                  </a:extLst>
                </a:gridCol>
              </a:tblGrid>
              <a:tr h="2141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000" b="1" dirty="0">
                          <a:solidFill>
                            <a:schemeClr val="bg1"/>
                          </a:solidFill>
                          <a:latin typeface="+mn-lt"/>
                          <a:cs typeface="Arial" panose="020B0604020202020204" pitchFamily="34" charset="0"/>
                        </a:rPr>
                        <a:t>NIVO + Chimio/NIVO</a:t>
                      </a:r>
                      <a:br>
                        <a:rPr lang="fr-FR" sz="1000" b="1" dirty="0">
                          <a:solidFill>
                            <a:schemeClr val="bg1"/>
                          </a:solidFill>
                          <a:latin typeface="+mn-lt"/>
                          <a:cs typeface="Arial" panose="020B0604020202020204" pitchFamily="34" charset="0"/>
                        </a:rPr>
                      </a:br>
                      <a:r>
                        <a:rPr lang="fr-FR" sz="10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000" b="1" dirty="0">
                          <a:solidFill>
                            <a:schemeClr val="bg1"/>
                          </a:solidFill>
                          <a:latin typeface="+mn-lt"/>
                          <a:cs typeface="Arial" panose="020B0604020202020204" pitchFamily="34" charset="0"/>
                        </a:rPr>
                        <a:t>Chimio/Placebo</a:t>
                      </a:r>
                    </a:p>
                    <a:p>
                      <a:pPr algn="ctr"/>
                      <a:r>
                        <a:rPr lang="fr-FR" sz="1000" b="1" dirty="0">
                          <a:solidFill>
                            <a:schemeClr val="bg1"/>
                          </a:solidFill>
                          <a:latin typeface="+mn-lt"/>
                          <a:cs typeface="Arial" panose="020B0604020202020204" pitchFamily="34" charset="0"/>
                        </a:rPr>
                        <a:t>(n=232)</a:t>
                      </a: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43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000" b="1" kern="1200" dirty="0" err="1">
                          <a:solidFill>
                            <a:schemeClr val="tx2"/>
                          </a:solidFill>
                          <a:latin typeface="+mn-lt"/>
                          <a:ea typeface="+mn-ea"/>
                          <a:cs typeface="+mn-cs"/>
                        </a:rPr>
                        <a:t>Médiane</a:t>
                      </a:r>
                      <a:r>
                        <a:rPr lang="en-US" sz="1000" b="1" kern="1200" dirty="0">
                          <a:solidFill>
                            <a:schemeClr val="tx2"/>
                          </a:solidFill>
                          <a:latin typeface="+mn-lt"/>
                          <a:ea typeface="+mn-ea"/>
                          <a:cs typeface="+mn-cs"/>
                        </a:rPr>
                        <a:t> </a:t>
                      </a:r>
                      <a:r>
                        <a:rPr lang="en-US" sz="1000" b="1" kern="1200" dirty="0" err="1">
                          <a:solidFill>
                            <a:schemeClr val="tx2"/>
                          </a:solidFill>
                          <a:latin typeface="+mn-lt"/>
                          <a:ea typeface="+mn-ea"/>
                          <a:cs typeface="+mn-cs"/>
                        </a:rPr>
                        <a:t>d’âge</a:t>
                      </a:r>
                      <a:r>
                        <a:rPr lang="en-US" sz="1000" b="1" kern="1200" dirty="0">
                          <a:solidFill>
                            <a:schemeClr val="tx2"/>
                          </a:solidFill>
                          <a:latin typeface="+mn-lt"/>
                          <a:ea typeface="+mn-ea"/>
                          <a:cs typeface="+mn-cs"/>
                        </a:rPr>
                        <a:t>, </a:t>
                      </a:r>
                      <a:r>
                        <a:rPr lang="en-US" sz="1000" b="1" kern="1200" dirty="0" err="1">
                          <a:solidFill>
                            <a:schemeClr val="tx2"/>
                          </a:solidFill>
                          <a:latin typeface="+mn-lt"/>
                          <a:ea typeface="+mn-ea"/>
                          <a:cs typeface="+mn-cs"/>
                        </a:rPr>
                        <a:t>années</a:t>
                      </a:r>
                      <a:r>
                        <a:rPr lang="en-US" sz="1000" b="1" kern="1200" dirty="0">
                          <a:solidFill>
                            <a:schemeClr val="tx2"/>
                          </a:solidFill>
                          <a:latin typeface="+mn-lt"/>
                          <a:ea typeface="+mn-ea"/>
                          <a:cs typeface="+mn-cs"/>
                        </a:rPr>
                        <a:t> (</a:t>
                      </a:r>
                      <a:r>
                        <a:rPr lang="en-US" sz="1000" b="1" kern="1200" dirty="0" err="1">
                          <a:solidFill>
                            <a:schemeClr val="tx2"/>
                          </a:solidFill>
                          <a:latin typeface="+mn-lt"/>
                          <a:ea typeface="+mn-ea"/>
                          <a:cs typeface="+mn-cs"/>
                        </a:rPr>
                        <a:t>intervalle</a:t>
                      </a:r>
                      <a:r>
                        <a:rPr lang="en-US" sz="1000" b="1" kern="1200" dirty="0">
                          <a:solidFill>
                            <a:schemeClr val="tx2"/>
                          </a:solidFill>
                          <a:latin typeface="+mn-lt"/>
                          <a:ea typeface="+mn-ea"/>
                          <a:cs typeface="+mn-cs"/>
                        </a:rPr>
                        <a:t>)</a:t>
                      </a:r>
                      <a:endParaRPr lang="en-US" sz="1000" b="0"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1000" dirty="0">
                          <a:solidFill>
                            <a:schemeClr val="tx2"/>
                          </a:solidFill>
                          <a:latin typeface="+mn-lt"/>
                        </a:rPr>
                        <a:t>66 (37-83)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1000" dirty="0">
                          <a:solidFill>
                            <a:schemeClr val="tx2"/>
                          </a:solidFill>
                          <a:latin typeface="+mn-lt"/>
                        </a:rPr>
                        <a:t>66 (35-86)</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35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1000" b="1" kern="1200" dirty="0">
                          <a:solidFill>
                            <a:schemeClr val="tx2"/>
                          </a:solidFill>
                          <a:latin typeface="+mn-lt"/>
                          <a:ea typeface="+mn-ea"/>
                          <a:cs typeface="+mn-cs"/>
                        </a:rPr>
                        <a:t>Hommes, n (%)</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167 (73)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160 (69)</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530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000" b="1" kern="1200" dirty="0" err="1">
                          <a:solidFill>
                            <a:schemeClr val="tx2"/>
                          </a:solidFill>
                          <a:latin typeface="+mn-lt"/>
                          <a:ea typeface="+mn-ea"/>
                          <a:cs typeface="+mn-cs"/>
                        </a:rPr>
                        <a:t>Origine</a:t>
                      </a:r>
                      <a:r>
                        <a:rPr lang="en-US" sz="1000" b="1" kern="1200" dirty="0">
                          <a:solidFill>
                            <a:schemeClr val="tx2"/>
                          </a:solidFill>
                          <a:latin typeface="+mn-lt"/>
                          <a:ea typeface="+mn-ea"/>
                          <a:cs typeface="+mn-cs"/>
                        </a:rPr>
                        <a:t> </a:t>
                      </a:r>
                      <a:r>
                        <a:rPr lang="en-US" sz="1000" b="1" kern="1200" dirty="0" err="1">
                          <a:solidFill>
                            <a:schemeClr val="tx2"/>
                          </a:solidFill>
                          <a:latin typeface="+mn-lt"/>
                          <a:ea typeface="+mn-ea"/>
                          <a:cs typeface="+mn-cs"/>
                        </a:rPr>
                        <a:t>Géographique</a:t>
                      </a:r>
                      <a:r>
                        <a:rPr lang="en-US" sz="1000" b="1" kern="1200" dirty="0">
                          <a:solidFill>
                            <a:schemeClr val="tx2"/>
                          </a:solidFill>
                          <a:latin typeface="+mn-lt"/>
                          <a:ea typeface="+mn-ea"/>
                          <a:cs typeface="+mn-cs"/>
                        </a:rPr>
                        <a:t>, n (%)</a:t>
                      </a:r>
                    </a:p>
                    <a:p>
                      <a:pPr marL="180975" marR="0" lvl="0" indent="-93663" algn="l" defTabSz="609585" rtl="0" eaLnBrk="1" fontAlgn="auto" latinLnBrk="0" hangingPunct="1">
                        <a:lnSpc>
                          <a:spcPct val="100000"/>
                        </a:lnSpc>
                        <a:spcBef>
                          <a:spcPts val="300"/>
                        </a:spcBef>
                        <a:spcAft>
                          <a:spcPts val="0"/>
                        </a:spcAft>
                        <a:buClrTx/>
                        <a:buSzTx/>
                        <a:buFontTx/>
                        <a:buNone/>
                        <a:tabLst/>
                        <a:defRPr/>
                      </a:pPr>
                      <a:r>
                        <a:rPr lang="en-US" sz="1000" b="0" kern="1200" dirty="0" err="1">
                          <a:solidFill>
                            <a:schemeClr val="tx2"/>
                          </a:solidFill>
                          <a:latin typeface="+mn-lt"/>
                          <a:ea typeface="+mn-ea"/>
                          <a:cs typeface="+mn-cs"/>
                        </a:rPr>
                        <a:t>Amérique</a:t>
                      </a:r>
                      <a:r>
                        <a:rPr lang="en-US" sz="1000" b="0" kern="1200" dirty="0">
                          <a:solidFill>
                            <a:schemeClr val="tx2"/>
                          </a:solidFill>
                          <a:latin typeface="+mn-lt"/>
                          <a:ea typeface="+mn-ea"/>
                          <a:cs typeface="+mn-cs"/>
                        </a:rPr>
                        <a:t> du Nord</a:t>
                      </a:r>
                    </a:p>
                    <a:p>
                      <a:pPr marL="180975" marR="0" lvl="0" indent="-93663" algn="l" defTabSz="609585" rtl="0" eaLnBrk="1" fontAlgn="auto" latinLnBrk="0" hangingPunct="1">
                        <a:lnSpc>
                          <a:spcPct val="100000"/>
                        </a:lnSpc>
                        <a:spcBef>
                          <a:spcPts val="300"/>
                        </a:spcBef>
                        <a:spcAft>
                          <a:spcPts val="0"/>
                        </a:spcAft>
                        <a:buClrTx/>
                        <a:buSzTx/>
                        <a:buFontTx/>
                        <a:buNone/>
                        <a:tabLst/>
                        <a:defRPr/>
                      </a:pPr>
                      <a:r>
                        <a:rPr lang="en-US" sz="1000" b="1" kern="1200" dirty="0">
                          <a:solidFill>
                            <a:schemeClr val="tx2"/>
                          </a:solidFill>
                          <a:latin typeface="+mn-lt"/>
                          <a:ea typeface="+mn-ea"/>
                          <a:cs typeface="+mn-cs"/>
                        </a:rPr>
                        <a:t>Europe</a:t>
                      </a:r>
                    </a:p>
                    <a:p>
                      <a:pPr marL="180975" marR="0" lvl="0" indent="-93663" algn="l" defTabSz="609585" rtl="0" eaLnBrk="1" fontAlgn="auto" latinLnBrk="0" hangingPunct="1">
                        <a:lnSpc>
                          <a:spcPct val="100000"/>
                        </a:lnSpc>
                        <a:spcBef>
                          <a:spcPts val="300"/>
                        </a:spcBef>
                        <a:spcAft>
                          <a:spcPts val="0"/>
                        </a:spcAft>
                        <a:buClrTx/>
                        <a:buSzTx/>
                        <a:buFontTx/>
                        <a:buNone/>
                        <a:tabLst/>
                        <a:defRPr/>
                      </a:pPr>
                      <a:r>
                        <a:rPr lang="en-US" sz="1000" b="1" kern="1200" dirty="0" err="1">
                          <a:solidFill>
                            <a:schemeClr val="tx2"/>
                          </a:solidFill>
                          <a:latin typeface="+mn-lt"/>
                          <a:ea typeface="+mn-ea"/>
                          <a:cs typeface="+mn-cs"/>
                        </a:rPr>
                        <a:t>Asie</a:t>
                      </a:r>
                      <a:endParaRPr lang="en-US" sz="1000" b="1" kern="1200" dirty="0">
                        <a:solidFill>
                          <a:schemeClr val="tx2"/>
                        </a:solidFill>
                        <a:latin typeface="+mn-lt"/>
                        <a:ea typeface="+mn-ea"/>
                        <a:cs typeface="+mn-cs"/>
                      </a:endParaRPr>
                    </a:p>
                    <a:p>
                      <a:pPr marL="180975" marR="0" lvl="0" indent="-93663" algn="l" defTabSz="609585" rtl="0" eaLnBrk="1" fontAlgn="auto" latinLnBrk="0" hangingPunct="1">
                        <a:lnSpc>
                          <a:spcPct val="100000"/>
                        </a:lnSpc>
                        <a:spcBef>
                          <a:spcPts val="300"/>
                        </a:spcBef>
                        <a:spcAft>
                          <a:spcPts val="0"/>
                        </a:spcAft>
                        <a:buClrTx/>
                        <a:buSzTx/>
                        <a:buFontTx/>
                        <a:buNone/>
                        <a:tabLst/>
                        <a:defRPr/>
                      </a:pPr>
                      <a:r>
                        <a:rPr lang="en-US" sz="1000" b="0" kern="1200" dirty="0" err="1">
                          <a:solidFill>
                            <a:schemeClr val="tx2"/>
                          </a:solidFill>
                          <a:latin typeface="+mn-lt"/>
                          <a:ea typeface="+mn-ea"/>
                          <a:cs typeface="+mn-cs"/>
                        </a:rPr>
                        <a:t>Reste</a:t>
                      </a:r>
                      <a:r>
                        <a:rPr lang="en-US" sz="1000" b="0" kern="1200" dirty="0">
                          <a:solidFill>
                            <a:schemeClr val="tx2"/>
                          </a:solidFill>
                          <a:latin typeface="+mn-lt"/>
                          <a:ea typeface="+mn-ea"/>
                          <a:cs typeface="+mn-cs"/>
                        </a:rPr>
                        <a:t> du monde</a:t>
                      </a:r>
                      <a:endParaRPr lang="en-US" sz="1000" b="1"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23 (10)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123 (54)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65 (28)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18 (8)</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21 (9)</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127 (55)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50 (22)</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34 (15)</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4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1000" b="1" kern="1200" dirty="0">
                          <a:solidFill>
                            <a:schemeClr val="tx2"/>
                          </a:solidFill>
                          <a:latin typeface="+mn-lt"/>
                          <a:ea typeface="+mn-ea"/>
                          <a:cs typeface="+mn-cs"/>
                        </a:rPr>
                        <a:t>ECOG PS, n (%)</a:t>
                      </a:r>
                      <a:endParaRPr lang="en-US" sz="1000" b="0" kern="1200" dirty="0">
                        <a:solidFill>
                          <a:schemeClr val="tx2"/>
                        </a:solidFill>
                        <a:latin typeface="+mn-lt"/>
                        <a:ea typeface="+mn-ea"/>
                        <a:cs typeface="+mn-cs"/>
                      </a:endParaRPr>
                    </a:p>
                    <a:p>
                      <a:pPr marL="92075" indent="-4763" algn="l">
                        <a:lnSpc>
                          <a:spcPct val="100000"/>
                        </a:lnSpc>
                        <a:spcBef>
                          <a:spcPts val="300"/>
                        </a:spcBef>
                        <a:spcAft>
                          <a:spcPts val="0"/>
                        </a:spcAft>
                      </a:pPr>
                      <a:r>
                        <a:rPr lang="en-US" sz="1000" b="0" kern="1200" dirty="0">
                          <a:solidFill>
                            <a:schemeClr val="tx2"/>
                          </a:solidFill>
                          <a:latin typeface="+mn-lt"/>
                          <a:ea typeface="+mn-ea"/>
                          <a:cs typeface="+mn-cs"/>
                        </a:rPr>
                        <a:t>0</a:t>
                      </a:r>
                    </a:p>
                    <a:p>
                      <a:pPr marL="92075" indent="-4763" algn="l">
                        <a:lnSpc>
                          <a:spcPct val="100000"/>
                        </a:lnSpc>
                        <a:spcBef>
                          <a:spcPts val="300"/>
                        </a:spcBef>
                        <a:spcAft>
                          <a:spcPts val="0"/>
                        </a:spcAft>
                      </a:pPr>
                      <a:r>
                        <a:rPr lang="en-US" sz="1000" b="0" kern="1200" dirty="0">
                          <a:solidFill>
                            <a:schemeClr val="tx2"/>
                          </a:solidFill>
                          <a:latin typeface="+mn-lt"/>
                          <a:ea typeface="+mn-ea"/>
                          <a:cs typeface="+mn-cs"/>
                        </a:rPr>
                        <a:t>1</a:t>
                      </a:r>
                      <a:endParaRPr lang="en-US" sz="1000" b="1"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147 (64)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82 (36)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14 (61)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91 (39)</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343008">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Stades</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n (%)</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IIA-B</a:t>
                      </a: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IIIA-B</a:t>
                      </a:r>
                      <a:endParaRPr lang="en-US" sz="1000" b="1"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81 (35)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146 (64)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81 (35)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149 (64)</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809637922"/>
                  </a:ext>
                </a:extLst>
              </a:tr>
            </a:tbl>
          </a:graphicData>
        </a:graphic>
      </p:graphicFrame>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Caractéristiques des patients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graphicFrame>
        <p:nvGraphicFramePr>
          <p:cNvPr id="8" name="Tableau 7">
            <a:extLst>
              <a:ext uri="{FF2B5EF4-FFF2-40B4-BE49-F238E27FC236}">
                <a16:creationId xmlns="" xmlns:a16="http://schemas.microsoft.com/office/drawing/2014/main" id="{70B67A70-947F-D5B4-5BEE-3438DEF0D2B2}"/>
              </a:ext>
            </a:extLst>
          </p:cNvPr>
          <p:cNvGraphicFramePr>
            <a:graphicFrameLocks noGrp="1"/>
          </p:cNvGraphicFramePr>
          <p:nvPr>
            <p:extLst>
              <p:ext uri="{D42A27DB-BD31-4B8C-83A1-F6EECF244321}">
                <p14:modId xmlns:p14="http://schemas.microsoft.com/office/powerpoint/2010/main" val="1716331159"/>
              </p:ext>
            </p:extLst>
          </p:nvPr>
        </p:nvGraphicFramePr>
        <p:xfrm>
          <a:off x="6494827" y="1148960"/>
          <a:ext cx="5292000" cy="3707820"/>
        </p:xfrm>
        <a:graphic>
          <a:graphicData uri="http://schemas.openxmlformats.org/drawingml/2006/table">
            <a:tbl>
              <a:tblPr firstRow="1" bandRow="1"/>
              <a:tblGrid>
                <a:gridCol w="2124000">
                  <a:extLst>
                    <a:ext uri="{9D8B030D-6E8A-4147-A177-3AD203B41FA5}">
                      <a16:colId xmlns="" xmlns:a16="http://schemas.microsoft.com/office/drawing/2014/main" val="20000"/>
                    </a:ext>
                  </a:extLst>
                </a:gridCol>
                <a:gridCol w="1584000">
                  <a:extLst>
                    <a:ext uri="{9D8B030D-6E8A-4147-A177-3AD203B41FA5}">
                      <a16:colId xmlns="" xmlns:a16="http://schemas.microsoft.com/office/drawing/2014/main" val="20004"/>
                    </a:ext>
                  </a:extLst>
                </a:gridCol>
                <a:gridCol w="1584000">
                  <a:extLst>
                    <a:ext uri="{9D8B030D-6E8A-4147-A177-3AD203B41FA5}">
                      <a16:colId xmlns="" xmlns:a16="http://schemas.microsoft.com/office/drawing/2014/main" val="20002"/>
                    </a:ext>
                  </a:extLst>
                </a:gridCol>
              </a:tblGrid>
              <a:tr h="2141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000" b="1" dirty="0">
                          <a:solidFill>
                            <a:schemeClr val="bg1"/>
                          </a:solidFill>
                          <a:latin typeface="+mn-lt"/>
                          <a:cs typeface="Arial" panose="020B0604020202020204" pitchFamily="34" charset="0"/>
                        </a:rPr>
                        <a:t>NIVO + Chimio/NIVO</a:t>
                      </a:r>
                      <a:br>
                        <a:rPr lang="fr-FR" sz="1000" b="1" dirty="0">
                          <a:solidFill>
                            <a:schemeClr val="bg1"/>
                          </a:solidFill>
                          <a:latin typeface="+mn-lt"/>
                          <a:cs typeface="Arial" panose="020B0604020202020204" pitchFamily="34" charset="0"/>
                        </a:rPr>
                      </a:br>
                      <a:r>
                        <a:rPr lang="fr-FR" sz="10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000" b="1" dirty="0">
                          <a:solidFill>
                            <a:schemeClr val="bg1"/>
                          </a:solidFill>
                          <a:latin typeface="+mn-lt"/>
                          <a:cs typeface="Arial" panose="020B0604020202020204" pitchFamily="34" charset="0"/>
                        </a:rPr>
                        <a:t>Chimio/Placebo</a:t>
                      </a:r>
                    </a:p>
                    <a:p>
                      <a:pPr algn="ctr"/>
                      <a:r>
                        <a:rPr lang="fr-FR" sz="1000" b="1" dirty="0">
                          <a:solidFill>
                            <a:schemeClr val="bg1"/>
                          </a:solidFill>
                          <a:latin typeface="+mn-lt"/>
                          <a:cs typeface="Arial" panose="020B0604020202020204" pitchFamily="34" charset="0"/>
                        </a:rPr>
                        <a:t>(n=232)</a:t>
                      </a: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0">
                <a:tc>
                  <a:txBody>
                    <a:body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Histologie</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n (%)</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err="1">
                          <a:ln>
                            <a:noFill/>
                          </a:ln>
                          <a:solidFill>
                            <a:schemeClr val="tx2"/>
                          </a:solidFill>
                          <a:effectLst/>
                          <a:uLnTx/>
                          <a:uFillTx/>
                          <a:latin typeface="Century Gothic" panose="020F0302020204030204"/>
                          <a:ea typeface="+mn-ea"/>
                          <a:cs typeface="+mn-cs"/>
                        </a:rPr>
                        <a:t>épidermoïde</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Non-</a:t>
                      </a:r>
                      <a:r>
                        <a:rPr kumimoji="0" lang="en-US" sz="1000" b="0" i="0" u="none" strike="noStrike" kern="1200" cap="none" spc="0" normalizeH="0" baseline="0" noProof="0" dirty="0" err="1">
                          <a:ln>
                            <a:noFill/>
                          </a:ln>
                          <a:solidFill>
                            <a:schemeClr val="tx2"/>
                          </a:solidFill>
                          <a:effectLst/>
                          <a:uLnTx/>
                          <a:uFillTx/>
                          <a:latin typeface="Century Gothic" panose="020F0302020204030204"/>
                          <a:ea typeface="+mn-ea"/>
                          <a:cs typeface="+mn-cs"/>
                        </a:rPr>
                        <a:t>épidermoïde</a:t>
                      </a:r>
                      <a:endParaRPr lang="en-US" sz="1000" b="1"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116 (51)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113 (49)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118 (51)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114 (49)</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Statut</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a:t>
                      </a: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tabagique</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n (%)</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Fumeur</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a:t>
                      </a: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actif</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a:t>
                      </a:r>
                      <a:r>
                        <a:rPr kumimoji="0" lang="en-US" sz="1000" b="1" i="0" u="none" strike="noStrike" kern="1200" cap="none" spc="0" normalizeH="0" baseline="0" noProof="0" dirty="0" err="1">
                          <a:ln>
                            <a:noFill/>
                          </a:ln>
                          <a:solidFill>
                            <a:schemeClr val="tx2"/>
                          </a:solidFill>
                          <a:effectLst/>
                          <a:uLnTx/>
                          <a:uFillTx/>
                          <a:latin typeface="Century Gothic" panose="020F0302020204030204"/>
                          <a:ea typeface="+mn-ea"/>
                          <a:cs typeface="+mn-cs"/>
                        </a:rPr>
                        <a:t>ancien</a:t>
                      </a:r>
                      <a:endPar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Non </a:t>
                      </a:r>
                      <a:r>
                        <a:rPr kumimoji="0" lang="en-US" sz="1000" b="0" i="0" u="none" strike="noStrike" kern="1200" cap="none" spc="0" normalizeH="0" baseline="0" noProof="0" dirty="0" err="1">
                          <a:ln>
                            <a:noFill/>
                          </a:ln>
                          <a:solidFill>
                            <a:schemeClr val="tx2"/>
                          </a:solidFill>
                          <a:effectLst/>
                          <a:uLnTx/>
                          <a:uFillTx/>
                          <a:latin typeface="Century Gothic" panose="020F0302020204030204"/>
                          <a:ea typeface="+mn-ea"/>
                          <a:cs typeface="+mn-cs"/>
                        </a:rPr>
                        <a:t>fumeur</a:t>
                      </a:r>
                      <a:endPar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300"/>
                        </a:spcBef>
                      </a:pPr>
                      <a:endParaRPr lang="en-US" sz="1000" b="1" dirty="0">
                        <a:solidFill>
                          <a:schemeClr val="tx2"/>
                        </a:solidFill>
                        <a:latin typeface="+mn-lt"/>
                      </a:endParaRPr>
                    </a:p>
                    <a:p>
                      <a:pPr algn="ctr">
                        <a:spcBef>
                          <a:spcPts val="300"/>
                        </a:spcBef>
                      </a:pPr>
                      <a:r>
                        <a:rPr lang="en-US" sz="1000" b="1" dirty="0">
                          <a:solidFill>
                            <a:schemeClr val="tx2"/>
                          </a:solidFill>
                          <a:latin typeface="+mn-lt"/>
                        </a:rPr>
                        <a:t>212 (93)</a:t>
                      </a:r>
                    </a:p>
                    <a:p>
                      <a:pPr algn="ctr">
                        <a:spcBef>
                          <a:spcPts val="300"/>
                        </a:spcBef>
                      </a:pPr>
                      <a:r>
                        <a:rPr lang="en-US" sz="1000" b="0" dirty="0">
                          <a:solidFill>
                            <a:schemeClr val="tx2"/>
                          </a:solidFill>
                          <a:latin typeface="+mn-lt"/>
                        </a:rPr>
                        <a:t>17 (7)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300"/>
                        </a:spcBef>
                      </a:pPr>
                      <a:endParaRPr lang="en-US" sz="1000" dirty="0">
                        <a:solidFill>
                          <a:schemeClr val="tx2"/>
                        </a:solidFill>
                        <a:latin typeface="+mn-lt"/>
                      </a:endParaRPr>
                    </a:p>
                    <a:p>
                      <a:pPr algn="ctr">
                        <a:spcBef>
                          <a:spcPts val="300"/>
                        </a:spcBef>
                      </a:pPr>
                      <a:r>
                        <a:rPr lang="en-US" sz="1000" b="1" dirty="0">
                          <a:solidFill>
                            <a:schemeClr val="tx2"/>
                          </a:solidFill>
                          <a:latin typeface="+mn-lt"/>
                        </a:rPr>
                        <a:t>205 (88)</a:t>
                      </a:r>
                    </a:p>
                    <a:p>
                      <a:pPr algn="ctr">
                        <a:spcBef>
                          <a:spcPts val="300"/>
                        </a:spcBef>
                      </a:pPr>
                      <a:r>
                        <a:rPr lang="en-US" sz="1000" b="0" dirty="0">
                          <a:solidFill>
                            <a:schemeClr val="tx2"/>
                          </a:solidFill>
                          <a:latin typeface="+mn-lt"/>
                        </a:rPr>
                        <a:t>27 (12)</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5303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Expression PD-L1, n (%)</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Non </a:t>
                      </a:r>
                      <a:r>
                        <a:rPr kumimoji="0" lang="en-US" sz="1000" b="0" i="0" u="none" strike="noStrike" kern="1200" cap="none" spc="0" normalizeH="0" baseline="0" noProof="0" dirty="0" err="1">
                          <a:ln>
                            <a:noFill/>
                          </a:ln>
                          <a:solidFill>
                            <a:schemeClr val="tx2"/>
                          </a:solidFill>
                          <a:effectLst/>
                          <a:uLnTx/>
                          <a:uFillTx/>
                          <a:latin typeface="Century Gothic" panose="020F0302020204030204"/>
                          <a:ea typeface="+mn-ea"/>
                          <a:cs typeface="+mn-cs"/>
                        </a:rPr>
                        <a:t>évaluable</a:t>
                      </a: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&lt; 1%</a:t>
                      </a: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1" i="0" u="sng" strike="noStrike" kern="1200" cap="none" spc="0" normalizeH="0" baseline="0" noProof="0" dirty="0">
                          <a:ln>
                            <a:noFill/>
                          </a:ln>
                          <a:solidFill>
                            <a:schemeClr val="tx2"/>
                          </a:solidFill>
                          <a:effectLst/>
                          <a:uLnTx/>
                          <a:uFillTx/>
                          <a:latin typeface="Century Gothic" panose="020F0302020204030204"/>
                          <a:ea typeface="+mn-ea"/>
                          <a:cs typeface="+mn-cs"/>
                        </a:rPr>
                        <a:t>&gt;</a:t>
                      </a: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 1%</a:t>
                      </a: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1-49%</a:t>
                      </a:r>
                    </a:p>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1000" b="0" i="0" u="sng" strike="noStrike" kern="1200" cap="none" spc="0" normalizeH="0" baseline="0" noProof="0" dirty="0">
                          <a:ln>
                            <a:noFill/>
                          </a:ln>
                          <a:solidFill>
                            <a:schemeClr val="tx2"/>
                          </a:solidFill>
                          <a:effectLst/>
                          <a:uLnTx/>
                          <a:uFillTx/>
                          <a:latin typeface="Century Gothic" panose="020F0302020204030204"/>
                          <a:ea typeface="+mn-ea"/>
                          <a:cs typeface="+mn-cs"/>
                        </a:rPr>
                        <a:t>&gt;</a:t>
                      </a: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 50%</a:t>
                      </a:r>
                      <a:endPar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8 (4)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93 (41)</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128 (56)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83 (36)</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45 (20)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11 (5)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93 (40)</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Century Gothic" panose="020F0302020204030204"/>
                          <a:ea typeface="+mn-ea"/>
                          <a:cs typeface="+mn-cs"/>
                        </a:rPr>
                        <a:t>128 (55)</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76 (33)</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52 (22)</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4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000" b="1" kern="1200" dirty="0" err="1">
                          <a:solidFill>
                            <a:schemeClr val="tx2"/>
                          </a:solidFill>
                          <a:latin typeface="+mn-lt"/>
                          <a:ea typeface="+mn-ea"/>
                          <a:cs typeface="+mn-cs"/>
                        </a:rPr>
                        <a:t>Sels</a:t>
                      </a:r>
                      <a:r>
                        <a:rPr lang="en-US" sz="1000" b="1" kern="1200" dirty="0">
                          <a:solidFill>
                            <a:schemeClr val="tx2"/>
                          </a:solidFill>
                          <a:latin typeface="+mn-lt"/>
                          <a:ea typeface="+mn-ea"/>
                          <a:cs typeface="+mn-cs"/>
                        </a:rPr>
                        <a:t> de </a:t>
                      </a:r>
                      <a:r>
                        <a:rPr lang="en-US" sz="1000" b="1" kern="1200" dirty="0" err="1">
                          <a:solidFill>
                            <a:schemeClr val="tx2"/>
                          </a:solidFill>
                          <a:latin typeface="+mn-lt"/>
                          <a:ea typeface="+mn-ea"/>
                          <a:cs typeface="+mn-cs"/>
                        </a:rPr>
                        <a:t>platine</a:t>
                      </a:r>
                      <a:r>
                        <a:rPr lang="en-US" sz="1000" b="1" kern="1200" dirty="0">
                          <a:solidFill>
                            <a:schemeClr val="tx2"/>
                          </a:solidFill>
                          <a:latin typeface="+mn-lt"/>
                          <a:ea typeface="+mn-ea"/>
                          <a:cs typeface="+mn-cs"/>
                        </a:rPr>
                        <a:t>, n (%)</a:t>
                      </a:r>
                    </a:p>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000" b="0" kern="1200" dirty="0">
                          <a:solidFill>
                            <a:schemeClr val="tx2"/>
                          </a:solidFill>
                          <a:latin typeface="+mn-lt"/>
                          <a:ea typeface="+mn-ea"/>
                          <a:cs typeface="+mn-cs"/>
                        </a:rPr>
                        <a:t>Cisplatine</a:t>
                      </a:r>
                    </a:p>
                    <a:p>
                      <a:pPr marL="92075" marR="0" lvl="0" indent="-4763" algn="l" defTabSz="609585" rtl="0" eaLnBrk="1" fontAlgn="auto" latinLnBrk="0" hangingPunct="1">
                        <a:lnSpc>
                          <a:spcPct val="100000"/>
                        </a:lnSpc>
                        <a:spcBef>
                          <a:spcPts val="300"/>
                        </a:spcBef>
                        <a:spcAft>
                          <a:spcPts val="0"/>
                        </a:spcAft>
                        <a:buClrTx/>
                        <a:buSzTx/>
                        <a:buFontTx/>
                        <a:buNone/>
                        <a:tabLst/>
                        <a:defRPr/>
                      </a:pPr>
                      <a:r>
                        <a:rPr lang="en-US" sz="1000" b="0" kern="1200" dirty="0">
                          <a:solidFill>
                            <a:schemeClr val="tx2"/>
                          </a:solidFill>
                          <a:latin typeface="+mn-lt"/>
                          <a:ea typeface="+mn-ea"/>
                          <a:cs typeface="+mn-cs"/>
                        </a:rPr>
                        <a:t>Carboplatine</a:t>
                      </a:r>
                      <a:endParaRPr lang="en-US" sz="1000" b="1" kern="1200" dirty="0">
                        <a:solidFill>
                          <a:schemeClr val="tx2"/>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55 (24)</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167 (73)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42 (18)</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Century Gothic" panose="020F0302020204030204"/>
                          <a:ea typeface="+mn-ea"/>
                          <a:cs typeface="+mn-cs"/>
                        </a:rPr>
                        <a:t>180 (78)</a:t>
                      </a:r>
                    </a:p>
                  </a:txBody>
                  <a:tcPr marL="36000" marR="3600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sp>
        <p:nvSpPr>
          <p:cNvPr id="10" name="Freeform 5">
            <a:extLst>
              <a:ext uri="{FF2B5EF4-FFF2-40B4-BE49-F238E27FC236}">
                <a16:creationId xmlns="" xmlns:a16="http://schemas.microsoft.com/office/drawing/2014/main" id="{0A85915C-3430-9C7E-2D7F-EF4B26F1C006}"/>
              </a:ext>
            </a:extLst>
          </p:cNvPr>
          <p:cNvSpPr/>
          <p:nvPr/>
        </p:nvSpPr>
        <p:spPr>
          <a:xfrm>
            <a:off x="1255405" y="5176357"/>
            <a:ext cx="10650809" cy="756000"/>
          </a:xfrm>
          <a:prstGeom prst="rect">
            <a:avLst/>
          </a:prstGeom>
          <a:solidFill>
            <a:srgbClr val="005087"/>
          </a:solidFill>
        </p:spPr>
        <p:txBody>
          <a:bodyPr anchor="ctr"/>
          <a:lstStyle/>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Le groupe PD-L1 1-49% était surtout constitué de patients avec un faible niveau d’expression de PD-L1</a:t>
            </a:r>
          </a:p>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La médiane d’expression de PD-L1 dans ce </a:t>
            </a:r>
            <a:r>
              <a:rPr lang="fr-FR" sz="1600" b="1" dirty="0" err="1">
                <a:solidFill>
                  <a:schemeClr val="bg1"/>
                </a:solidFill>
                <a:latin typeface="Century Gothic" panose="020B0502020202020204" pitchFamily="34" charset="0"/>
                <a:cs typeface="Arial Narrow" panose="020B0604020202020204" pitchFamily="34" charset="0"/>
              </a:rPr>
              <a:t>sous-goupe</a:t>
            </a:r>
            <a:r>
              <a:rPr lang="fr-FR" sz="1600" b="1" dirty="0">
                <a:solidFill>
                  <a:schemeClr val="bg1"/>
                </a:solidFill>
                <a:latin typeface="Century Gothic" panose="020B0502020202020204" pitchFamily="34" charset="0"/>
                <a:cs typeface="Arial Narrow" panose="020B0604020202020204" pitchFamily="34" charset="0"/>
              </a:rPr>
              <a:t> était de 10% dans les deux bras</a:t>
            </a:r>
          </a:p>
        </p:txBody>
      </p:sp>
      <p:sp>
        <p:nvSpPr>
          <p:cNvPr id="11" name="Rectangle 10">
            <a:extLst>
              <a:ext uri="{FF2B5EF4-FFF2-40B4-BE49-F238E27FC236}">
                <a16:creationId xmlns="" xmlns:a16="http://schemas.microsoft.com/office/drawing/2014/main" id="{FD18E19A-91BC-4677-2845-68DEA48589FC}"/>
              </a:ext>
            </a:extLst>
          </p:cNvPr>
          <p:cNvSpPr/>
          <p:nvPr/>
        </p:nvSpPr>
        <p:spPr>
          <a:xfrm>
            <a:off x="1168454" y="3098120"/>
            <a:ext cx="5112000" cy="396000"/>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 xmlns:a16="http://schemas.microsoft.com/office/drawing/2014/main" id="{1D819D5A-A202-5419-D9C4-92C99295724C}"/>
              </a:ext>
            </a:extLst>
          </p:cNvPr>
          <p:cNvSpPr/>
          <p:nvPr/>
        </p:nvSpPr>
        <p:spPr>
          <a:xfrm>
            <a:off x="1175132" y="4831322"/>
            <a:ext cx="5112000" cy="252000"/>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 xmlns:a16="http://schemas.microsoft.com/office/drawing/2014/main" id="{E4C26A13-3034-553F-EEBB-B3B2D6A7468D}"/>
              </a:ext>
            </a:extLst>
          </p:cNvPr>
          <p:cNvSpPr/>
          <p:nvPr/>
        </p:nvSpPr>
        <p:spPr>
          <a:xfrm>
            <a:off x="6498595" y="3388775"/>
            <a:ext cx="5436000" cy="359441"/>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 xmlns:a16="http://schemas.microsoft.com/office/drawing/2014/main" id="{1416C90C-FFDC-B23A-D06D-6061E2982885}"/>
              </a:ext>
            </a:extLst>
          </p:cNvPr>
          <p:cNvSpPr/>
          <p:nvPr/>
        </p:nvSpPr>
        <p:spPr>
          <a:xfrm>
            <a:off x="6486590" y="2487826"/>
            <a:ext cx="5436000" cy="213395"/>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303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Flow chart des patients des deux bras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sp>
        <p:nvSpPr>
          <p:cNvPr id="4" name="Rectangle à coins arrondis 30">
            <a:extLst>
              <a:ext uri="{FF2B5EF4-FFF2-40B4-BE49-F238E27FC236}">
                <a16:creationId xmlns="" xmlns:a16="http://schemas.microsoft.com/office/drawing/2014/main" id="{55E01111-C3E9-17BB-2137-D2146EE65729}"/>
              </a:ext>
            </a:extLst>
          </p:cNvPr>
          <p:cNvSpPr/>
          <p:nvPr/>
        </p:nvSpPr>
        <p:spPr>
          <a:xfrm>
            <a:off x="1447065" y="1564634"/>
            <a:ext cx="4860000" cy="4320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8" name="Parenthèse ouvrante 7">
            <a:extLst>
              <a:ext uri="{FF2B5EF4-FFF2-40B4-BE49-F238E27FC236}">
                <a16:creationId xmlns="" xmlns:a16="http://schemas.microsoft.com/office/drawing/2014/main" id="{9CEB6B27-2C30-CC4F-292F-AD07DC628600}"/>
              </a:ext>
            </a:extLst>
          </p:cNvPr>
          <p:cNvSpPr/>
          <p:nvPr/>
        </p:nvSpPr>
        <p:spPr>
          <a:xfrm rot="5400000">
            <a:off x="6310557" y="-281251"/>
            <a:ext cx="324000" cy="3250272"/>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1" name="Freeform 41">
            <a:extLst>
              <a:ext uri="{FF2B5EF4-FFF2-40B4-BE49-F238E27FC236}">
                <a16:creationId xmlns="" xmlns:a16="http://schemas.microsoft.com/office/drawing/2014/main" id="{B5073ED1-5CF2-21A1-1AA3-74317B3A3396}"/>
              </a:ext>
            </a:extLst>
          </p:cNvPr>
          <p:cNvSpPr/>
          <p:nvPr/>
        </p:nvSpPr>
        <p:spPr>
          <a:xfrm>
            <a:off x="3699813" y="1919816"/>
            <a:ext cx="2268000" cy="468000"/>
          </a:xfrm>
          <a:prstGeom prst="rect">
            <a:avLst/>
          </a:prstGeom>
          <a:solidFill>
            <a:schemeClr val="bg2"/>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recu</a:t>
            </a:r>
            <a:r>
              <a:rPr lang="en-US" sz="1000" b="1" dirty="0">
                <a:solidFill>
                  <a:prstClr val="white"/>
                </a:solidFill>
                <a:cs typeface="Arial" panose="020B0604020202020204" pitchFamily="34" charset="0"/>
              </a:rPr>
              <a:t> le </a:t>
            </a:r>
            <a:r>
              <a:rPr lang="en-US" sz="1000" b="1" dirty="0" err="1">
                <a:solidFill>
                  <a:prstClr val="white"/>
                </a:solidFill>
                <a:cs typeface="Arial" panose="020B0604020202020204" pitchFamily="34" charset="0"/>
              </a:rPr>
              <a:t>traitement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néoadjuvant</a:t>
            </a:r>
            <a:r>
              <a:rPr lang="en-US" sz="1000" b="1" dirty="0">
                <a:solidFill>
                  <a:prstClr val="white"/>
                </a:solidFill>
                <a:cs typeface="Arial" panose="020B0604020202020204" pitchFamily="34" charset="0"/>
              </a:rPr>
              <a:t> 228 (&gt;99%)</a:t>
            </a:r>
            <a:endParaRPr lang="en-US" sz="1000" dirty="0">
              <a:solidFill>
                <a:prstClr val="white"/>
              </a:solidFill>
              <a:cs typeface="Arial" panose="020B0604020202020204" pitchFamily="34" charset="0"/>
            </a:endParaRPr>
          </a:p>
        </p:txBody>
      </p:sp>
      <p:sp>
        <p:nvSpPr>
          <p:cNvPr id="13" name="Freeform 5">
            <a:extLst>
              <a:ext uri="{FF2B5EF4-FFF2-40B4-BE49-F238E27FC236}">
                <a16:creationId xmlns="" xmlns:a16="http://schemas.microsoft.com/office/drawing/2014/main" id="{395FB474-91C9-D55A-1272-257E037C1987}"/>
              </a:ext>
            </a:extLst>
          </p:cNvPr>
          <p:cNvSpPr/>
          <p:nvPr/>
        </p:nvSpPr>
        <p:spPr>
          <a:xfrm>
            <a:off x="3616358" y="1593022"/>
            <a:ext cx="2434911" cy="334988"/>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pt-BR" sz="1200" b="1" dirty="0">
                <a:solidFill>
                  <a:schemeClr val="bg2"/>
                </a:solidFill>
                <a:cs typeface="Arial" panose="020B0604020202020204" pitchFamily="34" charset="0"/>
              </a:rPr>
              <a:t>NIVO + CT/NIVO </a:t>
            </a:r>
            <a:r>
              <a:rPr lang="pt-BR" sz="1100" dirty="0">
                <a:solidFill>
                  <a:schemeClr val="bg2"/>
                </a:solidFill>
                <a:cs typeface="Arial" panose="020B0604020202020204" pitchFamily="34" charset="0"/>
              </a:rPr>
              <a:t>(n=229)</a:t>
            </a:r>
            <a:endParaRPr lang="pt-BR" sz="1200" dirty="0">
              <a:solidFill>
                <a:schemeClr val="bg2"/>
              </a:solidFill>
              <a:cs typeface="Arial" panose="020B0604020202020204" pitchFamily="34" charset="0"/>
            </a:endParaRPr>
          </a:p>
        </p:txBody>
      </p:sp>
      <p:sp>
        <p:nvSpPr>
          <p:cNvPr id="12" name="Freeform 5">
            <a:extLst>
              <a:ext uri="{FF2B5EF4-FFF2-40B4-BE49-F238E27FC236}">
                <a16:creationId xmlns="" xmlns:a16="http://schemas.microsoft.com/office/drawing/2014/main" id="{FB7468CE-5269-9CFD-C02D-B6E8A16954FF}"/>
              </a:ext>
            </a:extLst>
          </p:cNvPr>
          <p:cNvSpPr/>
          <p:nvPr/>
        </p:nvSpPr>
        <p:spPr>
          <a:xfrm>
            <a:off x="5230105" y="968731"/>
            <a:ext cx="2484905" cy="365765"/>
          </a:xfrm>
          <a:prstGeom prst="rect">
            <a:avLst/>
          </a:prstGeom>
          <a:solidFill>
            <a:schemeClr val="bg1"/>
          </a:solid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fr-FR" sz="1400" b="1" dirty="0">
                <a:cs typeface="Arial" panose="020B0604020202020204" pitchFamily="34" charset="0"/>
              </a:rPr>
              <a:t>461 patients randomisés</a:t>
            </a:r>
            <a:endParaRPr lang="en-US" sz="1200" b="1" dirty="0">
              <a:cs typeface="Arial" panose="020B0604020202020204" pitchFamily="34" charset="0"/>
            </a:endParaRPr>
          </a:p>
        </p:txBody>
      </p:sp>
      <p:cxnSp>
        <p:nvCxnSpPr>
          <p:cNvPr id="15" name="Connecteur droit avec flèche 14">
            <a:extLst>
              <a:ext uri="{FF2B5EF4-FFF2-40B4-BE49-F238E27FC236}">
                <a16:creationId xmlns="" xmlns:a16="http://schemas.microsoft.com/office/drawing/2014/main" id="{24180DEA-E9DC-434F-36B2-143FA5392567}"/>
              </a:ext>
            </a:extLst>
          </p:cNvPr>
          <p:cNvCxnSpPr>
            <a:cxnSpLocks/>
          </p:cNvCxnSpPr>
          <p:nvPr/>
        </p:nvCxnSpPr>
        <p:spPr>
          <a:xfrm rot="5400000">
            <a:off x="4635813" y="3105157"/>
            <a:ext cx="39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Freeform 41">
            <a:extLst>
              <a:ext uri="{FF2B5EF4-FFF2-40B4-BE49-F238E27FC236}">
                <a16:creationId xmlns="" xmlns:a16="http://schemas.microsoft.com/office/drawing/2014/main" id="{3BCB35F1-908C-C303-841D-CAF73E1F5016}"/>
              </a:ext>
            </a:extLst>
          </p:cNvPr>
          <p:cNvSpPr/>
          <p:nvPr/>
        </p:nvSpPr>
        <p:spPr>
          <a:xfrm>
            <a:off x="3699813" y="3329971"/>
            <a:ext cx="2268000" cy="468000"/>
          </a:xfrm>
          <a:prstGeom prst="rect">
            <a:avLst/>
          </a:prstGeom>
          <a:solidFill>
            <a:schemeClr val="bg2"/>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Opérés</a:t>
            </a:r>
            <a:endParaRPr lang="en-US" sz="1000" b="1" dirty="0">
              <a:solidFill>
                <a:prstClr val="white"/>
              </a:solidFill>
              <a:cs typeface="Arial" panose="020B0604020202020204" pitchFamily="34" charset="0"/>
            </a:endParaRPr>
          </a:p>
          <a:p>
            <a:pPr algn="ctr" defTabSz="514350">
              <a:defRPr/>
            </a:pPr>
            <a:r>
              <a:rPr lang="en-US" sz="1000" b="1" dirty="0">
                <a:solidFill>
                  <a:prstClr val="white"/>
                </a:solidFill>
                <a:cs typeface="Arial" panose="020B0604020202020204" pitchFamily="34" charset="0"/>
              </a:rPr>
              <a:t>178 (78%)</a:t>
            </a:r>
            <a:endParaRPr lang="en-US" sz="1000" dirty="0">
              <a:solidFill>
                <a:prstClr val="white"/>
              </a:solidFill>
              <a:cs typeface="Arial" panose="020B0604020202020204" pitchFamily="34" charset="0"/>
            </a:endParaRPr>
          </a:p>
        </p:txBody>
      </p:sp>
      <p:cxnSp>
        <p:nvCxnSpPr>
          <p:cNvPr id="17" name="Connecteur droit avec flèche 16">
            <a:extLst>
              <a:ext uri="{FF2B5EF4-FFF2-40B4-BE49-F238E27FC236}">
                <a16:creationId xmlns="" xmlns:a16="http://schemas.microsoft.com/office/drawing/2014/main" id="{9650BB5F-CF20-22E0-344D-233F6FFE7942}"/>
              </a:ext>
            </a:extLst>
          </p:cNvPr>
          <p:cNvCxnSpPr>
            <a:cxnSpLocks/>
          </p:cNvCxnSpPr>
          <p:nvPr/>
        </p:nvCxnSpPr>
        <p:spPr>
          <a:xfrm rot="5400000">
            <a:off x="4635813" y="4022785"/>
            <a:ext cx="39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Freeform 41">
            <a:extLst>
              <a:ext uri="{FF2B5EF4-FFF2-40B4-BE49-F238E27FC236}">
                <a16:creationId xmlns="" xmlns:a16="http://schemas.microsoft.com/office/drawing/2014/main" id="{B33E992F-7AB0-D872-8CC8-1D6EC54A7861}"/>
              </a:ext>
            </a:extLst>
          </p:cNvPr>
          <p:cNvSpPr/>
          <p:nvPr/>
        </p:nvSpPr>
        <p:spPr>
          <a:xfrm>
            <a:off x="3699813" y="4247599"/>
            <a:ext cx="2268000" cy="468000"/>
          </a:xfrm>
          <a:prstGeom prst="rect">
            <a:avLst/>
          </a:prstGeom>
          <a:solidFill>
            <a:schemeClr val="bg2"/>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recu</a:t>
            </a:r>
            <a:r>
              <a:rPr lang="en-US" sz="1000" b="1" dirty="0">
                <a:solidFill>
                  <a:prstClr val="white"/>
                </a:solidFill>
                <a:cs typeface="Arial" panose="020B0604020202020204" pitchFamily="34" charset="0"/>
              </a:rPr>
              <a:t> le </a:t>
            </a:r>
            <a:r>
              <a:rPr lang="en-US" sz="1000" b="1" dirty="0" err="1">
                <a:solidFill>
                  <a:prstClr val="white"/>
                </a:solidFill>
                <a:cs typeface="Arial" panose="020B0604020202020204" pitchFamily="34" charset="0"/>
              </a:rPr>
              <a:t>traitement</a:t>
            </a:r>
            <a:r>
              <a:rPr lang="en-US" sz="1000" b="1" dirty="0">
                <a:solidFill>
                  <a:prstClr val="white"/>
                </a:solidFill>
                <a:cs typeface="Arial" panose="020B0604020202020204" pitchFamily="34" charset="0"/>
              </a:rPr>
              <a:t> adjuvant</a:t>
            </a:r>
          </a:p>
          <a:p>
            <a:pPr algn="ctr" defTabSz="514350">
              <a:defRPr/>
            </a:pPr>
            <a:r>
              <a:rPr lang="en-US" sz="1000" b="1" dirty="0">
                <a:solidFill>
                  <a:prstClr val="white"/>
                </a:solidFill>
                <a:cs typeface="Arial" panose="020B0604020202020204" pitchFamily="34" charset="0"/>
              </a:rPr>
              <a:t>142 (62%)</a:t>
            </a:r>
            <a:endParaRPr lang="en-US" sz="1000" dirty="0">
              <a:solidFill>
                <a:prstClr val="white"/>
              </a:solidFill>
              <a:cs typeface="Arial" panose="020B0604020202020204" pitchFamily="34" charset="0"/>
            </a:endParaRPr>
          </a:p>
        </p:txBody>
      </p:sp>
      <p:cxnSp>
        <p:nvCxnSpPr>
          <p:cNvPr id="20" name="Connecteur droit avec flèche 19">
            <a:extLst>
              <a:ext uri="{FF2B5EF4-FFF2-40B4-BE49-F238E27FC236}">
                <a16:creationId xmlns="" xmlns:a16="http://schemas.microsoft.com/office/drawing/2014/main" id="{9AF5E344-C2AE-D61A-7033-B9DF1F88743D}"/>
              </a:ext>
            </a:extLst>
          </p:cNvPr>
          <p:cNvCxnSpPr>
            <a:cxnSpLocks/>
          </p:cNvCxnSpPr>
          <p:nvPr/>
        </p:nvCxnSpPr>
        <p:spPr>
          <a:xfrm rot="5400000">
            <a:off x="4752813" y="4821052"/>
            <a:ext cx="162000" cy="0"/>
          </a:xfrm>
          <a:prstGeom prst="straightConnector1">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1" name="Parenthèse ouvrante 20">
            <a:extLst>
              <a:ext uri="{FF2B5EF4-FFF2-40B4-BE49-F238E27FC236}">
                <a16:creationId xmlns="" xmlns:a16="http://schemas.microsoft.com/office/drawing/2014/main" id="{89960DC1-9168-07CE-BC22-6327B9F29ACB}"/>
              </a:ext>
            </a:extLst>
          </p:cNvPr>
          <p:cNvSpPr/>
          <p:nvPr/>
        </p:nvSpPr>
        <p:spPr>
          <a:xfrm rot="5400000">
            <a:off x="4723508" y="4451360"/>
            <a:ext cx="216000" cy="113180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3" name="Freeform 41">
            <a:extLst>
              <a:ext uri="{FF2B5EF4-FFF2-40B4-BE49-F238E27FC236}">
                <a16:creationId xmlns="" xmlns:a16="http://schemas.microsoft.com/office/drawing/2014/main" id="{800F16E4-1A30-6C9A-A49B-C1C2E890F786}"/>
              </a:ext>
            </a:extLst>
          </p:cNvPr>
          <p:cNvSpPr/>
          <p:nvPr/>
        </p:nvSpPr>
        <p:spPr>
          <a:xfrm>
            <a:off x="3699813" y="5165226"/>
            <a:ext cx="1004106" cy="468000"/>
          </a:xfrm>
          <a:prstGeom prst="rect">
            <a:avLst/>
          </a:prstGeom>
          <a:solidFill>
            <a:schemeClr val="bg2"/>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a:solidFill>
                  <a:prstClr val="white"/>
                </a:solidFill>
                <a:cs typeface="Arial" panose="020B0604020202020204" pitchFamily="34" charset="0"/>
              </a:rPr>
              <a:t>85% (60%)</a:t>
            </a:r>
          </a:p>
          <a:p>
            <a:pPr algn="ctr" defTabSz="514350">
              <a:defRPr/>
            </a:pPr>
            <a:r>
              <a:rPr lang="en-US" sz="1000" b="1" dirty="0" err="1">
                <a:solidFill>
                  <a:prstClr val="white"/>
                </a:solidFill>
                <a:cs typeface="Arial" panose="020B0604020202020204" pitchFamily="34" charset="0"/>
              </a:rPr>
              <a:t>complet</a:t>
            </a:r>
            <a:endParaRPr lang="en-US" sz="1000" dirty="0">
              <a:solidFill>
                <a:prstClr val="white"/>
              </a:solidFill>
              <a:cs typeface="Arial" panose="020B0604020202020204" pitchFamily="34" charset="0"/>
            </a:endParaRPr>
          </a:p>
        </p:txBody>
      </p:sp>
      <p:sp>
        <p:nvSpPr>
          <p:cNvPr id="24" name="Freeform 41">
            <a:extLst>
              <a:ext uri="{FF2B5EF4-FFF2-40B4-BE49-F238E27FC236}">
                <a16:creationId xmlns="" xmlns:a16="http://schemas.microsoft.com/office/drawing/2014/main" id="{EA5D84D5-E9EE-80C5-F01D-5DCCBE9A044B}"/>
              </a:ext>
            </a:extLst>
          </p:cNvPr>
          <p:cNvSpPr/>
          <p:nvPr/>
        </p:nvSpPr>
        <p:spPr>
          <a:xfrm>
            <a:off x="3699813" y="2412343"/>
            <a:ext cx="2268000" cy="468000"/>
          </a:xfrm>
          <a:prstGeom prst="rect">
            <a:avLst/>
          </a:prstGeom>
          <a:solidFill>
            <a:schemeClr val="bg1"/>
          </a:solidFill>
          <a:ln w="12700" cap="flat" cmpd="sng" algn="ctr">
            <a:solidFill>
              <a:schemeClr val="bg2"/>
            </a:solidFill>
            <a:prstDash val="solid"/>
          </a:ln>
          <a:effectLst/>
        </p:spPr>
        <p:txBody>
          <a:bodyPr spcFirstLastPara="0" vert="horz" wrap="square" lIns="74434" tIns="74434" rIns="74434" bIns="74434" numCol="1" spcCol="1270" anchor="ctr" anchorCtr="0">
            <a:noAutofit/>
          </a:bodyPr>
          <a:lstStyle/>
          <a:p>
            <a:pPr marL="0" marR="0" lvl="0" indent="0" algn="ctr" defTabSz="450056" rtl="0" eaLnBrk="1" fontAlgn="auto" latinLnBrk="0" hangingPunct="1">
              <a:spcAft>
                <a:spcPts val="0"/>
              </a:spcAft>
              <a:buClrTx/>
              <a:buSzTx/>
              <a:buFontTx/>
              <a:buNone/>
              <a:tabLst/>
              <a:defRPr/>
            </a:pPr>
            <a:r>
              <a:rPr kumimoji="0" lang="pt-BR" sz="9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Traitement</a:t>
            </a:r>
            <a:r>
              <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 </a:t>
            </a:r>
            <a:r>
              <a:rPr kumimoji="0" lang="pt-BR" sz="9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complet</a:t>
            </a:r>
            <a:endPar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a:p>
            <a:pPr marL="0" marR="0" lvl="0" indent="0" algn="ctr" defTabSz="450056" rtl="0" eaLnBrk="1" fontAlgn="auto" latinLnBrk="0" hangingPunct="1">
              <a:spcAft>
                <a:spcPts val="0"/>
              </a:spcAft>
              <a:buClrTx/>
              <a:buSzTx/>
              <a:buFontTx/>
              <a:buNone/>
              <a:tabLst/>
              <a:defRPr/>
            </a:pPr>
            <a:r>
              <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194 (85%)</a:t>
            </a:r>
            <a:endParaRPr kumimoji="0" lang="pt-BR" sz="900" b="0"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p:txBody>
      </p:sp>
      <p:sp>
        <p:nvSpPr>
          <p:cNvPr id="25" name="Freeform 41">
            <a:extLst>
              <a:ext uri="{FF2B5EF4-FFF2-40B4-BE49-F238E27FC236}">
                <a16:creationId xmlns="" xmlns:a16="http://schemas.microsoft.com/office/drawing/2014/main" id="{A02C4B7E-B57C-DFB7-8AD0-0775D5A7DB3C}"/>
              </a:ext>
            </a:extLst>
          </p:cNvPr>
          <p:cNvSpPr/>
          <p:nvPr/>
        </p:nvSpPr>
        <p:spPr>
          <a:xfrm>
            <a:off x="4963707" y="5165226"/>
            <a:ext cx="1004106" cy="468000"/>
          </a:xfrm>
          <a:prstGeom prst="rect">
            <a:avLst/>
          </a:prstGeom>
          <a:solidFill>
            <a:schemeClr val="bg1"/>
          </a:solidFill>
          <a:ln w="12700" cap="flat" cmpd="sng" algn="ctr">
            <a:solidFill>
              <a:schemeClr val="bg2"/>
            </a:solidFill>
            <a:prstDash val="solid"/>
          </a:ln>
          <a:effectLst/>
        </p:spPr>
        <p:txBody>
          <a:bodyPr spcFirstLastPara="0" vert="horz" wrap="square" lIns="74434" tIns="74434" rIns="74434" bIns="74434" numCol="1" spcCol="1270" anchor="ctr" anchorCtr="0">
            <a:noAutofit/>
          </a:bodyPr>
          <a:lstStyle/>
          <a:p>
            <a:pPr algn="ctr" defTabSz="450056"/>
            <a:r>
              <a:rPr lang="en-US" sz="900" b="1" dirty="0">
                <a:latin typeface="Century Gothic" panose="020F0302020204030204"/>
                <a:cs typeface="Arial" panose="020B0604020202020204" pitchFamily="34" charset="0"/>
              </a:rPr>
              <a:t>8% (6%)</a:t>
            </a:r>
          </a:p>
          <a:p>
            <a:pPr algn="ctr" defTabSz="450056"/>
            <a:r>
              <a:rPr lang="en-US" sz="900" b="1" dirty="0" err="1">
                <a:latin typeface="Century Gothic" panose="020F0302020204030204"/>
                <a:cs typeface="Arial" panose="020B0604020202020204" pitchFamily="34" charset="0"/>
              </a:rPr>
              <a:t>En</a:t>
            </a:r>
            <a:r>
              <a:rPr lang="en-US" sz="900" b="1" dirty="0">
                <a:latin typeface="Century Gothic" panose="020F0302020204030204"/>
                <a:cs typeface="Arial" panose="020B0604020202020204" pitchFamily="34" charset="0"/>
              </a:rPr>
              <a:t> </a:t>
            </a:r>
            <a:r>
              <a:rPr lang="en-US" sz="900" b="1" dirty="0" err="1">
                <a:latin typeface="Century Gothic" panose="020F0302020204030204"/>
                <a:cs typeface="Arial" panose="020B0604020202020204" pitchFamily="34" charset="0"/>
              </a:rPr>
              <a:t>cours</a:t>
            </a:r>
            <a:endParaRPr lang="en-US" sz="900" b="1" dirty="0">
              <a:latin typeface="Century Gothic" panose="020F0302020204030204"/>
              <a:cs typeface="Arial" panose="020B0604020202020204" pitchFamily="34" charset="0"/>
            </a:endParaRPr>
          </a:p>
        </p:txBody>
      </p:sp>
      <p:graphicFrame>
        <p:nvGraphicFramePr>
          <p:cNvPr id="26" name="Tableau 25">
            <a:extLst>
              <a:ext uri="{FF2B5EF4-FFF2-40B4-BE49-F238E27FC236}">
                <a16:creationId xmlns="" xmlns:a16="http://schemas.microsoft.com/office/drawing/2014/main" id="{6B0727B5-4015-6655-776A-5496D66750EB}"/>
              </a:ext>
            </a:extLst>
          </p:cNvPr>
          <p:cNvGraphicFramePr>
            <a:graphicFrameLocks noGrp="1"/>
          </p:cNvGraphicFramePr>
          <p:nvPr>
            <p:extLst>
              <p:ext uri="{D42A27DB-BD31-4B8C-83A1-F6EECF244321}">
                <p14:modId xmlns:p14="http://schemas.microsoft.com/office/powerpoint/2010/main" val="1805379963"/>
              </p:ext>
            </p:extLst>
          </p:nvPr>
        </p:nvGraphicFramePr>
        <p:xfrm>
          <a:off x="1872823" y="1928722"/>
          <a:ext cx="1440000" cy="72732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34 (15%) arrêt de traitement néoadjuvant </a:t>
                      </a:r>
                    </a:p>
                  </a:txBody>
                  <a:tcPr marL="121920" marR="121920" marT="60960" marB="6096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Toxicité</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21(9%)</a:t>
                      </a:r>
                    </a:p>
                    <a:p>
                      <a:pPr algn="r">
                        <a:spcBef>
                          <a:spcPts val="0"/>
                        </a:spcBef>
                      </a:pPr>
                      <a:r>
                        <a:rPr lang="en-US" sz="700" dirty="0">
                          <a:solidFill>
                            <a:schemeClr val="tx1"/>
                          </a:solidFill>
                          <a:latin typeface="+mn-lt"/>
                        </a:rPr>
                        <a:t>3 (1%)</a:t>
                      </a:r>
                    </a:p>
                    <a:p>
                      <a:pPr algn="r">
                        <a:spcBef>
                          <a:spcPts val="0"/>
                        </a:spcBef>
                      </a:pPr>
                      <a:r>
                        <a:rPr lang="en-US" sz="700" dirty="0">
                          <a:solidFill>
                            <a:schemeClr val="tx1"/>
                          </a:solidFill>
                          <a:latin typeface="+mn-lt"/>
                        </a:rPr>
                        <a:t>10 (4%)</a:t>
                      </a:r>
                    </a:p>
                  </a:txBody>
                  <a:tcPr marL="36000" marR="36000" marT="0" marB="72000" anchor="ctr">
                    <a:lnL w="9525"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27" name="Tableau 26">
            <a:extLst>
              <a:ext uri="{FF2B5EF4-FFF2-40B4-BE49-F238E27FC236}">
                <a16:creationId xmlns="" xmlns:a16="http://schemas.microsoft.com/office/drawing/2014/main" id="{D0BBE678-6410-3609-8DC0-4FEEBBF0C1F8}"/>
              </a:ext>
            </a:extLst>
          </p:cNvPr>
          <p:cNvGraphicFramePr>
            <a:graphicFrameLocks noGrp="1"/>
          </p:cNvGraphicFramePr>
          <p:nvPr>
            <p:extLst>
              <p:ext uri="{D42A27DB-BD31-4B8C-83A1-F6EECF244321}">
                <p14:modId xmlns:p14="http://schemas.microsoft.com/office/powerpoint/2010/main" val="1101788407"/>
              </p:ext>
            </p:extLst>
          </p:nvPr>
        </p:nvGraphicFramePr>
        <p:xfrm>
          <a:off x="1717291" y="2946427"/>
          <a:ext cx="1595532" cy="834000"/>
        </p:xfrm>
        <a:graphic>
          <a:graphicData uri="http://schemas.openxmlformats.org/drawingml/2006/table">
            <a:tbl>
              <a:tblPr firstRow="1" bandRow="1"/>
              <a:tblGrid>
                <a:gridCol w="1116872">
                  <a:extLst>
                    <a:ext uri="{9D8B030D-6E8A-4147-A177-3AD203B41FA5}">
                      <a16:colId xmlns="" xmlns:a16="http://schemas.microsoft.com/office/drawing/2014/main" val="20000"/>
                    </a:ext>
                  </a:extLst>
                </a:gridCol>
                <a:gridCol w="47866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46 (20%) chirurgie annulée</a:t>
                      </a:r>
                    </a:p>
                  </a:txBody>
                  <a:tcPr marL="121920" marR="121920" marT="60960" marB="6096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16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Refus</a:t>
                      </a:r>
                      <a:r>
                        <a:rPr lang="en-US" sz="700" b="0" kern="1200" dirty="0">
                          <a:solidFill>
                            <a:schemeClr val="tx1"/>
                          </a:solidFill>
                          <a:latin typeface="+mn-lt"/>
                          <a:ea typeface="+mn-ea"/>
                          <a:cs typeface="+mn-cs"/>
                        </a:rPr>
                        <a:t> du </a:t>
                      </a:r>
                      <a:r>
                        <a:rPr lang="en-US" sz="700" b="0" kern="1200" dirty="0" err="1">
                          <a:solidFill>
                            <a:schemeClr val="tx1"/>
                          </a:solidFill>
                          <a:latin typeface="+mn-lt"/>
                          <a:ea typeface="+mn-ea"/>
                          <a:cs typeface="+mn-cs"/>
                        </a:rPr>
                        <a:t>oatient</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Decision du </a:t>
                      </a:r>
                      <a:r>
                        <a:rPr lang="en-US" sz="700" b="0" kern="1200" dirty="0" err="1">
                          <a:solidFill>
                            <a:schemeClr val="tx1"/>
                          </a:solidFill>
                          <a:latin typeface="+mn-lt"/>
                          <a:ea typeface="+mn-ea"/>
                          <a:cs typeface="+mn-cs"/>
                        </a:rPr>
                        <a:t>chirurgien</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EI</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13 (6%)</a:t>
                      </a:r>
                    </a:p>
                    <a:p>
                      <a:pPr algn="r">
                        <a:spcBef>
                          <a:spcPts val="0"/>
                        </a:spcBef>
                      </a:pPr>
                      <a:r>
                        <a:rPr lang="en-US" sz="700" dirty="0">
                          <a:solidFill>
                            <a:schemeClr val="tx1"/>
                          </a:solidFill>
                          <a:latin typeface="+mn-lt"/>
                        </a:rPr>
                        <a:t>11 (5%)</a:t>
                      </a:r>
                    </a:p>
                    <a:p>
                      <a:pPr algn="r">
                        <a:spcBef>
                          <a:spcPts val="0"/>
                        </a:spcBef>
                      </a:pPr>
                      <a:r>
                        <a:rPr lang="en-US" sz="700" dirty="0">
                          <a:solidFill>
                            <a:schemeClr val="tx1"/>
                          </a:solidFill>
                          <a:latin typeface="+mn-lt"/>
                        </a:rPr>
                        <a:t>8 (4%)</a:t>
                      </a:r>
                    </a:p>
                    <a:p>
                      <a:pPr algn="r">
                        <a:spcBef>
                          <a:spcPts val="0"/>
                        </a:spcBef>
                      </a:pPr>
                      <a:r>
                        <a:rPr lang="en-US" sz="700" dirty="0">
                          <a:solidFill>
                            <a:schemeClr val="tx1"/>
                          </a:solidFill>
                          <a:latin typeface="+mn-lt"/>
                        </a:rPr>
                        <a:t>7 (3%)</a:t>
                      </a:r>
                    </a:p>
                    <a:p>
                      <a:pPr algn="r">
                        <a:spcBef>
                          <a:spcPts val="0"/>
                        </a:spcBef>
                      </a:pPr>
                      <a:r>
                        <a:rPr lang="en-US" sz="700" dirty="0">
                          <a:solidFill>
                            <a:schemeClr val="tx1"/>
                          </a:solidFill>
                          <a:latin typeface="+mn-lt"/>
                        </a:rPr>
                        <a:t>7 (3%)</a:t>
                      </a:r>
                    </a:p>
                  </a:txBody>
                  <a:tcPr marL="36000" marR="36000" marT="0" marB="72000" anchor="ctr">
                    <a:lnL w="9525"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28" name="Tableau 27">
            <a:extLst>
              <a:ext uri="{FF2B5EF4-FFF2-40B4-BE49-F238E27FC236}">
                <a16:creationId xmlns="" xmlns:a16="http://schemas.microsoft.com/office/drawing/2014/main" id="{E5DD5E6B-2BA3-4081-A908-8AE771762371}"/>
              </a:ext>
            </a:extLst>
          </p:cNvPr>
          <p:cNvGraphicFramePr>
            <a:graphicFrameLocks noGrp="1"/>
          </p:cNvGraphicFramePr>
          <p:nvPr>
            <p:extLst>
              <p:ext uri="{D42A27DB-BD31-4B8C-83A1-F6EECF244321}">
                <p14:modId xmlns:p14="http://schemas.microsoft.com/office/powerpoint/2010/main" val="2983422901"/>
              </p:ext>
            </p:extLst>
          </p:nvPr>
        </p:nvGraphicFramePr>
        <p:xfrm>
          <a:off x="1872823" y="4107252"/>
          <a:ext cx="1440000" cy="72732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301558">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39 (17%) pas de traitement adjuvant</a:t>
                      </a:r>
                    </a:p>
                  </a:txBody>
                  <a:tcPr marL="121920" marR="121920" marT="60960" marB="6096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Toxicité</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13 (6%)</a:t>
                      </a:r>
                    </a:p>
                    <a:p>
                      <a:pPr algn="r">
                        <a:spcBef>
                          <a:spcPts val="0"/>
                        </a:spcBef>
                      </a:pPr>
                      <a:r>
                        <a:rPr lang="en-US" sz="700" dirty="0">
                          <a:solidFill>
                            <a:schemeClr val="tx1"/>
                          </a:solidFill>
                          <a:latin typeface="+mn-lt"/>
                        </a:rPr>
                        <a:t>5 (2%)</a:t>
                      </a:r>
                    </a:p>
                    <a:p>
                      <a:pPr algn="r">
                        <a:spcBef>
                          <a:spcPts val="0"/>
                        </a:spcBef>
                      </a:pPr>
                      <a:r>
                        <a:rPr lang="en-US" sz="700" dirty="0">
                          <a:solidFill>
                            <a:schemeClr val="tx1"/>
                          </a:solidFill>
                          <a:latin typeface="+mn-lt"/>
                        </a:rPr>
                        <a:t>21 (9%)</a:t>
                      </a:r>
                    </a:p>
                  </a:txBody>
                  <a:tcPr marL="36000" marR="36000" marT="0" marB="72000" anchor="ctr">
                    <a:lnL w="9525"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29" name="Tableau 28">
            <a:extLst>
              <a:ext uri="{FF2B5EF4-FFF2-40B4-BE49-F238E27FC236}">
                <a16:creationId xmlns="" xmlns:a16="http://schemas.microsoft.com/office/drawing/2014/main" id="{DC03989B-68D0-B8AF-2B13-402FE5CB6DC7}"/>
              </a:ext>
            </a:extLst>
          </p:cNvPr>
          <p:cNvGraphicFramePr>
            <a:graphicFrameLocks noGrp="1"/>
          </p:cNvGraphicFramePr>
          <p:nvPr>
            <p:extLst>
              <p:ext uri="{D42A27DB-BD31-4B8C-83A1-F6EECF244321}">
                <p14:modId xmlns:p14="http://schemas.microsoft.com/office/powerpoint/2010/main" val="1618437494"/>
              </p:ext>
            </p:extLst>
          </p:nvPr>
        </p:nvGraphicFramePr>
        <p:xfrm>
          <a:off x="1872823" y="5051908"/>
          <a:ext cx="1440000" cy="62064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49 (34%) arrêt du traitement</a:t>
                      </a:r>
                    </a:p>
                  </a:txBody>
                  <a:tcPr marL="121920" marR="121920" marT="60960" marB="6096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Toxicité</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17 (12%)</a:t>
                      </a:r>
                    </a:p>
                    <a:p>
                      <a:pPr algn="r">
                        <a:spcBef>
                          <a:spcPts val="0"/>
                        </a:spcBef>
                      </a:pPr>
                      <a:r>
                        <a:rPr lang="en-US" sz="700" dirty="0">
                          <a:solidFill>
                            <a:schemeClr val="tx1"/>
                          </a:solidFill>
                          <a:latin typeface="+mn-lt"/>
                        </a:rPr>
                        <a:t>16 (11%)</a:t>
                      </a:r>
                    </a:p>
                    <a:p>
                      <a:pPr algn="r">
                        <a:spcBef>
                          <a:spcPts val="0"/>
                        </a:spcBef>
                      </a:pPr>
                      <a:r>
                        <a:rPr lang="en-US" sz="700" dirty="0">
                          <a:solidFill>
                            <a:schemeClr val="tx1"/>
                          </a:solidFill>
                          <a:latin typeface="+mn-lt"/>
                        </a:rPr>
                        <a:t>16 (11%)</a:t>
                      </a:r>
                    </a:p>
                  </a:txBody>
                  <a:tcPr marL="36000" marR="36000" marT="0" marB="72000" anchor="ctr">
                    <a:lnL w="9525"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cxnSp>
        <p:nvCxnSpPr>
          <p:cNvPr id="31" name="Connecteur droit 30">
            <a:extLst>
              <a:ext uri="{FF2B5EF4-FFF2-40B4-BE49-F238E27FC236}">
                <a16:creationId xmlns="" xmlns:a16="http://schemas.microsoft.com/office/drawing/2014/main" id="{4A7F3C71-D520-9484-AE90-4716AF81E2D1}"/>
              </a:ext>
            </a:extLst>
          </p:cNvPr>
          <p:cNvCxnSpPr>
            <a:cxnSpLocks/>
          </p:cNvCxnSpPr>
          <p:nvPr/>
        </p:nvCxnSpPr>
        <p:spPr>
          <a:xfrm flipV="1">
            <a:off x="3319210" y="2153816"/>
            <a:ext cx="307782" cy="0"/>
          </a:xfrm>
          <a:prstGeom prst="line">
            <a:avLst/>
          </a:prstGeom>
          <a:ln w="952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 xmlns:a16="http://schemas.microsoft.com/office/drawing/2014/main" id="{F87180ED-A776-0445-79E4-65040EFEC910}"/>
              </a:ext>
            </a:extLst>
          </p:cNvPr>
          <p:cNvCxnSpPr>
            <a:cxnSpLocks/>
          </p:cNvCxnSpPr>
          <p:nvPr/>
        </p:nvCxnSpPr>
        <p:spPr>
          <a:xfrm flipV="1">
            <a:off x="3319210" y="3563971"/>
            <a:ext cx="307782" cy="0"/>
          </a:xfrm>
          <a:prstGeom prst="line">
            <a:avLst/>
          </a:prstGeom>
          <a:ln w="952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 xmlns:a16="http://schemas.microsoft.com/office/drawing/2014/main" id="{F4DD69F6-5833-30B6-310C-E981E035B64D}"/>
              </a:ext>
            </a:extLst>
          </p:cNvPr>
          <p:cNvCxnSpPr>
            <a:cxnSpLocks/>
          </p:cNvCxnSpPr>
          <p:nvPr/>
        </p:nvCxnSpPr>
        <p:spPr>
          <a:xfrm flipV="1">
            <a:off x="3319210" y="4481599"/>
            <a:ext cx="307782" cy="0"/>
          </a:xfrm>
          <a:prstGeom prst="line">
            <a:avLst/>
          </a:prstGeom>
          <a:ln w="952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 xmlns:a16="http://schemas.microsoft.com/office/drawing/2014/main" id="{109514B5-EB43-2FF4-706D-43C1CA11AFB7}"/>
              </a:ext>
            </a:extLst>
          </p:cNvPr>
          <p:cNvCxnSpPr>
            <a:cxnSpLocks/>
          </p:cNvCxnSpPr>
          <p:nvPr/>
        </p:nvCxnSpPr>
        <p:spPr>
          <a:xfrm flipV="1">
            <a:off x="3319210" y="5399226"/>
            <a:ext cx="307782" cy="0"/>
          </a:xfrm>
          <a:prstGeom prst="line">
            <a:avLst/>
          </a:prstGeom>
          <a:ln w="9525"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36" name="Rectangle à coins arrondis 30">
            <a:extLst>
              <a:ext uri="{FF2B5EF4-FFF2-40B4-BE49-F238E27FC236}">
                <a16:creationId xmlns="" xmlns:a16="http://schemas.microsoft.com/office/drawing/2014/main" id="{2555FFF8-67ED-75BD-7AB9-0546B657B6A9}"/>
              </a:ext>
            </a:extLst>
          </p:cNvPr>
          <p:cNvSpPr/>
          <p:nvPr/>
        </p:nvSpPr>
        <p:spPr>
          <a:xfrm>
            <a:off x="6623064" y="1564634"/>
            <a:ext cx="4860000" cy="4320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37" name="Freeform 41">
            <a:extLst>
              <a:ext uri="{FF2B5EF4-FFF2-40B4-BE49-F238E27FC236}">
                <a16:creationId xmlns="" xmlns:a16="http://schemas.microsoft.com/office/drawing/2014/main" id="{70028DD7-EA3C-DD11-E6FF-AAE838B84901}"/>
              </a:ext>
            </a:extLst>
          </p:cNvPr>
          <p:cNvSpPr/>
          <p:nvPr/>
        </p:nvSpPr>
        <p:spPr>
          <a:xfrm>
            <a:off x="6950085" y="1919816"/>
            <a:ext cx="2268000" cy="468000"/>
          </a:xfrm>
          <a:prstGeom prst="rect">
            <a:avLst/>
          </a:prstGeom>
          <a:solidFill>
            <a:schemeClr val="tx1">
              <a:lumMod val="50000"/>
              <a:lumOff val="50000"/>
            </a:schemeClr>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recu</a:t>
            </a:r>
            <a:r>
              <a:rPr lang="en-US" sz="1000" b="1" dirty="0">
                <a:solidFill>
                  <a:prstClr val="white"/>
                </a:solidFill>
                <a:cs typeface="Arial" panose="020B0604020202020204" pitchFamily="34" charset="0"/>
              </a:rPr>
              <a:t> le </a:t>
            </a:r>
            <a:r>
              <a:rPr lang="en-US" sz="1000" b="1" dirty="0" err="1">
                <a:solidFill>
                  <a:prstClr val="white"/>
                </a:solidFill>
                <a:cs typeface="Arial" panose="020B0604020202020204" pitchFamily="34" charset="0"/>
              </a:rPr>
              <a:t>traitement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néoadjuvant</a:t>
            </a:r>
            <a:r>
              <a:rPr lang="en-US" sz="1000" b="1" dirty="0">
                <a:solidFill>
                  <a:prstClr val="white"/>
                </a:solidFill>
                <a:cs typeface="Arial" panose="020B0604020202020204" pitchFamily="34" charset="0"/>
              </a:rPr>
              <a:t> 230 (99%)</a:t>
            </a:r>
            <a:endParaRPr lang="en-US" sz="1000" dirty="0">
              <a:solidFill>
                <a:prstClr val="white"/>
              </a:solidFill>
              <a:cs typeface="Arial" panose="020B0604020202020204" pitchFamily="34" charset="0"/>
            </a:endParaRPr>
          </a:p>
        </p:txBody>
      </p:sp>
      <p:sp>
        <p:nvSpPr>
          <p:cNvPr id="38" name="Freeform 5">
            <a:extLst>
              <a:ext uri="{FF2B5EF4-FFF2-40B4-BE49-F238E27FC236}">
                <a16:creationId xmlns="" xmlns:a16="http://schemas.microsoft.com/office/drawing/2014/main" id="{63C407DE-B56E-4BBB-EBD6-218529BFEC87}"/>
              </a:ext>
            </a:extLst>
          </p:cNvPr>
          <p:cNvSpPr/>
          <p:nvPr/>
        </p:nvSpPr>
        <p:spPr>
          <a:xfrm>
            <a:off x="6866630" y="1593022"/>
            <a:ext cx="2434911" cy="334988"/>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pt-BR" sz="1200" b="1" dirty="0">
                <a:solidFill>
                  <a:schemeClr val="tx1">
                    <a:lumMod val="50000"/>
                    <a:lumOff val="50000"/>
                  </a:schemeClr>
                </a:solidFill>
                <a:cs typeface="Arial" panose="020B0604020202020204" pitchFamily="34" charset="0"/>
              </a:rPr>
              <a:t>CT/Placebo </a:t>
            </a:r>
            <a:r>
              <a:rPr lang="pt-BR" sz="1100" dirty="0">
                <a:solidFill>
                  <a:schemeClr val="tx1">
                    <a:lumMod val="50000"/>
                    <a:lumOff val="50000"/>
                  </a:schemeClr>
                </a:solidFill>
                <a:cs typeface="Arial" panose="020B0604020202020204" pitchFamily="34" charset="0"/>
              </a:rPr>
              <a:t>(n=232)</a:t>
            </a:r>
            <a:endParaRPr lang="pt-BR" sz="1200" dirty="0">
              <a:solidFill>
                <a:schemeClr val="tx1">
                  <a:lumMod val="50000"/>
                  <a:lumOff val="50000"/>
                </a:schemeClr>
              </a:solidFill>
              <a:cs typeface="Arial" panose="020B0604020202020204" pitchFamily="34" charset="0"/>
            </a:endParaRPr>
          </a:p>
        </p:txBody>
      </p:sp>
      <p:cxnSp>
        <p:nvCxnSpPr>
          <p:cNvPr id="39" name="Connecteur droit avec flèche 38">
            <a:extLst>
              <a:ext uri="{FF2B5EF4-FFF2-40B4-BE49-F238E27FC236}">
                <a16:creationId xmlns="" xmlns:a16="http://schemas.microsoft.com/office/drawing/2014/main" id="{A5AF9182-85A3-403B-84BE-04257525584A}"/>
              </a:ext>
            </a:extLst>
          </p:cNvPr>
          <p:cNvCxnSpPr>
            <a:cxnSpLocks/>
          </p:cNvCxnSpPr>
          <p:nvPr/>
        </p:nvCxnSpPr>
        <p:spPr>
          <a:xfrm rot="5400000">
            <a:off x="7886085" y="3105157"/>
            <a:ext cx="39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0" name="Freeform 41">
            <a:extLst>
              <a:ext uri="{FF2B5EF4-FFF2-40B4-BE49-F238E27FC236}">
                <a16:creationId xmlns="" xmlns:a16="http://schemas.microsoft.com/office/drawing/2014/main" id="{EE89092E-E069-0581-21BD-93FE19BAB71C}"/>
              </a:ext>
            </a:extLst>
          </p:cNvPr>
          <p:cNvSpPr/>
          <p:nvPr/>
        </p:nvSpPr>
        <p:spPr>
          <a:xfrm>
            <a:off x="6950085" y="3329971"/>
            <a:ext cx="2268000" cy="468000"/>
          </a:xfrm>
          <a:prstGeom prst="rect">
            <a:avLst/>
          </a:prstGeom>
          <a:solidFill>
            <a:schemeClr val="tx1">
              <a:lumMod val="50000"/>
              <a:lumOff val="50000"/>
            </a:schemeClr>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Opérés</a:t>
            </a:r>
            <a:endParaRPr lang="en-US" sz="1000" b="1" dirty="0">
              <a:solidFill>
                <a:prstClr val="white"/>
              </a:solidFill>
              <a:cs typeface="Arial" panose="020B0604020202020204" pitchFamily="34" charset="0"/>
            </a:endParaRPr>
          </a:p>
          <a:p>
            <a:pPr algn="ctr" defTabSz="514350">
              <a:defRPr/>
            </a:pPr>
            <a:r>
              <a:rPr lang="en-US" sz="1000" b="1" dirty="0">
                <a:solidFill>
                  <a:prstClr val="white"/>
                </a:solidFill>
                <a:cs typeface="Arial" panose="020B0604020202020204" pitchFamily="34" charset="0"/>
              </a:rPr>
              <a:t>178 (77%)</a:t>
            </a:r>
            <a:endParaRPr lang="en-US" sz="1000" dirty="0">
              <a:solidFill>
                <a:prstClr val="white"/>
              </a:solidFill>
              <a:cs typeface="Arial" panose="020B0604020202020204" pitchFamily="34" charset="0"/>
            </a:endParaRPr>
          </a:p>
        </p:txBody>
      </p:sp>
      <p:cxnSp>
        <p:nvCxnSpPr>
          <p:cNvPr id="41" name="Connecteur droit avec flèche 40">
            <a:extLst>
              <a:ext uri="{FF2B5EF4-FFF2-40B4-BE49-F238E27FC236}">
                <a16:creationId xmlns="" xmlns:a16="http://schemas.microsoft.com/office/drawing/2014/main" id="{503D89FE-FC4F-60E5-2D7E-A57D8C9B320B}"/>
              </a:ext>
            </a:extLst>
          </p:cNvPr>
          <p:cNvCxnSpPr>
            <a:cxnSpLocks/>
          </p:cNvCxnSpPr>
          <p:nvPr/>
        </p:nvCxnSpPr>
        <p:spPr>
          <a:xfrm rot="5400000">
            <a:off x="7886085" y="4022785"/>
            <a:ext cx="396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Freeform 41">
            <a:extLst>
              <a:ext uri="{FF2B5EF4-FFF2-40B4-BE49-F238E27FC236}">
                <a16:creationId xmlns="" xmlns:a16="http://schemas.microsoft.com/office/drawing/2014/main" id="{48589459-BCD8-09E6-DF16-081E9A244F05}"/>
              </a:ext>
            </a:extLst>
          </p:cNvPr>
          <p:cNvSpPr/>
          <p:nvPr/>
        </p:nvSpPr>
        <p:spPr>
          <a:xfrm>
            <a:off x="6950085" y="4247599"/>
            <a:ext cx="2268000" cy="468000"/>
          </a:xfrm>
          <a:prstGeom prst="rect">
            <a:avLst/>
          </a:prstGeom>
          <a:solidFill>
            <a:schemeClr val="tx1">
              <a:lumMod val="50000"/>
              <a:lumOff val="50000"/>
            </a:schemeClr>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err="1">
                <a:solidFill>
                  <a:prstClr val="white"/>
                </a:solidFill>
                <a:cs typeface="Arial" panose="020B0604020202020204" pitchFamily="34" charset="0"/>
              </a:rPr>
              <a:t>Ont</a:t>
            </a:r>
            <a:r>
              <a:rPr lang="en-US" sz="1000" b="1" dirty="0">
                <a:solidFill>
                  <a:prstClr val="white"/>
                </a:solidFill>
                <a:cs typeface="Arial" panose="020B0604020202020204" pitchFamily="34" charset="0"/>
              </a:rPr>
              <a:t> </a:t>
            </a:r>
            <a:r>
              <a:rPr lang="en-US" sz="1000" b="1" dirty="0" err="1">
                <a:solidFill>
                  <a:prstClr val="white"/>
                </a:solidFill>
                <a:cs typeface="Arial" panose="020B0604020202020204" pitchFamily="34" charset="0"/>
              </a:rPr>
              <a:t>recu</a:t>
            </a:r>
            <a:r>
              <a:rPr lang="en-US" sz="1000" b="1" dirty="0">
                <a:solidFill>
                  <a:prstClr val="white"/>
                </a:solidFill>
                <a:cs typeface="Arial" panose="020B0604020202020204" pitchFamily="34" charset="0"/>
              </a:rPr>
              <a:t> le </a:t>
            </a:r>
            <a:r>
              <a:rPr lang="en-US" sz="1000" b="1" dirty="0" err="1">
                <a:solidFill>
                  <a:prstClr val="white"/>
                </a:solidFill>
                <a:cs typeface="Arial" panose="020B0604020202020204" pitchFamily="34" charset="0"/>
              </a:rPr>
              <a:t>traitement</a:t>
            </a:r>
            <a:r>
              <a:rPr lang="en-US" sz="1000" b="1" dirty="0">
                <a:solidFill>
                  <a:prstClr val="white"/>
                </a:solidFill>
                <a:cs typeface="Arial" panose="020B0604020202020204" pitchFamily="34" charset="0"/>
              </a:rPr>
              <a:t> adjuvant</a:t>
            </a:r>
          </a:p>
          <a:p>
            <a:pPr algn="ctr" defTabSz="514350">
              <a:defRPr/>
            </a:pPr>
            <a:r>
              <a:rPr lang="en-US" sz="1000" b="1" dirty="0">
                <a:solidFill>
                  <a:prstClr val="white"/>
                </a:solidFill>
                <a:cs typeface="Arial" panose="020B0604020202020204" pitchFamily="34" charset="0"/>
              </a:rPr>
              <a:t>152 (66%)</a:t>
            </a:r>
            <a:endParaRPr lang="en-US" sz="1000" dirty="0">
              <a:solidFill>
                <a:prstClr val="white"/>
              </a:solidFill>
              <a:cs typeface="Arial" panose="020B0604020202020204" pitchFamily="34" charset="0"/>
            </a:endParaRPr>
          </a:p>
        </p:txBody>
      </p:sp>
      <p:cxnSp>
        <p:nvCxnSpPr>
          <p:cNvPr id="43" name="Connecteur droit avec flèche 42">
            <a:extLst>
              <a:ext uri="{FF2B5EF4-FFF2-40B4-BE49-F238E27FC236}">
                <a16:creationId xmlns="" xmlns:a16="http://schemas.microsoft.com/office/drawing/2014/main" id="{27646167-A293-AA1C-536B-AE44FCD50760}"/>
              </a:ext>
            </a:extLst>
          </p:cNvPr>
          <p:cNvCxnSpPr>
            <a:cxnSpLocks/>
          </p:cNvCxnSpPr>
          <p:nvPr/>
        </p:nvCxnSpPr>
        <p:spPr>
          <a:xfrm rot="5400000">
            <a:off x="8003085" y="4821052"/>
            <a:ext cx="162000" cy="0"/>
          </a:xfrm>
          <a:prstGeom prst="straightConnector1">
            <a:avLst/>
          </a:prstGeom>
          <a:ln w="12700">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4" name="Parenthèse ouvrante 43">
            <a:extLst>
              <a:ext uri="{FF2B5EF4-FFF2-40B4-BE49-F238E27FC236}">
                <a16:creationId xmlns="" xmlns:a16="http://schemas.microsoft.com/office/drawing/2014/main" id="{0E3071AB-9032-079D-A471-DDFB1BCA6D5B}"/>
              </a:ext>
            </a:extLst>
          </p:cNvPr>
          <p:cNvSpPr/>
          <p:nvPr/>
        </p:nvSpPr>
        <p:spPr>
          <a:xfrm rot="5400000">
            <a:off x="7973780" y="4451360"/>
            <a:ext cx="216000" cy="113180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45" name="Freeform 41">
            <a:extLst>
              <a:ext uri="{FF2B5EF4-FFF2-40B4-BE49-F238E27FC236}">
                <a16:creationId xmlns="" xmlns:a16="http://schemas.microsoft.com/office/drawing/2014/main" id="{C2F6D380-C632-83FE-5EF5-C63EBFE416C3}"/>
              </a:ext>
            </a:extLst>
          </p:cNvPr>
          <p:cNvSpPr/>
          <p:nvPr/>
        </p:nvSpPr>
        <p:spPr>
          <a:xfrm>
            <a:off x="6950085" y="5165226"/>
            <a:ext cx="1004106" cy="468000"/>
          </a:xfrm>
          <a:prstGeom prst="rect">
            <a:avLst/>
          </a:prstGeom>
          <a:solidFill>
            <a:schemeClr val="tx1">
              <a:lumMod val="50000"/>
              <a:lumOff val="50000"/>
            </a:schemeClr>
          </a:solidFill>
          <a:ln w="25400" cap="flat" cmpd="sng" algn="ctr">
            <a:noFill/>
            <a:prstDash val="solid"/>
          </a:ln>
          <a:effectLst/>
        </p:spPr>
        <p:txBody>
          <a:bodyPr spcFirstLastPara="0" vert="horz" wrap="square" lIns="36000" tIns="36000" rIns="36000" bIns="36000" numCol="1" spcCol="1270" anchor="ctr" anchorCtr="0">
            <a:noAutofit/>
          </a:bodyPr>
          <a:lstStyle/>
          <a:p>
            <a:pPr algn="ctr" defTabSz="514350">
              <a:defRPr/>
            </a:pPr>
            <a:r>
              <a:rPr lang="en-US" sz="1000" b="1" dirty="0">
                <a:solidFill>
                  <a:prstClr val="white"/>
                </a:solidFill>
                <a:cs typeface="Arial" panose="020B0604020202020204" pitchFamily="34" charset="0"/>
              </a:rPr>
              <a:t>92% (60%)</a:t>
            </a:r>
          </a:p>
          <a:p>
            <a:pPr algn="ctr" defTabSz="514350">
              <a:defRPr/>
            </a:pPr>
            <a:r>
              <a:rPr lang="en-US" sz="1000" b="1" dirty="0" err="1">
                <a:solidFill>
                  <a:prstClr val="white"/>
                </a:solidFill>
                <a:cs typeface="Arial" panose="020B0604020202020204" pitchFamily="34" charset="0"/>
              </a:rPr>
              <a:t>complet</a:t>
            </a:r>
            <a:endParaRPr lang="en-US" sz="1000" dirty="0">
              <a:solidFill>
                <a:prstClr val="white"/>
              </a:solidFill>
              <a:cs typeface="Arial" panose="020B0604020202020204" pitchFamily="34" charset="0"/>
            </a:endParaRPr>
          </a:p>
        </p:txBody>
      </p:sp>
      <p:sp>
        <p:nvSpPr>
          <p:cNvPr id="46" name="Freeform 41">
            <a:extLst>
              <a:ext uri="{FF2B5EF4-FFF2-40B4-BE49-F238E27FC236}">
                <a16:creationId xmlns="" xmlns:a16="http://schemas.microsoft.com/office/drawing/2014/main" id="{2ABE9FBB-21BC-90CB-E42C-48C968A82C5D}"/>
              </a:ext>
            </a:extLst>
          </p:cNvPr>
          <p:cNvSpPr/>
          <p:nvPr/>
        </p:nvSpPr>
        <p:spPr>
          <a:xfrm>
            <a:off x="6950085" y="2412343"/>
            <a:ext cx="2268000" cy="468000"/>
          </a:xfrm>
          <a:prstGeom prst="rect">
            <a:avLst/>
          </a:prstGeom>
          <a:solidFill>
            <a:schemeClr val="bg1"/>
          </a:solidFill>
          <a:ln w="127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marL="0" marR="0" lvl="0" indent="0" algn="ctr" defTabSz="450056" rtl="0" eaLnBrk="1" fontAlgn="auto" latinLnBrk="0" hangingPunct="1">
              <a:spcAft>
                <a:spcPts val="0"/>
              </a:spcAft>
              <a:buClrTx/>
              <a:buSzTx/>
              <a:buFontTx/>
              <a:buNone/>
              <a:tabLst/>
              <a:defRPr/>
            </a:pPr>
            <a:r>
              <a:rPr kumimoji="0" lang="pt-BR" sz="9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Traitement</a:t>
            </a:r>
            <a:r>
              <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 </a:t>
            </a:r>
            <a:r>
              <a:rPr kumimoji="0" lang="pt-BR" sz="9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complet</a:t>
            </a:r>
            <a:endPar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a:p>
            <a:pPr marL="0" marR="0" lvl="0" indent="0" algn="ctr" defTabSz="450056" rtl="0" eaLnBrk="1" fontAlgn="auto" latinLnBrk="0" hangingPunct="1">
              <a:spcAft>
                <a:spcPts val="0"/>
              </a:spcAft>
              <a:buClrTx/>
              <a:buSzTx/>
              <a:buFontTx/>
              <a:buNone/>
              <a:tabLst/>
              <a:defRPr/>
            </a:pPr>
            <a:r>
              <a:rPr kumimoji="0" lang="pt-BR" sz="9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205 (89%)</a:t>
            </a:r>
            <a:endParaRPr kumimoji="0" lang="pt-BR" sz="900" b="0"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p:txBody>
      </p:sp>
      <p:sp>
        <p:nvSpPr>
          <p:cNvPr id="47" name="Freeform 41">
            <a:extLst>
              <a:ext uri="{FF2B5EF4-FFF2-40B4-BE49-F238E27FC236}">
                <a16:creationId xmlns="" xmlns:a16="http://schemas.microsoft.com/office/drawing/2014/main" id="{1A9559F1-A64D-03BB-4342-A9E21F6C07FA}"/>
              </a:ext>
            </a:extLst>
          </p:cNvPr>
          <p:cNvSpPr/>
          <p:nvPr/>
        </p:nvSpPr>
        <p:spPr>
          <a:xfrm>
            <a:off x="8213979" y="5165226"/>
            <a:ext cx="1004106" cy="468000"/>
          </a:xfrm>
          <a:prstGeom prst="rect">
            <a:avLst/>
          </a:prstGeom>
          <a:solidFill>
            <a:schemeClr val="bg1"/>
          </a:solidFill>
          <a:ln w="127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defTabSz="450056"/>
            <a:r>
              <a:rPr lang="en-US" sz="900" b="1" dirty="0">
                <a:latin typeface="Century Gothic" panose="020F0302020204030204"/>
                <a:cs typeface="Arial" panose="020B0604020202020204" pitchFamily="34" charset="0"/>
              </a:rPr>
              <a:t>8% (5%)</a:t>
            </a:r>
          </a:p>
          <a:p>
            <a:pPr algn="ctr" defTabSz="450056"/>
            <a:r>
              <a:rPr lang="en-US" sz="900" b="1" dirty="0" err="1">
                <a:latin typeface="Century Gothic" panose="020F0302020204030204"/>
                <a:cs typeface="Arial" panose="020B0604020202020204" pitchFamily="34" charset="0"/>
              </a:rPr>
              <a:t>En</a:t>
            </a:r>
            <a:r>
              <a:rPr lang="en-US" sz="900" b="1" dirty="0">
                <a:latin typeface="Century Gothic" panose="020F0302020204030204"/>
                <a:cs typeface="Arial" panose="020B0604020202020204" pitchFamily="34" charset="0"/>
              </a:rPr>
              <a:t> </a:t>
            </a:r>
            <a:r>
              <a:rPr lang="en-US" sz="900" b="1" dirty="0" err="1">
                <a:latin typeface="Century Gothic" panose="020F0302020204030204"/>
                <a:cs typeface="Arial" panose="020B0604020202020204" pitchFamily="34" charset="0"/>
              </a:rPr>
              <a:t>cours</a:t>
            </a:r>
            <a:endParaRPr lang="en-US" sz="900" b="1" dirty="0">
              <a:latin typeface="Century Gothic" panose="020F0302020204030204"/>
              <a:cs typeface="Arial" panose="020B0604020202020204" pitchFamily="34" charset="0"/>
            </a:endParaRPr>
          </a:p>
        </p:txBody>
      </p:sp>
      <p:graphicFrame>
        <p:nvGraphicFramePr>
          <p:cNvPr id="48" name="Tableau 47">
            <a:extLst>
              <a:ext uri="{FF2B5EF4-FFF2-40B4-BE49-F238E27FC236}">
                <a16:creationId xmlns="" xmlns:a16="http://schemas.microsoft.com/office/drawing/2014/main" id="{B08F5F49-8E43-CE98-3D9F-761092958D11}"/>
              </a:ext>
            </a:extLst>
          </p:cNvPr>
          <p:cNvGraphicFramePr>
            <a:graphicFrameLocks noGrp="1"/>
          </p:cNvGraphicFramePr>
          <p:nvPr>
            <p:extLst>
              <p:ext uri="{D42A27DB-BD31-4B8C-83A1-F6EECF244321}">
                <p14:modId xmlns:p14="http://schemas.microsoft.com/office/powerpoint/2010/main" val="3598821671"/>
              </p:ext>
            </p:extLst>
          </p:nvPr>
        </p:nvGraphicFramePr>
        <p:xfrm>
          <a:off x="9598721" y="1928722"/>
          <a:ext cx="1440000" cy="72732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25 (11%) </a:t>
                      </a:r>
                      <a:r>
                        <a:rPr lang="fr-FR" sz="700" b="1" kern="1200" dirty="0">
                          <a:solidFill>
                            <a:schemeClr val="tx1"/>
                          </a:solidFill>
                          <a:latin typeface="Calibri"/>
                          <a:ea typeface="+mn-ea"/>
                          <a:cs typeface="Arial" panose="020B0604020202020204" pitchFamily="34" charset="0"/>
                        </a:rPr>
                        <a:t>arrêt de traitement néoadjuvant </a:t>
                      </a:r>
                      <a:endParaRPr lang="fr-FR" sz="700" b="1" dirty="0">
                        <a:solidFill>
                          <a:schemeClr val="tx1"/>
                        </a:solidFill>
                        <a:latin typeface="+mn-lt"/>
                        <a:cs typeface="Arial" panose="020B0604020202020204" pitchFamily="34" charset="0"/>
                      </a:endParaRPr>
                    </a:p>
                  </a:txBody>
                  <a:tcPr marL="121920" marR="121920" marT="60960" marB="6096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Calibri"/>
                          <a:ea typeface="+mn-ea"/>
                          <a:cs typeface="+mn-cs"/>
                        </a:rPr>
                        <a:t>Toxicité</a:t>
                      </a:r>
                      <a:endParaRPr lang="en-US" sz="700" b="0" kern="1200" dirty="0">
                        <a:solidFill>
                          <a:schemeClr val="tx1"/>
                        </a:solidFill>
                        <a:latin typeface="Calibri"/>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Calibri"/>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Calibri"/>
                          <a:ea typeface="+mn-ea"/>
                          <a:cs typeface="+mn-cs"/>
                        </a:rPr>
                        <a:t>Autre</a:t>
                      </a:r>
                      <a:endParaRPr lang="en-US" sz="700" b="0" kern="1200" dirty="0">
                        <a:solidFill>
                          <a:schemeClr val="tx1"/>
                        </a:solidFill>
                        <a:latin typeface="Calibri"/>
                        <a:ea typeface="+mn-ea"/>
                        <a:cs typeface="+mn-cs"/>
                      </a:endParaRPr>
                    </a:p>
                  </a:txBody>
                  <a:tcPr marL="36000" marR="36000" marT="0" marB="72000" anchor="ctr">
                    <a:lnL w="635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11 (5%)</a:t>
                      </a:r>
                    </a:p>
                    <a:p>
                      <a:pPr algn="r">
                        <a:spcBef>
                          <a:spcPts val="0"/>
                        </a:spcBef>
                      </a:pPr>
                      <a:r>
                        <a:rPr lang="en-US" sz="700" dirty="0">
                          <a:solidFill>
                            <a:schemeClr val="tx1"/>
                          </a:solidFill>
                          <a:latin typeface="+mn-lt"/>
                        </a:rPr>
                        <a:t>3 (1%)</a:t>
                      </a:r>
                    </a:p>
                    <a:p>
                      <a:pPr algn="r">
                        <a:spcBef>
                          <a:spcPts val="0"/>
                        </a:spcBef>
                      </a:pPr>
                      <a:r>
                        <a:rPr lang="en-US" sz="700" dirty="0">
                          <a:solidFill>
                            <a:schemeClr val="tx1"/>
                          </a:solidFill>
                          <a:latin typeface="+mn-lt"/>
                        </a:rPr>
                        <a:t>11 (5%)</a:t>
                      </a:r>
                    </a:p>
                  </a:txBody>
                  <a:tcPr marL="36000" marR="36000" marT="0" marB="72000" anchor="ctr">
                    <a:lnL w="952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49" name="Tableau 48">
            <a:extLst>
              <a:ext uri="{FF2B5EF4-FFF2-40B4-BE49-F238E27FC236}">
                <a16:creationId xmlns="" xmlns:a16="http://schemas.microsoft.com/office/drawing/2014/main" id="{AA3625A0-FB6C-B020-8545-47D127CD74AC}"/>
              </a:ext>
            </a:extLst>
          </p:cNvPr>
          <p:cNvGraphicFramePr>
            <a:graphicFrameLocks noGrp="1"/>
          </p:cNvGraphicFramePr>
          <p:nvPr>
            <p:extLst>
              <p:ext uri="{D42A27DB-BD31-4B8C-83A1-F6EECF244321}">
                <p14:modId xmlns:p14="http://schemas.microsoft.com/office/powerpoint/2010/main" val="816817506"/>
              </p:ext>
            </p:extLst>
          </p:nvPr>
        </p:nvGraphicFramePr>
        <p:xfrm>
          <a:off x="9598720" y="2946427"/>
          <a:ext cx="1608249" cy="834000"/>
        </p:xfrm>
        <a:graphic>
          <a:graphicData uri="http://schemas.openxmlformats.org/drawingml/2006/table">
            <a:tbl>
              <a:tblPr firstRow="1" bandRow="1"/>
              <a:tblGrid>
                <a:gridCol w="1125774">
                  <a:extLst>
                    <a:ext uri="{9D8B030D-6E8A-4147-A177-3AD203B41FA5}">
                      <a16:colId xmlns="" xmlns:a16="http://schemas.microsoft.com/office/drawing/2014/main" val="20000"/>
                    </a:ext>
                  </a:extLst>
                </a:gridCol>
                <a:gridCol w="482475">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50 (22%) chirurgie annulée</a:t>
                      </a:r>
                    </a:p>
                  </a:txBody>
                  <a:tcPr marL="121920" marR="121920" marT="60960" marB="6096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16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Refus</a:t>
                      </a:r>
                      <a:r>
                        <a:rPr lang="en-US" sz="700" b="0" kern="1200" dirty="0">
                          <a:solidFill>
                            <a:schemeClr val="tx1"/>
                          </a:solidFill>
                          <a:latin typeface="+mn-lt"/>
                          <a:ea typeface="+mn-ea"/>
                          <a:cs typeface="+mn-cs"/>
                        </a:rPr>
                        <a:t> du patient</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Decision du </a:t>
                      </a:r>
                      <a:r>
                        <a:rPr lang="en-US" sz="700" b="0" kern="1200" dirty="0" err="1">
                          <a:solidFill>
                            <a:schemeClr val="tx1"/>
                          </a:solidFill>
                          <a:latin typeface="+mn-lt"/>
                          <a:ea typeface="+mn-ea"/>
                          <a:cs typeface="+mn-cs"/>
                        </a:rPr>
                        <a:t>chirurgien</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EI</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22 (10%)</a:t>
                      </a:r>
                    </a:p>
                    <a:p>
                      <a:pPr algn="r">
                        <a:spcBef>
                          <a:spcPts val="0"/>
                        </a:spcBef>
                      </a:pPr>
                      <a:r>
                        <a:rPr lang="en-US" sz="700" dirty="0">
                          <a:solidFill>
                            <a:schemeClr val="tx1"/>
                          </a:solidFill>
                          <a:latin typeface="+mn-lt"/>
                        </a:rPr>
                        <a:t>8 (3%)</a:t>
                      </a:r>
                    </a:p>
                    <a:p>
                      <a:pPr algn="r">
                        <a:spcBef>
                          <a:spcPts val="0"/>
                        </a:spcBef>
                      </a:pPr>
                      <a:r>
                        <a:rPr lang="en-US" sz="700" dirty="0">
                          <a:solidFill>
                            <a:schemeClr val="tx1"/>
                          </a:solidFill>
                          <a:latin typeface="+mn-lt"/>
                        </a:rPr>
                        <a:t>6 (3%)</a:t>
                      </a:r>
                    </a:p>
                    <a:p>
                      <a:pPr algn="r">
                        <a:spcBef>
                          <a:spcPts val="0"/>
                        </a:spcBef>
                      </a:pPr>
                      <a:r>
                        <a:rPr lang="en-US" sz="700" dirty="0">
                          <a:solidFill>
                            <a:schemeClr val="tx1"/>
                          </a:solidFill>
                          <a:latin typeface="+mn-lt"/>
                        </a:rPr>
                        <a:t>4 (2%)</a:t>
                      </a:r>
                    </a:p>
                    <a:p>
                      <a:pPr algn="r">
                        <a:spcBef>
                          <a:spcPts val="0"/>
                        </a:spcBef>
                      </a:pPr>
                      <a:r>
                        <a:rPr lang="en-US" sz="700" dirty="0">
                          <a:solidFill>
                            <a:schemeClr val="tx1"/>
                          </a:solidFill>
                          <a:latin typeface="+mn-lt"/>
                        </a:rPr>
                        <a:t>10 (4%)</a:t>
                      </a:r>
                    </a:p>
                  </a:txBody>
                  <a:tcPr marL="36000" marR="36000" marT="0" marB="72000" anchor="ctr">
                    <a:lnL w="952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50" name="Tableau 49">
            <a:extLst>
              <a:ext uri="{FF2B5EF4-FFF2-40B4-BE49-F238E27FC236}">
                <a16:creationId xmlns="" xmlns:a16="http://schemas.microsoft.com/office/drawing/2014/main" id="{12B798E2-274D-B826-727B-97F5AEC0A09B}"/>
              </a:ext>
            </a:extLst>
          </p:cNvPr>
          <p:cNvGraphicFramePr>
            <a:graphicFrameLocks noGrp="1"/>
          </p:cNvGraphicFramePr>
          <p:nvPr/>
        </p:nvGraphicFramePr>
        <p:xfrm>
          <a:off x="9598721" y="4107252"/>
          <a:ext cx="1440000" cy="72732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29 (13%) pas de traitement adjuvant</a:t>
                      </a:r>
                    </a:p>
                  </a:txBody>
                  <a:tcPr marL="121920" marR="121920" marT="60960" marB="6096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Toxicité</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14 (6%)</a:t>
                      </a:r>
                    </a:p>
                    <a:p>
                      <a:pPr algn="r">
                        <a:spcBef>
                          <a:spcPts val="0"/>
                        </a:spcBef>
                      </a:pPr>
                      <a:r>
                        <a:rPr lang="en-US" sz="700" dirty="0">
                          <a:solidFill>
                            <a:schemeClr val="tx1"/>
                          </a:solidFill>
                          <a:latin typeface="+mn-lt"/>
                        </a:rPr>
                        <a:t>5 (2%)</a:t>
                      </a:r>
                    </a:p>
                    <a:p>
                      <a:pPr algn="r">
                        <a:spcBef>
                          <a:spcPts val="0"/>
                        </a:spcBef>
                      </a:pPr>
                      <a:r>
                        <a:rPr lang="en-US" sz="700" dirty="0">
                          <a:solidFill>
                            <a:schemeClr val="tx1"/>
                          </a:solidFill>
                          <a:latin typeface="+mn-lt"/>
                        </a:rPr>
                        <a:t>10 (4%)</a:t>
                      </a:r>
                    </a:p>
                  </a:txBody>
                  <a:tcPr marL="36000" marR="36000" marT="0" marB="72000" anchor="ctr">
                    <a:lnL w="952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graphicFrame>
        <p:nvGraphicFramePr>
          <p:cNvPr id="51" name="Tableau 50">
            <a:extLst>
              <a:ext uri="{FF2B5EF4-FFF2-40B4-BE49-F238E27FC236}">
                <a16:creationId xmlns="" xmlns:a16="http://schemas.microsoft.com/office/drawing/2014/main" id="{48932866-BFD6-D9DD-57FD-83E012D49F76}"/>
              </a:ext>
            </a:extLst>
          </p:cNvPr>
          <p:cNvGraphicFramePr>
            <a:graphicFrameLocks noGrp="1"/>
          </p:cNvGraphicFramePr>
          <p:nvPr>
            <p:extLst>
              <p:ext uri="{D42A27DB-BD31-4B8C-83A1-F6EECF244321}">
                <p14:modId xmlns:p14="http://schemas.microsoft.com/office/powerpoint/2010/main" val="2529767480"/>
              </p:ext>
            </p:extLst>
          </p:nvPr>
        </p:nvGraphicFramePr>
        <p:xfrm>
          <a:off x="9598721" y="5051908"/>
          <a:ext cx="1440000" cy="620640"/>
        </p:xfrm>
        <a:graphic>
          <a:graphicData uri="http://schemas.openxmlformats.org/drawingml/2006/table">
            <a:tbl>
              <a:tblPr firstRow="1" bandRow="1"/>
              <a:tblGrid>
                <a:gridCol w="1008000">
                  <a:extLst>
                    <a:ext uri="{9D8B030D-6E8A-4147-A177-3AD203B41FA5}">
                      <a16:colId xmlns="" xmlns:a16="http://schemas.microsoft.com/office/drawing/2014/main" val="20000"/>
                    </a:ext>
                  </a:extLst>
                </a:gridCol>
                <a:gridCol w="432000">
                  <a:extLst>
                    <a:ext uri="{9D8B030D-6E8A-4147-A177-3AD203B41FA5}">
                      <a16:colId xmlns="" xmlns:a16="http://schemas.microsoft.com/office/drawing/2014/main" val="20004"/>
                    </a:ext>
                  </a:extLst>
                </a:gridCol>
              </a:tblGrid>
              <a:tr h="17209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lang="fr-FR" sz="700" b="1" dirty="0">
                          <a:solidFill>
                            <a:schemeClr val="tx1"/>
                          </a:solidFill>
                          <a:latin typeface="+mn-lt"/>
                          <a:cs typeface="Arial" panose="020B0604020202020204" pitchFamily="34" charset="0"/>
                        </a:rPr>
                        <a:t>52 (34%) arrêt du traitement</a:t>
                      </a:r>
                    </a:p>
                  </a:txBody>
                  <a:tcPr marL="121920" marR="121920" marT="60960" marB="6096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Chemo/NIVO</a:t>
                      </a:r>
                      <a:br>
                        <a:rPr lang="fr-FR" sz="800" b="1" dirty="0">
                          <a:solidFill>
                            <a:schemeClr val="bg1"/>
                          </a:solidFill>
                          <a:latin typeface="+mn-lt"/>
                          <a:cs typeface="Arial" panose="020B0604020202020204" pitchFamily="34" charset="0"/>
                        </a:rPr>
                      </a:br>
                      <a:r>
                        <a:rPr lang="fr-FR" sz="800" b="1" dirty="0">
                          <a:solidFill>
                            <a:schemeClr val="bg1"/>
                          </a:solidFill>
                          <a:latin typeface="+mn-lt"/>
                          <a:cs typeface="Arial" panose="020B0604020202020204" pitchFamily="34" charset="0"/>
                        </a:rPr>
                        <a:t>(n=229)</a:t>
                      </a: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235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Toxicité</a:t>
                      </a:r>
                      <a:endParaRPr lang="en-US" sz="700" b="0" kern="1200" dirty="0">
                        <a:solidFill>
                          <a:schemeClr val="tx1"/>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a:solidFill>
                            <a:schemeClr val="tx1"/>
                          </a:solidFill>
                          <a:latin typeface="+mn-lt"/>
                          <a:ea typeface="+mn-ea"/>
                          <a:cs typeface="+mn-cs"/>
                        </a:rPr>
                        <a:t>Progression</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b="0" kern="1200" dirty="0" err="1">
                          <a:solidFill>
                            <a:schemeClr val="tx1"/>
                          </a:solidFill>
                          <a:latin typeface="+mn-lt"/>
                          <a:ea typeface="+mn-ea"/>
                          <a:cs typeface="+mn-cs"/>
                        </a:rPr>
                        <a:t>Autre</a:t>
                      </a:r>
                      <a:endParaRPr lang="en-US" sz="700" b="0" kern="1200" dirty="0">
                        <a:solidFill>
                          <a:schemeClr val="tx1"/>
                        </a:solidFill>
                        <a:latin typeface="+mn-lt"/>
                        <a:ea typeface="+mn-ea"/>
                        <a:cs typeface="+mn-cs"/>
                      </a:endParaRPr>
                    </a:p>
                  </a:txBody>
                  <a:tcPr marL="36000" marR="36000" marT="0" marB="72000" anchor="ctr">
                    <a:lnL w="6350"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a:spcBef>
                          <a:spcPts val="0"/>
                        </a:spcBef>
                      </a:pPr>
                      <a:r>
                        <a:rPr lang="en-US" sz="700" dirty="0">
                          <a:solidFill>
                            <a:schemeClr val="tx1"/>
                          </a:solidFill>
                          <a:latin typeface="+mn-lt"/>
                        </a:rPr>
                        <a:t>37 (24%)</a:t>
                      </a:r>
                    </a:p>
                    <a:p>
                      <a:pPr algn="r">
                        <a:spcBef>
                          <a:spcPts val="0"/>
                        </a:spcBef>
                      </a:pPr>
                      <a:r>
                        <a:rPr lang="en-US" sz="700" dirty="0">
                          <a:solidFill>
                            <a:schemeClr val="tx1"/>
                          </a:solidFill>
                          <a:latin typeface="+mn-lt"/>
                        </a:rPr>
                        <a:t>3 (2%)</a:t>
                      </a:r>
                    </a:p>
                    <a:p>
                      <a:pPr algn="r">
                        <a:spcBef>
                          <a:spcPts val="0"/>
                        </a:spcBef>
                      </a:pPr>
                      <a:r>
                        <a:rPr lang="en-US" sz="700" dirty="0">
                          <a:solidFill>
                            <a:schemeClr val="tx1"/>
                          </a:solidFill>
                          <a:latin typeface="+mn-lt"/>
                        </a:rPr>
                        <a:t>12 (8%)</a:t>
                      </a:r>
                    </a:p>
                  </a:txBody>
                  <a:tcPr marL="36000" marR="36000" marT="0" marB="72000" anchor="ctr">
                    <a:lnL w="952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bl>
          </a:graphicData>
        </a:graphic>
      </p:graphicFrame>
      <p:cxnSp>
        <p:nvCxnSpPr>
          <p:cNvPr id="52" name="Connecteur droit 51">
            <a:extLst>
              <a:ext uri="{FF2B5EF4-FFF2-40B4-BE49-F238E27FC236}">
                <a16:creationId xmlns="" xmlns:a16="http://schemas.microsoft.com/office/drawing/2014/main" id="{994CB381-DC4D-C904-61B5-4D0A725D0A00}"/>
              </a:ext>
            </a:extLst>
          </p:cNvPr>
          <p:cNvCxnSpPr>
            <a:cxnSpLocks/>
          </p:cNvCxnSpPr>
          <p:nvPr/>
        </p:nvCxnSpPr>
        <p:spPr>
          <a:xfrm flipV="1">
            <a:off x="9272118" y="2153816"/>
            <a:ext cx="307782" cy="0"/>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 xmlns:a16="http://schemas.microsoft.com/office/drawing/2014/main" id="{46AB4AF7-46C0-112E-8483-7506EE6B4DAC}"/>
              </a:ext>
            </a:extLst>
          </p:cNvPr>
          <p:cNvCxnSpPr>
            <a:cxnSpLocks/>
          </p:cNvCxnSpPr>
          <p:nvPr/>
        </p:nvCxnSpPr>
        <p:spPr>
          <a:xfrm flipV="1">
            <a:off x="9272118" y="3563971"/>
            <a:ext cx="307782" cy="0"/>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 xmlns:a16="http://schemas.microsoft.com/office/drawing/2014/main" id="{322F5589-4993-36FF-ADCE-7892220A748C}"/>
              </a:ext>
            </a:extLst>
          </p:cNvPr>
          <p:cNvCxnSpPr>
            <a:cxnSpLocks/>
          </p:cNvCxnSpPr>
          <p:nvPr/>
        </p:nvCxnSpPr>
        <p:spPr>
          <a:xfrm flipV="1">
            <a:off x="9272118" y="4481599"/>
            <a:ext cx="307782" cy="0"/>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 xmlns:a16="http://schemas.microsoft.com/office/drawing/2014/main" id="{A060ECC3-CD16-8736-32C5-D3CC70CA7BE0}"/>
              </a:ext>
            </a:extLst>
          </p:cNvPr>
          <p:cNvCxnSpPr>
            <a:cxnSpLocks/>
          </p:cNvCxnSpPr>
          <p:nvPr/>
        </p:nvCxnSpPr>
        <p:spPr>
          <a:xfrm flipV="1">
            <a:off x="9272118" y="5399226"/>
            <a:ext cx="307782" cy="0"/>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86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Données d’efficacité : SSP par comité indépendant (objectif principal de l’étude)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sp>
        <p:nvSpPr>
          <p:cNvPr id="5" name="Rectangle à coins arrondis 16">
            <a:extLst>
              <a:ext uri="{FF2B5EF4-FFF2-40B4-BE49-F238E27FC236}">
                <a16:creationId xmlns="" xmlns:a16="http://schemas.microsoft.com/office/drawing/2014/main" id="{D10DECAA-9166-5002-3941-0EC2EF09A35A}"/>
              </a:ext>
            </a:extLst>
          </p:cNvPr>
          <p:cNvSpPr/>
          <p:nvPr/>
        </p:nvSpPr>
        <p:spPr>
          <a:xfrm>
            <a:off x="2157542" y="1203651"/>
            <a:ext cx="8820000" cy="391620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cxnSp>
        <p:nvCxnSpPr>
          <p:cNvPr id="8" name="Connecteur droit 7">
            <a:extLst>
              <a:ext uri="{FF2B5EF4-FFF2-40B4-BE49-F238E27FC236}">
                <a16:creationId xmlns="" xmlns:a16="http://schemas.microsoft.com/office/drawing/2014/main" id="{30206D03-12A7-3E43-2211-085B17133176}"/>
              </a:ext>
            </a:extLst>
          </p:cNvPr>
          <p:cNvCxnSpPr>
            <a:cxnSpLocks/>
          </p:cNvCxnSpPr>
          <p:nvPr/>
        </p:nvCxnSpPr>
        <p:spPr>
          <a:xfrm>
            <a:off x="3123772" y="4442802"/>
            <a:ext cx="7524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 name="Graphique 9">
            <a:extLst>
              <a:ext uri="{FF2B5EF4-FFF2-40B4-BE49-F238E27FC236}">
                <a16:creationId xmlns="" xmlns:a16="http://schemas.microsoft.com/office/drawing/2014/main" id="{A8841C53-B45C-1E7E-A678-E92061BADF4F}"/>
              </a:ext>
            </a:extLst>
          </p:cNvPr>
          <p:cNvGraphicFramePr/>
          <p:nvPr/>
        </p:nvGraphicFramePr>
        <p:xfrm>
          <a:off x="2266654" y="1605291"/>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a:extLst>
              <a:ext uri="{FF2B5EF4-FFF2-40B4-BE49-F238E27FC236}">
                <a16:creationId xmlns="" xmlns:a16="http://schemas.microsoft.com/office/drawing/2014/main" id="{08CE08FD-76BF-C8CD-5060-4B2C8ED1C8A5}"/>
              </a:ext>
            </a:extLst>
          </p:cNvPr>
          <p:cNvSpPr txBox="1">
            <a:spLocks noChangeArrowheads="1"/>
          </p:cNvSpPr>
          <p:nvPr/>
        </p:nvSpPr>
        <p:spPr bwMode="auto">
          <a:xfrm rot="16200000">
            <a:off x="1976047" y="2472290"/>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EFS (%)</a:t>
            </a:r>
          </a:p>
        </p:txBody>
      </p:sp>
      <p:sp>
        <p:nvSpPr>
          <p:cNvPr id="12" name="Text Box 4">
            <a:extLst>
              <a:ext uri="{FF2B5EF4-FFF2-40B4-BE49-F238E27FC236}">
                <a16:creationId xmlns="" xmlns:a16="http://schemas.microsoft.com/office/drawing/2014/main" id="{34B08901-8F17-6753-84AC-B7C0D343AF47}"/>
              </a:ext>
            </a:extLst>
          </p:cNvPr>
          <p:cNvSpPr txBox="1">
            <a:spLocks noChangeArrowheads="1"/>
          </p:cNvSpPr>
          <p:nvPr/>
        </p:nvSpPr>
        <p:spPr bwMode="auto">
          <a:xfrm>
            <a:off x="4147647" y="4133616"/>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14" name="Tableau 13">
            <a:extLst>
              <a:ext uri="{FF2B5EF4-FFF2-40B4-BE49-F238E27FC236}">
                <a16:creationId xmlns="" xmlns:a16="http://schemas.microsoft.com/office/drawing/2014/main" id="{4E76A329-0A6A-4DB3-F80B-857284D291E9}"/>
              </a:ext>
            </a:extLst>
          </p:cNvPr>
          <p:cNvGraphicFramePr>
            <a:graphicFrameLocks noGrp="1"/>
          </p:cNvGraphicFramePr>
          <p:nvPr/>
        </p:nvGraphicFramePr>
        <p:xfrm>
          <a:off x="2794766" y="4593069"/>
          <a:ext cx="8136000" cy="396000"/>
        </p:xfrm>
        <a:graphic>
          <a:graphicData uri="http://schemas.openxmlformats.org/drawingml/2006/table">
            <a:tbl>
              <a:tblPr firstRow="1" bandRow="1">
                <a:tableStyleId>{5C22544A-7EE6-4342-B048-85BDC9FD1C3A}</a:tableStyleId>
              </a:tblPr>
              <a:tblGrid>
                <a:gridCol w="542400">
                  <a:extLst>
                    <a:ext uri="{9D8B030D-6E8A-4147-A177-3AD203B41FA5}">
                      <a16:colId xmlns="" xmlns:a16="http://schemas.microsoft.com/office/drawing/2014/main" val="20001"/>
                    </a:ext>
                  </a:extLst>
                </a:gridCol>
                <a:gridCol w="542400">
                  <a:extLst>
                    <a:ext uri="{9D8B030D-6E8A-4147-A177-3AD203B41FA5}">
                      <a16:colId xmlns="" xmlns:a16="http://schemas.microsoft.com/office/drawing/2014/main" val="20006"/>
                    </a:ext>
                  </a:extLst>
                </a:gridCol>
                <a:gridCol w="542400">
                  <a:extLst>
                    <a:ext uri="{9D8B030D-6E8A-4147-A177-3AD203B41FA5}">
                      <a16:colId xmlns="" xmlns:a16="http://schemas.microsoft.com/office/drawing/2014/main" val="20002"/>
                    </a:ext>
                  </a:extLst>
                </a:gridCol>
                <a:gridCol w="542400">
                  <a:extLst>
                    <a:ext uri="{9D8B030D-6E8A-4147-A177-3AD203B41FA5}">
                      <a16:colId xmlns="" xmlns:a16="http://schemas.microsoft.com/office/drawing/2014/main" val="20007"/>
                    </a:ext>
                  </a:extLst>
                </a:gridCol>
                <a:gridCol w="542400">
                  <a:extLst>
                    <a:ext uri="{9D8B030D-6E8A-4147-A177-3AD203B41FA5}">
                      <a16:colId xmlns="" xmlns:a16="http://schemas.microsoft.com/office/drawing/2014/main" val="20003"/>
                    </a:ext>
                  </a:extLst>
                </a:gridCol>
                <a:gridCol w="542400">
                  <a:extLst>
                    <a:ext uri="{9D8B030D-6E8A-4147-A177-3AD203B41FA5}">
                      <a16:colId xmlns="" xmlns:a16="http://schemas.microsoft.com/office/drawing/2014/main" val="20008"/>
                    </a:ext>
                  </a:extLst>
                </a:gridCol>
                <a:gridCol w="542400">
                  <a:extLst>
                    <a:ext uri="{9D8B030D-6E8A-4147-A177-3AD203B41FA5}">
                      <a16:colId xmlns="" xmlns:a16="http://schemas.microsoft.com/office/drawing/2014/main" val="20004"/>
                    </a:ext>
                  </a:extLst>
                </a:gridCol>
                <a:gridCol w="542400">
                  <a:extLst>
                    <a:ext uri="{9D8B030D-6E8A-4147-A177-3AD203B41FA5}">
                      <a16:colId xmlns="" xmlns:a16="http://schemas.microsoft.com/office/drawing/2014/main" val="20009"/>
                    </a:ext>
                  </a:extLst>
                </a:gridCol>
                <a:gridCol w="542400">
                  <a:extLst>
                    <a:ext uri="{9D8B030D-6E8A-4147-A177-3AD203B41FA5}">
                      <a16:colId xmlns="" xmlns:a16="http://schemas.microsoft.com/office/drawing/2014/main" val="20005"/>
                    </a:ext>
                  </a:extLst>
                </a:gridCol>
                <a:gridCol w="542400">
                  <a:extLst>
                    <a:ext uri="{9D8B030D-6E8A-4147-A177-3AD203B41FA5}">
                      <a16:colId xmlns="" xmlns:a16="http://schemas.microsoft.com/office/drawing/2014/main" val="20010"/>
                    </a:ext>
                  </a:extLst>
                </a:gridCol>
                <a:gridCol w="542400">
                  <a:extLst>
                    <a:ext uri="{9D8B030D-6E8A-4147-A177-3AD203B41FA5}">
                      <a16:colId xmlns="" xmlns:a16="http://schemas.microsoft.com/office/drawing/2014/main" val="20011"/>
                    </a:ext>
                  </a:extLst>
                </a:gridCol>
                <a:gridCol w="542400">
                  <a:extLst>
                    <a:ext uri="{9D8B030D-6E8A-4147-A177-3AD203B41FA5}">
                      <a16:colId xmlns="" xmlns:a16="http://schemas.microsoft.com/office/drawing/2014/main" val="20012"/>
                    </a:ext>
                  </a:extLst>
                </a:gridCol>
                <a:gridCol w="542400">
                  <a:extLst>
                    <a:ext uri="{9D8B030D-6E8A-4147-A177-3AD203B41FA5}">
                      <a16:colId xmlns="" xmlns:a16="http://schemas.microsoft.com/office/drawing/2014/main" val="20013"/>
                    </a:ext>
                  </a:extLst>
                </a:gridCol>
                <a:gridCol w="542400">
                  <a:extLst>
                    <a:ext uri="{9D8B030D-6E8A-4147-A177-3AD203B41FA5}">
                      <a16:colId xmlns="" xmlns:a16="http://schemas.microsoft.com/office/drawing/2014/main" val="612250969"/>
                    </a:ext>
                  </a:extLst>
                </a:gridCol>
                <a:gridCol w="542400">
                  <a:extLst>
                    <a:ext uri="{9D8B030D-6E8A-4147-A177-3AD203B41FA5}">
                      <a16:colId xmlns="" xmlns:a16="http://schemas.microsoft.com/office/drawing/2014/main" val="311180712"/>
                    </a:ext>
                  </a:extLst>
                </a:gridCol>
              </a:tblGrid>
              <a:tr h="198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98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165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106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78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19</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5" name="Text Box 4">
            <a:extLst>
              <a:ext uri="{FF2B5EF4-FFF2-40B4-BE49-F238E27FC236}">
                <a16:creationId xmlns="" xmlns:a16="http://schemas.microsoft.com/office/drawing/2014/main" id="{6CDC9EA9-B9FF-F38E-8E93-22B4744657A9}"/>
              </a:ext>
            </a:extLst>
          </p:cNvPr>
          <p:cNvSpPr txBox="1">
            <a:spLocks noChangeArrowheads="1"/>
          </p:cNvSpPr>
          <p:nvPr/>
        </p:nvSpPr>
        <p:spPr bwMode="auto">
          <a:xfrm>
            <a:off x="2174384" y="4271706"/>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21" name="ZoneTexte 20">
            <a:extLst>
              <a:ext uri="{FF2B5EF4-FFF2-40B4-BE49-F238E27FC236}">
                <a16:creationId xmlns="" xmlns:a16="http://schemas.microsoft.com/office/drawing/2014/main" id="{F1E50B45-44A7-2E40-ECA5-E8E4235C57E9}"/>
              </a:ext>
            </a:extLst>
          </p:cNvPr>
          <p:cNvSpPr txBox="1"/>
          <p:nvPr/>
        </p:nvSpPr>
        <p:spPr>
          <a:xfrm>
            <a:off x="4892700" y="1913963"/>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73%</a:t>
            </a:r>
          </a:p>
        </p:txBody>
      </p:sp>
      <p:sp>
        <p:nvSpPr>
          <p:cNvPr id="23" name="ZoneTexte 22">
            <a:extLst>
              <a:ext uri="{FF2B5EF4-FFF2-40B4-BE49-F238E27FC236}">
                <a16:creationId xmlns="" xmlns:a16="http://schemas.microsoft.com/office/drawing/2014/main" id="{0D3C9FB0-209B-A40E-C3DE-3F113DBC75AC}"/>
              </a:ext>
            </a:extLst>
          </p:cNvPr>
          <p:cNvSpPr txBox="1"/>
          <p:nvPr/>
        </p:nvSpPr>
        <p:spPr>
          <a:xfrm>
            <a:off x="4362226" y="2596596"/>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59%</a:t>
            </a:r>
          </a:p>
        </p:txBody>
      </p:sp>
      <p:sp>
        <p:nvSpPr>
          <p:cNvPr id="24" name="Freeform 5">
            <a:extLst>
              <a:ext uri="{FF2B5EF4-FFF2-40B4-BE49-F238E27FC236}">
                <a16:creationId xmlns="" xmlns:a16="http://schemas.microsoft.com/office/drawing/2014/main" id="{B604F663-5EF0-C7BC-B43E-50B648961004}"/>
              </a:ext>
            </a:extLst>
          </p:cNvPr>
          <p:cNvSpPr/>
          <p:nvPr/>
        </p:nvSpPr>
        <p:spPr>
          <a:xfrm>
            <a:off x="2174385" y="5200556"/>
            <a:ext cx="8803158" cy="756000"/>
          </a:xfrm>
          <a:prstGeom prst="rect">
            <a:avLst/>
          </a:prstGeom>
          <a:solidFill>
            <a:srgbClr val="005087"/>
          </a:solidFill>
        </p:spPr>
        <p:txBody>
          <a:bodyPr anchor="ctr"/>
          <a:lstStyle/>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EFS par panel indépendant, NIVO + Chimio/NIVO </a:t>
            </a:r>
            <a:r>
              <a:rPr lang="fr-FR" sz="1600" b="1" i="1" dirty="0">
                <a:solidFill>
                  <a:schemeClr val="bg1"/>
                </a:solidFill>
                <a:latin typeface="Century Gothic" panose="020B0502020202020204" pitchFamily="34" charset="0"/>
                <a:cs typeface="Arial Narrow" panose="020B0604020202020204" pitchFamily="34" charset="0"/>
              </a:rPr>
              <a:t>vs</a:t>
            </a:r>
            <a:r>
              <a:rPr lang="fr-FR" sz="1600" b="1" dirty="0">
                <a:solidFill>
                  <a:schemeClr val="bg1"/>
                </a:solidFill>
                <a:latin typeface="Century Gothic" panose="020B0502020202020204" pitchFamily="34" charset="0"/>
                <a:cs typeface="Arial Narrow" panose="020B0604020202020204" pitchFamily="34" charset="0"/>
              </a:rPr>
              <a:t> chimio/placebo</a:t>
            </a:r>
          </a:p>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HR : 0,56 , IC95% : 0,41-0,76</a:t>
            </a:r>
          </a:p>
        </p:txBody>
      </p:sp>
      <p:grpSp>
        <p:nvGrpSpPr>
          <p:cNvPr id="37" name="Groupe 36">
            <a:extLst>
              <a:ext uri="{FF2B5EF4-FFF2-40B4-BE49-F238E27FC236}">
                <a16:creationId xmlns="" xmlns:a16="http://schemas.microsoft.com/office/drawing/2014/main" id="{D1D2F27F-F09C-BAA7-9070-1712C7486728}"/>
              </a:ext>
            </a:extLst>
          </p:cNvPr>
          <p:cNvGrpSpPr/>
          <p:nvPr/>
        </p:nvGrpSpPr>
        <p:grpSpPr>
          <a:xfrm>
            <a:off x="5244570" y="2267511"/>
            <a:ext cx="1111407" cy="1546885"/>
            <a:chOff x="5244570" y="2553212"/>
            <a:chExt cx="1111407" cy="1152000"/>
          </a:xfrm>
        </p:grpSpPr>
        <p:cxnSp>
          <p:nvCxnSpPr>
            <p:cNvPr id="20" name="Connecteur droit 19">
              <a:extLst>
                <a:ext uri="{FF2B5EF4-FFF2-40B4-BE49-F238E27FC236}">
                  <a16:creationId xmlns="" xmlns:a16="http://schemas.microsoft.com/office/drawing/2014/main" id="{86187CC4-ADAC-B1C6-5745-FACE773C07CB}"/>
                </a:ext>
              </a:extLst>
            </p:cNvPr>
            <p:cNvCxnSpPr>
              <a:cxnSpLocks/>
            </p:cNvCxnSpPr>
            <p:nvPr/>
          </p:nvCxnSpPr>
          <p:spPr>
            <a:xfrm>
              <a:off x="5244570" y="2553212"/>
              <a:ext cx="0" cy="115200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 xmlns:a16="http://schemas.microsoft.com/office/drawing/2014/main" id="{846B26E1-39EE-F7D1-390A-8F3C3DBAA29E}"/>
                </a:ext>
              </a:extLst>
            </p:cNvPr>
            <p:cNvCxnSpPr>
              <a:cxnSpLocks/>
            </p:cNvCxnSpPr>
            <p:nvPr/>
          </p:nvCxnSpPr>
          <p:spPr>
            <a:xfrm flipH="1">
              <a:off x="6355977" y="2610728"/>
              <a:ext cx="0" cy="1094484"/>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7" name="ZoneTexte 26">
            <a:extLst>
              <a:ext uri="{FF2B5EF4-FFF2-40B4-BE49-F238E27FC236}">
                <a16:creationId xmlns="" xmlns:a16="http://schemas.microsoft.com/office/drawing/2014/main" id="{CB0531EA-D32B-15D7-31A0-712C89D2DCCC}"/>
              </a:ext>
            </a:extLst>
          </p:cNvPr>
          <p:cNvSpPr txBox="1"/>
          <p:nvPr/>
        </p:nvSpPr>
        <p:spPr>
          <a:xfrm>
            <a:off x="5977615" y="1954907"/>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70%</a:t>
            </a:r>
          </a:p>
        </p:txBody>
      </p:sp>
      <p:sp>
        <p:nvSpPr>
          <p:cNvPr id="28" name="ZoneTexte 27">
            <a:extLst>
              <a:ext uri="{FF2B5EF4-FFF2-40B4-BE49-F238E27FC236}">
                <a16:creationId xmlns="" xmlns:a16="http://schemas.microsoft.com/office/drawing/2014/main" id="{4A9270A6-516B-C6FF-829B-A5105602888B}"/>
              </a:ext>
            </a:extLst>
          </p:cNvPr>
          <p:cNvSpPr txBox="1"/>
          <p:nvPr/>
        </p:nvSpPr>
        <p:spPr>
          <a:xfrm>
            <a:off x="5469486" y="2805413"/>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50%</a:t>
            </a:r>
          </a:p>
        </p:txBody>
      </p:sp>
      <p:sp>
        <p:nvSpPr>
          <p:cNvPr id="32" name="Forme libre : forme 31">
            <a:extLst>
              <a:ext uri="{FF2B5EF4-FFF2-40B4-BE49-F238E27FC236}">
                <a16:creationId xmlns="" xmlns:a16="http://schemas.microsoft.com/office/drawing/2014/main" id="{6597B94A-3EAA-60F0-E444-F465A75843BB}"/>
              </a:ext>
            </a:extLst>
          </p:cNvPr>
          <p:cNvSpPr/>
          <p:nvPr/>
        </p:nvSpPr>
        <p:spPr>
          <a:xfrm>
            <a:off x="3112524" y="1675560"/>
            <a:ext cx="7187973" cy="1403219"/>
          </a:xfrm>
          <a:custGeom>
            <a:avLst/>
            <a:gdLst>
              <a:gd name="connsiteX0" fmla="*/ 0 w 4801838"/>
              <a:gd name="connsiteY0" fmla="*/ 0 h 1152048"/>
              <a:gd name="connsiteX1" fmla="*/ 85725 w 4801838"/>
              <a:gd name="connsiteY1" fmla="*/ 0 h 1152048"/>
              <a:gd name="connsiteX2" fmla="*/ 85725 w 4801838"/>
              <a:gd name="connsiteY2" fmla="*/ 11716 h 1152048"/>
              <a:gd name="connsiteX3" fmla="*/ 132493 w 4801838"/>
              <a:gd name="connsiteY3" fmla="*/ 11716 h 1152048"/>
              <a:gd name="connsiteX4" fmla="*/ 132493 w 4801838"/>
              <a:gd name="connsiteY4" fmla="*/ 20765 h 1152048"/>
              <a:gd name="connsiteX5" fmla="*/ 223361 w 4801838"/>
              <a:gd name="connsiteY5" fmla="*/ 20765 h 1152048"/>
              <a:gd name="connsiteX6" fmla="*/ 223361 w 4801838"/>
              <a:gd name="connsiteY6" fmla="*/ 33814 h 1152048"/>
              <a:gd name="connsiteX7" fmla="*/ 292227 w 4801838"/>
              <a:gd name="connsiteY7" fmla="*/ 33814 h 1152048"/>
              <a:gd name="connsiteX8" fmla="*/ 358426 w 4801838"/>
              <a:gd name="connsiteY8" fmla="*/ 98679 h 1152048"/>
              <a:gd name="connsiteX9" fmla="*/ 393573 w 4801838"/>
              <a:gd name="connsiteY9" fmla="*/ 168878 h 1152048"/>
              <a:gd name="connsiteX10" fmla="*/ 409099 w 4801838"/>
              <a:gd name="connsiteY10" fmla="*/ 203930 h 1152048"/>
              <a:gd name="connsiteX11" fmla="*/ 409099 w 4801838"/>
              <a:gd name="connsiteY11" fmla="*/ 219551 h 1152048"/>
              <a:gd name="connsiteX12" fmla="*/ 422148 w 4801838"/>
              <a:gd name="connsiteY12" fmla="*/ 219551 h 1152048"/>
              <a:gd name="connsiteX13" fmla="*/ 422148 w 4801838"/>
              <a:gd name="connsiteY13" fmla="*/ 231172 h 1152048"/>
              <a:gd name="connsiteX14" fmla="*/ 458438 w 4801838"/>
              <a:gd name="connsiteY14" fmla="*/ 231172 h 1152048"/>
              <a:gd name="connsiteX15" fmla="*/ 458438 w 4801838"/>
              <a:gd name="connsiteY15" fmla="*/ 246793 h 1152048"/>
              <a:gd name="connsiteX16" fmla="*/ 496157 w 4801838"/>
              <a:gd name="connsiteY16" fmla="*/ 246793 h 1152048"/>
              <a:gd name="connsiteX17" fmla="*/ 496157 w 4801838"/>
              <a:gd name="connsiteY17" fmla="*/ 266224 h 1152048"/>
              <a:gd name="connsiteX18" fmla="*/ 585788 w 4801838"/>
              <a:gd name="connsiteY18" fmla="*/ 266224 h 1152048"/>
              <a:gd name="connsiteX19" fmla="*/ 585788 w 4801838"/>
              <a:gd name="connsiteY19" fmla="*/ 284417 h 1152048"/>
              <a:gd name="connsiteX20" fmla="*/ 618268 w 4801838"/>
              <a:gd name="connsiteY20" fmla="*/ 284417 h 1152048"/>
              <a:gd name="connsiteX21" fmla="*/ 618268 w 4801838"/>
              <a:gd name="connsiteY21" fmla="*/ 305276 h 1152048"/>
              <a:gd name="connsiteX22" fmla="*/ 645509 w 4801838"/>
              <a:gd name="connsiteY22" fmla="*/ 305276 h 1152048"/>
              <a:gd name="connsiteX23" fmla="*/ 645509 w 4801838"/>
              <a:gd name="connsiteY23" fmla="*/ 315659 h 1152048"/>
              <a:gd name="connsiteX24" fmla="*/ 672751 w 4801838"/>
              <a:gd name="connsiteY24" fmla="*/ 315659 h 1152048"/>
              <a:gd name="connsiteX25" fmla="*/ 672751 w 4801838"/>
              <a:gd name="connsiteY25" fmla="*/ 327279 h 1152048"/>
              <a:gd name="connsiteX26" fmla="*/ 692277 w 4801838"/>
              <a:gd name="connsiteY26" fmla="*/ 327279 h 1152048"/>
              <a:gd name="connsiteX27" fmla="*/ 692277 w 4801838"/>
              <a:gd name="connsiteY27" fmla="*/ 337661 h 1152048"/>
              <a:gd name="connsiteX28" fmla="*/ 718280 w 4801838"/>
              <a:gd name="connsiteY28" fmla="*/ 337661 h 1152048"/>
              <a:gd name="connsiteX29" fmla="*/ 718280 w 4801838"/>
              <a:gd name="connsiteY29" fmla="*/ 359759 h 1152048"/>
              <a:gd name="connsiteX30" fmla="*/ 745522 w 4801838"/>
              <a:gd name="connsiteY30" fmla="*/ 359759 h 1152048"/>
              <a:gd name="connsiteX31" fmla="*/ 745522 w 4801838"/>
              <a:gd name="connsiteY31" fmla="*/ 394811 h 1152048"/>
              <a:gd name="connsiteX32" fmla="*/ 779336 w 4801838"/>
              <a:gd name="connsiteY32" fmla="*/ 394811 h 1152048"/>
              <a:gd name="connsiteX33" fmla="*/ 779336 w 4801838"/>
              <a:gd name="connsiteY33" fmla="*/ 414338 h 1152048"/>
              <a:gd name="connsiteX34" fmla="*/ 813054 w 4801838"/>
              <a:gd name="connsiteY34" fmla="*/ 414338 h 1152048"/>
              <a:gd name="connsiteX35" fmla="*/ 813054 w 4801838"/>
              <a:gd name="connsiteY35" fmla="*/ 420815 h 1152048"/>
              <a:gd name="connsiteX36" fmla="*/ 836486 w 4801838"/>
              <a:gd name="connsiteY36" fmla="*/ 420815 h 1152048"/>
              <a:gd name="connsiteX37" fmla="*/ 836486 w 4801838"/>
              <a:gd name="connsiteY37" fmla="*/ 429959 h 1152048"/>
              <a:gd name="connsiteX38" fmla="*/ 866299 w 4801838"/>
              <a:gd name="connsiteY38" fmla="*/ 429959 h 1152048"/>
              <a:gd name="connsiteX39" fmla="*/ 866299 w 4801838"/>
              <a:gd name="connsiteY39" fmla="*/ 445484 h 1152048"/>
              <a:gd name="connsiteX40" fmla="*/ 900113 w 4801838"/>
              <a:gd name="connsiteY40" fmla="*/ 445484 h 1152048"/>
              <a:gd name="connsiteX41" fmla="*/ 900113 w 4801838"/>
              <a:gd name="connsiteY41" fmla="*/ 462439 h 1152048"/>
              <a:gd name="connsiteX42" fmla="*/ 924782 w 4801838"/>
              <a:gd name="connsiteY42" fmla="*/ 462439 h 1152048"/>
              <a:gd name="connsiteX43" fmla="*/ 924782 w 4801838"/>
              <a:gd name="connsiteY43" fmla="*/ 481870 h 1152048"/>
              <a:gd name="connsiteX44" fmla="*/ 945547 w 4801838"/>
              <a:gd name="connsiteY44" fmla="*/ 481870 h 1152048"/>
              <a:gd name="connsiteX45" fmla="*/ 945547 w 4801838"/>
              <a:gd name="connsiteY45" fmla="*/ 492252 h 1152048"/>
              <a:gd name="connsiteX46" fmla="*/ 962406 w 4801838"/>
              <a:gd name="connsiteY46" fmla="*/ 492252 h 1152048"/>
              <a:gd name="connsiteX47" fmla="*/ 962406 w 4801838"/>
              <a:gd name="connsiteY47" fmla="*/ 511778 h 1152048"/>
              <a:gd name="connsiteX48" fmla="*/ 988409 w 4801838"/>
              <a:gd name="connsiteY48" fmla="*/ 511778 h 1152048"/>
              <a:gd name="connsiteX49" fmla="*/ 988409 w 4801838"/>
              <a:gd name="connsiteY49" fmla="*/ 533876 h 1152048"/>
              <a:gd name="connsiteX50" fmla="*/ 1006602 w 4801838"/>
              <a:gd name="connsiteY50" fmla="*/ 533876 h 1152048"/>
              <a:gd name="connsiteX51" fmla="*/ 1006602 w 4801838"/>
              <a:gd name="connsiteY51" fmla="*/ 550736 h 1152048"/>
              <a:gd name="connsiteX52" fmla="*/ 1054608 w 4801838"/>
              <a:gd name="connsiteY52" fmla="*/ 550736 h 1152048"/>
              <a:gd name="connsiteX53" fmla="*/ 1054608 w 4801838"/>
              <a:gd name="connsiteY53" fmla="*/ 570167 h 1152048"/>
              <a:gd name="connsiteX54" fmla="*/ 1075468 w 4801838"/>
              <a:gd name="connsiteY54" fmla="*/ 570167 h 1152048"/>
              <a:gd name="connsiteX55" fmla="*/ 1075468 w 4801838"/>
              <a:gd name="connsiteY55" fmla="*/ 580549 h 1152048"/>
              <a:gd name="connsiteX56" fmla="*/ 1098804 w 4801838"/>
              <a:gd name="connsiteY56" fmla="*/ 580549 h 1152048"/>
              <a:gd name="connsiteX57" fmla="*/ 1098804 w 4801838"/>
              <a:gd name="connsiteY57" fmla="*/ 591026 h 1152048"/>
              <a:gd name="connsiteX58" fmla="*/ 1114425 w 4801838"/>
              <a:gd name="connsiteY58" fmla="*/ 591026 h 1152048"/>
              <a:gd name="connsiteX59" fmla="*/ 1114425 w 4801838"/>
              <a:gd name="connsiteY59" fmla="*/ 603980 h 1152048"/>
              <a:gd name="connsiteX60" fmla="*/ 1139095 w 4801838"/>
              <a:gd name="connsiteY60" fmla="*/ 603980 h 1152048"/>
              <a:gd name="connsiteX61" fmla="*/ 1139095 w 4801838"/>
              <a:gd name="connsiteY61" fmla="*/ 613029 h 1152048"/>
              <a:gd name="connsiteX62" fmla="*/ 1168908 w 4801838"/>
              <a:gd name="connsiteY62" fmla="*/ 613029 h 1152048"/>
              <a:gd name="connsiteX63" fmla="*/ 1168908 w 4801838"/>
              <a:gd name="connsiteY63" fmla="*/ 628650 h 1152048"/>
              <a:gd name="connsiteX64" fmla="*/ 1189768 w 4801838"/>
              <a:gd name="connsiteY64" fmla="*/ 628650 h 1152048"/>
              <a:gd name="connsiteX65" fmla="*/ 1189768 w 4801838"/>
              <a:gd name="connsiteY65" fmla="*/ 642938 h 1152048"/>
              <a:gd name="connsiteX66" fmla="*/ 1201388 w 4801838"/>
              <a:gd name="connsiteY66" fmla="*/ 642938 h 1152048"/>
              <a:gd name="connsiteX67" fmla="*/ 1201388 w 4801838"/>
              <a:gd name="connsiteY67" fmla="*/ 654653 h 1152048"/>
              <a:gd name="connsiteX68" fmla="*/ 1227392 w 4801838"/>
              <a:gd name="connsiteY68" fmla="*/ 654653 h 1152048"/>
              <a:gd name="connsiteX69" fmla="*/ 1227392 w 4801838"/>
              <a:gd name="connsiteY69" fmla="*/ 668941 h 1152048"/>
              <a:gd name="connsiteX70" fmla="*/ 1263777 w 4801838"/>
              <a:gd name="connsiteY70" fmla="*/ 668941 h 1152048"/>
              <a:gd name="connsiteX71" fmla="*/ 1263777 w 4801838"/>
              <a:gd name="connsiteY71" fmla="*/ 681895 h 1152048"/>
              <a:gd name="connsiteX72" fmla="*/ 1301401 w 4801838"/>
              <a:gd name="connsiteY72" fmla="*/ 681895 h 1152048"/>
              <a:gd name="connsiteX73" fmla="*/ 1301401 w 4801838"/>
              <a:gd name="connsiteY73" fmla="*/ 700088 h 1152048"/>
              <a:gd name="connsiteX74" fmla="*/ 1337786 w 4801838"/>
              <a:gd name="connsiteY74" fmla="*/ 700088 h 1152048"/>
              <a:gd name="connsiteX75" fmla="*/ 1337786 w 4801838"/>
              <a:gd name="connsiteY75" fmla="*/ 726091 h 1152048"/>
              <a:gd name="connsiteX76" fmla="*/ 1432655 w 4801838"/>
              <a:gd name="connsiteY76" fmla="*/ 726091 h 1152048"/>
              <a:gd name="connsiteX77" fmla="*/ 1432655 w 4801838"/>
              <a:gd name="connsiteY77" fmla="*/ 736473 h 1152048"/>
              <a:gd name="connsiteX78" fmla="*/ 1501426 w 4801838"/>
              <a:gd name="connsiteY78" fmla="*/ 736473 h 1152048"/>
              <a:gd name="connsiteX79" fmla="*/ 1501426 w 4801838"/>
              <a:gd name="connsiteY79" fmla="*/ 745522 h 1152048"/>
              <a:gd name="connsiteX80" fmla="*/ 1597533 w 4801838"/>
              <a:gd name="connsiteY80" fmla="*/ 745522 h 1152048"/>
              <a:gd name="connsiteX81" fmla="*/ 1597533 w 4801838"/>
              <a:gd name="connsiteY81" fmla="*/ 755904 h 1152048"/>
              <a:gd name="connsiteX82" fmla="*/ 1630013 w 4801838"/>
              <a:gd name="connsiteY82" fmla="*/ 755904 h 1152048"/>
              <a:gd name="connsiteX83" fmla="*/ 1630013 w 4801838"/>
              <a:gd name="connsiteY83" fmla="*/ 768953 h 1152048"/>
              <a:gd name="connsiteX84" fmla="*/ 1671638 w 4801838"/>
              <a:gd name="connsiteY84" fmla="*/ 768953 h 1152048"/>
              <a:gd name="connsiteX85" fmla="*/ 1671638 w 4801838"/>
              <a:gd name="connsiteY85" fmla="*/ 781907 h 1152048"/>
              <a:gd name="connsiteX86" fmla="*/ 1726121 w 4801838"/>
              <a:gd name="connsiteY86" fmla="*/ 781907 h 1152048"/>
              <a:gd name="connsiteX87" fmla="*/ 1726121 w 4801838"/>
              <a:gd name="connsiteY87" fmla="*/ 796195 h 1152048"/>
              <a:gd name="connsiteX88" fmla="*/ 1779461 w 4801838"/>
              <a:gd name="connsiteY88" fmla="*/ 796195 h 1152048"/>
              <a:gd name="connsiteX89" fmla="*/ 1779461 w 4801838"/>
              <a:gd name="connsiteY89" fmla="*/ 809149 h 1152048"/>
              <a:gd name="connsiteX90" fmla="*/ 1805369 w 4801838"/>
              <a:gd name="connsiteY90" fmla="*/ 809149 h 1152048"/>
              <a:gd name="connsiteX91" fmla="*/ 1805369 w 4801838"/>
              <a:gd name="connsiteY91" fmla="*/ 818293 h 1152048"/>
              <a:gd name="connsiteX92" fmla="*/ 1894999 w 4801838"/>
              <a:gd name="connsiteY92" fmla="*/ 818293 h 1152048"/>
              <a:gd name="connsiteX93" fmla="*/ 1894999 w 4801838"/>
              <a:gd name="connsiteY93" fmla="*/ 828675 h 1152048"/>
              <a:gd name="connsiteX94" fmla="*/ 1949577 w 4801838"/>
              <a:gd name="connsiteY94" fmla="*/ 828675 h 1152048"/>
              <a:gd name="connsiteX95" fmla="*/ 1949577 w 4801838"/>
              <a:gd name="connsiteY95" fmla="*/ 846868 h 1152048"/>
              <a:gd name="connsiteX96" fmla="*/ 1993773 w 4801838"/>
              <a:gd name="connsiteY96" fmla="*/ 846868 h 1152048"/>
              <a:gd name="connsiteX97" fmla="*/ 1993773 w 4801838"/>
              <a:gd name="connsiteY97" fmla="*/ 861155 h 1152048"/>
              <a:gd name="connsiteX98" fmla="*/ 2063877 w 4801838"/>
              <a:gd name="connsiteY98" fmla="*/ 861155 h 1152048"/>
              <a:gd name="connsiteX99" fmla="*/ 2063877 w 4801838"/>
              <a:gd name="connsiteY99" fmla="*/ 878015 h 1152048"/>
              <a:gd name="connsiteX100" fmla="*/ 2119694 w 4801838"/>
              <a:gd name="connsiteY100" fmla="*/ 878015 h 1152048"/>
              <a:gd name="connsiteX101" fmla="*/ 2119694 w 4801838"/>
              <a:gd name="connsiteY101" fmla="*/ 892302 h 1152048"/>
              <a:gd name="connsiteX102" fmla="*/ 2200275 w 4801838"/>
              <a:gd name="connsiteY102" fmla="*/ 892302 h 1152048"/>
              <a:gd name="connsiteX103" fmla="*/ 2200275 w 4801838"/>
              <a:gd name="connsiteY103" fmla="*/ 904018 h 1152048"/>
              <a:gd name="connsiteX104" fmla="*/ 2248281 w 4801838"/>
              <a:gd name="connsiteY104" fmla="*/ 904018 h 1152048"/>
              <a:gd name="connsiteX105" fmla="*/ 2248281 w 4801838"/>
              <a:gd name="connsiteY105" fmla="*/ 916972 h 1152048"/>
              <a:gd name="connsiteX106" fmla="*/ 2361343 w 4801838"/>
              <a:gd name="connsiteY106" fmla="*/ 916972 h 1152048"/>
              <a:gd name="connsiteX107" fmla="*/ 2361343 w 4801838"/>
              <a:gd name="connsiteY107" fmla="*/ 930021 h 1152048"/>
              <a:gd name="connsiteX108" fmla="*/ 2391156 w 4801838"/>
              <a:gd name="connsiteY108" fmla="*/ 930021 h 1152048"/>
              <a:gd name="connsiteX109" fmla="*/ 2391156 w 4801838"/>
              <a:gd name="connsiteY109" fmla="*/ 942975 h 1152048"/>
              <a:gd name="connsiteX110" fmla="*/ 2636711 w 4801838"/>
              <a:gd name="connsiteY110" fmla="*/ 942975 h 1152048"/>
              <a:gd name="connsiteX111" fmla="*/ 2636711 w 4801838"/>
              <a:gd name="connsiteY111" fmla="*/ 962501 h 1152048"/>
              <a:gd name="connsiteX112" fmla="*/ 2822448 w 4801838"/>
              <a:gd name="connsiteY112" fmla="*/ 962501 h 1152048"/>
              <a:gd name="connsiteX113" fmla="*/ 2822448 w 4801838"/>
              <a:gd name="connsiteY113" fmla="*/ 981932 h 1152048"/>
              <a:gd name="connsiteX114" fmla="*/ 2883408 w 4801838"/>
              <a:gd name="connsiteY114" fmla="*/ 981932 h 1152048"/>
              <a:gd name="connsiteX115" fmla="*/ 2883408 w 4801838"/>
              <a:gd name="connsiteY115" fmla="*/ 997553 h 1152048"/>
              <a:gd name="connsiteX116" fmla="*/ 2986088 w 4801838"/>
              <a:gd name="connsiteY116" fmla="*/ 997553 h 1152048"/>
              <a:gd name="connsiteX117" fmla="*/ 2986088 w 4801838"/>
              <a:gd name="connsiteY117" fmla="*/ 1014413 h 1152048"/>
              <a:gd name="connsiteX118" fmla="*/ 3344513 w 4801838"/>
              <a:gd name="connsiteY118" fmla="*/ 1014413 h 1152048"/>
              <a:gd name="connsiteX119" fmla="*/ 3344513 w 4801838"/>
              <a:gd name="connsiteY119" fmla="*/ 1045559 h 1152048"/>
              <a:gd name="connsiteX120" fmla="*/ 3354896 w 4801838"/>
              <a:gd name="connsiteY120" fmla="*/ 1045559 h 1152048"/>
              <a:gd name="connsiteX121" fmla="*/ 3354896 w 4801838"/>
              <a:gd name="connsiteY121" fmla="*/ 1068134 h 1152048"/>
              <a:gd name="connsiteX122" fmla="*/ 4169283 w 4801838"/>
              <a:gd name="connsiteY122" fmla="*/ 1068134 h 1152048"/>
              <a:gd name="connsiteX123" fmla="*/ 4169283 w 4801838"/>
              <a:gd name="connsiteY123" fmla="*/ 1152049 h 1152048"/>
              <a:gd name="connsiteX124" fmla="*/ 4801838 w 4801838"/>
              <a:gd name="connsiteY124" fmla="*/ 1152049 h 115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801838" h="1152048">
                <a:moveTo>
                  <a:pt x="0" y="0"/>
                </a:moveTo>
                <a:lnTo>
                  <a:pt x="85725" y="0"/>
                </a:lnTo>
                <a:lnTo>
                  <a:pt x="85725" y="11716"/>
                </a:lnTo>
                <a:lnTo>
                  <a:pt x="132493" y="11716"/>
                </a:lnTo>
                <a:lnTo>
                  <a:pt x="132493" y="20765"/>
                </a:lnTo>
                <a:lnTo>
                  <a:pt x="223361" y="20765"/>
                </a:lnTo>
                <a:lnTo>
                  <a:pt x="223361" y="33814"/>
                </a:lnTo>
                <a:lnTo>
                  <a:pt x="292227" y="33814"/>
                </a:lnTo>
                <a:lnTo>
                  <a:pt x="358426" y="98679"/>
                </a:lnTo>
                <a:lnTo>
                  <a:pt x="393573" y="168878"/>
                </a:lnTo>
                <a:lnTo>
                  <a:pt x="409099" y="203930"/>
                </a:lnTo>
                <a:lnTo>
                  <a:pt x="409099" y="219551"/>
                </a:lnTo>
                <a:lnTo>
                  <a:pt x="422148" y="219551"/>
                </a:lnTo>
                <a:lnTo>
                  <a:pt x="422148" y="231172"/>
                </a:lnTo>
                <a:lnTo>
                  <a:pt x="458438" y="231172"/>
                </a:lnTo>
                <a:lnTo>
                  <a:pt x="458438" y="246793"/>
                </a:lnTo>
                <a:lnTo>
                  <a:pt x="496157" y="246793"/>
                </a:lnTo>
                <a:lnTo>
                  <a:pt x="496157" y="266224"/>
                </a:lnTo>
                <a:lnTo>
                  <a:pt x="585788" y="266224"/>
                </a:lnTo>
                <a:lnTo>
                  <a:pt x="585788" y="284417"/>
                </a:lnTo>
                <a:lnTo>
                  <a:pt x="618268" y="284417"/>
                </a:lnTo>
                <a:lnTo>
                  <a:pt x="618268" y="305276"/>
                </a:lnTo>
                <a:lnTo>
                  <a:pt x="645509" y="305276"/>
                </a:lnTo>
                <a:lnTo>
                  <a:pt x="645509" y="315659"/>
                </a:lnTo>
                <a:lnTo>
                  <a:pt x="672751" y="315659"/>
                </a:lnTo>
                <a:lnTo>
                  <a:pt x="672751" y="327279"/>
                </a:lnTo>
                <a:lnTo>
                  <a:pt x="692277" y="327279"/>
                </a:lnTo>
                <a:lnTo>
                  <a:pt x="692277" y="337661"/>
                </a:lnTo>
                <a:lnTo>
                  <a:pt x="718280" y="337661"/>
                </a:lnTo>
                <a:lnTo>
                  <a:pt x="718280" y="359759"/>
                </a:lnTo>
                <a:lnTo>
                  <a:pt x="745522" y="359759"/>
                </a:lnTo>
                <a:lnTo>
                  <a:pt x="745522" y="394811"/>
                </a:lnTo>
                <a:lnTo>
                  <a:pt x="779336" y="394811"/>
                </a:lnTo>
                <a:lnTo>
                  <a:pt x="779336" y="414338"/>
                </a:lnTo>
                <a:lnTo>
                  <a:pt x="813054" y="414338"/>
                </a:lnTo>
                <a:lnTo>
                  <a:pt x="813054" y="420815"/>
                </a:lnTo>
                <a:lnTo>
                  <a:pt x="836486" y="420815"/>
                </a:lnTo>
                <a:lnTo>
                  <a:pt x="836486" y="429959"/>
                </a:lnTo>
                <a:lnTo>
                  <a:pt x="866299" y="429959"/>
                </a:lnTo>
                <a:lnTo>
                  <a:pt x="866299" y="445484"/>
                </a:lnTo>
                <a:lnTo>
                  <a:pt x="900113" y="445484"/>
                </a:lnTo>
                <a:lnTo>
                  <a:pt x="900113" y="462439"/>
                </a:lnTo>
                <a:lnTo>
                  <a:pt x="924782" y="462439"/>
                </a:lnTo>
                <a:lnTo>
                  <a:pt x="924782" y="481870"/>
                </a:lnTo>
                <a:lnTo>
                  <a:pt x="945547" y="481870"/>
                </a:lnTo>
                <a:lnTo>
                  <a:pt x="945547" y="492252"/>
                </a:lnTo>
                <a:lnTo>
                  <a:pt x="962406" y="492252"/>
                </a:lnTo>
                <a:lnTo>
                  <a:pt x="962406" y="511778"/>
                </a:lnTo>
                <a:lnTo>
                  <a:pt x="988409" y="511778"/>
                </a:lnTo>
                <a:lnTo>
                  <a:pt x="988409" y="533876"/>
                </a:lnTo>
                <a:lnTo>
                  <a:pt x="1006602" y="533876"/>
                </a:lnTo>
                <a:lnTo>
                  <a:pt x="1006602" y="550736"/>
                </a:lnTo>
                <a:lnTo>
                  <a:pt x="1054608" y="550736"/>
                </a:lnTo>
                <a:lnTo>
                  <a:pt x="1054608" y="570167"/>
                </a:lnTo>
                <a:lnTo>
                  <a:pt x="1075468" y="570167"/>
                </a:lnTo>
                <a:lnTo>
                  <a:pt x="1075468" y="580549"/>
                </a:lnTo>
                <a:lnTo>
                  <a:pt x="1098804" y="580549"/>
                </a:lnTo>
                <a:lnTo>
                  <a:pt x="1098804" y="591026"/>
                </a:lnTo>
                <a:lnTo>
                  <a:pt x="1114425" y="591026"/>
                </a:lnTo>
                <a:lnTo>
                  <a:pt x="1114425" y="603980"/>
                </a:lnTo>
                <a:lnTo>
                  <a:pt x="1139095" y="603980"/>
                </a:lnTo>
                <a:lnTo>
                  <a:pt x="1139095" y="613029"/>
                </a:lnTo>
                <a:lnTo>
                  <a:pt x="1168908" y="613029"/>
                </a:lnTo>
                <a:lnTo>
                  <a:pt x="1168908" y="628650"/>
                </a:lnTo>
                <a:lnTo>
                  <a:pt x="1189768" y="628650"/>
                </a:lnTo>
                <a:lnTo>
                  <a:pt x="1189768" y="642938"/>
                </a:lnTo>
                <a:lnTo>
                  <a:pt x="1201388" y="642938"/>
                </a:lnTo>
                <a:lnTo>
                  <a:pt x="1201388" y="654653"/>
                </a:lnTo>
                <a:lnTo>
                  <a:pt x="1227392" y="654653"/>
                </a:lnTo>
                <a:lnTo>
                  <a:pt x="1227392" y="668941"/>
                </a:lnTo>
                <a:lnTo>
                  <a:pt x="1263777" y="668941"/>
                </a:lnTo>
                <a:lnTo>
                  <a:pt x="1263777" y="681895"/>
                </a:lnTo>
                <a:lnTo>
                  <a:pt x="1301401" y="681895"/>
                </a:lnTo>
                <a:lnTo>
                  <a:pt x="1301401" y="700088"/>
                </a:lnTo>
                <a:lnTo>
                  <a:pt x="1337786" y="700088"/>
                </a:lnTo>
                <a:lnTo>
                  <a:pt x="1337786" y="726091"/>
                </a:lnTo>
                <a:lnTo>
                  <a:pt x="1432655" y="726091"/>
                </a:lnTo>
                <a:lnTo>
                  <a:pt x="1432655" y="736473"/>
                </a:lnTo>
                <a:lnTo>
                  <a:pt x="1501426" y="736473"/>
                </a:lnTo>
                <a:lnTo>
                  <a:pt x="1501426" y="745522"/>
                </a:lnTo>
                <a:lnTo>
                  <a:pt x="1597533" y="745522"/>
                </a:lnTo>
                <a:lnTo>
                  <a:pt x="1597533" y="755904"/>
                </a:lnTo>
                <a:lnTo>
                  <a:pt x="1630013" y="755904"/>
                </a:lnTo>
                <a:lnTo>
                  <a:pt x="1630013" y="768953"/>
                </a:lnTo>
                <a:lnTo>
                  <a:pt x="1671638" y="768953"/>
                </a:lnTo>
                <a:lnTo>
                  <a:pt x="1671638" y="781907"/>
                </a:lnTo>
                <a:lnTo>
                  <a:pt x="1726121" y="781907"/>
                </a:lnTo>
                <a:lnTo>
                  <a:pt x="1726121" y="796195"/>
                </a:lnTo>
                <a:lnTo>
                  <a:pt x="1779461" y="796195"/>
                </a:lnTo>
                <a:lnTo>
                  <a:pt x="1779461" y="809149"/>
                </a:lnTo>
                <a:lnTo>
                  <a:pt x="1805369" y="809149"/>
                </a:lnTo>
                <a:lnTo>
                  <a:pt x="1805369" y="818293"/>
                </a:lnTo>
                <a:lnTo>
                  <a:pt x="1894999" y="818293"/>
                </a:lnTo>
                <a:lnTo>
                  <a:pt x="1894999" y="828675"/>
                </a:lnTo>
                <a:lnTo>
                  <a:pt x="1949577" y="828675"/>
                </a:lnTo>
                <a:lnTo>
                  <a:pt x="1949577" y="846868"/>
                </a:lnTo>
                <a:lnTo>
                  <a:pt x="1993773" y="846868"/>
                </a:lnTo>
                <a:lnTo>
                  <a:pt x="1993773" y="861155"/>
                </a:lnTo>
                <a:lnTo>
                  <a:pt x="2063877" y="861155"/>
                </a:lnTo>
                <a:lnTo>
                  <a:pt x="2063877" y="878015"/>
                </a:lnTo>
                <a:lnTo>
                  <a:pt x="2119694" y="878015"/>
                </a:lnTo>
                <a:lnTo>
                  <a:pt x="2119694" y="892302"/>
                </a:lnTo>
                <a:lnTo>
                  <a:pt x="2200275" y="892302"/>
                </a:lnTo>
                <a:lnTo>
                  <a:pt x="2200275" y="904018"/>
                </a:lnTo>
                <a:lnTo>
                  <a:pt x="2248281" y="904018"/>
                </a:lnTo>
                <a:lnTo>
                  <a:pt x="2248281" y="916972"/>
                </a:lnTo>
                <a:lnTo>
                  <a:pt x="2361343" y="916972"/>
                </a:lnTo>
                <a:lnTo>
                  <a:pt x="2361343" y="930021"/>
                </a:lnTo>
                <a:lnTo>
                  <a:pt x="2391156" y="930021"/>
                </a:lnTo>
                <a:lnTo>
                  <a:pt x="2391156" y="942975"/>
                </a:lnTo>
                <a:lnTo>
                  <a:pt x="2636711" y="942975"/>
                </a:lnTo>
                <a:lnTo>
                  <a:pt x="2636711" y="962501"/>
                </a:lnTo>
                <a:lnTo>
                  <a:pt x="2822448" y="962501"/>
                </a:lnTo>
                <a:lnTo>
                  <a:pt x="2822448" y="981932"/>
                </a:lnTo>
                <a:lnTo>
                  <a:pt x="2883408" y="981932"/>
                </a:lnTo>
                <a:lnTo>
                  <a:pt x="2883408" y="997553"/>
                </a:lnTo>
                <a:lnTo>
                  <a:pt x="2986088" y="997553"/>
                </a:lnTo>
                <a:lnTo>
                  <a:pt x="2986088" y="1014413"/>
                </a:lnTo>
                <a:lnTo>
                  <a:pt x="3344513" y="1014413"/>
                </a:lnTo>
                <a:lnTo>
                  <a:pt x="3344513" y="1045559"/>
                </a:lnTo>
                <a:lnTo>
                  <a:pt x="3354896" y="1045559"/>
                </a:lnTo>
                <a:lnTo>
                  <a:pt x="3354896" y="1068134"/>
                </a:lnTo>
                <a:lnTo>
                  <a:pt x="4169283" y="1068134"/>
                </a:lnTo>
                <a:lnTo>
                  <a:pt x="4169283" y="1152049"/>
                </a:lnTo>
                <a:lnTo>
                  <a:pt x="4801838" y="1152049"/>
                </a:lnTo>
              </a:path>
            </a:pathLst>
          </a:custGeom>
          <a:noFill/>
          <a:ln w="38100" cap="flat">
            <a:solidFill>
              <a:schemeClr val="tx1">
                <a:lumMod val="50000"/>
                <a:lumOff val="50000"/>
              </a:schemeClr>
            </a:solidFill>
            <a:prstDash val="solid"/>
            <a:miter/>
          </a:ln>
        </p:spPr>
        <p:txBody>
          <a:bodyPr rtlCol="0" anchor="ctr"/>
          <a:lstStyle/>
          <a:p>
            <a:endParaRPr lang="fr-FR"/>
          </a:p>
        </p:txBody>
      </p:sp>
      <p:sp>
        <p:nvSpPr>
          <p:cNvPr id="33" name="Forme libre : forme 32">
            <a:extLst>
              <a:ext uri="{FF2B5EF4-FFF2-40B4-BE49-F238E27FC236}">
                <a16:creationId xmlns="" xmlns:a16="http://schemas.microsoft.com/office/drawing/2014/main" id="{0B2E8DCE-EEE8-8A85-97C6-F54864BA917F}"/>
              </a:ext>
            </a:extLst>
          </p:cNvPr>
          <p:cNvSpPr/>
          <p:nvPr/>
        </p:nvSpPr>
        <p:spPr>
          <a:xfrm>
            <a:off x="3116374" y="1681941"/>
            <a:ext cx="7417529" cy="1015608"/>
          </a:xfrm>
          <a:custGeom>
            <a:avLst/>
            <a:gdLst>
              <a:gd name="connsiteX0" fmla="*/ 0 w 4955190"/>
              <a:gd name="connsiteY0" fmla="*/ 0 h 833818"/>
              <a:gd name="connsiteX1" fmla="*/ 31147 w 4955190"/>
              <a:gd name="connsiteY1" fmla="*/ 0 h 833818"/>
              <a:gd name="connsiteX2" fmla="*/ 31147 w 4955190"/>
              <a:gd name="connsiteY2" fmla="*/ 19431 h 833818"/>
              <a:gd name="connsiteX3" fmla="*/ 71438 w 4955190"/>
              <a:gd name="connsiteY3" fmla="*/ 19431 h 833818"/>
              <a:gd name="connsiteX4" fmla="*/ 71438 w 4955190"/>
              <a:gd name="connsiteY4" fmla="*/ 28575 h 833818"/>
              <a:gd name="connsiteX5" fmla="*/ 197453 w 4955190"/>
              <a:gd name="connsiteY5" fmla="*/ 28575 h 833818"/>
              <a:gd name="connsiteX6" fmla="*/ 197453 w 4955190"/>
              <a:gd name="connsiteY6" fmla="*/ 35052 h 833818"/>
              <a:gd name="connsiteX7" fmla="*/ 303943 w 4955190"/>
              <a:gd name="connsiteY7" fmla="*/ 35052 h 833818"/>
              <a:gd name="connsiteX8" fmla="*/ 303943 w 4955190"/>
              <a:gd name="connsiteY8" fmla="*/ 50578 h 833818"/>
              <a:gd name="connsiteX9" fmla="*/ 333851 w 4955190"/>
              <a:gd name="connsiteY9" fmla="*/ 50578 h 833818"/>
              <a:gd name="connsiteX10" fmla="*/ 333851 w 4955190"/>
              <a:gd name="connsiteY10" fmla="*/ 62294 h 833818"/>
              <a:gd name="connsiteX11" fmla="*/ 345472 w 4955190"/>
              <a:gd name="connsiteY11" fmla="*/ 62294 h 833818"/>
              <a:gd name="connsiteX12" fmla="*/ 345472 w 4955190"/>
              <a:gd name="connsiteY12" fmla="*/ 77915 h 833818"/>
              <a:gd name="connsiteX13" fmla="*/ 363665 w 4955190"/>
              <a:gd name="connsiteY13" fmla="*/ 77915 h 833818"/>
              <a:gd name="connsiteX14" fmla="*/ 363665 w 4955190"/>
              <a:gd name="connsiteY14" fmla="*/ 116872 h 833818"/>
              <a:gd name="connsiteX15" fmla="*/ 375380 w 4955190"/>
              <a:gd name="connsiteY15" fmla="*/ 116872 h 833818"/>
              <a:gd name="connsiteX16" fmla="*/ 375380 w 4955190"/>
              <a:gd name="connsiteY16" fmla="*/ 136303 h 833818"/>
              <a:gd name="connsiteX17" fmla="*/ 400050 w 4955190"/>
              <a:gd name="connsiteY17" fmla="*/ 136303 h 833818"/>
              <a:gd name="connsiteX18" fmla="*/ 400050 w 4955190"/>
              <a:gd name="connsiteY18" fmla="*/ 153257 h 833818"/>
              <a:gd name="connsiteX19" fmla="*/ 409099 w 4955190"/>
              <a:gd name="connsiteY19" fmla="*/ 153257 h 833818"/>
              <a:gd name="connsiteX20" fmla="*/ 409099 w 4955190"/>
              <a:gd name="connsiteY20" fmla="*/ 167545 h 833818"/>
              <a:gd name="connsiteX21" fmla="*/ 424720 w 4955190"/>
              <a:gd name="connsiteY21" fmla="*/ 167545 h 833818"/>
              <a:gd name="connsiteX22" fmla="*/ 424720 w 4955190"/>
              <a:gd name="connsiteY22" fmla="*/ 181832 h 833818"/>
              <a:gd name="connsiteX23" fmla="*/ 448151 w 4955190"/>
              <a:gd name="connsiteY23" fmla="*/ 181832 h 833818"/>
              <a:gd name="connsiteX24" fmla="*/ 448151 w 4955190"/>
              <a:gd name="connsiteY24" fmla="*/ 196120 h 833818"/>
              <a:gd name="connsiteX25" fmla="*/ 489680 w 4955190"/>
              <a:gd name="connsiteY25" fmla="*/ 196120 h 833818"/>
              <a:gd name="connsiteX26" fmla="*/ 489680 w 4955190"/>
              <a:gd name="connsiteY26" fmla="*/ 212979 h 833818"/>
              <a:gd name="connsiteX27" fmla="*/ 527304 w 4955190"/>
              <a:gd name="connsiteY27" fmla="*/ 212979 h 833818"/>
              <a:gd name="connsiteX28" fmla="*/ 527304 w 4955190"/>
              <a:gd name="connsiteY28" fmla="*/ 219456 h 833818"/>
              <a:gd name="connsiteX29" fmla="*/ 607886 w 4955190"/>
              <a:gd name="connsiteY29" fmla="*/ 219456 h 833818"/>
              <a:gd name="connsiteX30" fmla="*/ 607886 w 4955190"/>
              <a:gd name="connsiteY30" fmla="*/ 228600 h 833818"/>
              <a:gd name="connsiteX31" fmla="*/ 622173 w 4955190"/>
              <a:gd name="connsiteY31" fmla="*/ 228600 h 833818"/>
              <a:gd name="connsiteX32" fmla="*/ 622173 w 4955190"/>
              <a:gd name="connsiteY32" fmla="*/ 240221 h 833818"/>
              <a:gd name="connsiteX33" fmla="*/ 649415 w 4955190"/>
              <a:gd name="connsiteY33" fmla="*/ 240221 h 833818"/>
              <a:gd name="connsiteX34" fmla="*/ 649415 w 4955190"/>
              <a:gd name="connsiteY34" fmla="*/ 255842 h 833818"/>
              <a:gd name="connsiteX35" fmla="*/ 692277 w 4955190"/>
              <a:gd name="connsiteY35" fmla="*/ 255842 h 833818"/>
              <a:gd name="connsiteX36" fmla="*/ 692277 w 4955190"/>
              <a:gd name="connsiteY36" fmla="*/ 266224 h 833818"/>
              <a:gd name="connsiteX37" fmla="*/ 713042 w 4955190"/>
              <a:gd name="connsiteY37" fmla="*/ 266224 h 833818"/>
              <a:gd name="connsiteX38" fmla="*/ 713042 w 4955190"/>
              <a:gd name="connsiteY38" fmla="*/ 274034 h 833818"/>
              <a:gd name="connsiteX39" fmla="*/ 737711 w 4955190"/>
              <a:gd name="connsiteY39" fmla="*/ 274034 h 833818"/>
              <a:gd name="connsiteX40" fmla="*/ 737711 w 4955190"/>
              <a:gd name="connsiteY40" fmla="*/ 283083 h 833818"/>
              <a:gd name="connsiteX41" fmla="*/ 862489 w 4955190"/>
              <a:gd name="connsiteY41" fmla="*/ 283083 h 833818"/>
              <a:gd name="connsiteX42" fmla="*/ 862489 w 4955190"/>
              <a:gd name="connsiteY42" fmla="*/ 293465 h 833818"/>
              <a:gd name="connsiteX43" fmla="*/ 916972 w 4955190"/>
              <a:gd name="connsiteY43" fmla="*/ 293465 h 833818"/>
              <a:gd name="connsiteX44" fmla="*/ 916972 w 4955190"/>
              <a:gd name="connsiteY44" fmla="*/ 309086 h 833818"/>
              <a:gd name="connsiteX45" fmla="*/ 944309 w 4955190"/>
              <a:gd name="connsiteY45" fmla="*/ 309086 h 833818"/>
              <a:gd name="connsiteX46" fmla="*/ 944309 w 4955190"/>
              <a:gd name="connsiteY46" fmla="*/ 332423 h 833818"/>
              <a:gd name="connsiteX47" fmla="*/ 1011841 w 4955190"/>
              <a:gd name="connsiteY47" fmla="*/ 332423 h 833818"/>
              <a:gd name="connsiteX48" fmla="*/ 1011841 w 4955190"/>
              <a:gd name="connsiteY48" fmla="*/ 345472 h 833818"/>
              <a:gd name="connsiteX49" fmla="*/ 1048226 w 4955190"/>
              <a:gd name="connsiteY49" fmla="*/ 345472 h 833818"/>
              <a:gd name="connsiteX50" fmla="*/ 1048226 w 4955190"/>
              <a:gd name="connsiteY50" fmla="*/ 353282 h 833818"/>
              <a:gd name="connsiteX51" fmla="*/ 1072896 w 4955190"/>
              <a:gd name="connsiteY51" fmla="*/ 353282 h 833818"/>
              <a:gd name="connsiteX52" fmla="*/ 1096232 w 4955190"/>
              <a:gd name="connsiteY52" fmla="*/ 379190 h 833818"/>
              <a:gd name="connsiteX53" fmla="*/ 1115759 w 4955190"/>
              <a:gd name="connsiteY53" fmla="*/ 379190 h 833818"/>
              <a:gd name="connsiteX54" fmla="*/ 1115759 w 4955190"/>
              <a:gd name="connsiteY54" fmla="*/ 389573 h 833818"/>
              <a:gd name="connsiteX55" fmla="*/ 1161193 w 4955190"/>
              <a:gd name="connsiteY55" fmla="*/ 389573 h 833818"/>
              <a:gd name="connsiteX56" fmla="*/ 1161193 w 4955190"/>
              <a:gd name="connsiteY56" fmla="*/ 397383 h 833818"/>
              <a:gd name="connsiteX57" fmla="*/ 1254728 w 4955190"/>
              <a:gd name="connsiteY57" fmla="*/ 397383 h 833818"/>
              <a:gd name="connsiteX58" fmla="*/ 1254728 w 4955190"/>
              <a:gd name="connsiteY58" fmla="*/ 407765 h 833818"/>
              <a:gd name="connsiteX59" fmla="*/ 1261205 w 4955190"/>
              <a:gd name="connsiteY59" fmla="*/ 407765 h 833818"/>
              <a:gd name="connsiteX60" fmla="*/ 1261205 w 4955190"/>
              <a:gd name="connsiteY60" fmla="*/ 425958 h 833818"/>
              <a:gd name="connsiteX61" fmla="*/ 1294924 w 4955190"/>
              <a:gd name="connsiteY61" fmla="*/ 425958 h 833818"/>
              <a:gd name="connsiteX62" fmla="*/ 1305401 w 4955190"/>
              <a:gd name="connsiteY62" fmla="*/ 446723 h 833818"/>
              <a:gd name="connsiteX63" fmla="*/ 1324832 w 4955190"/>
              <a:gd name="connsiteY63" fmla="*/ 446723 h 833818"/>
              <a:gd name="connsiteX64" fmla="*/ 1324832 w 4955190"/>
              <a:gd name="connsiteY64" fmla="*/ 455867 h 833818"/>
              <a:gd name="connsiteX65" fmla="*/ 1388459 w 4955190"/>
              <a:gd name="connsiteY65" fmla="*/ 455867 h 833818"/>
              <a:gd name="connsiteX66" fmla="*/ 1396270 w 4955190"/>
              <a:gd name="connsiteY66" fmla="*/ 463677 h 833818"/>
              <a:gd name="connsiteX67" fmla="*/ 1396270 w 4955190"/>
              <a:gd name="connsiteY67" fmla="*/ 472726 h 833818"/>
              <a:gd name="connsiteX68" fmla="*/ 1479423 w 4955190"/>
              <a:gd name="connsiteY68" fmla="*/ 472726 h 833818"/>
              <a:gd name="connsiteX69" fmla="*/ 1479423 w 4955190"/>
              <a:gd name="connsiteY69" fmla="*/ 481870 h 833818"/>
              <a:gd name="connsiteX70" fmla="*/ 1515809 w 4955190"/>
              <a:gd name="connsiteY70" fmla="*/ 481870 h 833818"/>
              <a:gd name="connsiteX71" fmla="*/ 1515809 w 4955190"/>
              <a:gd name="connsiteY71" fmla="*/ 492252 h 833818"/>
              <a:gd name="connsiteX72" fmla="*/ 1576864 w 4955190"/>
              <a:gd name="connsiteY72" fmla="*/ 492252 h 833818"/>
              <a:gd name="connsiteX73" fmla="*/ 1576864 w 4955190"/>
              <a:gd name="connsiteY73" fmla="*/ 502634 h 833818"/>
              <a:gd name="connsiteX74" fmla="*/ 1732693 w 4955190"/>
              <a:gd name="connsiteY74" fmla="*/ 502634 h 833818"/>
              <a:gd name="connsiteX75" fmla="*/ 1732693 w 4955190"/>
              <a:gd name="connsiteY75" fmla="*/ 511683 h 833818"/>
              <a:gd name="connsiteX76" fmla="*/ 1892427 w 4955190"/>
              <a:gd name="connsiteY76" fmla="*/ 511683 h 833818"/>
              <a:gd name="connsiteX77" fmla="*/ 1892427 w 4955190"/>
              <a:gd name="connsiteY77" fmla="*/ 523399 h 833818"/>
              <a:gd name="connsiteX78" fmla="*/ 1935289 w 4955190"/>
              <a:gd name="connsiteY78" fmla="*/ 523399 h 833818"/>
              <a:gd name="connsiteX79" fmla="*/ 1935289 w 4955190"/>
              <a:gd name="connsiteY79" fmla="*/ 529876 h 833818"/>
              <a:gd name="connsiteX80" fmla="*/ 2165223 w 4955190"/>
              <a:gd name="connsiteY80" fmla="*/ 529876 h 833818"/>
              <a:gd name="connsiteX81" fmla="*/ 2165223 w 4955190"/>
              <a:gd name="connsiteY81" fmla="*/ 544163 h 833818"/>
              <a:gd name="connsiteX82" fmla="*/ 2187321 w 4955190"/>
              <a:gd name="connsiteY82" fmla="*/ 544163 h 833818"/>
              <a:gd name="connsiteX83" fmla="*/ 2187321 w 4955190"/>
              <a:gd name="connsiteY83" fmla="*/ 553307 h 833818"/>
              <a:gd name="connsiteX84" fmla="*/ 2345722 w 4955190"/>
              <a:gd name="connsiteY84" fmla="*/ 553307 h 833818"/>
              <a:gd name="connsiteX85" fmla="*/ 2386013 w 4955190"/>
              <a:gd name="connsiteY85" fmla="*/ 575310 h 833818"/>
              <a:gd name="connsiteX86" fmla="*/ 2540603 w 4955190"/>
              <a:gd name="connsiteY86" fmla="*/ 575310 h 833818"/>
              <a:gd name="connsiteX87" fmla="*/ 2540603 w 4955190"/>
              <a:gd name="connsiteY87" fmla="*/ 603885 h 833818"/>
              <a:gd name="connsiteX88" fmla="*/ 2689955 w 4955190"/>
              <a:gd name="connsiteY88" fmla="*/ 603885 h 833818"/>
              <a:gd name="connsiteX89" fmla="*/ 2689955 w 4955190"/>
              <a:gd name="connsiteY89" fmla="*/ 619506 h 833818"/>
              <a:gd name="connsiteX90" fmla="*/ 2886075 w 4955190"/>
              <a:gd name="connsiteY90" fmla="*/ 619506 h 833818"/>
              <a:gd name="connsiteX91" fmla="*/ 2886075 w 4955190"/>
              <a:gd name="connsiteY91" fmla="*/ 633793 h 833818"/>
              <a:gd name="connsiteX92" fmla="*/ 2905601 w 4955190"/>
              <a:gd name="connsiteY92" fmla="*/ 633793 h 833818"/>
              <a:gd name="connsiteX93" fmla="*/ 2905601 w 4955190"/>
              <a:gd name="connsiteY93" fmla="*/ 655892 h 833818"/>
              <a:gd name="connsiteX94" fmla="*/ 2925032 w 4955190"/>
              <a:gd name="connsiteY94" fmla="*/ 655892 h 833818"/>
              <a:gd name="connsiteX95" fmla="*/ 2925032 w 4955190"/>
              <a:gd name="connsiteY95" fmla="*/ 672751 h 833818"/>
              <a:gd name="connsiteX96" fmla="*/ 3204305 w 4955190"/>
              <a:gd name="connsiteY96" fmla="*/ 672751 h 833818"/>
              <a:gd name="connsiteX97" fmla="*/ 3204305 w 4955190"/>
              <a:gd name="connsiteY97" fmla="*/ 692277 h 833818"/>
              <a:gd name="connsiteX98" fmla="*/ 3213354 w 4955190"/>
              <a:gd name="connsiteY98" fmla="*/ 692277 h 833818"/>
              <a:gd name="connsiteX99" fmla="*/ 3213354 w 4955190"/>
              <a:gd name="connsiteY99" fmla="*/ 715613 h 833818"/>
              <a:gd name="connsiteX100" fmla="*/ 3443288 w 4955190"/>
              <a:gd name="connsiteY100" fmla="*/ 715613 h 833818"/>
              <a:gd name="connsiteX101" fmla="*/ 3443288 w 4955190"/>
              <a:gd name="connsiteY101" fmla="*/ 750665 h 833818"/>
              <a:gd name="connsiteX102" fmla="*/ 3456241 w 4955190"/>
              <a:gd name="connsiteY102" fmla="*/ 750665 h 833818"/>
              <a:gd name="connsiteX103" fmla="*/ 3456241 w 4955190"/>
              <a:gd name="connsiteY103" fmla="*/ 787051 h 833818"/>
              <a:gd name="connsiteX104" fmla="*/ 3595211 w 4955190"/>
              <a:gd name="connsiteY104" fmla="*/ 787051 h 833818"/>
              <a:gd name="connsiteX105" fmla="*/ 3595211 w 4955190"/>
              <a:gd name="connsiteY105" fmla="*/ 833818 h 833818"/>
              <a:gd name="connsiteX106" fmla="*/ 4955191 w 4955190"/>
              <a:gd name="connsiteY106" fmla="*/ 833818 h 83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955190" h="833818">
                <a:moveTo>
                  <a:pt x="0" y="0"/>
                </a:moveTo>
                <a:lnTo>
                  <a:pt x="31147" y="0"/>
                </a:lnTo>
                <a:lnTo>
                  <a:pt x="31147" y="19431"/>
                </a:lnTo>
                <a:lnTo>
                  <a:pt x="71438" y="19431"/>
                </a:lnTo>
                <a:lnTo>
                  <a:pt x="71438" y="28575"/>
                </a:lnTo>
                <a:lnTo>
                  <a:pt x="197453" y="28575"/>
                </a:lnTo>
                <a:lnTo>
                  <a:pt x="197453" y="35052"/>
                </a:lnTo>
                <a:lnTo>
                  <a:pt x="303943" y="35052"/>
                </a:lnTo>
                <a:lnTo>
                  <a:pt x="303943" y="50578"/>
                </a:lnTo>
                <a:lnTo>
                  <a:pt x="333851" y="50578"/>
                </a:lnTo>
                <a:lnTo>
                  <a:pt x="333851" y="62294"/>
                </a:lnTo>
                <a:lnTo>
                  <a:pt x="345472" y="62294"/>
                </a:lnTo>
                <a:lnTo>
                  <a:pt x="345472" y="77915"/>
                </a:lnTo>
                <a:lnTo>
                  <a:pt x="363665" y="77915"/>
                </a:lnTo>
                <a:lnTo>
                  <a:pt x="363665" y="116872"/>
                </a:lnTo>
                <a:lnTo>
                  <a:pt x="375380" y="116872"/>
                </a:lnTo>
                <a:lnTo>
                  <a:pt x="375380" y="136303"/>
                </a:lnTo>
                <a:lnTo>
                  <a:pt x="400050" y="136303"/>
                </a:lnTo>
                <a:lnTo>
                  <a:pt x="400050" y="153257"/>
                </a:lnTo>
                <a:lnTo>
                  <a:pt x="409099" y="153257"/>
                </a:lnTo>
                <a:lnTo>
                  <a:pt x="409099" y="167545"/>
                </a:lnTo>
                <a:lnTo>
                  <a:pt x="424720" y="167545"/>
                </a:lnTo>
                <a:lnTo>
                  <a:pt x="424720" y="181832"/>
                </a:lnTo>
                <a:lnTo>
                  <a:pt x="448151" y="181832"/>
                </a:lnTo>
                <a:lnTo>
                  <a:pt x="448151" y="196120"/>
                </a:lnTo>
                <a:lnTo>
                  <a:pt x="489680" y="196120"/>
                </a:lnTo>
                <a:lnTo>
                  <a:pt x="489680" y="212979"/>
                </a:lnTo>
                <a:lnTo>
                  <a:pt x="527304" y="212979"/>
                </a:lnTo>
                <a:lnTo>
                  <a:pt x="527304" y="219456"/>
                </a:lnTo>
                <a:lnTo>
                  <a:pt x="607886" y="219456"/>
                </a:lnTo>
                <a:lnTo>
                  <a:pt x="607886" y="228600"/>
                </a:lnTo>
                <a:lnTo>
                  <a:pt x="622173" y="228600"/>
                </a:lnTo>
                <a:lnTo>
                  <a:pt x="622173" y="240221"/>
                </a:lnTo>
                <a:lnTo>
                  <a:pt x="649415" y="240221"/>
                </a:lnTo>
                <a:lnTo>
                  <a:pt x="649415" y="255842"/>
                </a:lnTo>
                <a:lnTo>
                  <a:pt x="692277" y="255842"/>
                </a:lnTo>
                <a:lnTo>
                  <a:pt x="692277" y="266224"/>
                </a:lnTo>
                <a:lnTo>
                  <a:pt x="713042" y="266224"/>
                </a:lnTo>
                <a:lnTo>
                  <a:pt x="713042" y="274034"/>
                </a:lnTo>
                <a:lnTo>
                  <a:pt x="737711" y="274034"/>
                </a:lnTo>
                <a:lnTo>
                  <a:pt x="737711" y="283083"/>
                </a:lnTo>
                <a:lnTo>
                  <a:pt x="862489" y="283083"/>
                </a:lnTo>
                <a:lnTo>
                  <a:pt x="862489" y="293465"/>
                </a:lnTo>
                <a:lnTo>
                  <a:pt x="916972" y="293465"/>
                </a:lnTo>
                <a:lnTo>
                  <a:pt x="916972" y="309086"/>
                </a:lnTo>
                <a:lnTo>
                  <a:pt x="944309" y="309086"/>
                </a:lnTo>
                <a:lnTo>
                  <a:pt x="944309" y="332423"/>
                </a:lnTo>
                <a:lnTo>
                  <a:pt x="1011841" y="332423"/>
                </a:lnTo>
                <a:lnTo>
                  <a:pt x="1011841" y="345472"/>
                </a:lnTo>
                <a:lnTo>
                  <a:pt x="1048226" y="345472"/>
                </a:lnTo>
                <a:lnTo>
                  <a:pt x="1048226" y="353282"/>
                </a:lnTo>
                <a:lnTo>
                  <a:pt x="1072896" y="353282"/>
                </a:lnTo>
                <a:lnTo>
                  <a:pt x="1096232" y="379190"/>
                </a:lnTo>
                <a:lnTo>
                  <a:pt x="1115759" y="379190"/>
                </a:lnTo>
                <a:lnTo>
                  <a:pt x="1115759" y="389573"/>
                </a:lnTo>
                <a:lnTo>
                  <a:pt x="1161193" y="389573"/>
                </a:lnTo>
                <a:lnTo>
                  <a:pt x="1161193" y="397383"/>
                </a:lnTo>
                <a:lnTo>
                  <a:pt x="1254728" y="397383"/>
                </a:lnTo>
                <a:lnTo>
                  <a:pt x="1254728" y="407765"/>
                </a:lnTo>
                <a:lnTo>
                  <a:pt x="1261205" y="407765"/>
                </a:lnTo>
                <a:lnTo>
                  <a:pt x="1261205" y="425958"/>
                </a:lnTo>
                <a:lnTo>
                  <a:pt x="1294924" y="425958"/>
                </a:lnTo>
                <a:lnTo>
                  <a:pt x="1305401" y="446723"/>
                </a:lnTo>
                <a:lnTo>
                  <a:pt x="1324832" y="446723"/>
                </a:lnTo>
                <a:lnTo>
                  <a:pt x="1324832" y="455867"/>
                </a:lnTo>
                <a:lnTo>
                  <a:pt x="1388459" y="455867"/>
                </a:lnTo>
                <a:lnTo>
                  <a:pt x="1396270" y="463677"/>
                </a:lnTo>
                <a:lnTo>
                  <a:pt x="1396270" y="472726"/>
                </a:lnTo>
                <a:lnTo>
                  <a:pt x="1479423" y="472726"/>
                </a:lnTo>
                <a:lnTo>
                  <a:pt x="1479423" y="481870"/>
                </a:lnTo>
                <a:lnTo>
                  <a:pt x="1515809" y="481870"/>
                </a:lnTo>
                <a:lnTo>
                  <a:pt x="1515809" y="492252"/>
                </a:lnTo>
                <a:lnTo>
                  <a:pt x="1576864" y="492252"/>
                </a:lnTo>
                <a:lnTo>
                  <a:pt x="1576864" y="502634"/>
                </a:lnTo>
                <a:lnTo>
                  <a:pt x="1732693" y="502634"/>
                </a:lnTo>
                <a:lnTo>
                  <a:pt x="1732693" y="511683"/>
                </a:lnTo>
                <a:lnTo>
                  <a:pt x="1892427" y="511683"/>
                </a:lnTo>
                <a:lnTo>
                  <a:pt x="1892427" y="523399"/>
                </a:lnTo>
                <a:lnTo>
                  <a:pt x="1935289" y="523399"/>
                </a:lnTo>
                <a:lnTo>
                  <a:pt x="1935289" y="529876"/>
                </a:lnTo>
                <a:lnTo>
                  <a:pt x="2165223" y="529876"/>
                </a:lnTo>
                <a:lnTo>
                  <a:pt x="2165223" y="544163"/>
                </a:lnTo>
                <a:lnTo>
                  <a:pt x="2187321" y="544163"/>
                </a:lnTo>
                <a:lnTo>
                  <a:pt x="2187321" y="553307"/>
                </a:lnTo>
                <a:lnTo>
                  <a:pt x="2345722" y="553307"/>
                </a:lnTo>
                <a:lnTo>
                  <a:pt x="2386013" y="575310"/>
                </a:lnTo>
                <a:lnTo>
                  <a:pt x="2540603" y="575310"/>
                </a:lnTo>
                <a:lnTo>
                  <a:pt x="2540603" y="603885"/>
                </a:lnTo>
                <a:lnTo>
                  <a:pt x="2689955" y="603885"/>
                </a:lnTo>
                <a:lnTo>
                  <a:pt x="2689955" y="619506"/>
                </a:lnTo>
                <a:lnTo>
                  <a:pt x="2886075" y="619506"/>
                </a:lnTo>
                <a:lnTo>
                  <a:pt x="2886075" y="633793"/>
                </a:lnTo>
                <a:lnTo>
                  <a:pt x="2905601" y="633793"/>
                </a:lnTo>
                <a:lnTo>
                  <a:pt x="2905601" y="655892"/>
                </a:lnTo>
                <a:lnTo>
                  <a:pt x="2925032" y="655892"/>
                </a:lnTo>
                <a:lnTo>
                  <a:pt x="2925032" y="672751"/>
                </a:lnTo>
                <a:lnTo>
                  <a:pt x="3204305" y="672751"/>
                </a:lnTo>
                <a:lnTo>
                  <a:pt x="3204305" y="692277"/>
                </a:lnTo>
                <a:lnTo>
                  <a:pt x="3213354" y="692277"/>
                </a:lnTo>
                <a:lnTo>
                  <a:pt x="3213354" y="715613"/>
                </a:lnTo>
                <a:lnTo>
                  <a:pt x="3443288" y="715613"/>
                </a:lnTo>
                <a:lnTo>
                  <a:pt x="3443288" y="750665"/>
                </a:lnTo>
                <a:lnTo>
                  <a:pt x="3456241" y="750665"/>
                </a:lnTo>
                <a:lnTo>
                  <a:pt x="3456241" y="787051"/>
                </a:lnTo>
                <a:lnTo>
                  <a:pt x="3595211" y="787051"/>
                </a:lnTo>
                <a:lnTo>
                  <a:pt x="3595211" y="833818"/>
                </a:lnTo>
                <a:lnTo>
                  <a:pt x="4955191" y="833818"/>
                </a:lnTo>
              </a:path>
            </a:pathLst>
          </a:custGeom>
          <a:noFill/>
          <a:ln w="38100" cap="flat">
            <a:solidFill>
              <a:schemeClr val="bg2"/>
            </a:solidFill>
            <a:prstDash val="solid"/>
            <a:miter/>
          </a:ln>
        </p:spPr>
        <p:txBody>
          <a:bodyPr rtlCol="0" anchor="ctr"/>
          <a:lstStyle/>
          <a:p>
            <a:endParaRPr lang="fr-FR"/>
          </a:p>
        </p:txBody>
      </p:sp>
      <p:graphicFrame>
        <p:nvGraphicFramePr>
          <p:cNvPr id="13" name="Tableau 12">
            <a:extLst>
              <a:ext uri="{FF2B5EF4-FFF2-40B4-BE49-F238E27FC236}">
                <a16:creationId xmlns="" xmlns:a16="http://schemas.microsoft.com/office/drawing/2014/main" id="{3CBC1C45-0945-91BA-CE90-0FCC744F07C7}"/>
              </a:ext>
            </a:extLst>
          </p:cNvPr>
          <p:cNvGraphicFramePr>
            <a:graphicFrameLocks noGrp="1"/>
          </p:cNvGraphicFramePr>
          <p:nvPr>
            <p:extLst>
              <p:ext uri="{D42A27DB-BD31-4B8C-83A1-F6EECF244321}">
                <p14:modId xmlns:p14="http://schemas.microsoft.com/office/powerpoint/2010/main" val="3900491825"/>
              </p:ext>
            </p:extLst>
          </p:nvPr>
        </p:nvGraphicFramePr>
        <p:xfrm>
          <a:off x="5955958" y="942505"/>
          <a:ext cx="5255739" cy="813640"/>
        </p:xfrm>
        <a:graphic>
          <a:graphicData uri="http://schemas.openxmlformats.org/drawingml/2006/table">
            <a:tbl>
              <a:tblPr firstRow="1" bandRow="1">
                <a:tableStyleId>{5C22544A-7EE6-4342-B048-85BDC9FD1C3A}</a:tableStyleId>
              </a:tblPr>
              <a:tblGrid>
                <a:gridCol w="1952367">
                  <a:extLst>
                    <a:ext uri="{9D8B030D-6E8A-4147-A177-3AD203B41FA5}">
                      <a16:colId xmlns="" xmlns:a16="http://schemas.microsoft.com/office/drawing/2014/main" val="20000"/>
                    </a:ext>
                  </a:extLst>
                </a:gridCol>
                <a:gridCol w="1368516">
                  <a:extLst>
                    <a:ext uri="{9D8B030D-6E8A-4147-A177-3AD203B41FA5}">
                      <a16:colId xmlns="" xmlns:a16="http://schemas.microsoft.com/office/drawing/2014/main" val="20002"/>
                    </a:ext>
                  </a:extLst>
                </a:gridCol>
                <a:gridCol w="1134868">
                  <a:extLst>
                    <a:ext uri="{9D8B030D-6E8A-4147-A177-3AD203B41FA5}">
                      <a16:colId xmlns="" xmlns:a16="http://schemas.microsoft.com/office/drawing/2014/main" val="20003"/>
                    </a:ext>
                  </a:extLst>
                </a:gridCol>
                <a:gridCol w="799988">
                  <a:extLst>
                    <a:ext uri="{9D8B030D-6E8A-4147-A177-3AD203B41FA5}">
                      <a16:colId xmlns="" xmlns:a16="http://schemas.microsoft.com/office/drawing/2014/main" val="20001"/>
                    </a:ext>
                  </a:extLst>
                </a:gridCol>
              </a:tblGrid>
              <a:tr h="334360">
                <a:tc>
                  <a:txBody>
                    <a:bodyPr/>
                    <a:lstStyle/>
                    <a:p>
                      <a:pPr algn="ctr">
                        <a:lnSpc>
                          <a:spcPts val="1300"/>
                        </a:lnSpc>
                      </a:pPr>
                      <a:endParaRPr lang="fr-FR" sz="8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err="1">
                          <a:solidFill>
                            <a:schemeClr val="tx1"/>
                          </a:solidFill>
                          <a:latin typeface="+mj-lt"/>
                          <a:ea typeface="+mn-ea"/>
                          <a:cs typeface="Arial" panose="020B0604020202020204" pitchFamily="34" charset="0"/>
                        </a:rPr>
                        <a:t>mEFS</a:t>
                      </a:r>
                      <a:r>
                        <a:rPr lang="fr-FR" sz="1050" b="0" kern="1200" dirty="0">
                          <a:solidFill>
                            <a:schemeClr val="tx1"/>
                          </a:solidFill>
                          <a:latin typeface="+mj-lt"/>
                          <a:ea typeface="+mn-ea"/>
                          <a:cs typeface="Arial" panose="020B0604020202020204" pitchFamily="34" charset="0"/>
                        </a:rPr>
                        <a:t> mois (95% CI)</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kern="1200" dirty="0">
                          <a:solidFill>
                            <a:schemeClr val="tx1"/>
                          </a:solidFill>
                          <a:latin typeface="+mj-lt"/>
                          <a:ea typeface="+mn-ea"/>
                          <a:cs typeface="Arial" panose="020B0604020202020204" pitchFamily="34" charset="0"/>
                        </a:rPr>
                        <a:t>HR (IC 97,37%)</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220"/>
                        </a:lnSpc>
                        <a:spcBef>
                          <a:spcPts val="0"/>
                        </a:spcBef>
                        <a:spcAft>
                          <a:spcPts val="0"/>
                        </a:spcAft>
                        <a:buClrTx/>
                        <a:buSzTx/>
                        <a:buFontTx/>
                        <a:buNone/>
                        <a:tabLst/>
                        <a:defRPr/>
                      </a:pPr>
                      <a:r>
                        <a:rPr lang="fr-FR" sz="1050" b="0" i="1" kern="1200" dirty="0">
                          <a:solidFill>
                            <a:schemeClr val="tx1"/>
                          </a:solidFill>
                          <a:latin typeface="+mj-lt"/>
                          <a:ea typeface="+mn-ea"/>
                          <a:cs typeface="Arial" panose="020B0604020202020204" pitchFamily="34" charset="0"/>
                        </a:rPr>
                        <a:t>p</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000" b="1" dirty="0">
                          <a:solidFill>
                            <a:srgbClr val="FF7F4D"/>
                          </a:solidFill>
                          <a:latin typeface="+mj-lt"/>
                          <a:cs typeface="Arial" panose="020B0604020202020204" pitchFamily="34" charset="0"/>
                        </a:rPr>
                        <a:t>NIVO + </a:t>
                      </a:r>
                      <a:r>
                        <a:rPr lang="pt-BR" sz="1000" b="1" dirty="0" err="1">
                          <a:solidFill>
                            <a:srgbClr val="FF7F4D"/>
                          </a:solidFill>
                          <a:latin typeface="+mj-lt"/>
                          <a:cs typeface="Arial" panose="020B0604020202020204" pitchFamily="34" charset="0"/>
                        </a:rPr>
                        <a:t>Chimio</a:t>
                      </a:r>
                      <a:r>
                        <a:rPr lang="pt-BR" sz="1000" b="1" dirty="0">
                          <a:solidFill>
                            <a:srgbClr val="FF7F4D"/>
                          </a:solidFill>
                          <a:latin typeface="+mj-lt"/>
                          <a:cs typeface="Arial" panose="020B0604020202020204" pitchFamily="34" charset="0"/>
                        </a:rPr>
                        <a:t>/NIVO (n=229)</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100" b="1" dirty="0">
                          <a:solidFill>
                            <a:schemeClr val="tx1"/>
                          </a:solidFill>
                          <a:latin typeface="+mj-lt"/>
                          <a:cs typeface="Arial" panose="020B0604020202020204" pitchFamily="34" charset="0"/>
                        </a:rPr>
                        <a:t>NR (28,9-NR)</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050" b="1" dirty="0">
                          <a:solidFill>
                            <a:srgbClr val="0070C0"/>
                          </a:solidFill>
                          <a:latin typeface="+mj-lt"/>
                          <a:cs typeface="Arial" panose="020B0604020202020204" pitchFamily="34" charset="0"/>
                        </a:rPr>
                        <a:t>0,58 (0,42-0,81)</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50" b="1" dirty="0">
                          <a:solidFill>
                            <a:srgbClr val="0070C0"/>
                          </a:solidFill>
                          <a:latin typeface="+mj-lt"/>
                          <a:cs typeface="Arial" panose="020B0604020202020204" pitchFamily="34" charset="0"/>
                        </a:rPr>
                        <a:t>0,00025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50" b="1" dirty="0">
                          <a:solidFill>
                            <a:srgbClr val="737078"/>
                          </a:solidFill>
                          <a:latin typeface="+mj-lt"/>
                          <a:cs typeface="Arial" panose="020B0604020202020204" pitchFamily="34" charset="0"/>
                        </a:rPr>
                        <a:t>Chimio/Placebo (n=232)</a:t>
                      </a: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100" b="1" dirty="0">
                          <a:solidFill>
                            <a:schemeClr val="tx1"/>
                          </a:solidFill>
                          <a:latin typeface="+mj-lt"/>
                          <a:cs typeface="Arial" panose="020B0604020202020204" pitchFamily="34" charset="0"/>
                        </a:rPr>
                        <a:t>18,4 (13,6-28,1)</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5796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Analyse en sous-groupes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graphicFrame>
        <p:nvGraphicFramePr>
          <p:cNvPr id="4" name="Tableau 3">
            <a:extLst>
              <a:ext uri="{FF2B5EF4-FFF2-40B4-BE49-F238E27FC236}">
                <a16:creationId xmlns="" xmlns:a16="http://schemas.microsoft.com/office/drawing/2014/main" id="{DE4756C0-98AB-3ECF-496D-A25A6E7A2842}"/>
              </a:ext>
            </a:extLst>
          </p:cNvPr>
          <p:cNvGraphicFramePr>
            <a:graphicFrameLocks noGrp="1"/>
          </p:cNvGraphicFramePr>
          <p:nvPr>
            <p:extLst>
              <p:ext uri="{D42A27DB-BD31-4B8C-83A1-F6EECF244321}">
                <p14:modId xmlns:p14="http://schemas.microsoft.com/office/powerpoint/2010/main" val="2487285170"/>
              </p:ext>
            </p:extLst>
          </p:nvPr>
        </p:nvGraphicFramePr>
        <p:xfrm>
          <a:off x="1677612" y="939114"/>
          <a:ext cx="9180000" cy="4258649"/>
        </p:xfrm>
        <a:graphic>
          <a:graphicData uri="http://schemas.openxmlformats.org/drawingml/2006/table">
            <a:tbl>
              <a:tblPr firstRow="1" bandRow="1"/>
              <a:tblGrid>
                <a:gridCol w="1620000">
                  <a:extLst>
                    <a:ext uri="{9D8B030D-6E8A-4147-A177-3AD203B41FA5}">
                      <a16:colId xmlns="" xmlns:a16="http://schemas.microsoft.com/office/drawing/2014/main" val="20000"/>
                    </a:ext>
                  </a:extLst>
                </a:gridCol>
                <a:gridCol w="1728000">
                  <a:extLst>
                    <a:ext uri="{9D8B030D-6E8A-4147-A177-3AD203B41FA5}">
                      <a16:colId xmlns="" xmlns:a16="http://schemas.microsoft.com/office/drawing/2014/main" val="20004"/>
                    </a:ext>
                  </a:extLst>
                </a:gridCol>
                <a:gridCol w="1728000">
                  <a:extLst>
                    <a:ext uri="{9D8B030D-6E8A-4147-A177-3AD203B41FA5}">
                      <a16:colId xmlns="" xmlns:a16="http://schemas.microsoft.com/office/drawing/2014/main" val="1884404596"/>
                    </a:ext>
                  </a:extLst>
                </a:gridCol>
                <a:gridCol w="3132000">
                  <a:extLst>
                    <a:ext uri="{9D8B030D-6E8A-4147-A177-3AD203B41FA5}">
                      <a16:colId xmlns="" xmlns:a16="http://schemas.microsoft.com/office/drawing/2014/main" val="20001"/>
                    </a:ext>
                  </a:extLst>
                </a:gridCol>
                <a:gridCol w="972000">
                  <a:extLst>
                    <a:ext uri="{9D8B030D-6E8A-4147-A177-3AD203B41FA5}">
                      <a16:colId xmlns="" xmlns:a16="http://schemas.microsoft.com/office/drawing/2014/main" val="20002"/>
                    </a:ext>
                  </a:extLst>
                </a:gridCol>
              </a:tblGrid>
              <a:tr h="32036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800" b="0" dirty="0">
                        <a:solidFill>
                          <a:schemeClr val="bg1"/>
                        </a:solidFill>
                        <a:latin typeface="+mn-lt"/>
                        <a:cs typeface="Arial" panose="020B0604020202020204" pitchFamily="34" charset="0"/>
                      </a:endParaRP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Médiane EFS</a:t>
                      </a:r>
                      <a:r>
                        <a:rPr lang="fr-FR" sz="800" b="1" baseline="30000" dirty="0">
                          <a:solidFill>
                            <a:schemeClr val="bg1"/>
                          </a:solidFill>
                          <a:latin typeface="+mn-lt"/>
                          <a:cs typeface="Arial" panose="020B0604020202020204" pitchFamily="34" charset="0"/>
                        </a:rPr>
                        <a:t>1</a:t>
                      </a:r>
                      <a:r>
                        <a:rPr lang="fr-FR" sz="800" b="1" dirty="0">
                          <a:solidFill>
                            <a:schemeClr val="bg1"/>
                          </a:solidFill>
                          <a:latin typeface="+mn-lt"/>
                          <a:cs typeface="Arial" panose="020B0604020202020204" pitchFamily="34" charset="0"/>
                        </a:rPr>
                        <a:t> (mois)</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1200" b="0"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fr-FR" sz="900" b="1" dirty="0">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900" b="1" dirty="0">
                          <a:solidFill>
                            <a:schemeClr val="bg1"/>
                          </a:solidFill>
                          <a:latin typeface="+mn-lt"/>
                          <a:cs typeface="Arial" panose="020B0604020202020204" pitchFamily="34" charset="0"/>
                        </a:rPr>
                        <a:t>HR (IC95%)</a:t>
                      </a: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153726">
                <a:tc vMerge="1">
                  <a:txBody>
                    <a:bodyPr/>
                    <a:lstStyle/>
                    <a:p>
                      <a:pPr algn="l"/>
                      <a:endParaRPr lang="fr-FR" sz="800" b="0" dirty="0">
                        <a:solidFill>
                          <a:schemeClr val="bg1"/>
                        </a:solidFill>
                        <a:latin typeface="+mn-lt"/>
                        <a:cs typeface="Arial" panose="020B0604020202020204" pitchFamily="34" charset="0"/>
                      </a:endParaRP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NIVO + chimio/NIVO (n=229)</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n-lt"/>
                          <a:cs typeface="Arial" panose="020B0604020202020204" pitchFamily="34" charset="0"/>
                        </a:rPr>
                        <a:t>Chimio/Placebo (n=232)</a:t>
                      </a:r>
                    </a:p>
                  </a:txBody>
                  <a:tcPr marL="72000" marR="7200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vMerge="1">
                  <a:txBody>
                    <a:bodyPr/>
                    <a:lstStyle/>
                    <a:p>
                      <a:endParaRPr lang="fr-FR"/>
                    </a:p>
                  </a:txBody>
                  <a:tcPr/>
                </a:tc>
                <a:tc vMerge="1">
                  <a:txBody>
                    <a:bodyPr/>
                    <a:lstStyle/>
                    <a:p>
                      <a:pPr algn="ctr"/>
                      <a:endParaRPr lang="fr-FR" sz="800" b="0" dirty="0">
                        <a:solidFill>
                          <a:schemeClr val="bg1"/>
                        </a:solidFill>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9358586"/>
                  </a:ext>
                </a:extLst>
              </a:tr>
              <a:tr h="1174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ct val="100000"/>
                        </a:lnSpc>
                        <a:spcBef>
                          <a:spcPts val="0"/>
                        </a:spcBef>
                      </a:pPr>
                      <a:r>
                        <a:rPr lang="fr-FR" sz="700" b="1" kern="1200" dirty="0">
                          <a:solidFill>
                            <a:schemeClr val="tx2"/>
                          </a:solidFill>
                          <a:latin typeface="+mn-lt"/>
                          <a:ea typeface="+mn-ea"/>
                          <a:cs typeface="+mn-cs"/>
                        </a:rPr>
                        <a:t>Global</a:t>
                      </a:r>
                      <a:r>
                        <a:rPr lang="fr-FR" sz="700" b="1" kern="1200" baseline="0" dirty="0">
                          <a:solidFill>
                            <a:schemeClr val="tx2"/>
                          </a:solidFill>
                          <a:latin typeface="+mn-lt"/>
                          <a:ea typeface="+mn-ea"/>
                          <a:cs typeface="+mn-cs"/>
                        </a:rPr>
                        <a:t> </a:t>
                      </a:r>
                      <a:r>
                        <a:rPr lang="fr-FR" sz="700" b="1" kern="1200" dirty="0">
                          <a:solidFill>
                            <a:schemeClr val="tx2"/>
                          </a:solidFill>
                          <a:latin typeface="+mn-lt"/>
                          <a:ea typeface="+mn-ea"/>
                          <a:cs typeface="+mn-cs"/>
                        </a:rPr>
                        <a:t>(n=461)</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18,4</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spcBef>
                          <a:spcPts val="0"/>
                        </a:spcBef>
                      </a:pPr>
                      <a:endParaRPr lang="fr-FR" sz="700" b="1" dirty="0">
                        <a:solidFill>
                          <a:schemeClr val="accent1"/>
                        </a:solidFill>
                        <a:latin typeface="+mn-lt"/>
                        <a:cs typeface="Arial" panose="020B0604020202020204" pitchFamily="34" charset="0"/>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0,59 (0,44-0,79)</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90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kern="1200" dirty="0">
                          <a:solidFill>
                            <a:schemeClr val="tx2"/>
                          </a:solidFill>
                          <a:latin typeface="+mn-lt"/>
                          <a:ea typeface="+mn-ea"/>
                          <a:cs typeface="+mn-cs"/>
                        </a:rPr>
                        <a:t>&lt;65 </a:t>
                      </a:r>
                      <a:r>
                        <a:rPr lang="en-US" sz="700" kern="1200" dirty="0" err="1">
                          <a:solidFill>
                            <a:schemeClr val="tx2"/>
                          </a:solidFill>
                          <a:latin typeface="+mn-lt"/>
                          <a:ea typeface="+mn-ea"/>
                          <a:cs typeface="+mn-cs"/>
                        </a:rPr>
                        <a:t>ans</a:t>
                      </a:r>
                      <a:r>
                        <a:rPr lang="en-US" sz="700" kern="1200" dirty="0">
                          <a:solidFill>
                            <a:schemeClr val="tx2"/>
                          </a:solidFill>
                          <a:latin typeface="+mn-lt"/>
                          <a:ea typeface="+mn-ea"/>
                          <a:cs typeface="+mn-cs"/>
                        </a:rPr>
                        <a:t> (n=202)</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700" u="sng" kern="1200" dirty="0">
                          <a:solidFill>
                            <a:schemeClr val="tx2"/>
                          </a:solidFill>
                          <a:latin typeface="+mn-lt"/>
                          <a:ea typeface="+mn-ea"/>
                          <a:cs typeface="+mn-cs"/>
                        </a:rPr>
                        <a:t>&gt;</a:t>
                      </a:r>
                      <a:r>
                        <a:rPr lang="en-US" sz="700" u="none" kern="1200" dirty="0">
                          <a:solidFill>
                            <a:schemeClr val="tx2"/>
                          </a:solidFill>
                          <a:latin typeface="+mn-lt"/>
                          <a:ea typeface="+mn-ea"/>
                          <a:cs typeface="+mn-cs"/>
                        </a:rPr>
                        <a:t>65 </a:t>
                      </a:r>
                      <a:r>
                        <a:rPr lang="en-US" sz="700" u="none" kern="1200" dirty="0" err="1">
                          <a:solidFill>
                            <a:schemeClr val="tx2"/>
                          </a:solidFill>
                          <a:latin typeface="+mn-lt"/>
                          <a:ea typeface="+mn-ea"/>
                          <a:cs typeface="+mn-cs"/>
                        </a:rPr>
                        <a:t>ans</a:t>
                      </a:r>
                      <a:r>
                        <a:rPr lang="en-US" sz="700" u="none" kern="1200" dirty="0">
                          <a:solidFill>
                            <a:schemeClr val="tx2"/>
                          </a:solidFill>
                          <a:latin typeface="+mn-lt"/>
                          <a:ea typeface="+mn-ea"/>
                          <a:cs typeface="+mn-cs"/>
                        </a:rPr>
                        <a:t> (n=259)</a:t>
                      </a:r>
                      <a:endParaRPr lang="en-US" sz="700" u="sng" kern="1200" dirty="0">
                        <a:solidFill>
                          <a:schemeClr val="tx2"/>
                        </a:solidFill>
                        <a:latin typeface="+mn-lt"/>
                        <a:ea typeface="+mn-ea"/>
                        <a:cs typeface="+mn-cs"/>
                      </a:endParaRP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16,7</a:t>
                      </a:r>
                    </a:p>
                    <a:p>
                      <a:pPr algn="ctr">
                        <a:spcBef>
                          <a:spcPts val="0"/>
                        </a:spcBef>
                      </a:pPr>
                      <a:r>
                        <a:rPr lang="en-US" sz="700" dirty="0">
                          <a:solidFill>
                            <a:schemeClr val="tx2"/>
                          </a:solidFill>
                          <a:latin typeface="+mn-lt"/>
                        </a:rPr>
                        <a:t>20,1</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spcBef>
                          <a:spcPts val="0"/>
                        </a:spcBef>
                      </a:pPr>
                      <a:endParaRPr lang="fr-FR" sz="700" b="1">
                        <a:solidFill>
                          <a:schemeClr val="accent1"/>
                        </a:solidFill>
                        <a:latin typeface="+mn-lt"/>
                        <a:cs typeface="Arial" panose="020B0604020202020204" pitchFamily="34" charset="0"/>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0,55 (0,36-0,85)</a:t>
                      </a:r>
                    </a:p>
                    <a:p>
                      <a:pPr>
                        <a:spcBef>
                          <a:spcPts val="0"/>
                        </a:spcBef>
                      </a:pPr>
                      <a:r>
                        <a:rPr lang="en-US" sz="700" dirty="0">
                          <a:solidFill>
                            <a:schemeClr val="tx2"/>
                          </a:solidFill>
                          <a:latin typeface="+mn-lt"/>
                        </a:rPr>
                        <a:t>0,61 (0,41-0,91)</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190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Homme</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Femme</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30,2</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16,7</a:t>
                      </a:r>
                    </a:p>
                    <a:p>
                      <a:pPr algn="ctr">
                        <a:spcBef>
                          <a:spcPts val="0"/>
                        </a:spcBef>
                      </a:pPr>
                      <a:r>
                        <a:rPr lang="en-US" sz="700" dirty="0">
                          <a:solidFill>
                            <a:schemeClr val="tx2"/>
                          </a:solidFill>
                          <a:latin typeface="+mn-lt"/>
                        </a:rPr>
                        <a:t>18,8</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70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0,53 (0,37-0,75)</a:t>
                      </a:r>
                    </a:p>
                    <a:p>
                      <a:pPr>
                        <a:spcBef>
                          <a:spcPts val="0"/>
                        </a:spcBef>
                      </a:pPr>
                      <a:r>
                        <a:rPr lang="en-US" sz="700" dirty="0">
                          <a:solidFill>
                            <a:schemeClr val="tx2"/>
                          </a:solidFill>
                          <a:latin typeface="+mn-lt"/>
                        </a:rPr>
                        <a:t>0,71 (0,41-1,20)</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2576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700" b="0" kern="1200" dirty="0" err="1">
                          <a:solidFill>
                            <a:schemeClr val="tx2"/>
                          </a:solidFill>
                          <a:latin typeface="+mn-lt"/>
                          <a:ea typeface="+mn-ea"/>
                          <a:cs typeface="+mn-cs"/>
                        </a:rPr>
                        <a:t>Amérique</a:t>
                      </a:r>
                      <a:r>
                        <a:rPr lang="en-US" sz="700" b="0" kern="1200" dirty="0">
                          <a:solidFill>
                            <a:schemeClr val="tx2"/>
                          </a:solidFill>
                          <a:latin typeface="+mn-lt"/>
                          <a:ea typeface="+mn-ea"/>
                          <a:cs typeface="+mn-cs"/>
                        </a:rPr>
                        <a:t> du Nord (n=44)</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Europe (n=250)</a:t>
                      </a:r>
                    </a:p>
                    <a:p>
                      <a:pPr marL="92075" indent="-4763" algn="l">
                        <a:lnSpc>
                          <a:spcPct val="100000"/>
                        </a:lnSpc>
                        <a:spcBef>
                          <a:spcPts val="0"/>
                        </a:spcBef>
                        <a:spcAft>
                          <a:spcPts val="0"/>
                        </a:spcAft>
                      </a:pPr>
                      <a:r>
                        <a:rPr lang="en-US" sz="700" b="0" kern="1200" dirty="0" err="1">
                          <a:solidFill>
                            <a:schemeClr val="tx2"/>
                          </a:solidFill>
                          <a:latin typeface="+mn-lt"/>
                          <a:ea typeface="+mn-ea"/>
                          <a:cs typeface="+mn-cs"/>
                        </a:rPr>
                        <a:t>Asie</a:t>
                      </a:r>
                      <a:r>
                        <a:rPr lang="en-US" sz="700" b="0" kern="1200" dirty="0">
                          <a:solidFill>
                            <a:schemeClr val="tx2"/>
                          </a:solidFill>
                          <a:latin typeface="+mn-lt"/>
                          <a:ea typeface="+mn-ea"/>
                          <a:cs typeface="+mn-cs"/>
                        </a:rPr>
                        <a:t> (n=115)</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30,2</a:t>
                      </a:r>
                    </a:p>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9,4</a:t>
                      </a:r>
                    </a:p>
                    <a:p>
                      <a:pPr algn="ctr">
                        <a:spcBef>
                          <a:spcPts val="0"/>
                        </a:spcBef>
                      </a:pPr>
                      <a:r>
                        <a:rPr lang="en-US" sz="700" dirty="0">
                          <a:solidFill>
                            <a:schemeClr val="tx2"/>
                          </a:solidFill>
                          <a:latin typeface="+mn-lt"/>
                        </a:rPr>
                        <a:t>23,4</a:t>
                      </a:r>
                    </a:p>
                    <a:p>
                      <a:pPr algn="ctr">
                        <a:spcBef>
                          <a:spcPts val="0"/>
                        </a:spcBef>
                      </a:pPr>
                      <a:r>
                        <a:rPr lang="en-US" sz="700" dirty="0">
                          <a:solidFill>
                            <a:schemeClr val="tx2"/>
                          </a:solidFill>
                          <a:latin typeface="+mn-lt"/>
                        </a:rPr>
                        <a:t>13,9</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0,59 (0,25-1,38)</a:t>
                      </a:r>
                    </a:p>
                    <a:p>
                      <a:pPr>
                        <a:spcBef>
                          <a:spcPts val="0"/>
                        </a:spcBef>
                      </a:pPr>
                      <a:r>
                        <a:rPr lang="en-US" sz="700" dirty="0">
                          <a:solidFill>
                            <a:schemeClr val="tx2"/>
                          </a:solidFill>
                          <a:latin typeface="+mn-lt"/>
                        </a:rPr>
                        <a:t>0,61 (0,40-0,92)</a:t>
                      </a:r>
                    </a:p>
                    <a:p>
                      <a:pPr>
                        <a:spcBef>
                          <a:spcPts val="0"/>
                        </a:spcBef>
                      </a:pPr>
                      <a:r>
                        <a:rPr lang="en-US" sz="700" dirty="0">
                          <a:solidFill>
                            <a:schemeClr val="tx2"/>
                          </a:solidFill>
                          <a:latin typeface="+mn-lt"/>
                        </a:rPr>
                        <a:t>0,47 (0,26-0,86)</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190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ECOG PS 0 (n=288)</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ECOG PS 1 (n=173)</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29,0</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700" dirty="0">
                          <a:solidFill>
                            <a:schemeClr val="tx2"/>
                          </a:solidFill>
                          <a:latin typeface="+mn-lt"/>
                        </a:rPr>
                        <a:t>20,1</a:t>
                      </a:r>
                    </a:p>
                    <a:p>
                      <a:pPr algn="ctr">
                        <a:spcBef>
                          <a:spcPts val="0"/>
                        </a:spcBef>
                      </a:pPr>
                      <a:r>
                        <a:rPr lang="en-US" sz="700" dirty="0">
                          <a:solidFill>
                            <a:schemeClr val="tx2"/>
                          </a:solidFill>
                          <a:latin typeface="+mn-lt"/>
                        </a:rPr>
                        <a:t>17,3</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0,57 (0,39-0,83)</a:t>
                      </a:r>
                    </a:p>
                    <a:p>
                      <a:pPr>
                        <a:spcBef>
                          <a:spcPts val="0"/>
                        </a:spcBef>
                      </a:pPr>
                      <a:r>
                        <a:rPr lang="en-US" sz="700" dirty="0">
                          <a:solidFill>
                            <a:schemeClr val="tx2"/>
                          </a:solidFill>
                          <a:latin typeface="+mn-lt"/>
                        </a:rPr>
                        <a:t>0,61 (0,39-0,97)</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2427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Stade II (n=162)</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Stade III (n=297)</a:t>
                      </a:r>
                    </a:p>
                  </a:txBody>
                  <a:tcPr marL="36000" marR="36000" marT="36000" marB="36000">
                    <a:lnL w="28575" cap="flat" cmpd="sng" algn="ctr">
                      <a:solidFill>
                        <a:schemeClr val="bg2"/>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30,2</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13,4</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0,81 (0,46-1,43)</a:t>
                      </a:r>
                    </a:p>
                    <a:p>
                      <a:pPr>
                        <a:spcBef>
                          <a:spcPts val="0"/>
                        </a:spcBef>
                      </a:pPr>
                      <a:r>
                        <a:rPr lang="en-US" sz="700" dirty="0">
                          <a:solidFill>
                            <a:schemeClr val="tx2"/>
                          </a:solidFill>
                          <a:latin typeface="+mn-lt"/>
                        </a:rPr>
                        <a:t>0,51 (0,36-0,72)</a:t>
                      </a:r>
                    </a:p>
                  </a:txBody>
                  <a:tcPr marL="121920" marR="121920" marT="36000" marB="36000">
                    <a:lnL w="9525" cap="flat" cmpd="sng" algn="ctr">
                      <a:solidFill>
                        <a:schemeClr val="bg1">
                          <a:lumMod val="7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r h="190813">
                <a:tc>
                  <a:txBody>
                    <a:body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N0 (n=167)</a:t>
                      </a:r>
                      <a:r>
                        <a:rPr lang="en-US" sz="700" b="0" kern="1200" baseline="30000" dirty="0">
                          <a:solidFill>
                            <a:schemeClr val="tx2"/>
                          </a:solidFill>
                          <a:latin typeface="+mn-lt"/>
                          <a:ea typeface="+mn-ea"/>
                          <a:cs typeface="+mn-cs"/>
                        </a:rPr>
                        <a:t>2</a:t>
                      </a:r>
                      <a:endParaRPr lang="en-US" sz="7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700" b="0" kern="1200" dirty="0">
                          <a:solidFill>
                            <a:schemeClr val="tx2"/>
                          </a:solidFill>
                          <a:latin typeface="+mn-lt"/>
                          <a:ea typeface="+mn-ea"/>
                          <a:cs typeface="+mn-cs"/>
                        </a:rPr>
                        <a:t>N1 (n=108)</a:t>
                      </a:r>
                      <a:r>
                        <a:rPr lang="en-US" sz="700" b="0" kern="1200" baseline="30000" dirty="0">
                          <a:solidFill>
                            <a:schemeClr val="tx2"/>
                          </a:solidFill>
                          <a:latin typeface="+mn-lt"/>
                          <a:ea typeface="+mn-ea"/>
                          <a:cs typeface="+mn-cs"/>
                        </a:rPr>
                        <a:t>2</a:t>
                      </a:r>
                      <a:endParaRPr lang="en-US" sz="700" b="0" kern="1200" dirty="0">
                        <a:solidFill>
                          <a:schemeClr val="tx2"/>
                        </a:solidFill>
                        <a:latin typeface="+mn-lt"/>
                        <a:ea typeface="+mn-ea"/>
                        <a:cs typeface="+mn-cs"/>
                      </a:endParaRP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28,1</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70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0,80 (0,48-1,32)</a:t>
                      </a:r>
                    </a:p>
                    <a:p>
                      <a:pPr>
                        <a:spcBef>
                          <a:spcPts val="0"/>
                        </a:spcBef>
                      </a:pPr>
                      <a:r>
                        <a:rPr lang="en-US" sz="700" dirty="0">
                          <a:solidFill>
                            <a:schemeClr val="tx2"/>
                          </a:solidFill>
                          <a:latin typeface="+mn-lt"/>
                        </a:rPr>
                        <a:t>0,58 (0,29-1,16)</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231454178"/>
                  </a:ext>
                </a:extLst>
              </a:tr>
              <a:tr h="257650">
                <a:tc>
                  <a:txBody>
                    <a:body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N2 (n=182)</a:t>
                      </a:r>
                      <a:r>
                        <a:rPr lang="en-US" sz="700" b="0" kern="1200" baseline="30000" dirty="0">
                          <a:solidFill>
                            <a:schemeClr val="tx2"/>
                          </a:solidFill>
                          <a:latin typeface="+mn-lt"/>
                          <a:ea typeface="+mn-ea"/>
                          <a:cs typeface="+mn-cs"/>
                        </a:rPr>
                        <a:t>2,3</a:t>
                      </a:r>
                      <a:endParaRPr lang="en-US" sz="700" b="0" kern="1200" dirty="0">
                        <a:solidFill>
                          <a:schemeClr val="tx2"/>
                        </a:solidFill>
                        <a:latin typeface="+mn-lt"/>
                        <a:ea typeface="+mn-ea"/>
                        <a:cs typeface="+mn-cs"/>
                      </a:endParaRPr>
                    </a:p>
                    <a:p>
                      <a:pPr marL="180975" indent="0" algn="l">
                        <a:lnSpc>
                          <a:spcPct val="100000"/>
                        </a:lnSpc>
                        <a:spcBef>
                          <a:spcPts val="0"/>
                        </a:spcBef>
                        <a:spcAft>
                          <a:spcPts val="0"/>
                        </a:spcAft>
                      </a:pPr>
                      <a:r>
                        <a:rPr lang="en-US" sz="700" b="0" kern="1200" dirty="0">
                          <a:solidFill>
                            <a:schemeClr val="tx2"/>
                          </a:solidFill>
                          <a:latin typeface="+mn-lt"/>
                          <a:ea typeface="+mn-ea"/>
                          <a:cs typeface="+mn-cs"/>
                        </a:rPr>
                        <a:t>Single station (n=112)</a:t>
                      </a:r>
                    </a:p>
                    <a:p>
                      <a:pPr marL="180975" indent="0" algn="l">
                        <a:lnSpc>
                          <a:spcPct val="100000"/>
                        </a:lnSpc>
                        <a:spcBef>
                          <a:spcPts val="0"/>
                        </a:spcBef>
                        <a:spcAft>
                          <a:spcPts val="0"/>
                        </a:spcAft>
                      </a:pPr>
                      <a:r>
                        <a:rPr lang="en-US" sz="700" b="0" kern="1200" dirty="0">
                          <a:solidFill>
                            <a:schemeClr val="tx2"/>
                          </a:solidFill>
                          <a:latin typeface="+mn-lt"/>
                          <a:ea typeface="+mn-ea"/>
                          <a:cs typeface="+mn-cs"/>
                        </a:rPr>
                        <a:t>Multi-station (n=69)</a:t>
                      </a:r>
                    </a:p>
                  </a:txBody>
                  <a:tcPr marL="36000" marR="36000" marT="36000" marB="36000">
                    <a:lnL w="28575" cap="flat" cmpd="sng" algn="ctr">
                      <a:solidFill>
                        <a:schemeClr val="bg2"/>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30,2</a:t>
                      </a:r>
                    </a:p>
                    <a:p>
                      <a:pPr algn="ctr">
                        <a:spcBef>
                          <a:spcPts val="0"/>
                        </a:spcBef>
                      </a:pPr>
                      <a:r>
                        <a:rPr lang="en-US" sz="700" dirty="0">
                          <a:solidFill>
                            <a:schemeClr val="tx2"/>
                          </a:solidFill>
                          <a:latin typeface="+mn-lt"/>
                        </a:rPr>
                        <a:t>30,2</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10,0</a:t>
                      </a:r>
                    </a:p>
                    <a:p>
                      <a:pPr algn="ctr">
                        <a:spcBef>
                          <a:spcPts val="0"/>
                        </a:spcBef>
                      </a:pPr>
                      <a:r>
                        <a:rPr lang="en-US" sz="700" dirty="0">
                          <a:solidFill>
                            <a:schemeClr val="tx2"/>
                          </a:solidFill>
                          <a:latin typeface="+mn-lt"/>
                        </a:rPr>
                        <a:t>10,0</a:t>
                      </a:r>
                    </a:p>
                    <a:p>
                      <a:pPr algn="ctr">
                        <a:spcBef>
                          <a:spcPts val="0"/>
                        </a:spcBef>
                      </a:pPr>
                      <a:r>
                        <a:rPr lang="en-US" sz="700" dirty="0">
                          <a:solidFill>
                            <a:schemeClr val="tx2"/>
                          </a:solidFill>
                          <a:latin typeface="+mn-lt"/>
                        </a:rPr>
                        <a:t>10,0</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0,46 (0,30-0,70)</a:t>
                      </a:r>
                    </a:p>
                    <a:p>
                      <a:pPr>
                        <a:spcBef>
                          <a:spcPts val="0"/>
                        </a:spcBef>
                      </a:pPr>
                      <a:r>
                        <a:rPr lang="en-US" sz="700" dirty="0">
                          <a:solidFill>
                            <a:schemeClr val="tx2"/>
                          </a:solidFill>
                          <a:latin typeface="+mn-lt"/>
                        </a:rPr>
                        <a:t>0,49 (0,29-0,84)</a:t>
                      </a:r>
                    </a:p>
                    <a:p>
                      <a:pPr>
                        <a:spcBef>
                          <a:spcPts val="0"/>
                        </a:spcBef>
                      </a:pPr>
                      <a:r>
                        <a:rPr lang="en-US" sz="700" dirty="0">
                          <a:solidFill>
                            <a:schemeClr val="tx2"/>
                          </a:solidFill>
                          <a:latin typeface="+mn-lt"/>
                        </a:rPr>
                        <a:t>0,43 (0,21-0,88)</a:t>
                      </a:r>
                    </a:p>
                  </a:txBody>
                  <a:tcPr marL="121920" marR="121920" marT="36000" marB="36000">
                    <a:lnL w="9525" cap="flat" cmpd="sng" algn="ctr">
                      <a:solidFill>
                        <a:schemeClr val="bg1">
                          <a:lumMod val="75000"/>
                        </a:schemeClr>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670289296"/>
                  </a:ext>
                </a:extLst>
              </a:tr>
              <a:tr h="187539">
                <a:tc>
                  <a:txBody>
                    <a:bodyPr/>
                    <a:lstStyle/>
                    <a:p>
                      <a:pPr marL="92075" indent="-4763" algn="l">
                        <a:lnSpc>
                          <a:spcPct val="100000"/>
                        </a:lnSpc>
                        <a:spcBef>
                          <a:spcPts val="0"/>
                        </a:spcBef>
                        <a:spcAft>
                          <a:spcPts val="0"/>
                        </a:spcAft>
                      </a:pPr>
                      <a:r>
                        <a:rPr lang="en-US" sz="700" b="0" kern="1200" dirty="0" err="1">
                          <a:solidFill>
                            <a:schemeClr val="tx2"/>
                          </a:solidFill>
                          <a:latin typeface="+mn-lt"/>
                          <a:ea typeface="+mn-ea"/>
                          <a:cs typeface="+mn-cs"/>
                        </a:rPr>
                        <a:t>Epidermoïde</a:t>
                      </a:r>
                      <a:r>
                        <a:rPr lang="en-US" sz="700" b="0" kern="1200" dirty="0">
                          <a:solidFill>
                            <a:schemeClr val="tx2"/>
                          </a:solidFill>
                          <a:latin typeface="+mn-lt"/>
                          <a:ea typeface="+mn-ea"/>
                          <a:cs typeface="+mn-cs"/>
                        </a:rPr>
                        <a:t> (n=234)</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Non-</a:t>
                      </a:r>
                      <a:r>
                        <a:rPr lang="en-US" sz="700" b="0" kern="1200" dirty="0" err="1">
                          <a:solidFill>
                            <a:schemeClr val="tx2"/>
                          </a:solidFill>
                          <a:latin typeface="+mn-lt"/>
                          <a:ea typeface="+mn-ea"/>
                          <a:cs typeface="+mn-cs"/>
                        </a:rPr>
                        <a:t>épidermoïde</a:t>
                      </a:r>
                      <a:r>
                        <a:rPr lang="en-US" sz="700" b="0" kern="1200" dirty="0">
                          <a:solidFill>
                            <a:schemeClr val="tx2"/>
                          </a:solidFill>
                          <a:latin typeface="+mn-lt"/>
                          <a:ea typeface="+mn-ea"/>
                          <a:cs typeface="+mn-cs"/>
                        </a:rPr>
                        <a:t> (n=227)</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28,9</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700" dirty="0">
                          <a:solidFill>
                            <a:schemeClr val="tx2"/>
                          </a:solidFill>
                          <a:latin typeface="+mn-lt"/>
                        </a:rPr>
                        <a:t>17,0</a:t>
                      </a:r>
                    </a:p>
                    <a:p>
                      <a:pPr algn="ctr">
                        <a:spcBef>
                          <a:spcPts val="0"/>
                        </a:spcBef>
                      </a:pPr>
                      <a:r>
                        <a:rPr lang="en-US" sz="700" dirty="0">
                          <a:solidFill>
                            <a:schemeClr val="tx2"/>
                          </a:solidFill>
                          <a:latin typeface="+mn-lt"/>
                        </a:rPr>
                        <a:t>18,4</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0,46 (0,30-0,72)</a:t>
                      </a:r>
                    </a:p>
                    <a:p>
                      <a:pPr>
                        <a:spcBef>
                          <a:spcPts val="0"/>
                        </a:spcBef>
                      </a:pPr>
                      <a:r>
                        <a:rPr lang="en-US" sz="700" dirty="0">
                          <a:solidFill>
                            <a:schemeClr val="tx2"/>
                          </a:solidFill>
                          <a:latin typeface="+mn-lt"/>
                        </a:rPr>
                        <a:t>0,72 (0,49-1,07)</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410666469"/>
                  </a:ext>
                </a:extLst>
              </a:tr>
              <a:tr h="187539">
                <a:tc>
                  <a:txBody>
                    <a:bodyPr/>
                    <a:lstStyle/>
                    <a:p>
                      <a:pPr marL="92075" indent="-4763" algn="l">
                        <a:lnSpc>
                          <a:spcPct val="100000"/>
                        </a:lnSpc>
                        <a:spcBef>
                          <a:spcPts val="0"/>
                        </a:spcBef>
                        <a:spcAft>
                          <a:spcPts val="0"/>
                        </a:spcAft>
                      </a:pPr>
                      <a:r>
                        <a:rPr lang="en-US" sz="700" b="0" kern="1200" dirty="0" err="1">
                          <a:solidFill>
                            <a:schemeClr val="tx2"/>
                          </a:solidFill>
                          <a:latin typeface="+mn-lt"/>
                          <a:ea typeface="+mn-ea"/>
                          <a:cs typeface="+mn-cs"/>
                        </a:rPr>
                        <a:t>Fumeur</a:t>
                      </a:r>
                      <a:r>
                        <a:rPr lang="en-US" sz="700" b="0" kern="1200" dirty="0">
                          <a:solidFill>
                            <a:schemeClr val="tx2"/>
                          </a:solidFill>
                          <a:latin typeface="+mn-lt"/>
                          <a:ea typeface="+mn-ea"/>
                          <a:cs typeface="+mn-cs"/>
                        </a:rPr>
                        <a:t> </a:t>
                      </a:r>
                      <a:r>
                        <a:rPr lang="en-US" sz="700" b="0" kern="1200" dirty="0" err="1">
                          <a:solidFill>
                            <a:schemeClr val="tx2"/>
                          </a:solidFill>
                          <a:latin typeface="+mn-lt"/>
                          <a:ea typeface="+mn-ea"/>
                          <a:cs typeface="+mn-cs"/>
                        </a:rPr>
                        <a:t>actuel</a:t>
                      </a:r>
                      <a:r>
                        <a:rPr lang="en-US" sz="700" b="0" kern="1200" dirty="0">
                          <a:solidFill>
                            <a:schemeClr val="tx2"/>
                          </a:solidFill>
                          <a:latin typeface="+mn-lt"/>
                          <a:ea typeface="+mn-ea"/>
                          <a:cs typeface="+mn-cs"/>
                        </a:rPr>
                        <a:t>/</a:t>
                      </a:r>
                      <a:r>
                        <a:rPr lang="en-US" sz="700" b="0" kern="1200" dirty="0" err="1">
                          <a:solidFill>
                            <a:schemeClr val="tx2"/>
                          </a:solidFill>
                          <a:latin typeface="+mn-lt"/>
                          <a:ea typeface="+mn-ea"/>
                          <a:cs typeface="+mn-cs"/>
                        </a:rPr>
                        <a:t>ancien</a:t>
                      </a:r>
                      <a:r>
                        <a:rPr lang="en-US" sz="700" b="0" kern="1200" dirty="0">
                          <a:solidFill>
                            <a:schemeClr val="tx2"/>
                          </a:solidFill>
                          <a:latin typeface="+mn-lt"/>
                          <a:ea typeface="+mn-ea"/>
                          <a:cs typeface="+mn-cs"/>
                        </a:rPr>
                        <a:t>(n=417)</a:t>
                      </a:r>
                    </a:p>
                    <a:p>
                      <a:pPr marL="92075" indent="-4763" algn="l">
                        <a:lnSpc>
                          <a:spcPct val="100000"/>
                        </a:lnSpc>
                        <a:spcBef>
                          <a:spcPts val="0"/>
                        </a:spcBef>
                        <a:spcAft>
                          <a:spcPts val="0"/>
                        </a:spcAft>
                      </a:pPr>
                      <a:r>
                        <a:rPr lang="en-US" sz="700" b="0" kern="1200" dirty="0">
                          <a:solidFill>
                            <a:schemeClr val="tx2"/>
                          </a:solidFill>
                          <a:latin typeface="+mn-lt"/>
                          <a:ea typeface="+mn-ea"/>
                          <a:cs typeface="+mn-cs"/>
                        </a:rPr>
                        <a:t>Non </a:t>
                      </a:r>
                      <a:r>
                        <a:rPr lang="en-US" sz="700" b="0" kern="1200" dirty="0" err="1">
                          <a:solidFill>
                            <a:schemeClr val="tx2"/>
                          </a:solidFill>
                          <a:latin typeface="+mn-lt"/>
                          <a:ea typeface="+mn-ea"/>
                          <a:cs typeface="+mn-cs"/>
                        </a:rPr>
                        <a:t>fumeur</a:t>
                      </a:r>
                      <a:r>
                        <a:rPr lang="en-US" sz="700" b="0" kern="1200" dirty="0">
                          <a:solidFill>
                            <a:schemeClr val="tx2"/>
                          </a:solidFill>
                          <a:latin typeface="+mn-lt"/>
                          <a:ea typeface="+mn-ea"/>
                          <a:cs typeface="+mn-cs"/>
                        </a:rPr>
                        <a:t>(n=44)</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19,7</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17,0</a:t>
                      </a:r>
                    </a:p>
                    <a:p>
                      <a:pPr algn="ctr">
                        <a:spcBef>
                          <a:spcPts val="0"/>
                        </a:spcBef>
                      </a:pPr>
                      <a:r>
                        <a:rPr lang="en-US" sz="700" dirty="0">
                          <a:solidFill>
                            <a:schemeClr val="tx2"/>
                          </a:solidFill>
                          <a:latin typeface="+mn-lt"/>
                        </a:rPr>
                        <a:t>25,0</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70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0,54 (0,40-0,74)</a:t>
                      </a:r>
                    </a:p>
                    <a:p>
                      <a:pPr>
                        <a:spcBef>
                          <a:spcPts val="0"/>
                        </a:spcBef>
                      </a:pPr>
                      <a:r>
                        <a:rPr lang="en-US" sz="700" dirty="0">
                          <a:solidFill>
                            <a:schemeClr val="tx2"/>
                          </a:solidFill>
                          <a:latin typeface="+mn-lt"/>
                        </a:rPr>
                        <a:t>1,32 (0,54-3,20)</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942228771"/>
                  </a:ext>
                </a:extLst>
              </a:tr>
              <a:tr h="327760">
                <a:tc>
                  <a:txBody>
                    <a:bodyPr/>
                    <a:lstStyle/>
                    <a:p>
                      <a:pPr marL="92075" indent="-4763" algn="l">
                        <a:lnSpc>
                          <a:spcPct val="100000"/>
                        </a:lnSpc>
                        <a:spcBef>
                          <a:spcPts val="0"/>
                        </a:spcBef>
                        <a:spcAft>
                          <a:spcPts val="0"/>
                        </a:spcAft>
                      </a:pPr>
                      <a:r>
                        <a:rPr lang="en-US" sz="700" b="0" kern="1200" dirty="0">
                          <a:solidFill>
                            <a:schemeClr val="tx2"/>
                          </a:solidFill>
                          <a:latin typeface="+mn-lt"/>
                          <a:ea typeface="+mn-ea"/>
                          <a:cs typeface="+mn-cs"/>
                        </a:rPr>
                        <a:t>PD-L1 &lt; 1% (n=186)</a:t>
                      </a:r>
                      <a:r>
                        <a:rPr lang="en-US" sz="700" b="0" kern="1200" baseline="30000" dirty="0">
                          <a:solidFill>
                            <a:schemeClr val="tx2"/>
                          </a:solidFill>
                          <a:latin typeface="+mn-lt"/>
                          <a:ea typeface="+mn-ea"/>
                          <a:cs typeface="+mn-cs"/>
                        </a:rPr>
                        <a:t>4</a:t>
                      </a:r>
                    </a:p>
                    <a:p>
                      <a:pPr marL="92075" marR="0" lvl="0" indent="-4763" algn="l" defTabSz="914400" rtl="0" eaLnBrk="1" fontAlgn="auto" latinLnBrk="0" hangingPunct="1">
                        <a:lnSpc>
                          <a:spcPct val="100000"/>
                        </a:lnSpc>
                        <a:spcBef>
                          <a:spcPts val="0"/>
                        </a:spcBef>
                        <a:spcAft>
                          <a:spcPts val="0"/>
                        </a:spcAft>
                        <a:buClrTx/>
                        <a:buSzTx/>
                        <a:buFontTx/>
                        <a:buNone/>
                        <a:tabLst/>
                        <a:defRPr/>
                      </a:pPr>
                      <a:r>
                        <a:rPr lang="en-US" sz="700" b="0" kern="1200" dirty="0">
                          <a:solidFill>
                            <a:schemeClr val="tx2"/>
                          </a:solidFill>
                          <a:latin typeface="+mn-lt"/>
                          <a:ea typeface="+mn-ea"/>
                          <a:cs typeface="+mn-cs"/>
                        </a:rPr>
                        <a:t>PD-L1 </a:t>
                      </a:r>
                      <a:r>
                        <a:rPr lang="en-US" sz="700" b="0" u="sng" kern="1200" dirty="0">
                          <a:solidFill>
                            <a:schemeClr val="tx2"/>
                          </a:solidFill>
                          <a:latin typeface="+mn-lt"/>
                          <a:ea typeface="+mn-ea"/>
                          <a:cs typeface="+mn-cs"/>
                        </a:rPr>
                        <a:t>&gt;</a:t>
                      </a:r>
                      <a:r>
                        <a:rPr lang="en-US" sz="700" b="0" kern="1200" dirty="0">
                          <a:solidFill>
                            <a:schemeClr val="tx2"/>
                          </a:solidFill>
                          <a:latin typeface="+mn-lt"/>
                          <a:ea typeface="+mn-ea"/>
                          <a:cs typeface="+mn-cs"/>
                        </a:rPr>
                        <a:t> 1% (n=256)</a:t>
                      </a:r>
                      <a:r>
                        <a:rPr lang="en-US" sz="700" b="0" kern="1200" baseline="30000" dirty="0">
                          <a:solidFill>
                            <a:schemeClr val="tx2"/>
                          </a:solidFill>
                          <a:latin typeface="+mn-lt"/>
                          <a:ea typeface="+mn-ea"/>
                          <a:cs typeface="+mn-cs"/>
                        </a:rPr>
                        <a:t>4</a:t>
                      </a:r>
                      <a:endParaRPr lang="en-US" sz="700" b="0" kern="1200" dirty="0">
                        <a:solidFill>
                          <a:schemeClr val="tx2"/>
                        </a:solidFill>
                        <a:latin typeface="+mn-lt"/>
                        <a:ea typeface="+mn-ea"/>
                        <a:cs typeface="+mn-cs"/>
                      </a:endParaRPr>
                    </a:p>
                    <a:p>
                      <a:pPr marL="92075" marR="0" lvl="0" indent="-4763" algn="l" defTabSz="914400" rtl="0" eaLnBrk="1" fontAlgn="auto" latinLnBrk="0" hangingPunct="1">
                        <a:lnSpc>
                          <a:spcPct val="100000"/>
                        </a:lnSpc>
                        <a:spcBef>
                          <a:spcPts val="0"/>
                        </a:spcBef>
                        <a:spcAft>
                          <a:spcPts val="0"/>
                        </a:spcAft>
                        <a:buClrTx/>
                        <a:buSzTx/>
                        <a:buFontTx/>
                        <a:buNone/>
                        <a:tabLst/>
                        <a:defRPr/>
                      </a:pPr>
                      <a:r>
                        <a:rPr lang="en-US" sz="700" b="0" kern="1200" dirty="0">
                          <a:solidFill>
                            <a:schemeClr val="tx2"/>
                          </a:solidFill>
                          <a:latin typeface="+mn-lt"/>
                          <a:ea typeface="+mn-ea"/>
                          <a:cs typeface="+mn-cs"/>
                        </a:rPr>
                        <a:t>PD-L1 1-49% (n=159)</a:t>
                      </a:r>
                      <a:r>
                        <a:rPr lang="en-US" sz="700" b="0" kern="1200" baseline="30000" dirty="0">
                          <a:solidFill>
                            <a:schemeClr val="tx2"/>
                          </a:solidFill>
                          <a:latin typeface="+mn-lt"/>
                          <a:ea typeface="+mn-ea"/>
                          <a:cs typeface="+mn-cs"/>
                        </a:rPr>
                        <a:t>4</a:t>
                      </a:r>
                      <a:endParaRPr lang="en-US" sz="700" b="0" kern="1200" dirty="0">
                        <a:solidFill>
                          <a:schemeClr val="tx2"/>
                        </a:solidFill>
                        <a:latin typeface="+mn-lt"/>
                        <a:ea typeface="+mn-ea"/>
                        <a:cs typeface="+mn-cs"/>
                      </a:endParaRPr>
                    </a:p>
                    <a:p>
                      <a:pPr marL="92075" marR="0" lvl="0" indent="-4763" algn="l" defTabSz="914400" rtl="0" eaLnBrk="1" fontAlgn="auto" latinLnBrk="0" hangingPunct="1">
                        <a:lnSpc>
                          <a:spcPct val="100000"/>
                        </a:lnSpc>
                        <a:spcBef>
                          <a:spcPts val="0"/>
                        </a:spcBef>
                        <a:spcAft>
                          <a:spcPts val="0"/>
                        </a:spcAft>
                        <a:buClrTx/>
                        <a:buSzTx/>
                        <a:buFontTx/>
                        <a:buNone/>
                        <a:tabLst/>
                        <a:defRPr/>
                      </a:pPr>
                      <a:r>
                        <a:rPr lang="en-US" sz="700" b="0" kern="1200" dirty="0">
                          <a:solidFill>
                            <a:schemeClr val="tx2"/>
                          </a:solidFill>
                          <a:latin typeface="+mn-lt"/>
                          <a:ea typeface="+mn-ea"/>
                          <a:cs typeface="+mn-cs"/>
                        </a:rPr>
                        <a:t>PD-L1 </a:t>
                      </a:r>
                      <a:r>
                        <a:rPr lang="en-US" sz="700" b="0" u="sng" kern="1200" dirty="0">
                          <a:solidFill>
                            <a:schemeClr val="tx2"/>
                          </a:solidFill>
                          <a:latin typeface="+mn-lt"/>
                          <a:ea typeface="+mn-ea"/>
                          <a:cs typeface="+mn-cs"/>
                        </a:rPr>
                        <a:t>&gt;</a:t>
                      </a:r>
                      <a:r>
                        <a:rPr lang="en-US" sz="700" b="0" kern="1200" dirty="0">
                          <a:solidFill>
                            <a:schemeClr val="tx2"/>
                          </a:solidFill>
                          <a:latin typeface="+mn-lt"/>
                          <a:ea typeface="+mn-ea"/>
                          <a:cs typeface="+mn-cs"/>
                        </a:rPr>
                        <a:t> 50% (n=97)</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700" dirty="0">
                          <a:solidFill>
                            <a:schemeClr val="tx2"/>
                          </a:solidFill>
                          <a:latin typeface="+mn-lt"/>
                        </a:rPr>
                        <a:t>29,0</a:t>
                      </a:r>
                    </a:p>
                    <a:p>
                      <a:pPr algn="ctr">
                        <a:spcBef>
                          <a:spcPts val="0"/>
                        </a:spcBef>
                      </a:pPr>
                      <a:r>
                        <a:rPr lang="en-US" sz="700" dirty="0">
                          <a:solidFill>
                            <a:schemeClr val="tx2"/>
                          </a:solidFill>
                          <a:latin typeface="+mn-lt"/>
                        </a:rPr>
                        <a:t>NR</a:t>
                      </a:r>
                    </a:p>
                    <a:p>
                      <a:pPr algn="ctr">
                        <a:spcBef>
                          <a:spcPts val="0"/>
                        </a:spcBef>
                      </a:pPr>
                      <a:r>
                        <a:rPr lang="en-US" sz="700" dirty="0">
                          <a:solidFill>
                            <a:schemeClr val="tx2"/>
                          </a:solidFill>
                          <a:latin typeface="+mn-lt"/>
                        </a:rPr>
                        <a:t>30,2</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en-US" sz="700" dirty="0">
                          <a:solidFill>
                            <a:schemeClr val="tx2"/>
                          </a:solidFill>
                          <a:latin typeface="+mn-lt"/>
                        </a:rPr>
                        <a:t>19,8</a:t>
                      </a:r>
                    </a:p>
                    <a:p>
                      <a:pPr algn="ctr">
                        <a:spcBef>
                          <a:spcPts val="0"/>
                        </a:spcBef>
                      </a:pPr>
                      <a:r>
                        <a:rPr lang="en-US" sz="700" dirty="0">
                          <a:solidFill>
                            <a:schemeClr val="tx2"/>
                          </a:solidFill>
                          <a:latin typeface="+mn-lt"/>
                        </a:rPr>
                        <a:t>15,8</a:t>
                      </a:r>
                    </a:p>
                    <a:p>
                      <a:pPr algn="ctr">
                        <a:spcBef>
                          <a:spcPts val="0"/>
                        </a:spcBef>
                      </a:pPr>
                      <a:r>
                        <a:rPr lang="en-US" sz="700" dirty="0">
                          <a:solidFill>
                            <a:schemeClr val="tx2"/>
                          </a:solidFill>
                          <a:latin typeface="+mn-lt"/>
                        </a:rPr>
                        <a:t>28,1</a:t>
                      </a:r>
                    </a:p>
                    <a:p>
                      <a:pPr algn="ctr">
                        <a:spcBef>
                          <a:spcPts val="0"/>
                        </a:spcBef>
                      </a:pPr>
                      <a:r>
                        <a:rPr lang="en-US" sz="700" dirty="0">
                          <a:solidFill>
                            <a:schemeClr val="tx2"/>
                          </a:solidFill>
                          <a:latin typeface="+mn-lt"/>
                        </a:rPr>
                        <a:t>8,0</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0,73 (0,47-1,15)</a:t>
                      </a:r>
                    </a:p>
                    <a:p>
                      <a:pPr>
                        <a:spcBef>
                          <a:spcPts val="0"/>
                        </a:spcBef>
                      </a:pPr>
                      <a:r>
                        <a:rPr lang="en-US" sz="700" dirty="0">
                          <a:solidFill>
                            <a:schemeClr val="tx2"/>
                          </a:solidFill>
                          <a:latin typeface="+mn-lt"/>
                        </a:rPr>
                        <a:t>0,52 (0,35-0,78)</a:t>
                      </a:r>
                    </a:p>
                    <a:p>
                      <a:pPr>
                        <a:spcBef>
                          <a:spcPts val="0"/>
                        </a:spcBef>
                      </a:pPr>
                      <a:r>
                        <a:rPr lang="en-US" sz="700" dirty="0">
                          <a:solidFill>
                            <a:schemeClr val="tx2"/>
                          </a:solidFill>
                          <a:latin typeface="+mn-lt"/>
                        </a:rPr>
                        <a:t>0,76 (0,46-1,25)</a:t>
                      </a:r>
                    </a:p>
                    <a:p>
                      <a:pPr>
                        <a:spcBef>
                          <a:spcPts val="0"/>
                        </a:spcBef>
                      </a:pPr>
                      <a:r>
                        <a:rPr lang="en-US" sz="700" dirty="0">
                          <a:solidFill>
                            <a:schemeClr val="tx2"/>
                          </a:solidFill>
                          <a:latin typeface="+mn-lt"/>
                        </a:rPr>
                        <a:t>0,26 (0,12-0,55)</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200802994"/>
                  </a:ext>
                </a:extLst>
              </a:tr>
              <a:tr h="187539">
                <a:tc>
                  <a:txBody>
                    <a:bodyPr/>
                    <a:lstStyle/>
                    <a:p>
                      <a:pPr marL="92075" indent="-4763" algn="l">
                        <a:lnSpc>
                          <a:spcPct val="100000"/>
                        </a:lnSpc>
                        <a:spcBef>
                          <a:spcPts val="0"/>
                        </a:spcBef>
                        <a:spcAft>
                          <a:spcPts val="0"/>
                        </a:spcAft>
                      </a:pPr>
                      <a:r>
                        <a:rPr lang="en-US" sz="700" b="0" kern="1200" dirty="0" err="1">
                          <a:solidFill>
                            <a:schemeClr val="tx2"/>
                          </a:solidFill>
                          <a:latin typeface="+mn-lt"/>
                          <a:ea typeface="+mn-ea"/>
                          <a:cs typeface="+mn-cs"/>
                        </a:rPr>
                        <a:t>Cisplatine</a:t>
                      </a:r>
                      <a:r>
                        <a:rPr lang="en-US" sz="700" b="0" kern="1200" dirty="0">
                          <a:solidFill>
                            <a:schemeClr val="tx2"/>
                          </a:solidFill>
                          <a:latin typeface="+mn-lt"/>
                          <a:ea typeface="+mn-ea"/>
                          <a:cs typeface="+mn-cs"/>
                        </a:rPr>
                        <a:t> (n=97)</a:t>
                      </a:r>
                    </a:p>
                    <a:p>
                      <a:pPr marL="92075" indent="-4763" algn="l">
                        <a:lnSpc>
                          <a:spcPct val="100000"/>
                        </a:lnSpc>
                        <a:spcBef>
                          <a:spcPts val="0"/>
                        </a:spcBef>
                        <a:spcAft>
                          <a:spcPts val="0"/>
                        </a:spcAft>
                      </a:pPr>
                      <a:r>
                        <a:rPr lang="en-US" sz="700" b="0" kern="1200" dirty="0" err="1">
                          <a:solidFill>
                            <a:schemeClr val="tx2"/>
                          </a:solidFill>
                          <a:latin typeface="+mn-lt"/>
                          <a:ea typeface="+mn-ea"/>
                          <a:cs typeface="+mn-cs"/>
                        </a:rPr>
                        <a:t>Carboplatine</a:t>
                      </a:r>
                      <a:r>
                        <a:rPr lang="en-US" sz="700" b="0" kern="1200" dirty="0">
                          <a:solidFill>
                            <a:schemeClr val="tx2"/>
                          </a:solidFill>
                          <a:latin typeface="+mn-lt"/>
                          <a:ea typeface="+mn-ea"/>
                          <a:cs typeface="+mn-cs"/>
                        </a:rPr>
                        <a:t> (n=347)</a:t>
                      </a:r>
                    </a:p>
                  </a:txBody>
                  <a:tcPr marL="36000" marR="36000" marT="36000" marB="36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27,0</a:t>
                      </a:r>
                    </a:p>
                    <a:p>
                      <a:pPr algn="ctr">
                        <a:spcBef>
                          <a:spcPts val="0"/>
                        </a:spcBef>
                      </a:pPr>
                      <a:r>
                        <a:rPr lang="en-US" sz="700" dirty="0">
                          <a:solidFill>
                            <a:schemeClr val="tx2"/>
                          </a:solidFill>
                          <a:latin typeface="+mn-lt"/>
                        </a:rPr>
                        <a:t>NR</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700" dirty="0">
                          <a:solidFill>
                            <a:schemeClr val="tx2"/>
                          </a:solidFill>
                          <a:latin typeface="+mn-lt"/>
                        </a:rPr>
                        <a:t>15,8</a:t>
                      </a:r>
                    </a:p>
                    <a:p>
                      <a:pPr algn="ctr">
                        <a:spcBef>
                          <a:spcPts val="0"/>
                        </a:spcBef>
                      </a:pPr>
                      <a:r>
                        <a:rPr lang="en-US" sz="700" dirty="0">
                          <a:solidFill>
                            <a:schemeClr val="tx2"/>
                          </a:solidFill>
                          <a:latin typeface="+mn-lt"/>
                        </a:rPr>
                        <a:t>17,3</a:t>
                      </a:r>
                    </a:p>
                  </a:txBody>
                  <a:tcPr marL="72000" marR="72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700" dirty="0">
                        <a:latin typeface="+mn-lt"/>
                      </a:endParaRPr>
                    </a:p>
                  </a:txBody>
                  <a:tcPr marL="121920" marR="12192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pPr>
                      <a:r>
                        <a:rPr lang="en-US" sz="700" dirty="0">
                          <a:solidFill>
                            <a:schemeClr val="tx2"/>
                          </a:solidFill>
                          <a:latin typeface="+mn-lt"/>
                        </a:rPr>
                        <a:t>0,61 (0,35-1,08)</a:t>
                      </a:r>
                    </a:p>
                    <a:p>
                      <a:pPr>
                        <a:spcBef>
                          <a:spcPts val="0"/>
                        </a:spcBef>
                      </a:pPr>
                      <a:r>
                        <a:rPr lang="en-US" sz="700" dirty="0">
                          <a:solidFill>
                            <a:schemeClr val="tx2"/>
                          </a:solidFill>
                          <a:latin typeface="+mn-lt"/>
                        </a:rPr>
                        <a:t>0,53 (0,37-0,75)</a:t>
                      </a:r>
                    </a:p>
                  </a:txBody>
                  <a:tcPr marL="121920" marR="121920" marT="36000" marB="36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216707146"/>
                  </a:ext>
                </a:extLst>
              </a:tr>
            </a:tbl>
          </a:graphicData>
        </a:graphic>
      </p:graphicFrame>
      <p:grpSp>
        <p:nvGrpSpPr>
          <p:cNvPr id="91" name="Groupe 90">
            <a:extLst>
              <a:ext uri="{FF2B5EF4-FFF2-40B4-BE49-F238E27FC236}">
                <a16:creationId xmlns="" xmlns:a16="http://schemas.microsoft.com/office/drawing/2014/main" id="{77CE2CC9-54E9-7E52-9390-9B8E0F9BCB2C}"/>
              </a:ext>
            </a:extLst>
          </p:cNvPr>
          <p:cNvGrpSpPr/>
          <p:nvPr/>
        </p:nvGrpSpPr>
        <p:grpSpPr>
          <a:xfrm>
            <a:off x="6848564" y="1447413"/>
            <a:ext cx="3219875" cy="4283290"/>
            <a:chOff x="6384542" y="1738210"/>
            <a:chExt cx="3219875" cy="4283290"/>
          </a:xfrm>
        </p:grpSpPr>
        <p:sp>
          <p:nvSpPr>
            <p:cNvPr id="5" name="Forme libre : forme 4">
              <a:extLst>
                <a:ext uri="{FF2B5EF4-FFF2-40B4-BE49-F238E27FC236}">
                  <a16:creationId xmlns="" xmlns:a16="http://schemas.microsoft.com/office/drawing/2014/main" id="{E5482D2A-A8DE-4280-7611-BF47A23F72D9}"/>
                </a:ext>
              </a:extLst>
            </p:cNvPr>
            <p:cNvSpPr/>
            <p:nvPr/>
          </p:nvSpPr>
          <p:spPr>
            <a:xfrm>
              <a:off x="8120577" y="1738210"/>
              <a:ext cx="0" cy="3816097"/>
            </a:xfrm>
            <a:custGeom>
              <a:avLst/>
              <a:gdLst>
                <a:gd name="connsiteX0" fmla="*/ 0 w 8886"/>
                <a:gd name="connsiteY0" fmla="*/ 0 h 3631916"/>
                <a:gd name="connsiteX1" fmla="*/ 0 w 8886"/>
                <a:gd name="connsiteY1" fmla="*/ 3631917 h 3631916"/>
              </a:gdLst>
              <a:ahLst/>
              <a:cxnLst>
                <a:cxn ang="0">
                  <a:pos x="connsiteX0" y="connsiteY0"/>
                </a:cxn>
                <a:cxn ang="0">
                  <a:pos x="connsiteX1" y="connsiteY1"/>
                </a:cxn>
              </a:cxnLst>
              <a:rect l="l" t="t" r="r" b="b"/>
              <a:pathLst>
                <a:path w="8886" h="3631916">
                  <a:moveTo>
                    <a:pt x="0" y="0"/>
                  </a:moveTo>
                  <a:lnTo>
                    <a:pt x="0" y="3631917"/>
                  </a:lnTo>
                </a:path>
              </a:pathLst>
            </a:custGeom>
            <a:ln w="4436" cap="rnd">
              <a:solidFill>
                <a:srgbClr val="7F7F7F"/>
              </a:solidFill>
              <a:custDash>
                <a:ds d="0" sp="0"/>
                <a:ds d="225000" sp="225000"/>
              </a:custDash>
              <a:miter/>
            </a:ln>
          </p:spPr>
          <p:txBody>
            <a:bodyPr rtlCol="0" anchor="ctr"/>
            <a:lstStyle/>
            <a:p>
              <a:endParaRPr lang="fr-FR"/>
            </a:p>
          </p:txBody>
        </p:sp>
        <p:sp>
          <p:nvSpPr>
            <p:cNvPr id="8" name="Forme libre : forme 7">
              <a:extLst>
                <a:ext uri="{FF2B5EF4-FFF2-40B4-BE49-F238E27FC236}">
                  <a16:creationId xmlns="" xmlns:a16="http://schemas.microsoft.com/office/drawing/2014/main" id="{7409B207-2889-2726-3FA4-BB60DF56BC9D}"/>
                </a:ext>
              </a:extLst>
            </p:cNvPr>
            <p:cNvSpPr/>
            <p:nvPr/>
          </p:nvSpPr>
          <p:spPr>
            <a:xfrm>
              <a:off x="6579838" y="5554308"/>
              <a:ext cx="2574000" cy="0"/>
            </a:xfrm>
            <a:custGeom>
              <a:avLst/>
              <a:gdLst>
                <a:gd name="connsiteX0" fmla="*/ 0 w 1670493"/>
                <a:gd name="connsiteY0" fmla="*/ 0 h 8886"/>
                <a:gd name="connsiteX1" fmla="*/ 1670493 w 1670493"/>
                <a:gd name="connsiteY1" fmla="*/ 0 h 8886"/>
              </a:gdLst>
              <a:ahLst/>
              <a:cxnLst>
                <a:cxn ang="0">
                  <a:pos x="connsiteX0" y="connsiteY0"/>
                </a:cxn>
                <a:cxn ang="0">
                  <a:pos x="connsiteX1" y="connsiteY1"/>
                </a:cxn>
              </a:cxnLst>
              <a:rect l="l" t="t" r="r" b="b"/>
              <a:pathLst>
                <a:path w="1670493" h="8886">
                  <a:moveTo>
                    <a:pt x="0" y="0"/>
                  </a:moveTo>
                  <a:lnTo>
                    <a:pt x="1670493" y="0"/>
                  </a:lnTo>
                </a:path>
              </a:pathLst>
            </a:custGeom>
            <a:ln w="8872" cap="flat">
              <a:solidFill>
                <a:srgbClr val="7F7F7F"/>
              </a:solidFill>
              <a:prstDash val="solid"/>
              <a:miter/>
            </a:ln>
          </p:spPr>
          <p:txBody>
            <a:bodyPr rtlCol="0" anchor="ctr"/>
            <a:lstStyle/>
            <a:p>
              <a:endParaRPr lang="fr-FR"/>
            </a:p>
          </p:txBody>
        </p:sp>
        <p:sp>
          <p:nvSpPr>
            <p:cNvPr id="11" name="Forme libre : forme 10">
              <a:extLst>
                <a:ext uri="{FF2B5EF4-FFF2-40B4-BE49-F238E27FC236}">
                  <a16:creationId xmlns="" xmlns:a16="http://schemas.microsoft.com/office/drawing/2014/main" id="{373656B3-AF69-F92C-5C14-23B7DC8BBE75}"/>
                </a:ext>
              </a:extLst>
            </p:cNvPr>
            <p:cNvSpPr/>
            <p:nvPr/>
          </p:nvSpPr>
          <p:spPr>
            <a:xfrm>
              <a:off x="7615304"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12" name="Forme libre : forme 11">
              <a:extLst>
                <a:ext uri="{FF2B5EF4-FFF2-40B4-BE49-F238E27FC236}">
                  <a16:creationId xmlns="" xmlns:a16="http://schemas.microsoft.com/office/drawing/2014/main" id="{55F3491F-427B-1010-64C0-64EF032BF896}"/>
                </a:ext>
              </a:extLst>
            </p:cNvPr>
            <p:cNvSpPr/>
            <p:nvPr/>
          </p:nvSpPr>
          <p:spPr>
            <a:xfrm>
              <a:off x="8119932"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13" name="Forme libre : forme 12">
              <a:extLst>
                <a:ext uri="{FF2B5EF4-FFF2-40B4-BE49-F238E27FC236}">
                  <a16:creationId xmlns="" xmlns:a16="http://schemas.microsoft.com/office/drawing/2014/main" id="{4669B5CC-5EA5-EBF0-A42A-240A90070639}"/>
                </a:ext>
              </a:extLst>
            </p:cNvPr>
            <p:cNvSpPr/>
            <p:nvPr/>
          </p:nvSpPr>
          <p:spPr>
            <a:xfrm>
              <a:off x="8637280"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15" name="Forme libre : forme 14">
              <a:extLst>
                <a:ext uri="{FF2B5EF4-FFF2-40B4-BE49-F238E27FC236}">
                  <a16:creationId xmlns="" xmlns:a16="http://schemas.microsoft.com/office/drawing/2014/main" id="{DE17DE47-9988-32F3-5FEC-C2D6C90CA2FC}"/>
                </a:ext>
              </a:extLst>
            </p:cNvPr>
            <p:cNvSpPr/>
            <p:nvPr/>
          </p:nvSpPr>
          <p:spPr>
            <a:xfrm>
              <a:off x="6585196"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75" name="ZoneTexte 74">
              <a:extLst>
                <a:ext uri="{FF2B5EF4-FFF2-40B4-BE49-F238E27FC236}">
                  <a16:creationId xmlns="" xmlns:a16="http://schemas.microsoft.com/office/drawing/2014/main" id="{4956135C-4BC2-C563-F6AF-C3208EDBA520}"/>
                </a:ext>
              </a:extLst>
            </p:cNvPr>
            <p:cNvSpPr txBox="1"/>
            <p:nvPr/>
          </p:nvSpPr>
          <p:spPr>
            <a:xfrm>
              <a:off x="7458945" y="5610422"/>
              <a:ext cx="309700"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0,5</a:t>
              </a:r>
            </a:p>
          </p:txBody>
        </p:sp>
        <p:sp>
          <p:nvSpPr>
            <p:cNvPr id="76" name="ZoneTexte 75">
              <a:extLst>
                <a:ext uri="{FF2B5EF4-FFF2-40B4-BE49-F238E27FC236}">
                  <a16:creationId xmlns="" xmlns:a16="http://schemas.microsoft.com/office/drawing/2014/main" id="{7313FC92-BE04-6503-D480-99229D11C801}"/>
                </a:ext>
              </a:extLst>
            </p:cNvPr>
            <p:cNvSpPr txBox="1"/>
            <p:nvPr/>
          </p:nvSpPr>
          <p:spPr>
            <a:xfrm>
              <a:off x="8518143" y="5610422"/>
              <a:ext cx="234360" cy="200055"/>
            </a:xfrm>
            <a:prstGeom prst="rect">
              <a:avLst/>
            </a:prstGeom>
            <a:noFill/>
          </p:spPr>
          <p:txBody>
            <a:bodyPr wrap="none" rtlCol="0">
              <a:spAutoFit/>
            </a:bodyPr>
            <a:lstStyle/>
            <a:p>
              <a:pPr algn="ctr"/>
              <a:r>
                <a:rPr lang="fr-FR" sz="700" spc="0" baseline="0">
                  <a:ln/>
                  <a:solidFill>
                    <a:srgbClr val="000000"/>
                  </a:solidFill>
                  <a:latin typeface="Century Gothic"/>
                  <a:sym typeface="Century Gothic"/>
                  <a:rtl val="0"/>
                </a:rPr>
                <a:t>2</a:t>
              </a:r>
            </a:p>
          </p:txBody>
        </p:sp>
        <p:sp>
          <p:nvSpPr>
            <p:cNvPr id="77" name="ZoneTexte 76">
              <a:extLst>
                <a:ext uri="{FF2B5EF4-FFF2-40B4-BE49-F238E27FC236}">
                  <a16:creationId xmlns="" xmlns:a16="http://schemas.microsoft.com/office/drawing/2014/main" id="{C49B723B-75B8-76A5-A715-CAAA8F25C7D1}"/>
                </a:ext>
              </a:extLst>
            </p:cNvPr>
            <p:cNvSpPr txBox="1"/>
            <p:nvPr/>
          </p:nvSpPr>
          <p:spPr>
            <a:xfrm>
              <a:off x="8000885" y="5610422"/>
              <a:ext cx="234360" cy="200055"/>
            </a:xfrm>
            <a:prstGeom prst="rect">
              <a:avLst/>
            </a:prstGeom>
            <a:noFill/>
          </p:spPr>
          <p:txBody>
            <a:bodyPr wrap="none" rtlCol="0">
              <a:spAutoFit/>
            </a:bodyPr>
            <a:lstStyle/>
            <a:p>
              <a:pPr algn="ctr"/>
              <a:r>
                <a:rPr lang="fr-FR" sz="700" spc="0" baseline="0">
                  <a:ln/>
                  <a:solidFill>
                    <a:srgbClr val="000000"/>
                  </a:solidFill>
                  <a:latin typeface="Century Gothic"/>
                  <a:sym typeface="Century Gothic"/>
                  <a:rtl val="0"/>
                </a:rPr>
                <a:t>1</a:t>
              </a:r>
            </a:p>
          </p:txBody>
        </p:sp>
        <p:sp>
          <p:nvSpPr>
            <p:cNvPr id="78" name="ZoneTexte 77">
              <a:extLst>
                <a:ext uri="{FF2B5EF4-FFF2-40B4-BE49-F238E27FC236}">
                  <a16:creationId xmlns="" xmlns:a16="http://schemas.microsoft.com/office/drawing/2014/main" id="{CBFCDFF6-7828-B8C0-0DAA-78FC74499492}"/>
                </a:ext>
              </a:extLst>
            </p:cNvPr>
            <p:cNvSpPr txBox="1"/>
            <p:nvPr/>
          </p:nvSpPr>
          <p:spPr>
            <a:xfrm>
              <a:off x="6384542" y="5610422"/>
              <a:ext cx="409086"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0,125</a:t>
              </a:r>
            </a:p>
          </p:txBody>
        </p:sp>
        <p:grpSp>
          <p:nvGrpSpPr>
            <p:cNvPr id="79" name="Groupe 78">
              <a:extLst>
                <a:ext uri="{FF2B5EF4-FFF2-40B4-BE49-F238E27FC236}">
                  <a16:creationId xmlns="" xmlns:a16="http://schemas.microsoft.com/office/drawing/2014/main" id="{4539125A-43D3-A87A-BF5B-50DFE8D9E0E1}"/>
                </a:ext>
              </a:extLst>
            </p:cNvPr>
            <p:cNvGrpSpPr/>
            <p:nvPr/>
          </p:nvGrpSpPr>
          <p:grpSpPr>
            <a:xfrm>
              <a:off x="6420851" y="5797403"/>
              <a:ext cx="3183566" cy="224097"/>
              <a:chOff x="2670465" y="5669984"/>
              <a:chExt cx="3183566" cy="224097"/>
            </a:xfrm>
          </p:grpSpPr>
          <p:sp>
            <p:nvSpPr>
              <p:cNvPr id="80" name="ZoneTexte 79">
                <a:extLst>
                  <a:ext uri="{FF2B5EF4-FFF2-40B4-BE49-F238E27FC236}">
                    <a16:creationId xmlns="" xmlns:a16="http://schemas.microsoft.com/office/drawing/2014/main" id="{099F23B1-E749-F40C-F6B1-52495AD2AADC}"/>
                  </a:ext>
                </a:extLst>
              </p:cNvPr>
              <p:cNvSpPr txBox="1"/>
              <p:nvPr/>
            </p:nvSpPr>
            <p:spPr>
              <a:xfrm>
                <a:off x="2670465" y="5678637"/>
                <a:ext cx="1630254" cy="215444"/>
              </a:xfrm>
              <a:prstGeom prst="rect">
                <a:avLst/>
              </a:prstGeom>
              <a:noFill/>
            </p:spPr>
            <p:txBody>
              <a:bodyPr wrap="none" lIns="0" rIns="0" rtlCol="0">
                <a:spAutoFit/>
              </a:bodyPr>
              <a:lstStyle/>
              <a:p>
                <a:pPr algn="r"/>
                <a:r>
                  <a:rPr lang="fr-FR" sz="800" b="1" spc="0" baseline="0" dirty="0">
                    <a:ln/>
                    <a:solidFill>
                      <a:srgbClr val="FF7F4D"/>
                    </a:solidFill>
                    <a:latin typeface="Century Gothic"/>
                    <a:sym typeface="Century Gothic"/>
                    <a:rtl val="0"/>
                  </a:rPr>
                  <a:t>Faveur bras NIVO + chimio/NIVO</a:t>
                </a:r>
              </a:p>
            </p:txBody>
          </p:sp>
          <p:sp>
            <p:nvSpPr>
              <p:cNvPr id="81" name="ZoneTexte 80">
                <a:extLst>
                  <a:ext uri="{FF2B5EF4-FFF2-40B4-BE49-F238E27FC236}">
                    <a16:creationId xmlns="" xmlns:a16="http://schemas.microsoft.com/office/drawing/2014/main" id="{CD968BB3-4B44-52BF-178E-820D1C1A54D8}"/>
                  </a:ext>
                </a:extLst>
              </p:cNvPr>
              <p:cNvSpPr txBox="1"/>
              <p:nvPr/>
            </p:nvSpPr>
            <p:spPr>
              <a:xfrm>
                <a:off x="4454609" y="5678637"/>
                <a:ext cx="1399422" cy="215444"/>
              </a:xfrm>
              <a:prstGeom prst="rect">
                <a:avLst/>
              </a:prstGeom>
              <a:noFill/>
            </p:spPr>
            <p:txBody>
              <a:bodyPr wrap="none" lIns="0" rIns="0" rtlCol="0">
                <a:spAutoFit/>
              </a:bodyPr>
              <a:lstStyle/>
              <a:p>
                <a:r>
                  <a:rPr lang="fr-FR" sz="800" b="1" spc="0" baseline="0" dirty="0">
                    <a:ln/>
                    <a:solidFill>
                      <a:schemeClr val="tx1">
                        <a:lumMod val="50000"/>
                        <a:lumOff val="50000"/>
                      </a:schemeClr>
                    </a:solidFill>
                    <a:latin typeface="Century Gothic"/>
                    <a:sym typeface="Century Gothic"/>
                    <a:rtl val="0"/>
                  </a:rPr>
                  <a:t>Faveur bras chimio/Placebo</a:t>
                </a:r>
              </a:p>
            </p:txBody>
          </p:sp>
          <p:cxnSp>
            <p:nvCxnSpPr>
              <p:cNvPr id="82" name="Connecteur droit avec flèche 81">
                <a:extLst>
                  <a:ext uri="{FF2B5EF4-FFF2-40B4-BE49-F238E27FC236}">
                    <a16:creationId xmlns="" xmlns:a16="http://schemas.microsoft.com/office/drawing/2014/main" id="{35FACACC-5F17-3CAD-58B5-1EAA14FC1B13}"/>
                  </a:ext>
                </a:extLst>
              </p:cNvPr>
              <p:cNvCxnSpPr/>
              <p:nvPr/>
            </p:nvCxnSpPr>
            <p:spPr>
              <a:xfrm>
                <a:off x="4458165" y="5669984"/>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 xmlns:a16="http://schemas.microsoft.com/office/drawing/2014/main" id="{FBFA036A-C9B1-699D-1BC0-1092F57C27E4}"/>
                  </a:ext>
                </a:extLst>
              </p:cNvPr>
              <p:cNvCxnSpPr>
                <a:cxnSpLocks/>
              </p:cNvCxnSpPr>
              <p:nvPr/>
            </p:nvCxnSpPr>
            <p:spPr>
              <a:xfrm rot="10800000">
                <a:off x="3975086" y="5669984"/>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86" name="Forme libre : forme 85">
              <a:extLst>
                <a:ext uri="{FF2B5EF4-FFF2-40B4-BE49-F238E27FC236}">
                  <a16:creationId xmlns="" xmlns:a16="http://schemas.microsoft.com/office/drawing/2014/main" id="{456AFD3B-A8D0-DE82-53E3-D2CD0AEDD7AA}"/>
                </a:ext>
              </a:extLst>
            </p:cNvPr>
            <p:cNvSpPr/>
            <p:nvPr/>
          </p:nvSpPr>
          <p:spPr>
            <a:xfrm>
              <a:off x="7104429"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87" name="ZoneTexte 86">
              <a:extLst>
                <a:ext uri="{FF2B5EF4-FFF2-40B4-BE49-F238E27FC236}">
                  <a16:creationId xmlns="" xmlns:a16="http://schemas.microsoft.com/office/drawing/2014/main" id="{500A39C5-1D75-278A-245B-7F568817CF47}"/>
                </a:ext>
              </a:extLst>
            </p:cNvPr>
            <p:cNvSpPr txBox="1"/>
            <p:nvPr/>
          </p:nvSpPr>
          <p:spPr>
            <a:xfrm>
              <a:off x="6922316" y="5610422"/>
              <a:ext cx="359394"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0,25</a:t>
              </a:r>
            </a:p>
          </p:txBody>
        </p:sp>
        <p:sp>
          <p:nvSpPr>
            <p:cNvPr id="88" name="Forme libre : forme 87">
              <a:extLst>
                <a:ext uri="{FF2B5EF4-FFF2-40B4-BE49-F238E27FC236}">
                  <a16:creationId xmlns="" xmlns:a16="http://schemas.microsoft.com/office/drawing/2014/main" id="{0AE0C92F-D1EC-BE02-370D-482CD310E7BD}"/>
                </a:ext>
              </a:extLst>
            </p:cNvPr>
            <p:cNvSpPr/>
            <p:nvPr/>
          </p:nvSpPr>
          <p:spPr>
            <a:xfrm>
              <a:off x="9151918"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89" name="ZoneTexte 88">
              <a:extLst>
                <a:ext uri="{FF2B5EF4-FFF2-40B4-BE49-F238E27FC236}">
                  <a16:creationId xmlns="" xmlns:a16="http://schemas.microsoft.com/office/drawing/2014/main" id="{3CAAC073-5C2A-AF00-9693-B726788DB238}"/>
                </a:ext>
              </a:extLst>
            </p:cNvPr>
            <p:cNvSpPr txBox="1"/>
            <p:nvPr/>
          </p:nvSpPr>
          <p:spPr>
            <a:xfrm>
              <a:off x="9034633" y="5610422"/>
              <a:ext cx="234360"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4</a:t>
              </a:r>
            </a:p>
          </p:txBody>
        </p:sp>
      </p:grpSp>
      <p:grpSp>
        <p:nvGrpSpPr>
          <p:cNvPr id="92" name="Groupe 91">
            <a:extLst>
              <a:ext uri="{FF2B5EF4-FFF2-40B4-BE49-F238E27FC236}">
                <a16:creationId xmlns="" xmlns:a16="http://schemas.microsoft.com/office/drawing/2014/main" id="{6C853DDA-3D4D-611C-1170-875D3F2D8BCE}"/>
              </a:ext>
            </a:extLst>
          </p:cNvPr>
          <p:cNvGrpSpPr/>
          <p:nvPr/>
        </p:nvGrpSpPr>
        <p:grpSpPr>
          <a:xfrm>
            <a:off x="7970773" y="1490150"/>
            <a:ext cx="450000" cy="81643"/>
            <a:chOff x="7037614" y="5826580"/>
            <a:chExt cx="450000" cy="81643"/>
          </a:xfrm>
        </p:grpSpPr>
        <p:cxnSp>
          <p:nvCxnSpPr>
            <p:cNvPr id="93" name="Connecteur droit 92">
              <a:extLst>
                <a:ext uri="{FF2B5EF4-FFF2-40B4-BE49-F238E27FC236}">
                  <a16:creationId xmlns="" xmlns:a16="http://schemas.microsoft.com/office/drawing/2014/main" id="{AA37F0F5-DCBE-3801-FA46-E9DFCCC5EF9F}"/>
                </a:ext>
              </a:extLst>
            </p:cNvPr>
            <p:cNvCxnSpPr>
              <a:cxnSpLocks/>
            </p:cNvCxnSpPr>
            <p:nvPr/>
          </p:nvCxnSpPr>
          <p:spPr>
            <a:xfrm>
              <a:off x="7037614" y="5867401"/>
              <a:ext cx="45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94" name="Rectangle 93">
              <a:extLst>
                <a:ext uri="{FF2B5EF4-FFF2-40B4-BE49-F238E27FC236}">
                  <a16:creationId xmlns="" xmlns:a16="http://schemas.microsoft.com/office/drawing/2014/main" id="{BB6CB96D-BF21-0074-3345-2C3DFA555A58}"/>
                </a:ext>
              </a:extLst>
            </p:cNvPr>
            <p:cNvSpPr/>
            <p:nvPr/>
          </p:nvSpPr>
          <p:spPr>
            <a:xfrm>
              <a:off x="7227236"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5" name="Groupe 94">
            <a:extLst>
              <a:ext uri="{FF2B5EF4-FFF2-40B4-BE49-F238E27FC236}">
                <a16:creationId xmlns="" xmlns:a16="http://schemas.microsoft.com/office/drawing/2014/main" id="{4E023056-2109-B4F4-F19E-A17C7BDC8945}"/>
              </a:ext>
            </a:extLst>
          </p:cNvPr>
          <p:cNvGrpSpPr/>
          <p:nvPr/>
        </p:nvGrpSpPr>
        <p:grpSpPr>
          <a:xfrm>
            <a:off x="7830098" y="1669060"/>
            <a:ext cx="648000" cy="81643"/>
            <a:chOff x="7037614" y="5826580"/>
            <a:chExt cx="648000" cy="81643"/>
          </a:xfrm>
        </p:grpSpPr>
        <p:cxnSp>
          <p:nvCxnSpPr>
            <p:cNvPr id="96" name="Connecteur droit 95">
              <a:extLst>
                <a:ext uri="{FF2B5EF4-FFF2-40B4-BE49-F238E27FC236}">
                  <a16:creationId xmlns="" xmlns:a16="http://schemas.microsoft.com/office/drawing/2014/main" id="{10FA36C8-0914-719C-666D-9595AE62E272}"/>
                </a:ext>
              </a:extLst>
            </p:cNvPr>
            <p:cNvCxnSpPr>
              <a:cxnSpLocks/>
            </p:cNvCxnSpPr>
            <p:nvPr/>
          </p:nvCxnSpPr>
          <p:spPr>
            <a:xfrm>
              <a:off x="7037614" y="5867401"/>
              <a:ext cx="648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97" name="Rectangle 96">
              <a:extLst>
                <a:ext uri="{FF2B5EF4-FFF2-40B4-BE49-F238E27FC236}">
                  <a16:creationId xmlns="" xmlns:a16="http://schemas.microsoft.com/office/drawing/2014/main" id="{F76AA9A0-3A06-F046-A042-BC8CD75F15D2}"/>
                </a:ext>
              </a:extLst>
            </p:cNvPr>
            <p:cNvSpPr/>
            <p:nvPr/>
          </p:nvSpPr>
          <p:spPr>
            <a:xfrm>
              <a:off x="7326236"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8" name="Groupe 97">
            <a:extLst>
              <a:ext uri="{FF2B5EF4-FFF2-40B4-BE49-F238E27FC236}">
                <a16:creationId xmlns="" xmlns:a16="http://schemas.microsoft.com/office/drawing/2014/main" id="{1C49B3F1-BC36-D404-7C6F-5B3829B4A0D2}"/>
              </a:ext>
            </a:extLst>
          </p:cNvPr>
          <p:cNvGrpSpPr/>
          <p:nvPr/>
        </p:nvGrpSpPr>
        <p:grpSpPr>
          <a:xfrm>
            <a:off x="7919619" y="1776192"/>
            <a:ext cx="612000" cy="81643"/>
            <a:chOff x="7034417" y="5826580"/>
            <a:chExt cx="612000" cy="81643"/>
          </a:xfrm>
        </p:grpSpPr>
        <p:cxnSp>
          <p:nvCxnSpPr>
            <p:cNvPr id="99" name="Connecteur droit 98">
              <a:extLst>
                <a:ext uri="{FF2B5EF4-FFF2-40B4-BE49-F238E27FC236}">
                  <a16:creationId xmlns="" xmlns:a16="http://schemas.microsoft.com/office/drawing/2014/main" id="{626C6403-F705-0A8C-3709-B05437006693}"/>
                </a:ext>
              </a:extLst>
            </p:cNvPr>
            <p:cNvCxnSpPr>
              <a:cxnSpLocks/>
            </p:cNvCxnSpPr>
            <p:nvPr/>
          </p:nvCxnSpPr>
          <p:spPr>
            <a:xfrm>
              <a:off x="7034417" y="5867401"/>
              <a:ext cx="612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00" name="Rectangle 99">
              <a:extLst>
                <a:ext uri="{FF2B5EF4-FFF2-40B4-BE49-F238E27FC236}">
                  <a16:creationId xmlns="" xmlns:a16="http://schemas.microsoft.com/office/drawing/2014/main" id="{3D41D87B-0724-95B3-4CE7-1C76727DA44F}"/>
                </a:ext>
              </a:extLst>
            </p:cNvPr>
            <p:cNvSpPr/>
            <p:nvPr/>
          </p:nvSpPr>
          <p:spPr>
            <a:xfrm>
              <a:off x="7305039"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1" name="Groupe 100">
            <a:extLst>
              <a:ext uri="{FF2B5EF4-FFF2-40B4-BE49-F238E27FC236}">
                <a16:creationId xmlns="" xmlns:a16="http://schemas.microsoft.com/office/drawing/2014/main" id="{6A4975AF-0B00-399F-B801-9EFFF8B80698}"/>
              </a:ext>
            </a:extLst>
          </p:cNvPr>
          <p:cNvGrpSpPr/>
          <p:nvPr/>
        </p:nvGrpSpPr>
        <p:grpSpPr>
          <a:xfrm>
            <a:off x="7847547" y="1954357"/>
            <a:ext cx="540000" cy="81643"/>
            <a:chOff x="7034417" y="5826580"/>
            <a:chExt cx="540000" cy="81643"/>
          </a:xfrm>
        </p:grpSpPr>
        <p:cxnSp>
          <p:nvCxnSpPr>
            <p:cNvPr id="102" name="Connecteur droit 101">
              <a:extLst>
                <a:ext uri="{FF2B5EF4-FFF2-40B4-BE49-F238E27FC236}">
                  <a16:creationId xmlns="" xmlns:a16="http://schemas.microsoft.com/office/drawing/2014/main" id="{8B13468E-0941-4C90-AFD2-86DACE704ACB}"/>
                </a:ext>
              </a:extLst>
            </p:cNvPr>
            <p:cNvCxnSpPr>
              <a:cxnSpLocks/>
            </p:cNvCxnSpPr>
            <p:nvPr/>
          </p:nvCxnSpPr>
          <p:spPr>
            <a:xfrm>
              <a:off x="7034417" y="5867401"/>
              <a:ext cx="54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03" name="Rectangle 102">
              <a:extLst>
                <a:ext uri="{FF2B5EF4-FFF2-40B4-BE49-F238E27FC236}">
                  <a16:creationId xmlns="" xmlns:a16="http://schemas.microsoft.com/office/drawing/2014/main" id="{2FDDF4D1-111E-7460-2A6E-9E0D8DB0D9FD}"/>
                </a:ext>
              </a:extLst>
            </p:cNvPr>
            <p:cNvSpPr/>
            <p:nvPr/>
          </p:nvSpPr>
          <p:spPr>
            <a:xfrm>
              <a:off x="7269039"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4" name="Groupe 103">
            <a:extLst>
              <a:ext uri="{FF2B5EF4-FFF2-40B4-BE49-F238E27FC236}">
                <a16:creationId xmlns="" xmlns:a16="http://schemas.microsoft.com/office/drawing/2014/main" id="{12FD3DFE-6570-99C8-DEE3-28B2291F3A80}"/>
              </a:ext>
            </a:extLst>
          </p:cNvPr>
          <p:cNvGrpSpPr/>
          <p:nvPr/>
        </p:nvGrpSpPr>
        <p:grpSpPr>
          <a:xfrm>
            <a:off x="7919477" y="2060611"/>
            <a:ext cx="810000" cy="81643"/>
            <a:chOff x="7034417" y="5826580"/>
            <a:chExt cx="810000" cy="81643"/>
          </a:xfrm>
        </p:grpSpPr>
        <p:cxnSp>
          <p:nvCxnSpPr>
            <p:cNvPr id="105" name="Connecteur droit 104">
              <a:extLst>
                <a:ext uri="{FF2B5EF4-FFF2-40B4-BE49-F238E27FC236}">
                  <a16:creationId xmlns="" xmlns:a16="http://schemas.microsoft.com/office/drawing/2014/main" id="{5A15E3AD-F6CC-64FE-302D-BD9F823DFE93}"/>
                </a:ext>
              </a:extLst>
            </p:cNvPr>
            <p:cNvCxnSpPr>
              <a:cxnSpLocks/>
            </p:cNvCxnSpPr>
            <p:nvPr/>
          </p:nvCxnSpPr>
          <p:spPr>
            <a:xfrm>
              <a:off x="7034417" y="5867401"/>
              <a:ext cx="81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06" name="Rectangle 105">
              <a:extLst>
                <a:ext uri="{FF2B5EF4-FFF2-40B4-BE49-F238E27FC236}">
                  <a16:creationId xmlns="" xmlns:a16="http://schemas.microsoft.com/office/drawing/2014/main" id="{F97A90BE-A1AB-9221-29C3-4E3EEEC2BD0F}"/>
                </a:ext>
              </a:extLst>
            </p:cNvPr>
            <p:cNvSpPr/>
            <p:nvPr/>
          </p:nvSpPr>
          <p:spPr>
            <a:xfrm>
              <a:off x="7404039"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7" name="Groupe 106">
            <a:extLst>
              <a:ext uri="{FF2B5EF4-FFF2-40B4-BE49-F238E27FC236}">
                <a16:creationId xmlns="" xmlns:a16="http://schemas.microsoft.com/office/drawing/2014/main" id="{0D65BFDF-C460-D414-A091-C88337A10872}"/>
              </a:ext>
            </a:extLst>
          </p:cNvPr>
          <p:cNvGrpSpPr/>
          <p:nvPr/>
        </p:nvGrpSpPr>
        <p:grpSpPr>
          <a:xfrm>
            <a:off x="7562576" y="2243465"/>
            <a:ext cx="1278000" cy="81643"/>
            <a:chOff x="6677516" y="5826580"/>
            <a:chExt cx="1278000" cy="81643"/>
          </a:xfrm>
        </p:grpSpPr>
        <p:cxnSp>
          <p:nvCxnSpPr>
            <p:cNvPr id="108" name="Connecteur droit 107">
              <a:extLst>
                <a:ext uri="{FF2B5EF4-FFF2-40B4-BE49-F238E27FC236}">
                  <a16:creationId xmlns="" xmlns:a16="http://schemas.microsoft.com/office/drawing/2014/main" id="{7926FB3E-273A-F507-379B-58319A57B678}"/>
                </a:ext>
              </a:extLst>
            </p:cNvPr>
            <p:cNvCxnSpPr>
              <a:cxnSpLocks/>
            </p:cNvCxnSpPr>
            <p:nvPr/>
          </p:nvCxnSpPr>
          <p:spPr>
            <a:xfrm>
              <a:off x="6677516" y="5867401"/>
              <a:ext cx="1278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09" name="Rectangle 108">
              <a:extLst>
                <a:ext uri="{FF2B5EF4-FFF2-40B4-BE49-F238E27FC236}">
                  <a16:creationId xmlns="" xmlns:a16="http://schemas.microsoft.com/office/drawing/2014/main" id="{8B481CA8-29EF-A7AD-4E68-0B0A1853BF5F}"/>
                </a:ext>
              </a:extLst>
            </p:cNvPr>
            <p:cNvSpPr/>
            <p:nvPr/>
          </p:nvSpPr>
          <p:spPr>
            <a:xfrm>
              <a:off x="7281138"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0" name="Groupe 109">
            <a:extLst>
              <a:ext uri="{FF2B5EF4-FFF2-40B4-BE49-F238E27FC236}">
                <a16:creationId xmlns="" xmlns:a16="http://schemas.microsoft.com/office/drawing/2014/main" id="{48A5A8B8-D2EE-C57B-3BE1-26AD4F34DC97}"/>
              </a:ext>
            </a:extLst>
          </p:cNvPr>
          <p:cNvGrpSpPr/>
          <p:nvPr/>
        </p:nvGrpSpPr>
        <p:grpSpPr>
          <a:xfrm>
            <a:off x="7902493" y="2347401"/>
            <a:ext cx="630000" cy="81643"/>
            <a:chOff x="7017433" y="5826580"/>
            <a:chExt cx="630000" cy="81643"/>
          </a:xfrm>
        </p:grpSpPr>
        <p:cxnSp>
          <p:nvCxnSpPr>
            <p:cNvPr id="111" name="Connecteur droit 110">
              <a:extLst>
                <a:ext uri="{FF2B5EF4-FFF2-40B4-BE49-F238E27FC236}">
                  <a16:creationId xmlns="" xmlns:a16="http://schemas.microsoft.com/office/drawing/2014/main" id="{D5FEABE1-9C2D-A7F7-31ED-8E834ACA4BD9}"/>
                </a:ext>
              </a:extLst>
            </p:cNvPr>
            <p:cNvCxnSpPr>
              <a:cxnSpLocks/>
            </p:cNvCxnSpPr>
            <p:nvPr/>
          </p:nvCxnSpPr>
          <p:spPr>
            <a:xfrm>
              <a:off x="7017433" y="5867401"/>
              <a:ext cx="63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2" name="Rectangle 111">
              <a:extLst>
                <a:ext uri="{FF2B5EF4-FFF2-40B4-BE49-F238E27FC236}">
                  <a16:creationId xmlns="" xmlns:a16="http://schemas.microsoft.com/office/drawing/2014/main" id="{9C19C0AB-594D-F14C-2A02-ECC8589C5811}"/>
                </a:ext>
              </a:extLst>
            </p:cNvPr>
            <p:cNvSpPr/>
            <p:nvPr/>
          </p:nvSpPr>
          <p:spPr>
            <a:xfrm>
              <a:off x="7297055"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e 112">
            <a:extLst>
              <a:ext uri="{FF2B5EF4-FFF2-40B4-BE49-F238E27FC236}">
                <a16:creationId xmlns="" xmlns:a16="http://schemas.microsoft.com/office/drawing/2014/main" id="{0F9F1BC8-A3E9-F34F-E3B6-D06FCD721E18}"/>
              </a:ext>
            </a:extLst>
          </p:cNvPr>
          <p:cNvGrpSpPr/>
          <p:nvPr/>
        </p:nvGrpSpPr>
        <p:grpSpPr>
          <a:xfrm>
            <a:off x="7587493" y="2446648"/>
            <a:ext cx="900000" cy="81643"/>
            <a:chOff x="7017433" y="5826580"/>
            <a:chExt cx="900000" cy="81643"/>
          </a:xfrm>
        </p:grpSpPr>
        <p:cxnSp>
          <p:nvCxnSpPr>
            <p:cNvPr id="114" name="Connecteur droit 113">
              <a:extLst>
                <a:ext uri="{FF2B5EF4-FFF2-40B4-BE49-F238E27FC236}">
                  <a16:creationId xmlns="" xmlns:a16="http://schemas.microsoft.com/office/drawing/2014/main" id="{52B683EB-BC4E-AD23-6BDD-94F0F9F48582}"/>
                </a:ext>
              </a:extLst>
            </p:cNvPr>
            <p:cNvCxnSpPr>
              <a:cxnSpLocks/>
            </p:cNvCxnSpPr>
            <p:nvPr/>
          </p:nvCxnSpPr>
          <p:spPr>
            <a:xfrm>
              <a:off x="7017433" y="5867401"/>
              <a:ext cx="90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5" name="Rectangle 114">
              <a:extLst>
                <a:ext uri="{FF2B5EF4-FFF2-40B4-BE49-F238E27FC236}">
                  <a16:creationId xmlns="" xmlns:a16="http://schemas.microsoft.com/office/drawing/2014/main" id="{6E8FBB98-DB24-E27E-DF9F-BFA38991CED4}"/>
                </a:ext>
              </a:extLst>
            </p:cNvPr>
            <p:cNvSpPr/>
            <p:nvPr/>
          </p:nvSpPr>
          <p:spPr>
            <a:xfrm>
              <a:off x="7432055"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115">
            <a:extLst>
              <a:ext uri="{FF2B5EF4-FFF2-40B4-BE49-F238E27FC236}">
                <a16:creationId xmlns="" xmlns:a16="http://schemas.microsoft.com/office/drawing/2014/main" id="{6817F524-880D-6452-43D0-17725ADE66B4}"/>
              </a:ext>
            </a:extLst>
          </p:cNvPr>
          <p:cNvGrpSpPr/>
          <p:nvPr/>
        </p:nvGrpSpPr>
        <p:grpSpPr>
          <a:xfrm>
            <a:off x="7880860" y="2628276"/>
            <a:ext cx="576000" cy="81643"/>
            <a:chOff x="7310800" y="5826580"/>
            <a:chExt cx="576000" cy="81643"/>
          </a:xfrm>
        </p:grpSpPr>
        <p:cxnSp>
          <p:nvCxnSpPr>
            <p:cNvPr id="117" name="Connecteur droit 116">
              <a:extLst>
                <a:ext uri="{FF2B5EF4-FFF2-40B4-BE49-F238E27FC236}">
                  <a16:creationId xmlns="" xmlns:a16="http://schemas.microsoft.com/office/drawing/2014/main" id="{D67DE2AC-3DFB-CB7C-1167-3BC92D01411B}"/>
                </a:ext>
              </a:extLst>
            </p:cNvPr>
            <p:cNvCxnSpPr>
              <a:cxnSpLocks/>
            </p:cNvCxnSpPr>
            <p:nvPr/>
          </p:nvCxnSpPr>
          <p:spPr>
            <a:xfrm>
              <a:off x="7310800" y="5867401"/>
              <a:ext cx="57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8" name="Rectangle 117">
              <a:extLst>
                <a:ext uri="{FF2B5EF4-FFF2-40B4-BE49-F238E27FC236}">
                  <a16:creationId xmlns="" xmlns:a16="http://schemas.microsoft.com/office/drawing/2014/main" id="{25EC1FA4-BC98-5A55-DBBE-4E073E66BEAB}"/>
                </a:ext>
              </a:extLst>
            </p:cNvPr>
            <p:cNvSpPr/>
            <p:nvPr/>
          </p:nvSpPr>
          <p:spPr>
            <a:xfrm>
              <a:off x="7563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9" name="Groupe 118">
            <a:extLst>
              <a:ext uri="{FF2B5EF4-FFF2-40B4-BE49-F238E27FC236}">
                <a16:creationId xmlns="" xmlns:a16="http://schemas.microsoft.com/office/drawing/2014/main" id="{D053F1C9-75AE-89A7-EE86-3046BD4F842D}"/>
              </a:ext>
            </a:extLst>
          </p:cNvPr>
          <p:cNvGrpSpPr/>
          <p:nvPr/>
        </p:nvGrpSpPr>
        <p:grpSpPr>
          <a:xfrm>
            <a:off x="7880860" y="2740311"/>
            <a:ext cx="684000" cy="81643"/>
            <a:chOff x="7310800" y="5826580"/>
            <a:chExt cx="684000" cy="81643"/>
          </a:xfrm>
        </p:grpSpPr>
        <p:cxnSp>
          <p:nvCxnSpPr>
            <p:cNvPr id="120" name="Connecteur droit 119">
              <a:extLst>
                <a:ext uri="{FF2B5EF4-FFF2-40B4-BE49-F238E27FC236}">
                  <a16:creationId xmlns="" xmlns:a16="http://schemas.microsoft.com/office/drawing/2014/main" id="{F6B728B8-5531-05E9-15F2-9456122F279B}"/>
                </a:ext>
              </a:extLst>
            </p:cNvPr>
            <p:cNvCxnSpPr>
              <a:cxnSpLocks/>
            </p:cNvCxnSpPr>
            <p:nvPr/>
          </p:nvCxnSpPr>
          <p:spPr>
            <a:xfrm>
              <a:off x="7310800" y="5867401"/>
              <a:ext cx="684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21" name="Rectangle 120">
              <a:extLst>
                <a:ext uri="{FF2B5EF4-FFF2-40B4-BE49-F238E27FC236}">
                  <a16:creationId xmlns="" xmlns:a16="http://schemas.microsoft.com/office/drawing/2014/main" id="{88FF2A1C-48AA-298F-5376-95183C85C71A}"/>
                </a:ext>
              </a:extLst>
            </p:cNvPr>
            <p:cNvSpPr/>
            <p:nvPr/>
          </p:nvSpPr>
          <p:spPr>
            <a:xfrm>
              <a:off x="7617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5" name="Groupe 124">
            <a:extLst>
              <a:ext uri="{FF2B5EF4-FFF2-40B4-BE49-F238E27FC236}">
                <a16:creationId xmlns="" xmlns:a16="http://schemas.microsoft.com/office/drawing/2014/main" id="{2EF690A6-A400-7924-FB99-006CBBD06B4C}"/>
              </a:ext>
            </a:extLst>
          </p:cNvPr>
          <p:cNvGrpSpPr/>
          <p:nvPr/>
        </p:nvGrpSpPr>
        <p:grpSpPr>
          <a:xfrm>
            <a:off x="8009493" y="2917996"/>
            <a:ext cx="846000" cy="81643"/>
            <a:chOff x="7310800" y="5826580"/>
            <a:chExt cx="846000" cy="81643"/>
          </a:xfrm>
        </p:grpSpPr>
        <p:cxnSp>
          <p:nvCxnSpPr>
            <p:cNvPr id="126" name="Connecteur droit 125">
              <a:extLst>
                <a:ext uri="{FF2B5EF4-FFF2-40B4-BE49-F238E27FC236}">
                  <a16:creationId xmlns="" xmlns:a16="http://schemas.microsoft.com/office/drawing/2014/main" id="{7D4C69D6-7B4F-58B5-EF0D-0BD839ED2911}"/>
                </a:ext>
              </a:extLst>
            </p:cNvPr>
            <p:cNvCxnSpPr>
              <a:cxnSpLocks/>
            </p:cNvCxnSpPr>
            <p:nvPr/>
          </p:nvCxnSpPr>
          <p:spPr>
            <a:xfrm>
              <a:off x="7310800" y="5867401"/>
              <a:ext cx="84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27" name="Rectangle 126">
              <a:extLst>
                <a:ext uri="{FF2B5EF4-FFF2-40B4-BE49-F238E27FC236}">
                  <a16:creationId xmlns="" xmlns:a16="http://schemas.microsoft.com/office/drawing/2014/main" id="{0B3CC294-5C16-FF88-4A52-0BA0B571F185}"/>
                </a:ext>
              </a:extLst>
            </p:cNvPr>
            <p:cNvSpPr/>
            <p:nvPr/>
          </p:nvSpPr>
          <p:spPr>
            <a:xfrm>
              <a:off x="7698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8" name="Groupe 127">
            <a:extLst>
              <a:ext uri="{FF2B5EF4-FFF2-40B4-BE49-F238E27FC236}">
                <a16:creationId xmlns="" xmlns:a16="http://schemas.microsoft.com/office/drawing/2014/main" id="{B6F47567-29C8-7240-075B-AF14E9F0E555}"/>
              </a:ext>
            </a:extLst>
          </p:cNvPr>
          <p:cNvGrpSpPr/>
          <p:nvPr/>
        </p:nvGrpSpPr>
        <p:grpSpPr>
          <a:xfrm>
            <a:off x="7827300" y="3024996"/>
            <a:ext cx="522000" cy="81643"/>
            <a:chOff x="7310800" y="5826580"/>
            <a:chExt cx="522000" cy="81643"/>
          </a:xfrm>
        </p:grpSpPr>
        <p:cxnSp>
          <p:nvCxnSpPr>
            <p:cNvPr id="129" name="Connecteur droit 128">
              <a:extLst>
                <a:ext uri="{FF2B5EF4-FFF2-40B4-BE49-F238E27FC236}">
                  <a16:creationId xmlns="" xmlns:a16="http://schemas.microsoft.com/office/drawing/2014/main" id="{09BADB65-757F-9D05-0839-AB164A92DE22}"/>
                </a:ext>
              </a:extLst>
            </p:cNvPr>
            <p:cNvCxnSpPr>
              <a:cxnSpLocks/>
            </p:cNvCxnSpPr>
            <p:nvPr/>
          </p:nvCxnSpPr>
          <p:spPr>
            <a:xfrm>
              <a:off x="7310800" y="5867401"/>
              <a:ext cx="522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0" name="Rectangle 129">
              <a:extLst>
                <a:ext uri="{FF2B5EF4-FFF2-40B4-BE49-F238E27FC236}">
                  <a16:creationId xmlns="" xmlns:a16="http://schemas.microsoft.com/office/drawing/2014/main" id="{AEDD7EC4-D65E-589F-04BC-812CF6C93152}"/>
                </a:ext>
              </a:extLst>
            </p:cNvPr>
            <p:cNvSpPr/>
            <p:nvPr/>
          </p:nvSpPr>
          <p:spPr>
            <a:xfrm>
              <a:off x="7536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1" name="Groupe 130">
            <a:extLst>
              <a:ext uri="{FF2B5EF4-FFF2-40B4-BE49-F238E27FC236}">
                <a16:creationId xmlns="" xmlns:a16="http://schemas.microsoft.com/office/drawing/2014/main" id="{AEB701B7-D87C-BCF2-64D6-9DF8276EC3AF}"/>
              </a:ext>
            </a:extLst>
          </p:cNvPr>
          <p:cNvGrpSpPr/>
          <p:nvPr/>
        </p:nvGrpSpPr>
        <p:grpSpPr>
          <a:xfrm>
            <a:off x="8047579" y="3205744"/>
            <a:ext cx="756000" cy="81643"/>
            <a:chOff x="7310800" y="5826580"/>
            <a:chExt cx="756000" cy="81643"/>
          </a:xfrm>
        </p:grpSpPr>
        <p:cxnSp>
          <p:nvCxnSpPr>
            <p:cNvPr id="132" name="Connecteur droit 131">
              <a:extLst>
                <a:ext uri="{FF2B5EF4-FFF2-40B4-BE49-F238E27FC236}">
                  <a16:creationId xmlns="" xmlns:a16="http://schemas.microsoft.com/office/drawing/2014/main" id="{EA4C98F0-39FD-2F19-F95C-D1483CEB5907}"/>
                </a:ext>
              </a:extLst>
            </p:cNvPr>
            <p:cNvCxnSpPr>
              <a:cxnSpLocks/>
            </p:cNvCxnSpPr>
            <p:nvPr/>
          </p:nvCxnSpPr>
          <p:spPr>
            <a:xfrm>
              <a:off x="7310800" y="5867401"/>
              <a:ext cx="75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3" name="Rectangle 132">
              <a:extLst>
                <a:ext uri="{FF2B5EF4-FFF2-40B4-BE49-F238E27FC236}">
                  <a16:creationId xmlns="" xmlns:a16="http://schemas.microsoft.com/office/drawing/2014/main" id="{795A3D0D-4119-291D-B4CB-53B5B7D01C65}"/>
                </a:ext>
              </a:extLst>
            </p:cNvPr>
            <p:cNvSpPr/>
            <p:nvPr/>
          </p:nvSpPr>
          <p:spPr>
            <a:xfrm>
              <a:off x="7653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e 133">
            <a:extLst>
              <a:ext uri="{FF2B5EF4-FFF2-40B4-BE49-F238E27FC236}">
                <a16:creationId xmlns="" xmlns:a16="http://schemas.microsoft.com/office/drawing/2014/main" id="{373F94D9-57CC-8D8C-6B5C-E3631D1BCDA1}"/>
              </a:ext>
            </a:extLst>
          </p:cNvPr>
          <p:cNvGrpSpPr/>
          <p:nvPr/>
        </p:nvGrpSpPr>
        <p:grpSpPr>
          <a:xfrm>
            <a:off x="7669579" y="3309680"/>
            <a:ext cx="1026000" cy="81643"/>
            <a:chOff x="6932800" y="5826580"/>
            <a:chExt cx="1026000" cy="81643"/>
          </a:xfrm>
        </p:grpSpPr>
        <p:cxnSp>
          <p:nvCxnSpPr>
            <p:cNvPr id="135" name="Connecteur droit 134">
              <a:extLst>
                <a:ext uri="{FF2B5EF4-FFF2-40B4-BE49-F238E27FC236}">
                  <a16:creationId xmlns="" xmlns:a16="http://schemas.microsoft.com/office/drawing/2014/main" id="{EEB20BCE-418B-13B2-6B97-CDCA3307C558}"/>
                </a:ext>
              </a:extLst>
            </p:cNvPr>
            <p:cNvCxnSpPr>
              <a:cxnSpLocks/>
            </p:cNvCxnSpPr>
            <p:nvPr/>
          </p:nvCxnSpPr>
          <p:spPr>
            <a:xfrm>
              <a:off x="6932800" y="5867401"/>
              <a:ext cx="102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6" name="Rectangle 135">
              <a:extLst>
                <a:ext uri="{FF2B5EF4-FFF2-40B4-BE49-F238E27FC236}">
                  <a16:creationId xmlns="" xmlns:a16="http://schemas.microsoft.com/office/drawing/2014/main" id="{C59E6C73-F54F-D89E-24FF-2943919DFCE5}"/>
                </a:ext>
              </a:extLst>
            </p:cNvPr>
            <p:cNvSpPr/>
            <p:nvPr/>
          </p:nvSpPr>
          <p:spPr>
            <a:xfrm>
              <a:off x="7410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7" name="Groupe 136">
            <a:extLst>
              <a:ext uri="{FF2B5EF4-FFF2-40B4-BE49-F238E27FC236}">
                <a16:creationId xmlns="" xmlns:a16="http://schemas.microsoft.com/office/drawing/2014/main" id="{DB8FC85C-8634-68B2-F2C4-FB5DA59371FA}"/>
              </a:ext>
            </a:extLst>
          </p:cNvPr>
          <p:cNvGrpSpPr/>
          <p:nvPr/>
        </p:nvGrpSpPr>
        <p:grpSpPr>
          <a:xfrm>
            <a:off x="7688576" y="3495464"/>
            <a:ext cx="648000" cy="81643"/>
            <a:chOff x="6932800" y="5826580"/>
            <a:chExt cx="648000" cy="81643"/>
          </a:xfrm>
        </p:grpSpPr>
        <p:cxnSp>
          <p:nvCxnSpPr>
            <p:cNvPr id="138" name="Connecteur droit 137">
              <a:extLst>
                <a:ext uri="{FF2B5EF4-FFF2-40B4-BE49-F238E27FC236}">
                  <a16:creationId xmlns="" xmlns:a16="http://schemas.microsoft.com/office/drawing/2014/main" id="{3BE83432-ACCB-4C63-C918-82881D43375B}"/>
                </a:ext>
              </a:extLst>
            </p:cNvPr>
            <p:cNvCxnSpPr>
              <a:cxnSpLocks/>
            </p:cNvCxnSpPr>
            <p:nvPr/>
          </p:nvCxnSpPr>
          <p:spPr>
            <a:xfrm>
              <a:off x="6932800" y="5867401"/>
              <a:ext cx="648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9" name="Rectangle 138">
              <a:extLst>
                <a:ext uri="{FF2B5EF4-FFF2-40B4-BE49-F238E27FC236}">
                  <a16:creationId xmlns="" xmlns:a16="http://schemas.microsoft.com/office/drawing/2014/main" id="{A04DD208-A663-32D8-B840-23EEA7A6EB54}"/>
                </a:ext>
              </a:extLst>
            </p:cNvPr>
            <p:cNvSpPr/>
            <p:nvPr/>
          </p:nvSpPr>
          <p:spPr>
            <a:xfrm>
              <a:off x="7221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0" name="Groupe 139">
            <a:extLst>
              <a:ext uri="{FF2B5EF4-FFF2-40B4-BE49-F238E27FC236}">
                <a16:creationId xmlns="" xmlns:a16="http://schemas.microsoft.com/office/drawing/2014/main" id="{75ACC48B-25EE-49FC-6DC5-C50AEE5CF670}"/>
              </a:ext>
            </a:extLst>
          </p:cNvPr>
          <p:cNvGrpSpPr/>
          <p:nvPr/>
        </p:nvGrpSpPr>
        <p:grpSpPr>
          <a:xfrm>
            <a:off x="7664414" y="3596202"/>
            <a:ext cx="792000" cy="81643"/>
            <a:chOff x="6932800" y="5826580"/>
            <a:chExt cx="792000" cy="81643"/>
          </a:xfrm>
        </p:grpSpPr>
        <p:cxnSp>
          <p:nvCxnSpPr>
            <p:cNvPr id="141" name="Connecteur droit 140">
              <a:extLst>
                <a:ext uri="{FF2B5EF4-FFF2-40B4-BE49-F238E27FC236}">
                  <a16:creationId xmlns="" xmlns:a16="http://schemas.microsoft.com/office/drawing/2014/main" id="{5C0F8C97-5CAD-7A17-22CE-D46007BF245F}"/>
                </a:ext>
              </a:extLst>
            </p:cNvPr>
            <p:cNvCxnSpPr>
              <a:cxnSpLocks/>
            </p:cNvCxnSpPr>
            <p:nvPr/>
          </p:nvCxnSpPr>
          <p:spPr>
            <a:xfrm>
              <a:off x="6932800" y="5867401"/>
              <a:ext cx="792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2" name="Rectangle 141">
              <a:extLst>
                <a:ext uri="{FF2B5EF4-FFF2-40B4-BE49-F238E27FC236}">
                  <a16:creationId xmlns="" xmlns:a16="http://schemas.microsoft.com/office/drawing/2014/main" id="{1FD535B6-DB92-BB2C-6EA3-92A21EC4B1C7}"/>
                </a:ext>
              </a:extLst>
            </p:cNvPr>
            <p:cNvSpPr/>
            <p:nvPr/>
          </p:nvSpPr>
          <p:spPr>
            <a:xfrm>
              <a:off x="7293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3" name="Groupe 142">
            <a:extLst>
              <a:ext uri="{FF2B5EF4-FFF2-40B4-BE49-F238E27FC236}">
                <a16:creationId xmlns="" xmlns:a16="http://schemas.microsoft.com/office/drawing/2014/main" id="{5022FD0F-F8C9-EB86-8A4A-20FF1E6DDD43}"/>
              </a:ext>
            </a:extLst>
          </p:cNvPr>
          <p:cNvGrpSpPr/>
          <p:nvPr/>
        </p:nvGrpSpPr>
        <p:grpSpPr>
          <a:xfrm>
            <a:off x="8052542" y="3988152"/>
            <a:ext cx="594000" cy="81643"/>
            <a:chOff x="6932800" y="5826580"/>
            <a:chExt cx="594000" cy="81643"/>
          </a:xfrm>
        </p:grpSpPr>
        <p:cxnSp>
          <p:nvCxnSpPr>
            <p:cNvPr id="144" name="Connecteur droit 143">
              <a:extLst>
                <a:ext uri="{FF2B5EF4-FFF2-40B4-BE49-F238E27FC236}">
                  <a16:creationId xmlns="" xmlns:a16="http://schemas.microsoft.com/office/drawing/2014/main" id="{6C3AAC4A-2F19-B442-1081-2708856375E2}"/>
                </a:ext>
              </a:extLst>
            </p:cNvPr>
            <p:cNvCxnSpPr>
              <a:cxnSpLocks/>
            </p:cNvCxnSpPr>
            <p:nvPr/>
          </p:nvCxnSpPr>
          <p:spPr>
            <a:xfrm>
              <a:off x="6932800" y="5867401"/>
              <a:ext cx="594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5" name="Rectangle 144">
              <a:extLst>
                <a:ext uri="{FF2B5EF4-FFF2-40B4-BE49-F238E27FC236}">
                  <a16:creationId xmlns="" xmlns:a16="http://schemas.microsoft.com/office/drawing/2014/main" id="{5E3A438D-3932-71A3-33C5-4A2F591D86F0}"/>
                </a:ext>
              </a:extLst>
            </p:cNvPr>
            <p:cNvSpPr/>
            <p:nvPr/>
          </p:nvSpPr>
          <p:spPr>
            <a:xfrm>
              <a:off x="7194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6" name="Groupe 145">
            <a:extLst>
              <a:ext uri="{FF2B5EF4-FFF2-40B4-BE49-F238E27FC236}">
                <a16:creationId xmlns="" xmlns:a16="http://schemas.microsoft.com/office/drawing/2014/main" id="{AD47125C-1DAF-2990-7D93-4EFDC55A9687}"/>
              </a:ext>
            </a:extLst>
          </p:cNvPr>
          <p:cNvGrpSpPr/>
          <p:nvPr/>
        </p:nvGrpSpPr>
        <p:grpSpPr>
          <a:xfrm>
            <a:off x="7902493" y="4165090"/>
            <a:ext cx="486000" cy="81643"/>
            <a:chOff x="6932800" y="5826580"/>
            <a:chExt cx="486000" cy="81643"/>
          </a:xfrm>
        </p:grpSpPr>
        <p:cxnSp>
          <p:nvCxnSpPr>
            <p:cNvPr id="147" name="Connecteur droit 146">
              <a:extLst>
                <a:ext uri="{FF2B5EF4-FFF2-40B4-BE49-F238E27FC236}">
                  <a16:creationId xmlns="" xmlns:a16="http://schemas.microsoft.com/office/drawing/2014/main" id="{E06E4BA6-B81D-E321-AA88-6350CE72F6CD}"/>
                </a:ext>
              </a:extLst>
            </p:cNvPr>
            <p:cNvCxnSpPr>
              <a:cxnSpLocks/>
            </p:cNvCxnSpPr>
            <p:nvPr/>
          </p:nvCxnSpPr>
          <p:spPr>
            <a:xfrm>
              <a:off x="6932800" y="5867401"/>
              <a:ext cx="48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8" name="Rectangle 147">
              <a:extLst>
                <a:ext uri="{FF2B5EF4-FFF2-40B4-BE49-F238E27FC236}">
                  <a16:creationId xmlns="" xmlns:a16="http://schemas.microsoft.com/office/drawing/2014/main" id="{1D75C0B1-AA90-4884-2479-D9AEFBEF8FE4}"/>
                </a:ext>
              </a:extLst>
            </p:cNvPr>
            <p:cNvSpPr/>
            <p:nvPr/>
          </p:nvSpPr>
          <p:spPr>
            <a:xfrm>
              <a:off x="7140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9" name="Groupe 148">
            <a:extLst>
              <a:ext uri="{FF2B5EF4-FFF2-40B4-BE49-F238E27FC236}">
                <a16:creationId xmlns="" xmlns:a16="http://schemas.microsoft.com/office/drawing/2014/main" id="{8454DFE4-A214-4A90-6810-0E9FEA0B84DE}"/>
              </a:ext>
            </a:extLst>
          </p:cNvPr>
          <p:cNvGrpSpPr/>
          <p:nvPr/>
        </p:nvGrpSpPr>
        <p:grpSpPr>
          <a:xfrm>
            <a:off x="8009493" y="4663907"/>
            <a:ext cx="756000" cy="81643"/>
            <a:chOff x="6932800" y="5826580"/>
            <a:chExt cx="756000" cy="81643"/>
          </a:xfrm>
        </p:grpSpPr>
        <p:cxnSp>
          <p:nvCxnSpPr>
            <p:cNvPr id="150" name="Connecteur droit 149">
              <a:extLst>
                <a:ext uri="{FF2B5EF4-FFF2-40B4-BE49-F238E27FC236}">
                  <a16:creationId xmlns="" xmlns:a16="http://schemas.microsoft.com/office/drawing/2014/main" id="{5DA9FCF1-4167-89C9-3543-644C5624CF5E}"/>
                </a:ext>
              </a:extLst>
            </p:cNvPr>
            <p:cNvCxnSpPr>
              <a:cxnSpLocks/>
            </p:cNvCxnSpPr>
            <p:nvPr/>
          </p:nvCxnSpPr>
          <p:spPr>
            <a:xfrm>
              <a:off x="6932800" y="5867401"/>
              <a:ext cx="75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1" name="Rectangle 150">
              <a:extLst>
                <a:ext uri="{FF2B5EF4-FFF2-40B4-BE49-F238E27FC236}">
                  <a16:creationId xmlns="" xmlns:a16="http://schemas.microsoft.com/office/drawing/2014/main" id="{C7851BF5-EC4A-8763-FF91-BB75157F6642}"/>
                </a:ext>
              </a:extLst>
            </p:cNvPr>
            <p:cNvSpPr/>
            <p:nvPr/>
          </p:nvSpPr>
          <p:spPr>
            <a:xfrm>
              <a:off x="7275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2" name="Groupe 151">
            <a:extLst>
              <a:ext uri="{FF2B5EF4-FFF2-40B4-BE49-F238E27FC236}">
                <a16:creationId xmlns="" xmlns:a16="http://schemas.microsoft.com/office/drawing/2014/main" id="{BAA708DD-3B19-5BE0-40D2-401397830B7C}"/>
              </a:ext>
            </a:extLst>
          </p:cNvPr>
          <p:cNvGrpSpPr/>
          <p:nvPr/>
        </p:nvGrpSpPr>
        <p:grpSpPr>
          <a:xfrm>
            <a:off x="7057907" y="4768768"/>
            <a:ext cx="1105200" cy="81643"/>
            <a:chOff x="6932800" y="5826580"/>
            <a:chExt cx="1105200" cy="81643"/>
          </a:xfrm>
        </p:grpSpPr>
        <p:cxnSp>
          <p:nvCxnSpPr>
            <p:cNvPr id="153" name="Connecteur droit 152">
              <a:extLst>
                <a:ext uri="{FF2B5EF4-FFF2-40B4-BE49-F238E27FC236}">
                  <a16:creationId xmlns="" xmlns:a16="http://schemas.microsoft.com/office/drawing/2014/main" id="{F55ED703-BD5D-242D-13A5-7E0C6DBD5ACB}"/>
                </a:ext>
              </a:extLst>
            </p:cNvPr>
            <p:cNvCxnSpPr>
              <a:cxnSpLocks/>
            </p:cNvCxnSpPr>
            <p:nvPr/>
          </p:nvCxnSpPr>
          <p:spPr>
            <a:xfrm>
              <a:off x="6932800" y="5867401"/>
              <a:ext cx="1105200" cy="0"/>
            </a:xfrm>
            <a:prstGeom prst="line">
              <a:avLst/>
            </a:prstGeom>
            <a:solidFill>
              <a:srgbClr val="D16923"/>
            </a:solidFill>
            <a:ln w="12700" cap="flat" cmpd="sng" algn="ctr">
              <a:solidFill>
                <a:schemeClr val="bg2"/>
              </a:solidFill>
              <a:prstDash val="solid"/>
              <a:miter lim="800000"/>
              <a:headEnd type="triangle" w="sm" len="sm"/>
              <a:tailEnd type="none" w="med" len="med"/>
            </a:ln>
            <a:effectLst/>
          </p:spPr>
        </p:cxnSp>
        <p:sp>
          <p:nvSpPr>
            <p:cNvPr id="154" name="Rectangle 153">
              <a:extLst>
                <a:ext uri="{FF2B5EF4-FFF2-40B4-BE49-F238E27FC236}">
                  <a16:creationId xmlns="" xmlns:a16="http://schemas.microsoft.com/office/drawing/2014/main" id="{9B25F81B-24C5-441D-8D1E-E7DBBB6636E8}"/>
                </a:ext>
              </a:extLst>
            </p:cNvPr>
            <p:cNvSpPr/>
            <p:nvPr/>
          </p:nvSpPr>
          <p:spPr>
            <a:xfrm>
              <a:off x="74500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5" name="Groupe 154">
            <a:extLst>
              <a:ext uri="{FF2B5EF4-FFF2-40B4-BE49-F238E27FC236}">
                <a16:creationId xmlns="" xmlns:a16="http://schemas.microsoft.com/office/drawing/2014/main" id="{AB21DE46-09D2-1F76-0CEF-47AC50EA4F20}"/>
              </a:ext>
            </a:extLst>
          </p:cNvPr>
          <p:cNvGrpSpPr/>
          <p:nvPr/>
        </p:nvGrpSpPr>
        <p:grpSpPr>
          <a:xfrm>
            <a:off x="7796700" y="4953327"/>
            <a:ext cx="864000" cy="81643"/>
            <a:chOff x="6932800" y="5826580"/>
            <a:chExt cx="864000" cy="81643"/>
          </a:xfrm>
        </p:grpSpPr>
        <p:cxnSp>
          <p:nvCxnSpPr>
            <p:cNvPr id="156" name="Connecteur droit 155">
              <a:extLst>
                <a:ext uri="{FF2B5EF4-FFF2-40B4-BE49-F238E27FC236}">
                  <a16:creationId xmlns="" xmlns:a16="http://schemas.microsoft.com/office/drawing/2014/main" id="{C6606BAB-F860-E6CC-37A3-9A8E979DFD5E}"/>
                </a:ext>
              </a:extLst>
            </p:cNvPr>
            <p:cNvCxnSpPr>
              <a:cxnSpLocks/>
            </p:cNvCxnSpPr>
            <p:nvPr/>
          </p:nvCxnSpPr>
          <p:spPr>
            <a:xfrm>
              <a:off x="6932800" y="5867401"/>
              <a:ext cx="864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7" name="Rectangle 156">
              <a:extLst>
                <a:ext uri="{FF2B5EF4-FFF2-40B4-BE49-F238E27FC236}">
                  <a16:creationId xmlns="" xmlns:a16="http://schemas.microsoft.com/office/drawing/2014/main" id="{0E2002A9-EDE3-FF10-2E09-BF19AE03E9F8}"/>
                </a:ext>
              </a:extLst>
            </p:cNvPr>
            <p:cNvSpPr/>
            <p:nvPr/>
          </p:nvSpPr>
          <p:spPr>
            <a:xfrm>
              <a:off x="7329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8" name="Groupe 157">
            <a:extLst>
              <a:ext uri="{FF2B5EF4-FFF2-40B4-BE49-F238E27FC236}">
                <a16:creationId xmlns="" xmlns:a16="http://schemas.microsoft.com/office/drawing/2014/main" id="{43A97C7C-B93D-D5A6-1881-A26A67460BDA}"/>
              </a:ext>
            </a:extLst>
          </p:cNvPr>
          <p:cNvGrpSpPr/>
          <p:nvPr/>
        </p:nvGrpSpPr>
        <p:grpSpPr>
          <a:xfrm>
            <a:off x="7847547" y="5057263"/>
            <a:ext cx="540000" cy="81643"/>
            <a:chOff x="6932800" y="5826580"/>
            <a:chExt cx="540000" cy="81643"/>
          </a:xfrm>
        </p:grpSpPr>
        <p:cxnSp>
          <p:nvCxnSpPr>
            <p:cNvPr id="159" name="Connecteur droit 158">
              <a:extLst>
                <a:ext uri="{FF2B5EF4-FFF2-40B4-BE49-F238E27FC236}">
                  <a16:creationId xmlns="" xmlns:a16="http://schemas.microsoft.com/office/drawing/2014/main" id="{C8DCC8BC-61DD-2405-BC94-7FDF720DF07D}"/>
                </a:ext>
              </a:extLst>
            </p:cNvPr>
            <p:cNvCxnSpPr>
              <a:cxnSpLocks/>
            </p:cNvCxnSpPr>
            <p:nvPr/>
          </p:nvCxnSpPr>
          <p:spPr>
            <a:xfrm>
              <a:off x="6932800" y="5867401"/>
              <a:ext cx="54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0" name="Rectangle 159">
              <a:extLst>
                <a:ext uri="{FF2B5EF4-FFF2-40B4-BE49-F238E27FC236}">
                  <a16:creationId xmlns="" xmlns:a16="http://schemas.microsoft.com/office/drawing/2014/main" id="{32E0BCDD-32C8-251B-7134-785E5C661FC2}"/>
                </a:ext>
              </a:extLst>
            </p:cNvPr>
            <p:cNvSpPr/>
            <p:nvPr/>
          </p:nvSpPr>
          <p:spPr>
            <a:xfrm>
              <a:off x="7167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61" name="Groupe 160">
            <a:extLst>
              <a:ext uri="{FF2B5EF4-FFF2-40B4-BE49-F238E27FC236}">
                <a16:creationId xmlns="" xmlns:a16="http://schemas.microsoft.com/office/drawing/2014/main" id="{AC88A9CD-A241-C91C-8BCB-6262332DE0BF}"/>
              </a:ext>
            </a:extLst>
          </p:cNvPr>
          <p:cNvGrpSpPr/>
          <p:nvPr/>
        </p:nvGrpSpPr>
        <p:grpSpPr>
          <a:xfrm>
            <a:off x="7424652" y="3704769"/>
            <a:ext cx="1080000" cy="81643"/>
            <a:chOff x="6932800" y="5826580"/>
            <a:chExt cx="1080000" cy="81643"/>
          </a:xfrm>
        </p:grpSpPr>
        <p:cxnSp>
          <p:nvCxnSpPr>
            <p:cNvPr id="162" name="Connecteur droit 161">
              <a:extLst>
                <a:ext uri="{FF2B5EF4-FFF2-40B4-BE49-F238E27FC236}">
                  <a16:creationId xmlns="" xmlns:a16="http://schemas.microsoft.com/office/drawing/2014/main" id="{FCF48217-F696-3079-9049-F8230491C08D}"/>
                </a:ext>
              </a:extLst>
            </p:cNvPr>
            <p:cNvCxnSpPr>
              <a:cxnSpLocks/>
            </p:cNvCxnSpPr>
            <p:nvPr/>
          </p:nvCxnSpPr>
          <p:spPr>
            <a:xfrm>
              <a:off x="6932800" y="5867401"/>
              <a:ext cx="108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3" name="Rectangle 162">
              <a:extLst>
                <a:ext uri="{FF2B5EF4-FFF2-40B4-BE49-F238E27FC236}">
                  <a16:creationId xmlns="" xmlns:a16="http://schemas.microsoft.com/office/drawing/2014/main" id="{6D5E6B74-09B8-C9ED-CE70-628BA05E6B62}"/>
                </a:ext>
              </a:extLst>
            </p:cNvPr>
            <p:cNvSpPr/>
            <p:nvPr/>
          </p:nvSpPr>
          <p:spPr>
            <a:xfrm>
              <a:off x="7437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4" name="Groupe 163">
            <a:extLst>
              <a:ext uri="{FF2B5EF4-FFF2-40B4-BE49-F238E27FC236}">
                <a16:creationId xmlns="" xmlns:a16="http://schemas.microsoft.com/office/drawing/2014/main" id="{A6010AFC-38D4-4558-FA9F-7A39479DBF7D}"/>
              </a:ext>
            </a:extLst>
          </p:cNvPr>
          <p:cNvGrpSpPr/>
          <p:nvPr/>
        </p:nvGrpSpPr>
        <p:grpSpPr>
          <a:xfrm>
            <a:off x="7688576" y="3877699"/>
            <a:ext cx="666000" cy="81643"/>
            <a:chOff x="6932800" y="5826580"/>
            <a:chExt cx="666000" cy="81643"/>
          </a:xfrm>
        </p:grpSpPr>
        <p:cxnSp>
          <p:nvCxnSpPr>
            <p:cNvPr id="165" name="Connecteur droit 164">
              <a:extLst>
                <a:ext uri="{FF2B5EF4-FFF2-40B4-BE49-F238E27FC236}">
                  <a16:creationId xmlns="" xmlns:a16="http://schemas.microsoft.com/office/drawing/2014/main" id="{30BC3F94-72BA-EF69-B7C2-A452408DD058}"/>
                </a:ext>
              </a:extLst>
            </p:cNvPr>
            <p:cNvCxnSpPr>
              <a:cxnSpLocks/>
            </p:cNvCxnSpPr>
            <p:nvPr/>
          </p:nvCxnSpPr>
          <p:spPr>
            <a:xfrm>
              <a:off x="6932800" y="5867401"/>
              <a:ext cx="666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6" name="Rectangle 165">
              <a:extLst>
                <a:ext uri="{FF2B5EF4-FFF2-40B4-BE49-F238E27FC236}">
                  <a16:creationId xmlns="" xmlns:a16="http://schemas.microsoft.com/office/drawing/2014/main" id="{4C28631A-BA38-D36F-6AC0-E4C9719F1A47}"/>
                </a:ext>
              </a:extLst>
            </p:cNvPr>
            <p:cNvSpPr/>
            <p:nvPr/>
          </p:nvSpPr>
          <p:spPr>
            <a:xfrm>
              <a:off x="7230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7" name="Groupe 166">
            <a:extLst>
              <a:ext uri="{FF2B5EF4-FFF2-40B4-BE49-F238E27FC236}">
                <a16:creationId xmlns="" xmlns:a16="http://schemas.microsoft.com/office/drawing/2014/main" id="{C4AB62B3-B64C-9A44-B116-92E4D9631599}"/>
              </a:ext>
            </a:extLst>
          </p:cNvPr>
          <p:cNvGrpSpPr/>
          <p:nvPr/>
        </p:nvGrpSpPr>
        <p:grpSpPr>
          <a:xfrm>
            <a:off x="8117547" y="4272843"/>
            <a:ext cx="1350000" cy="81643"/>
            <a:chOff x="6932800" y="5826580"/>
            <a:chExt cx="1350000" cy="81643"/>
          </a:xfrm>
        </p:grpSpPr>
        <p:cxnSp>
          <p:nvCxnSpPr>
            <p:cNvPr id="168" name="Connecteur droit 167">
              <a:extLst>
                <a:ext uri="{FF2B5EF4-FFF2-40B4-BE49-F238E27FC236}">
                  <a16:creationId xmlns="" xmlns:a16="http://schemas.microsoft.com/office/drawing/2014/main" id="{241C0A88-45F2-79BB-F4AB-0EBD189698FB}"/>
                </a:ext>
              </a:extLst>
            </p:cNvPr>
            <p:cNvCxnSpPr>
              <a:cxnSpLocks/>
            </p:cNvCxnSpPr>
            <p:nvPr/>
          </p:nvCxnSpPr>
          <p:spPr>
            <a:xfrm>
              <a:off x="6932800" y="5867401"/>
              <a:ext cx="1350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9" name="Rectangle 168">
              <a:extLst>
                <a:ext uri="{FF2B5EF4-FFF2-40B4-BE49-F238E27FC236}">
                  <a16:creationId xmlns="" xmlns:a16="http://schemas.microsoft.com/office/drawing/2014/main" id="{E2B8E595-67AF-F9F5-BACA-3E36DCF6105D}"/>
                </a:ext>
              </a:extLst>
            </p:cNvPr>
            <p:cNvSpPr/>
            <p:nvPr/>
          </p:nvSpPr>
          <p:spPr>
            <a:xfrm>
              <a:off x="7572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70" name="Groupe 169">
            <a:extLst>
              <a:ext uri="{FF2B5EF4-FFF2-40B4-BE49-F238E27FC236}">
                <a16:creationId xmlns="" xmlns:a16="http://schemas.microsoft.com/office/drawing/2014/main" id="{457DC8D7-197B-C1BC-B9AB-DCF616AFEB65}"/>
              </a:ext>
            </a:extLst>
          </p:cNvPr>
          <p:cNvGrpSpPr/>
          <p:nvPr/>
        </p:nvGrpSpPr>
        <p:grpSpPr>
          <a:xfrm>
            <a:off x="8021576" y="4452135"/>
            <a:ext cx="684000" cy="81643"/>
            <a:chOff x="6932800" y="5826580"/>
            <a:chExt cx="684000" cy="81643"/>
          </a:xfrm>
        </p:grpSpPr>
        <p:cxnSp>
          <p:nvCxnSpPr>
            <p:cNvPr id="171" name="Connecteur droit 170">
              <a:extLst>
                <a:ext uri="{FF2B5EF4-FFF2-40B4-BE49-F238E27FC236}">
                  <a16:creationId xmlns="" xmlns:a16="http://schemas.microsoft.com/office/drawing/2014/main" id="{7A11A975-4E49-6B1A-4002-18D678298869}"/>
                </a:ext>
              </a:extLst>
            </p:cNvPr>
            <p:cNvCxnSpPr>
              <a:cxnSpLocks/>
            </p:cNvCxnSpPr>
            <p:nvPr/>
          </p:nvCxnSpPr>
          <p:spPr>
            <a:xfrm>
              <a:off x="6932800" y="5867401"/>
              <a:ext cx="684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72" name="Rectangle 171">
              <a:extLst>
                <a:ext uri="{FF2B5EF4-FFF2-40B4-BE49-F238E27FC236}">
                  <a16:creationId xmlns="" xmlns:a16="http://schemas.microsoft.com/office/drawing/2014/main" id="{B0358DD1-10EC-9B8F-1E4A-A9AF25207228}"/>
                </a:ext>
              </a:extLst>
            </p:cNvPr>
            <p:cNvSpPr/>
            <p:nvPr/>
          </p:nvSpPr>
          <p:spPr>
            <a:xfrm>
              <a:off x="7239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73" name="Groupe 172">
            <a:extLst>
              <a:ext uri="{FF2B5EF4-FFF2-40B4-BE49-F238E27FC236}">
                <a16:creationId xmlns="" xmlns:a16="http://schemas.microsoft.com/office/drawing/2014/main" id="{877D3967-728A-76BC-4E25-54AD70946B8C}"/>
              </a:ext>
            </a:extLst>
          </p:cNvPr>
          <p:cNvGrpSpPr/>
          <p:nvPr/>
        </p:nvGrpSpPr>
        <p:grpSpPr>
          <a:xfrm>
            <a:off x="7799819" y="4556485"/>
            <a:ext cx="612000" cy="81643"/>
            <a:chOff x="6932800" y="5826580"/>
            <a:chExt cx="612000" cy="81643"/>
          </a:xfrm>
        </p:grpSpPr>
        <p:cxnSp>
          <p:nvCxnSpPr>
            <p:cNvPr id="174" name="Connecteur droit 173">
              <a:extLst>
                <a:ext uri="{FF2B5EF4-FFF2-40B4-BE49-F238E27FC236}">
                  <a16:creationId xmlns="" xmlns:a16="http://schemas.microsoft.com/office/drawing/2014/main" id="{0263E640-1CC6-CCB3-C8D9-E39BA0D4F642}"/>
                </a:ext>
              </a:extLst>
            </p:cNvPr>
            <p:cNvCxnSpPr>
              <a:cxnSpLocks/>
            </p:cNvCxnSpPr>
            <p:nvPr/>
          </p:nvCxnSpPr>
          <p:spPr>
            <a:xfrm>
              <a:off x="6932800" y="5867401"/>
              <a:ext cx="61200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75" name="Rectangle 174">
              <a:extLst>
                <a:ext uri="{FF2B5EF4-FFF2-40B4-BE49-F238E27FC236}">
                  <a16:creationId xmlns="" xmlns:a16="http://schemas.microsoft.com/office/drawing/2014/main" id="{A66A3A94-081A-8FCC-4C67-131601D71C7D}"/>
                </a:ext>
              </a:extLst>
            </p:cNvPr>
            <p:cNvSpPr/>
            <p:nvPr/>
          </p:nvSpPr>
          <p:spPr>
            <a:xfrm>
              <a:off x="7203422"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57" name="Freeform 5">
            <a:extLst>
              <a:ext uri="{FF2B5EF4-FFF2-40B4-BE49-F238E27FC236}">
                <a16:creationId xmlns="" xmlns:a16="http://schemas.microsoft.com/office/drawing/2014/main" id="{34A721FD-B283-7B29-FA38-0510B0B611B1}"/>
              </a:ext>
            </a:extLst>
          </p:cNvPr>
          <p:cNvSpPr/>
          <p:nvPr/>
        </p:nvSpPr>
        <p:spPr>
          <a:xfrm>
            <a:off x="1077108" y="5748924"/>
            <a:ext cx="10478993" cy="334988"/>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fr-FR" sz="600" dirty="0">
                <a:solidFill>
                  <a:schemeClr val="tx2"/>
                </a:solidFill>
                <a:cs typeface="Arial" panose="020B0604020202020204" pitchFamily="34" charset="0"/>
              </a:rPr>
              <a:t>1. Per BICR. ; 2. Nodal </a:t>
            </a:r>
            <a:r>
              <a:rPr lang="fr-FR" sz="600" dirty="0" err="1">
                <a:solidFill>
                  <a:schemeClr val="tx2"/>
                </a:solidFill>
                <a:cs typeface="Arial" panose="020B0604020202020204" pitchFamily="34" charset="0"/>
              </a:rPr>
              <a:t>status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was</a:t>
            </a:r>
            <a:r>
              <a:rPr lang="fr-FR" sz="600" dirty="0">
                <a:solidFill>
                  <a:schemeClr val="tx2"/>
                </a:solidFill>
                <a:cs typeface="Arial" panose="020B0604020202020204" pitchFamily="34" charset="0"/>
              </a:rPr>
              <a:t> N3 in 4 patients. ; 3. N2 </a:t>
            </a:r>
            <a:r>
              <a:rPr lang="fr-FR" sz="600" dirty="0" err="1">
                <a:solidFill>
                  <a:schemeClr val="tx2"/>
                </a:solidFill>
                <a:cs typeface="Arial" panose="020B0604020202020204" pitchFamily="34" charset="0"/>
              </a:rPr>
              <a:t>subcategory</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was</a:t>
            </a:r>
            <a:r>
              <a:rPr lang="fr-FR" sz="600" dirty="0">
                <a:solidFill>
                  <a:schemeClr val="tx2"/>
                </a:solidFill>
                <a:cs typeface="Arial" panose="020B0604020202020204" pitchFamily="34" charset="0"/>
              </a:rPr>
              <a:t> not </a:t>
            </a:r>
            <a:r>
              <a:rPr lang="fr-FR" sz="600" dirty="0" err="1">
                <a:solidFill>
                  <a:schemeClr val="tx2"/>
                </a:solidFill>
                <a:cs typeface="Arial" panose="020B0604020202020204" pitchFamily="34" charset="0"/>
              </a:rPr>
              <a:t>reported</a:t>
            </a:r>
            <a:r>
              <a:rPr lang="fr-FR" sz="600" dirty="0">
                <a:solidFill>
                  <a:schemeClr val="tx2"/>
                </a:solidFill>
                <a:cs typeface="Arial" panose="020B0604020202020204" pitchFamily="34" charset="0"/>
              </a:rPr>
              <a:t> in 1 patients. Baseline </a:t>
            </a:r>
            <a:r>
              <a:rPr lang="fr-FR" sz="600" dirty="0" err="1">
                <a:solidFill>
                  <a:schemeClr val="tx2"/>
                </a:solidFill>
                <a:cs typeface="Arial" panose="020B0604020202020204" pitchFamily="34" charset="0"/>
              </a:rPr>
              <a:t>characteristics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were</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similar</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across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treatment</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arms</a:t>
            </a:r>
            <a:r>
              <a:rPr lang="fr-FR" sz="600" dirty="0">
                <a:solidFill>
                  <a:schemeClr val="tx2"/>
                </a:solidFill>
                <a:cs typeface="Arial" panose="020B0604020202020204" pitchFamily="34" charset="0"/>
              </a:rPr>
              <a:t> in the N2 nodal </a:t>
            </a:r>
            <a:r>
              <a:rPr lang="fr-FR" sz="600" dirty="0" err="1">
                <a:solidFill>
                  <a:schemeClr val="tx2"/>
                </a:solidFill>
                <a:cs typeface="Arial" panose="020B0604020202020204" pitchFamily="34" charset="0"/>
              </a:rPr>
              <a:t>status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subgroup</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which</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comprised</a:t>
            </a:r>
            <a:r>
              <a:rPr lang="fr-FR" sz="600" dirty="0">
                <a:solidFill>
                  <a:schemeClr val="tx2"/>
                </a:solidFill>
                <a:cs typeface="Arial" panose="020B0604020202020204" pitchFamily="34" charset="0"/>
              </a:rPr>
              <a:t> -40% of patients. ; 4. </a:t>
            </a:r>
            <a:r>
              <a:rPr lang="fr-FR" sz="600" dirty="0" err="1">
                <a:solidFill>
                  <a:schemeClr val="tx2"/>
                </a:solidFill>
                <a:cs typeface="Arial" panose="020B0604020202020204" pitchFamily="34" charset="0"/>
              </a:rPr>
              <a:t>Tumor</a:t>
            </a:r>
            <a:r>
              <a:rPr lang="fr-FR" sz="600" dirty="0">
                <a:solidFill>
                  <a:schemeClr val="tx2"/>
                </a:solidFill>
                <a:cs typeface="Arial" panose="020B0604020202020204" pitchFamily="34" charset="0"/>
              </a:rPr>
              <a:t> PD-L1 expression </a:t>
            </a:r>
            <a:r>
              <a:rPr lang="fr-FR" sz="600" dirty="0" err="1">
                <a:solidFill>
                  <a:schemeClr val="tx2"/>
                </a:solidFill>
                <a:cs typeface="Arial" panose="020B0604020202020204" pitchFamily="34" charset="0"/>
              </a:rPr>
              <a:t>was</a:t>
            </a:r>
            <a:r>
              <a:rPr lang="fr-FR" sz="600" dirty="0">
                <a:solidFill>
                  <a:schemeClr val="tx2"/>
                </a:solidFill>
                <a:cs typeface="Arial" panose="020B0604020202020204" pitchFamily="34" charset="0"/>
              </a:rPr>
              <a:t> not </a:t>
            </a:r>
            <a:r>
              <a:rPr lang="fr-FR" sz="600" dirty="0" err="1">
                <a:solidFill>
                  <a:schemeClr val="tx2"/>
                </a:solidFill>
                <a:cs typeface="Arial" panose="020B0604020202020204" pitchFamily="34" charset="0"/>
              </a:rPr>
              <a:t>evaluable</a:t>
            </a:r>
            <a:r>
              <a:rPr lang="fr-FR" sz="600" dirty="0">
                <a:solidFill>
                  <a:schemeClr val="tx2"/>
                </a:solidFill>
                <a:cs typeface="Arial" panose="020B0604020202020204" pitchFamily="34" charset="0"/>
              </a:rPr>
              <a:t>/</a:t>
            </a:r>
            <a:r>
              <a:rPr lang="fr-FR" sz="600" dirty="0" err="1">
                <a:solidFill>
                  <a:schemeClr val="tx2"/>
                </a:solidFill>
                <a:cs typeface="Arial" panose="020B0604020202020204" pitchFamily="34" charset="0"/>
              </a:rPr>
              <a:t>indeterminate</a:t>
            </a:r>
            <a:r>
              <a:rPr lang="fr-FR" sz="600" dirty="0">
                <a:solidFill>
                  <a:schemeClr val="tx2"/>
                </a:solidFill>
                <a:cs typeface="Arial" panose="020B0604020202020204" pitchFamily="34" charset="0"/>
              </a:rPr>
              <a:t> in 19 patients. ; 5. Most patients in </a:t>
            </a:r>
            <a:r>
              <a:rPr lang="fr-FR" sz="600" dirty="0" err="1">
                <a:solidFill>
                  <a:schemeClr val="tx2"/>
                </a:solidFill>
                <a:cs typeface="Arial" panose="020B0604020202020204" pitchFamily="34" charset="0"/>
              </a:rPr>
              <a:t>this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subgroup</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had</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low</a:t>
            </a:r>
            <a:r>
              <a:rPr lang="fr-FR" sz="600" dirty="0">
                <a:solidFill>
                  <a:schemeClr val="tx2"/>
                </a:solidFill>
                <a:cs typeface="Arial" panose="020B0604020202020204" pitchFamily="34" charset="0"/>
              </a:rPr>
              <a:t> PPD-L1 expression (</a:t>
            </a:r>
            <a:r>
              <a:rPr lang="fr-FR" sz="600" dirty="0" err="1">
                <a:solidFill>
                  <a:schemeClr val="tx2"/>
                </a:solidFill>
                <a:cs typeface="Arial" panose="020B0604020202020204" pitchFamily="34" charset="0"/>
              </a:rPr>
              <a:t>median</a:t>
            </a:r>
            <a:r>
              <a:rPr lang="fr-FR" sz="600" dirty="0">
                <a:solidFill>
                  <a:schemeClr val="tx2"/>
                </a:solidFill>
                <a:cs typeface="Arial" panose="020B0604020202020204" pitchFamily="34" charset="0"/>
              </a:rPr>
              <a:t> 10% </a:t>
            </a:r>
            <a:r>
              <a:rPr lang="fr-FR" sz="600" dirty="0" err="1">
                <a:solidFill>
                  <a:schemeClr val="tx2"/>
                </a:solidFill>
                <a:cs typeface="Arial" panose="020B0604020202020204" pitchFamily="34" charset="0"/>
              </a:rPr>
              <a:t>across</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both</a:t>
            </a:r>
            <a:r>
              <a:rPr lang="fr-FR" sz="600" dirty="0">
                <a:solidFill>
                  <a:schemeClr val="tx2"/>
                </a:solidFill>
                <a:cs typeface="Arial" panose="020B0604020202020204" pitchFamily="34" charset="0"/>
              </a:rPr>
              <a:t> </a:t>
            </a:r>
            <a:r>
              <a:rPr lang="fr-FR" sz="600" dirty="0" err="1">
                <a:solidFill>
                  <a:schemeClr val="tx2"/>
                </a:solidFill>
                <a:cs typeface="Arial" panose="020B0604020202020204" pitchFamily="34" charset="0"/>
              </a:rPr>
              <a:t>arms</a:t>
            </a:r>
            <a:r>
              <a:rPr lang="fr-FR" sz="600" dirty="0">
                <a:solidFill>
                  <a:schemeClr val="tx2"/>
                </a:solidFill>
                <a:cs typeface="Arial" panose="020B0604020202020204" pitchFamily="34" charset="0"/>
              </a:rPr>
              <a:t>).</a:t>
            </a:r>
            <a:endParaRPr lang="da-DK" sz="600" dirty="0">
              <a:solidFill>
                <a:schemeClr val="tx2"/>
              </a:solidFill>
              <a:cs typeface="Arial" panose="020B0604020202020204" pitchFamily="34" charset="0"/>
            </a:endParaRPr>
          </a:p>
        </p:txBody>
      </p:sp>
    </p:spTree>
    <p:extLst>
      <p:ext uri="{BB962C8B-B14F-4D97-AF65-F5344CB8AC3E}">
        <p14:creationId xmlns:p14="http://schemas.microsoft.com/office/powerpoint/2010/main" val="363692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Données d’efficacité : réponses histologiques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sp>
        <p:nvSpPr>
          <p:cNvPr id="56" name="Rectangle à coins arrondis 83">
            <a:extLst>
              <a:ext uri="{FF2B5EF4-FFF2-40B4-BE49-F238E27FC236}">
                <a16:creationId xmlns="" xmlns:a16="http://schemas.microsoft.com/office/drawing/2014/main" id="{748B7BC0-0C92-1348-17C9-349FA0B61B93}"/>
              </a:ext>
            </a:extLst>
          </p:cNvPr>
          <p:cNvSpPr/>
          <p:nvPr/>
        </p:nvSpPr>
        <p:spPr>
          <a:xfrm>
            <a:off x="1573348" y="1446439"/>
            <a:ext cx="4522652" cy="4320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7" name="ZoneTexte 56">
            <a:extLst>
              <a:ext uri="{FF2B5EF4-FFF2-40B4-BE49-F238E27FC236}">
                <a16:creationId xmlns="" xmlns:a16="http://schemas.microsoft.com/office/drawing/2014/main" id="{71D5FAA8-8AFF-5F47-F381-9C70884698C8}"/>
              </a:ext>
            </a:extLst>
          </p:cNvPr>
          <p:cNvSpPr txBox="1"/>
          <p:nvPr/>
        </p:nvSpPr>
        <p:spPr>
          <a:xfrm>
            <a:off x="3025110" y="1245887"/>
            <a:ext cx="1851162" cy="338554"/>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a-DK" sz="1600" b="1" dirty="0" err="1">
                <a:solidFill>
                  <a:srgbClr val="737078"/>
                </a:solidFill>
                <a:latin typeface="+mj-lt"/>
                <a:cs typeface="Arial Narrow" panose="020B0604020202020204" pitchFamily="34" charset="0"/>
              </a:rPr>
              <a:t>Taux</a:t>
            </a:r>
            <a:r>
              <a:rPr lang="da-DK" sz="1600" b="1" dirty="0">
                <a:solidFill>
                  <a:srgbClr val="737078"/>
                </a:solidFill>
                <a:latin typeface="+mj-lt"/>
                <a:cs typeface="Arial Narrow" panose="020B0604020202020204" pitchFamily="34" charset="0"/>
              </a:rPr>
              <a:t> de </a:t>
            </a:r>
            <a:r>
              <a:rPr lang="da-DK" sz="1600" b="1" dirty="0" err="1">
                <a:solidFill>
                  <a:srgbClr val="737078"/>
                </a:solidFill>
                <a:latin typeface="+mj-lt"/>
                <a:cs typeface="Arial Narrow" panose="020B0604020202020204" pitchFamily="34" charset="0"/>
              </a:rPr>
              <a:t>pCR</a:t>
            </a:r>
            <a:r>
              <a:rPr lang="da-DK" sz="1600" b="1" dirty="0">
                <a:solidFill>
                  <a:srgbClr val="737078"/>
                </a:solidFill>
                <a:latin typeface="+mj-lt"/>
                <a:cs typeface="Arial Narrow" panose="020B0604020202020204" pitchFamily="34" charset="0"/>
              </a:rPr>
              <a:t> </a:t>
            </a:r>
            <a:r>
              <a:rPr lang="da-DK" sz="1600" dirty="0">
                <a:solidFill>
                  <a:srgbClr val="737078"/>
                </a:solidFill>
                <a:latin typeface="+mj-lt"/>
                <a:cs typeface="Arial Narrow" panose="020B0604020202020204" pitchFamily="34" charset="0"/>
              </a:rPr>
              <a:t>(%)</a:t>
            </a:r>
            <a:endParaRPr lang="fr-FR" sz="1600" dirty="0">
              <a:solidFill>
                <a:srgbClr val="737078"/>
              </a:solidFill>
              <a:latin typeface="+mj-lt"/>
              <a:cs typeface="Arial Narrow" panose="020B0604020202020204" pitchFamily="34" charset="0"/>
            </a:endParaRPr>
          </a:p>
        </p:txBody>
      </p:sp>
      <p:sp>
        <p:nvSpPr>
          <p:cNvPr id="40" name="ZoneTexte 39">
            <a:extLst>
              <a:ext uri="{FF2B5EF4-FFF2-40B4-BE49-F238E27FC236}">
                <a16:creationId xmlns="" xmlns:a16="http://schemas.microsoft.com/office/drawing/2014/main" id="{01544A4F-73FA-B724-6304-934B60ED6F23}"/>
              </a:ext>
            </a:extLst>
          </p:cNvPr>
          <p:cNvSpPr txBox="1"/>
          <p:nvPr/>
        </p:nvSpPr>
        <p:spPr>
          <a:xfrm>
            <a:off x="2793651" y="1842457"/>
            <a:ext cx="2079415" cy="261610"/>
          </a:xfrm>
          <a:prstGeom prst="rect">
            <a:avLst/>
          </a:prstGeom>
          <a:noFill/>
        </p:spPr>
        <p:txBody>
          <a:bodyPr wrap="none" rtlCol="0">
            <a:spAutoFit/>
          </a:bodyPr>
          <a:lstStyle/>
          <a:p>
            <a:pPr algn="ctr"/>
            <a:r>
              <a:rPr lang="fr-FR" sz="1100" dirty="0"/>
              <a:t>OR, 6,64 (IC95%, 3,40-12,97)</a:t>
            </a:r>
          </a:p>
        </p:txBody>
      </p:sp>
      <p:graphicFrame>
        <p:nvGraphicFramePr>
          <p:cNvPr id="60" name="Graphique 59">
            <a:extLst>
              <a:ext uri="{FF2B5EF4-FFF2-40B4-BE49-F238E27FC236}">
                <a16:creationId xmlns="" xmlns:a16="http://schemas.microsoft.com/office/drawing/2014/main" id="{E11D972D-5AB5-1626-6238-A6AE471DCFF6}"/>
              </a:ext>
            </a:extLst>
          </p:cNvPr>
          <p:cNvGraphicFramePr/>
          <p:nvPr/>
        </p:nvGraphicFramePr>
        <p:xfrm>
          <a:off x="1850879" y="2778697"/>
          <a:ext cx="3888184" cy="2920718"/>
        </p:xfrm>
        <a:graphic>
          <a:graphicData uri="http://schemas.openxmlformats.org/drawingml/2006/chart">
            <c:chart xmlns:c="http://schemas.openxmlformats.org/drawingml/2006/chart" xmlns:r="http://schemas.openxmlformats.org/officeDocument/2006/relationships" r:id="rId2"/>
          </a:graphicData>
        </a:graphic>
      </p:graphicFrame>
      <p:sp>
        <p:nvSpPr>
          <p:cNvPr id="61" name="Rectangle 60">
            <a:extLst>
              <a:ext uri="{FF2B5EF4-FFF2-40B4-BE49-F238E27FC236}">
                <a16:creationId xmlns="" xmlns:a16="http://schemas.microsoft.com/office/drawing/2014/main" id="{84BC8EF2-F4DB-04FC-D8C2-5EC7DDFDB7DA}"/>
              </a:ext>
            </a:extLst>
          </p:cNvPr>
          <p:cNvSpPr/>
          <p:nvPr/>
        </p:nvSpPr>
        <p:spPr>
          <a:xfrm>
            <a:off x="2880790" y="2227824"/>
            <a:ext cx="1847621" cy="2223859"/>
          </a:xfrm>
          <a:custGeom>
            <a:avLst/>
            <a:gdLst>
              <a:gd name="connsiteX0" fmla="*/ 0 w 1619128"/>
              <a:gd name="connsiteY0" fmla="*/ 0 h 1973378"/>
              <a:gd name="connsiteX1" fmla="*/ 1619128 w 1619128"/>
              <a:gd name="connsiteY1" fmla="*/ 0 h 1973378"/>
              <a:gd name="connsiteX2" fmla="*/ 1619128 w 1619128"/>
              <a:gd name="connsiteY2" fmla="*/ 1973378 h 1973378"/>
              <a:gd name="connsiteX3" fmla="*/ 0 w 1619128"/>
              <a:gd name="connsiteY3" fmla="*/ 1973378 h 1973378"/>
              <a:gd name="connsiteX4" fmla="*/ 0 w 1619128"/>
              <a:gd name="connsiteY4" fmla="*/ 0 h 1973378"/>
              <a:gd name="connsiteX0" fmla="*/ 0 w 1619128"/>
              <a:gd name="connsiteY0" fmla="*/ 0 h 1997262"/>
              <a:gd name="connsiteX1" fmla="*/ 1619128 w 1619128"/>
              <a:gd name="connsiteY1" fmla="*/ 0 h 1997262"/>
              <a:gd name="connsiteX2" fmla="*/ 1619128 w 1619128"/>
              <a:gd name="connsiteY2" fmla="*/ 1973378 h 1997262"/>
              <a:gd name="connsiteX3" fmla="*/ 611801 w 1619128"/>
              <a:gd name="connsiteY3" fmla="*/ 1997262 h 1997262"/>
              <a:gd name="connsiteX4" fmla="*/ 0 w 1619128"/>
              <a:gd name="connsiteY4" fmla="*/ 1973378 h 1997262"/>
              <a:gd name="connsiteX5" fmla="*/ 0 w 1619128"/>
              <a:gd name="connsiteY5" fmla="*/ 0 h 1997262"/>
              <a:gd name="connsiteX0" fmla="*/ 0 w 1619128"/>
              <a:gd name="connsiteY0" fmla="*/ 1973378 h 2088702"/>
              <a:gd name="connsiteX1" fmla="*/ 0 w 1619128"/>
              <a:gd name="connsiteY1" fmla="*/ 0 h 2088702"/>
              <a:gd name="connsiteX2" fmla="*/ 1619128 w 1619128"/>
              <a:gd name="connsiteY2" fmla="*/ 0 h 2088702"/>
              <a:gd name="connsiteX3" fmla="*/ 1619128 w 1619128"/>
              <a:gd name="connsiteY3" fmla="*/ 1973378 h 2088702"/>
              <a:gd name="connsiteX4" fmla="*/ 703241 w 1619128"/>
              <a:gd name="connsiteY4" fmla="*/ 2088702 h 2088702"/>
              <a:gd name="connsiteX0" fmla="*/ 0 w 1619128"/>
              <a:gd name="connsiteY0" fmla="*/ 1973378 h 1973378"/>
              <a:gd name="connsiteX1" fmla="*/ 0 w 1619128"/>
              <a:gd name="connsiteY1" fmla="*/ 0 h 1973378"/>
              <a:gd name="connsiteX2" fmla="*/ 1619128 w 1619128"/>
              <a:gd name="connsiteY2" fmla="*/ 0 h 1973378"/>
              <a:gd name="connsiteX3" fmla="*/ 1619128 w 1619128"/>
              <a:gd name="connsiteY3" fmla="*/ 1973378 h 1973378"/>
              <a:gd name="connsiteX0" fmla="*/ 2553 w 1621681"/>
              <a:gd name="connsiteY0" fmla="*/ 1973378 h 1973378"/>
              <a:gd name="connsiteX1" fmla="*/ 0 w 1621681"/>
              <a:gd name="connsiteY1" fmla="*/ 376007 h 1973378"/>
              <a:gd name="connsiteX2" fmla="*/ 2553 w 1621681"/>
              <a:gd name="connsiteY2" fmla="*/ 0 h 1973378"/>
              <a:gd name="connsiteX3" fmla="*/ 1621681 w 1621681"/>
              <a:gd name="connsiteY3" fmla="*/ 0 h 1973378"/>
              <a:gd name="connsiteX4" fmla="*/ 1621681 w 1621681"/>
              <a:gd name="connsiteY4" fmla="*/ 1973378 h 1973378"/>
              <a:gd name="connsiteX0" fmla="*/ 0 w 1621681"/>
              <a:gd name="connsiteY0" fmla="*/ 376007 h 1973378"/>
              <a:gd name="connsiteX1" fmla="*/ 2553 w 1621681"/>
              <a:gd name="connsiteY1" fmla="*/ 0 h 1973378"/>
              <a:gd name="connsiteX2" fmla="*/ 1621681 w 1621681"/>
              <a:gd name="connsiteY2" fmla="*/ 0 h 1973378"/>
              <a:gd name="connsiteX3" fmla="*/ 1621681 w 1621681"/>
              <a:gd name="connsiteY3" fmla="*/ 1973378 h 1973378"/>
              <a:gd name="connsiteX0" fmla="*/ 0 w 1621681"/>
              <a:gd name="connsiteY0" fmla="*/ 534399 h 1973378"/>
              <a:gd name="connsiteX1" fmla="*/ 2553 w 1621681"/>
              <a:gd name="connsiteY1" fmla="*/ 0 h 1973378"/>
              <a:gd name="connsiteX2" fmla="*/ 1621681 w 1621681"/>
              <a:gd name="connsiteY2" fmla="*/ 0 h 1973378"/>
              <a:gd name="connsiteX3" fmla="*/ 1621681 w 1621681"/>
              <a:gd name="connsiteY3" fmla="*/ 1973378 h 1973378"/>
              <a:gd name="connsiteX0" fmla="*/ 0 w 1623913"/>
              <a:gd name="connsiteY0" fmla="*/ 534399 h 1973378"/>
              <a:gd name="connsiteX1" fmla="*/ 2553 w 1623913"/>
              <a:gd name="connsiteY1" fmla="*/ 0 h 1973378"/>
              <a:gd name="connsiteX2" fmla="*/ 1621681 w 1623913"/>
              <a:gd name="connsiteY2" fmla="*/ 0 h 1973378"/>
              <a:gd name="connsiteX3" fmla="*/ 1623913 w 1623913"/>
              <a:gd name="connsiteY3" fmla="*/ 1068374 h 1973378"/>
              <a:gd name="connsiteX4" fmla="*/ 1621681 w 1623913"/>
              <a:gd name="connsiteY4" fmla="*/ 1973378 h 1973378"/>
              <a:gd name="connsiteX0" fmla="*/ 0 w 1623913"/>
              <a:gd name="connsiteY0" fmla="*/ 534399 h 1068374"/>
              <a:gd name="connsiteX1" fmla="*/ 2553 w 1623913"/>
              <a:gd name="connsiteY1" fmla="*/ 0 h 1068374"/>
              <a:gd name="connsiteX2" fmla="*/ 1621681 w 1623913"/>
              <a:gd name="connsiteY2" fmla="*/ 0 h 1068374"/>
              <a:gd name="connsiteX3" fmla="*/ 1623913 w 1623913"/>
              <a:gd name="connsiteY3" fmla="*/ 1068374 h 1068374"/>
            </a:gdLst>
            <a:ahLst/>
            <a:cxnLst>
              <a:cxn ang="0">
                <a:pos x="connsiteX0" y="connsiteY0"/>
              </a:cxn>
              <a:cxn ang="0">
                <a:pos x="connsiteX1" y="connsiteY1"/>
              </a:cxn>
              <a:cxn ang="0">
                <a:pos x="connsiteX2" y="connsiteY2"/>
              </a:cxn>
              <a:cxn ang="0">
                <a:pos x="connsiteX3" y="connsiteY3"/>
              </a:cxn>
            </a:cxnLst>
            <a:rect l="l" t="t" r="r" b="b"/>
            <a:pathLst>
              <a:path w="1623913" h="1068374">
                <a:moveTo>
                  <a:pt x="0" y="534399"/>
                </a:moveTo>
                <a:lnTo>
                  <a:pt x="2553" y="0"/>
                </a:lnTo>
                <a:lnTo>
                  <a:pt x="1621681" y="0"/>
                </a:lnTo>
                <a:lnTo>
                  <a:pt x="1623913" y="1068374"/>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 xmlns:a16="http://schemas.microsoft.com/office/drawing/2014/main" id="{6C38440C-9858-21F8-E1AC-AF1470934601}"/>
              </a:ext>
            </a:extLst>
          </p:cNvPr>
          <p:cNvSpPr txBox="1"/>
          <p:nvPr/>
        </p:nvSpPr>
        <p:spPr>
          <a:xfrm>
            <a:off x="3293789" y="2255477"/>
            <a:ext cx="1079143" cy="523220"/>
          </a:xfrm>
          <a:prstGeom prst="rect">
            <a:avLst/>
          </a:prstGeom>
          <a:noFill/>
        </p:spPr>
        <p:txBody>
          <a:bodyPr wrap="none" lIns="91440" tIns="45720" rIns="91440" bIns="45720" rtlCol="0" anchor="t">
            <a:spAutoFit/>
          </a:bodyPr>
          <a:lstStyle/>
          <a:p>
            <a:pPr algn="ctr"/>
            <a:r>
              <a:rPr lang="fr-FR" sz="1400" b="1" dirty="0"/>
              <a:t>Différence</a:t>
            </a:r>
            <a:br>
              <a:rPr lang="fr-FR" sz="1400" b="1" dirty="0"/>
            </a:br>
            <a:r>
              <a:rPr lang="fr-FR" sz="1400" b="1" dirty="0"/>
              <a:t>20,5%</a:t>
            </a:r>
          </a:p>
        </p:txBody>
      </p:sp>
      <p:sp>
        <p:nvSpPr>
          <p:cNvPr id="76" name="Rectangle à coins arrondis 83">
            <a:extLst>
              <a:ext uri="{FF2B5EF4-FFF2-40B4-BE49-F238E27FC236}">
                <a16:creationId xmlns="" xmlns:a16="http://schemas.microsoft.com/office/drawing/2014/main" id="{F5B823C5-CF6E-399E-264F-6089F7E2D560}"/>
              </a:ext>
            </a:extLst>
          </p:cNvPr>
          <p:cNvSpPr/>
          <p:nvPr/>
        </p:nvSpPr>
        <p:spPr>
          <a:xfrm>
            <a:off x="6566454" y="1446439"/>
            <a:ext cx="4522652" cy="4320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7" name="ZoneTexte 76">
            <a:extLst>
              <a:ext uri="{FF2B5EF4-FFF2-40B4-BE49-F238E27FC236}">
                <a16:creationId xmlns="" xmlns:a16="http://schemas.microsoft.com/office/drawing/2014/main" id="{AFC48DF3-E901-051A-E67C-8712D14C5596}"/>
              </a:ext>
            </a:extLst>
          </p:cNvPr>
          <p:cNvSpPr txBox="1"/>
          <p:nvPr/>
        </p:nvSpPr>
        <p:spPr>
          <a:xfrm>
            <a:off x="8018216" y="1245887"/>
            <a:ext cx="1811890" cy="338554"/>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a-DK" sz="1600" b="1" dirty="0" err="1">
                <a:solidFill>
                  <a:srgbClr val="737078"/>
                </a:solidFill>
                <a:latin typeface="+mj-lt"/>
                <a:cs typeface="Arial Narrow" panose="020B0604020202020204" pitchFamily="34" charset="0"/>
              </a:rPr>
              <a:t>Taux</a:t>
            </a:r>
            <a:r>
              <a:rPr lang="da-DK" sz="1600" b="1" dirty="0">
                <a:solidFill>
                  <a:srgbClr val="737078"/>
                </a:solidFill>
                <a:latin typeface="+mj-lt"/>
                <a:cs typeface="Arial Narrow" panose="020B0604020202020204" pitchFamily="34" charset="0"/>
              </a:rPr>
              <a:t> de MPR </a:t>
            </a:r>
            <a:r>
              <a:rPr lang="da-DK" sz="1600" dirty="0">
                <a:solidFill>
                  <a:srgbClr val="737078"/>
                </a:solidFill>
                <a:latin typeface="+mj-lt"/>
                <a:cs typeface="Arial Narrow" panose="020B0604020202020204" pitchFamily="34" charset="0"/>
              </a:rPr>
              <a:t>(%)</a:t>
            </a:r>
            <a:endParaRPr lang="fr-FR" sz="1600" dirty="0">
              <a:solidFill>
                <a:srgbClr val="737078"/>
              </a:solidFill>
              <a:latin typeface="+mj-lt"/>
              <a:cs typeface="Arial Narrow" panose="020B0604020202020204" pitchFamily="34" charset="0"/>
            </a:endParaRPr>
          </a:p>
        </p:txBody>
      </p:sp>
      <p:sp>
        <p:nvSpPr>
          <p:cNvPr id="78" name="ZoneTexte 77">
            <a:extLst>
              <a:ext uri="{FF2B5EF4-FFF2-40B4-BE49-F238E27FC236}">
                <a16:creationId xmlns="" xmlns:a16="http://schemas.microsoft.com/office/drawing/2014/main" id="{134FEC1F-0EA3-EE6C-E3FC-9B39B9DE462D}"/>
              </a:ext>
            </a:extLst>
          </p:cNvPr>
          <p:cNvSpPr txBox="1"/>
          <p:nvPr/>
        </p:nvSpPr>
        <p:spPr>
          <a:xfrm>
            <a:off x="7826032" y="1842457"/>
            <a:ext cx="2000869" cy="261610"/>
          </a:xfrm>
          <a:prstGeom prst="rect">
            <a:avLst/>
          </a:prstGeom>
          <a:noFill/>
        </p:spPr>
        <p:txBody>
          <a:bodyPr wrap="none" rtlCol="0">
            <a:spAutoFit/>
          </a:bodyPr>
          <a:lstStyle/>
          <a:p>
            <a:pPr algn="ctr"/>
            <a:r>
              <a:rPr lang="fr-FR" sz="1100" dirty="0"/>
              <a:t>OR, 4,01 (IC95%, 2,48-6,49)</a:t>
            </a:r>
          </a:p>
        </p:txBody>
      </p:sp>
      <p:graphicFrame>
        <p:nvGraphicFramePr>
          <p:cNvPr id="79" name="Graphique 78">
            <a:extLst>
              <a:ext uri="{FF2B5EF4-FFF2-40B4-BE49-F238E27FC236}">
                <a16:creationId xmlns="" xmlns:a16="http://schemas.microsoft.com/office/drawing/2014/main" id="{93EBA1D8-0593-EFF7-5B97-A834FC989BD5}"/>
              </a:ext>
            </a:extLst>
          </p:cNvPr>
          <p:cNvGraphicFramePr/>
          <p:nvPr/>
        </p:nvGraphicFramePr>
        <p:xfrm>
          <a:off x="6843985" y="2778697"/>
          <a:ext cx="3888184" cy="2920718"/>
        </p:xfrm>
        <a:graphic>
          <a:graphicData uri="http://schemas.openxmlformats.org/drawingml/2006/chart">
            <c:chart xmlns:c="http://schemas.openxmlformats.org/drawingml/2006/chart" xmlns:r="http://schemas.openxmlformats.org/officeDocument/2006/relationships" r:id="rId3"/>
          </a:graphicData>
        </a:graphic>
      </p:graphicFrame>
      <p:sp>
        <p:nvSpPr>
          <p:cNvPr id="80" name="Rectangle 60">
            <a:extLst>
              <a:ext uri="{FF2B5EF4-FFF2-40B4-BE49-F238E27FC236}">
                <a16:creationId xmlns="" xmlns:a16="http://schemas.microsoft.com/office/drawing/2014/main" id="{9A396EFC-7328-AB35-2025-CB90760BD108}"/>
              </a:ext>
            </a:extLst>
          </p:cNvPr>
          <p:cNvSpPr/>
          <p:nvPr/>
        </p:nvSpPr>
        <p:spPr>
          <a:xfrm>
            <a:off x="7873896" y="2227825"/>
            <a:ext cx="1847620" cy="1850880"/>
          </a:xfrm>
          <a:custGeom>
            <a:avLst/>
            <a:gdLst>
              <a:gd name="connsiteX0" fmla="*/ 0 w 1619128"/>
              <a:gd name="connsiteY0" fmla="*/ 0 h 1973378"/>
              <a:gd name="connsiteX1" fmla="*/ 1619128 w 1619128"/>
              <a:gd name="connsiteY1" fmla="*/ 0 h 1973378"/>
              <a:gd name="connsiteX2" fmla="*/ 1619128 w 1619128"/>
              <a:gd name="connsiteY2" fmla="*/ 1973378 h 1973378"/>
              <a:gd name="connsiteX3" fmla="*/ 0 w 1619128"/>
              <a:gd name="connsiteY3" fmla="*/ 1973378 h 1973378"/>
              <a:gd name="connsiteX4" fmla="*/ 0 w 1619128"/>
              <a:gd name="connsiteY4" fmla="*/ 0 h 1973378"/>
              <a:gd name="connsiteX0" fmla="*/ 0 w 1619128"/>
              <a:gd name="connsiteY0" fmla="*/ 0 h 1997262"/>
              <a:gd name="connsiteX1" fmla="*/ 1619128 w 1619128"/>
              <a:gd name="connsiteY1" fmla="*/ 0 h 1997262"/>
              <a:gd name="connsiteX2" fmla="*/ 1619128 w 1619128"/>
              <a:gd name="connsiteY2" fmla="*/ 1973378 h 1997262"/>
              <a:gd name="connsiteX3" fmla="*/ 611801 w 1619128"/>
              <a:gd name="connsiteY3" fmla="*/ 1997262 h 1997262"/>
              <a:gd name="connsiteX4" fmla="*/ 0 w 1619128"/>
              <a:gd name="connsiteY4" fmla="*/ 1973378 h 1997262"/>
              <a:gd name="connsiteX5" fmla="*/ 0 w 1619128"/>
              <a:gd name="connsiteY5" fmla="*/ 0 h 1997262"/>
              <a:gd name="connsiteX0" fmla="*/ 0 w 1619128"/>
              <a:gd name="connsiteY0" fmla="*/ 1973378 h 2088702"/>
              <a:gd name="connsiteX1" fmla="*/ 0 w 1619128"/>
              <a:gd name="connsiteY1" fmla="*/ 0 h 2088702"/>
              <a:gd name="connsiteX2" fmla="*/ 1619128 w 1619128"/>
              <a:gd name="connsiteY2" fmla="*/ 0 h 2088702"/>
              <a:gd name="connsiteX3" fmla="*/ 1619128 w 1619128"/>
              <a:gd name="connsiteY3" fmla="*/ 1973378 h 2088702"/>
              <a:gd name="connsiteX4" fmla="*/ 703241 w 1619128"/>
              <a:gd name="connsiteY4" fmla="*/ 2088702 h 2088702"/>
              <a:gd name="connsiteX0" fmla="*/ 0 w 1619128"/>
              <a:gd name="connsiteY0" fmla="*/ 1973378 h 1973378"/>
              <a:gd name="connsiteX1" fmla="*/ 0 w 1619128"/>
              <a:gd name="connsiteY1" fmla="*/ 0 h 1973378"/>
              <a:gd name="connsiteX2" fmla="*/ 1619128 w 1619128"/>
              <a:gd name="connsiteY2" fmla="*/ 0 h 1973378"/>
              <a:gd name="connsiteX3" fmla="*/ 1619128 w 1619128"/>
              <a:gd name="connsiteY3" fmla="*/ 1973378 h 1973378"/>
              <a:gd name="connsiteX0" fmla="*/ 2553 w 1621681"/>
              <a:gd name="connsiteY0" fmla="*/ 1973378 h 1973378"/>
              <a:gd name="connsiteX1" fmla="*/ 0 w 1621681"/>
              <a:gd name="connsiteY1" fmla="*/ 376007 h 1973378"/>
              <a:gd name="connsiteX2" fmla="*/ 2553 w 1621681"/>
              <a:gd name="connsiteY2" fmla="*/ 0 h 1973378"/>
              <a:gd name="connsiteX3" fmla="*/ 1621681 w 1621681"/>
              <a:gd name="connsiteY3" fmla="*/ 0 h 1973378"/>
              <a:gd name="connsiteX4" fmla="*/ 1621681 w 1621681"/>
              <a:gd name="connsiteY4" fmla="*/ 1973378 h 1973378"/>
              <a:gd name="connsiteX0" fmla="*/ 0 w 1621681"/>
              <a:gd name="connsiteY0" fmla="*/ 376007 h 1973378"/>
              <a:gd name="connsiteX1" fmla="*/ 2553 w 1621681"/>
              <a:gd name="connsiteY1" fmla="*/ 0 h 1973378"/>
              <a:gd name="connsiteX2" fmla="*/ 1621681 w 1621681"/>
              <a:gd name="connsiteY2" fmla="*/ 0 h 1973378"/>
              <a:gd name="connsiteX3" fmla="*/ 1621681 w 1621681"/>
              <a:gd name="connsiteY3" fmla="*/ 1973378 h 1973378"/>
              <a:gd name="connsiteX0" fmla="*/ 0 w 1621681"/>
              <a:gd name="connsiteY0" fmla="*/ 534399 h 1973378"/>
              <a:gd name="connsiteX1" fmla="*/ 2553 w 1621681"/>
              <a:gd name="connsiteY1" fmla="*/ 0 h 1973378"/>
              <a:gd name="connsiteX2" fmla="*/ 1621681 w 1621681"/>
              <a:gd name="connsiteY2" fmla="*/ 0 h 1973378"/>
              <a:gd name="connsiteX3" fmla="*/ 1621681 w 1621681"/>
              <a:gd name="connsiteY3" fmla="*/ 1973378 h 1973378"/>
              <a:gd name="connsiteX0" fmla="*/ 0 w 1623912"/>
              <a:gd name="connsiteY0" fmla="*/ 534399 h 1973378"/>
              <a:gd name="connsiteX1" fmla="*/ 2553 w 1623912"/>
              <a:gd name="connsiteY1" fmla="*/ 0 h 1973378"/>
              <a:gd name="connsiteX2" fmla="*/ 1621681 w 1623912"/>
              <a:gd name="connsiteY2" fmla="*/ 0 h 1973378"/>
              <a:gd name="connsiteX3" fmla="*/ 1623912 w 1623912"/>
              <a:gd name="connsiteY3" fmla="*/ 1697512 h 1973378"/>
              <a:gd name="connsiteX4" fmla="*/ 1621681 w 1623912"/>
              <a:gd name="connsiteY4" fmla="*/ 1973378 h 1973378"/>
              <a:gd name="connsiteX0" fmla="*/ 0 w 1623912"/>
              <a:gd name="connsiteY0" fmla="*/ 534399 h 1697512"/>
              <a:gd name="connsiteX1" fmla="*/ 2553 w 1623912"/>
              <a:gd name="connsiteY1" fmla="*/ 0 h 1697512"/>
              <a:gd name="connsiteX2" fmla="*/ 1621681 w 1623912"/>
              <a:gd name="connsiteY2" fmla="*/ 0 h 1697512"/>
              <a:gd name="connsiteX3" fmla="*/ 1623912 w 1623912"/>
              <a:gd name="connsiteY3" fmla="*/ 1697512 h 1697512"/>
            </a:gdLst>
            <a:ahLst/>
            <a:cxnLst>
              <a:cxn ang="0">
                <a:pos x="connsiteX0" y="connsiteY0"/>
              </a:cxn>
              <a:cxn ang="0">
                <a:pos x="connsiteX1" y="connsiteY1"/>
              </a:cxn>
              <a:cxn ang="0">
                <a:pos x="connsiteX2" y="connsiteY2"/>
              </a:cxn>
              <a:cxn ang="0">
                <a:pos x="connsiteX3" y="connsiteY3"/>
              </a:cxn>
            </a:cxnLst>
            <a:rect l="l" t="t" r="r" b="b"/>
            <a:pathLst>
              <a:path w="1623912" h="1697512">
                <a:moveTo>
                  <a:pt x="0" y="534399"/>
                </a:moveTo>
                <a:lnTo>
                  <a:pt x="2553" y="0"/>
                </a:lnTo>
                <a:lnTo>
                  <a:pt x="1621681" y="0"/>
                </a:lnTo>
                <a:cubicBezTo>
                  <a:pt x="1622425" y="565837"/>
                  <a:pt x="1623168" y="1131675"/>
                  <a:pt x="1623912" y="1697512"/>
                </a:cubicBez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a:extLst>
              <a:ext uri="{FF2B5EF4-FFF2-40B4-BE49-F238E27FC236}">
                <a16:creationId xmlns="" xmlns:a16="http://schemas.microsoft.com/office/drawing/2014/main" id="{EFBE5A09-FC13-FB9C-5064-6FC6102136E1}"/>
              </a:ext>
            </a:extLst>
          </p:cNvPr>
          <p:cNvSpPr txBox="1"/>
          <p:nvPr/>
        </p:nvSpPr>
        <p:spPr>
          <a:xfrm>
            <a:off x="8286895" y="2255477"/>
            <a:ext cx="1079143" cy="523220"/>
          </a:xfrm>
          <a:prstGeom prst="rect">
            <a:avLst/>
          </a:prstGeom>
          <a:noFill/>
        </p:spPr>
        <p:txBody>
          <a:bodyPr wrap="none" lIns="91440" tIns="45720" rIns="91440" bIns="45720" rtlCol="0" anchor="t">
            <a:spAutoFit/>
          </a:bodyPr>
          <a:lstStyle/>
          <a:p>
            <a:pPr algn="ctr"/>
            <a:r>
              <a:rPr lang="fr-FR" sz="1400" b="1" dirty="0"/>
              <a:t>Différence</a:t>
            </a:r>
            <a:br>
              <a:rPr lang="fr-FR" sz="1400" b="1" dirty="0"/>
            </a:br>
            <a:r>
              <a:rPr lang="fr-FR" sz="1400" b="1" dirty="0"/>
              <a:t>23,2%</a:t>
            </a:r>
          </a:p>
        </p:txBody>
      </p:sp>
    </p:spTree>
    <p:extLst>
      <p:ext uri="{BB962C8B-B14F-4D97-AF65-F5344CB8AC3E}">
        <p14:creationId xmlns:p14="http://schemas.microsoft.com/office/powerpoint/2010/main" val="118287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4F32ADB8-AA7B-116D-9B5C-10CA66595052}"/>
              </a:ext>
            </a:extLst>
          </p:cNvPr>
          <p:cNvSpPr>
            <a:spLocks noGrp="1"/>
          </p:cNvSpPr>
          <p:nvPr>
            <p:ph type="title"/>
          </p:nvPr>
        </p:nvSpPr>
        <p:spPr/>
        <p:txBody>
          <a:bodyPr/>
          <a:lstStyle/>
          <a:p>
            <a:r>
              <a:rPr lang="fr-FR" dirty="0"/>
              <a:t>Liens d’intérêts</a:t>
            </a:r>
          </a:p>
        </p:txBody>
      </p:sp>
      <p:sp>
        <p:nvSpPr>
          <p:cNvPr id="17" name="Espace réservé du contenu 16">
            <a:extLst>
              <a:ext uri="{FF2B5EF4-FFF2-40B4-BE49-F238E27FC236}">
                <a16:creationId xmlns="" xmlns:a16="http://schemas.microsoft.com/office/drawing/2014/main" id="{90E8515C-1ECD-F514-01BB-1A15D62CFDCD}"/>
              </a:ext>
            </a:extLst>
          </p:cNvPr>
          <p:cNvSpPr>
            <a:spLocks noGrp="1"/>
          </p:cNvSpPr>
          <p:nvPr>
            <p:ph sz="quarter" idx="10"/>
          </p:nvPr>
        </p:nvSpPr>
        <p:spPr>
          <a:xfrm>
            <a:off x="2816225" y="1796678"/>
            <a:ext cx="8700585" cy="3411927"/>
          </a:xfrm>
        </p:spPr>
        <p:txBody>
          <a:bodyPr/>
          <a:lstStyle/>
          <a:p>
            <a:pPr marL="317500" marR="0" lvl="0" indent="-317500" algn="l" defTabSz="914400" rtl="0" eaLnBrk="1" fontAlgn="auto" latinLnBrk="0" hangingPunct="1">
              <a:lnSpc>
                <a:spcPct val="100000"/>
              </a:lnSpc>
              <a:spcBef>
                <a:spcPts val="12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Invitation(s) congrès et présentations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lang="fr-FR" b="1" dirty="0">
                <a:solidFill>
                  <a:srgbClr val="005086"/>
                </a:solidFill>
                <a:latin typeface="Century Gothic" panose="020F0302020204030204"/>
              </a:rPr>
              <a:t>MSD, Astra-Zeneca, Takeda, Roche</a:t>
            </a:r>
            <a:endPar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endParaRP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Table(s) ronde(s) scientifique(s)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lang="fr-FR" b="1" dirty="0">
                <a:solidFill>
                  <a:srgbClr val="005086"/>
                </a:solidFill>
                <a:latin typeface="Century Gothic" panose="020F0302020204030204"/>
              </a:rPr>
              <a:t>MSD, Astra-Zeneca, Takeda, Roche, BMS, Janssen-</a:t>
            </a:r>
            <a:r>
              <a:rPr lang="fr-FR" b="1" dirty="0" err="1">
                <a:solidFill>
                  <a:srgbClr val="005086"/>
                </a:solidFill>
                <a:latin typeface="Century Gothic" panose="020F0302020204030204"/>
              </a:rPr>
              <a:t>Cilag</a:t>
            </a:r>
            <a:endPar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endParaRP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Ecriture d’article(s) scientifique(s)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rPr>
              <a:t>Néant</a:t>
            </a:r>
          </a:p>
          <a:p>
            <a:pPr marL="0" indent="0">
              <a:buNone/>
            </a:pPr>
            <a:endParaRPr lang="fr-FR" dirty="0"/>
          </a:p>
        </p:txBody>
      </p:sp>
      <p:sp>
        <p:nvSpPr>
          <p:cNvPr id="2" name="Espace réservé du texte 1">
            <a:extLst>
              <a:ext uri="{FF2B5EF4-FFF2-40B4-BE49-F238E27FC236}">
                <a16:creationId xmlns="" xmlns:a16="http://schemas.microsoft.com/office/drawing/2014/main" id="{A43954FF-6311-25A2-D20F-8B338FF7B1B0}"/>
              </a:ext>
            </a:extLst>
          </p:cNvPr>
          <p:cNvSpPr>
            <a:spLocks noGrp="1"/>
          </p:cNvSpPr>
          <p:nvPr>
            <p:ph type="body" sz="quarter" idx="11"/>
          </p:nvPr>
        </p:nvSpPr>
        <p:spPr/>
        <p:txBody>
          <a:bodyPr/>
          <a:lstStyle/>
          <a:p>
            <a:r>
              <a:rPr lang="fr-FR" dirty="0"/>
              <a:t>Olivier BYLICKI</a:t>
            </a:r>
          </a:p>
          <a:p>
            <a:endParaRPr lang="fr-FR" dirty="0"/>
          </a:p>
        </p:txBody>
      </p:sp>
      <p:cxnSp>
        <p:nvCxnSpPr>
          <p:cNvPr id="4" name="Connecteur droit 3">
            <a:extLst>
              <a:ext uri="{FF2B5EF4-FFF2-40B4-BE49-F238E27FC236}">
                <a16:creationId xmlns="" xmlns:a16="http://schemas.microsoft.com/office/drawing/2014/main" id="{C4B2285D-ACAB-FF00-47F6-BE612FEBD23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71323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203">
            <a:extLst>
              <a:ext uri="{FF2B5EF4-FFF2-40B4-BE49-F238E27FC236}">
                <a16:creationId xmlns="" xmlns:a16="http://schemas.microsoft.com/office/drawing/2014/main" id="{F0C8FF00-C261-0CAE-BD98-19A232584F01}"/>
              </a:ext>
            </a:extLst>
          </p:cNvPr>
          <p:cNvSpPr/>
          <p:nvPr/>
        </p:nvSpPr>
        <p:spPr>
          <a:xfrm>
            <a:off x="1045027" y="5160834"/>
            <a:ext cx="10800001" cy="684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Rectangle 201">
            <a:extLst>
              <a:ext uri="{FF2B5EF4-FFF2-40B4-BE49-F238E27FC236}">
                <a16:creationId xmlns="" xmlns:a16="http://schemas.microsoft.com/office/drawing/2014/main" id="{053AF38E-F4CF-9788-BA24-8F1AEAE2A03B}"/>
              </a:ext>
            </a:extLst>
          </p:cNvPr>
          <p:cNvSpPr/>
          <p:nvPr/>
        </p:nvSpPr>
        <p:spPr>
          <a:xfrm>
            <a:off x="1045027" y="2393573"/>
            <a:ext cx="10800001" cy="684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3" name="Rectangle 202">
            <a:extLst>
              <a:ext uri="{FF2B5EF4-FFF2-40B4-BE49-F238E27FC236}">
                <a16:creationId xmlns="" xmlns:a16="http://schemas.microsoft.com/office/drawing/2014/main" id="{8EB48838-1601-4E69-5053-26880C9F90C0}"/>
              </a:ext>
            </a:extLst>
          </p:cNvPr>
          <p:cNvSpPr/>
          <p:nvPr/>
        </p:nvSpPr>
        <p:spPr>
          <a:xfrm>
            <a:off x="1045027" y="3777203"/>
            <a:ext cx="10800001" cy="684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 xmlns:a16="http://schemas.microsoft.com/office/drawing/2014/main" id="{9FDB6EE2-0104-6A4E-11E3-B7CE110921A1}"/>
              </a:ext>
            </a:extLst>
          </p:cNvPr>
          <p:cNvCxnSpPr>
            <a:cxnSpLocks/>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Toxicité selon les phases de traitement</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Essai </a:t>
            </a:r>
            <a:r>
              <a:rPr lang="fr-FR" dirty="0" err="1"/>
              <a:t>CheckMate</a:t>
            </a:r>
            <a:r>
              <a:rPr lang="fr-FR" dirty="0"/>
              <a:t> 77T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grpSp>
        <p:nvGrpSpPr>
          <p:cNvPr id="26" name="Groupe 25">
            <a:extLst>
              <a:ext uri="{FF2B5EF4-FFF2-40B4-BE49-F238E27FC236}">
                <a16:creationId xmlns="" xmlns:a16="http://schemas.microsoft.com/office/drawing/2014/main" id="{EF0B1C84-A5ED-14D1-65E2-8F13E2D2A9CA}"/>
              </a:ext>
            </a:extLst>
          </p:cNvPr>
          <p:cNvGrpSpPr/>
          <p:nvPr/>
        </p:nvGrpSpPr>
        <p:grpSpPr>
          <a:xfrm>
            <a:off x="8814621" y="243447"/>
            <a:ext cx="1346613" cy="583098"/>
            <a:chOff x="1535398" y="4201752"/>
            <a:chExt cx="1346613" cy="583098"/>
          </a:xfrm>
        </p:grpSpPr>
        <p:grpSp>
          <p:nvGrpSpPr>
            <p:cNvPr id="13" name="Groupe 12">
              <a:extLst>
                <a:ext uri="{FF2B5EF4-FFF2-40B4-BE49-F238E27FC236}">
                  <a16:creationId xmlns="" xmlns:a16="http://schemas.microsoft.com/office/drawing/2014/main" id="{4BFB3F9A-0BE5-56D1-7B63-3E5FE0135EC2}"/>
                </a:ext>
              </a:extLst>
            </p:cNvPr>
            <p:cNvGrpSpPr/>
            <p:nvPr/>
          </p:nvGrpSpPr>
          <p:grpSpPr>
            <a:xfrm>
              <a:off x="2656971" y="4491764"/>
              <a:ext cx="108000" cy="293086"/>
              <a:chOff x="6173801" y="-862664"/>
              <a:chExt cx="108000" cy="293086"/>
            </a:xfrm>
          </p:grpSpPr>
          <p:sp>
            <p:nvSpPr>
              <p:cNvPr id="14" name="Rectangle 13">
                <a:extLst>
                  <a:ext uri="{FF2B5EF4-FFF2-40B4-BE49-F238E27FC236}">
                    <a16:creationId xmlns="" xmlns:a16="http://schemas.microsoft.com/office/drawing/2014/main" id="{79C4743D-148B-0123-1B87-29791923E5A3}"/>
                  </a:ext>
                </a:extLst>
              </p:cNvPr>
              <p:cNvSpPr/>
              <p:nvPr/>
            </p:nvSpPr>
            <p:spPr>
              <a:xfrm>
                <a:off x="6173801" y="-862664"/>
                <a:ext cx="108000" cy="108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r>
                  <a:rPr lang="fr-FR" sz="1050" dirty="0">
                    <a:solidFill>
                      <a:schemeClr val="tx1"/>
                    </a:solidFill>
                  </a:rPr>
                  <a:t>NIVO + Chimio/NIVO</a:t>
                </a:r>
              </a:p>
            </p:txBody>
          </p:sp>
          <p:sp>
            <p:nvSpPr>
              <p:cNvPr id="15" name="Rectangle 14">
                <a:extLst>
                  <a:ext uri="{FF2B5EF4-FFF2-40B4-BE49-F238E27FC236}">
                    <a16:creationId xmlns="" xmlns:a16="http://schemas.microsoft.com/office/drawing/2014/main" id="{55C57426-DB19-1D76-1E03-448E4058C88C}"/>
                  </a:ext>
                </a:extLst>
              </p:cNvPr>
              <p:cNvSpPr/>
              <p:nvPr/>
            </p:nvSpPr>
            <p:spPr>
              <a:xfrm>
                <a:off x="6173801" y="-677578"/>
                <a:ext cx="108000"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r>
                  <a:rPr lang="fr-FR" sz="1050" dirty="0">
                    <a:solidFill>
                      <a:schemeClr val="tx1"/>
                    </a:solidFill>
                  </a:rPr>
                  <a:t>Chimio/Placebo</a:t>
                </a:r>
              </a:p>
            </p:txBody>
          </p:sp>
        </p:grpSp>
        <p:grpSp>
          <p:nvGrpSpPr>
            <p:cNvPr id="17" name="Groupe 16">
              <a:extLst>
                <a:ext uri="{FF2B5EF4-FFF2-40B4-BE49-F238E27FC236}">
                  <a16:creationId xmlns="" xmlns:a16="http://schemas.microsoft.com/office/drawing/2014/main" id="{181F1A09-D3D3-61BF-A332-572408AF7DFD}"/>
                </a:ext>
              </a:extLst>
            </p:cNvPr>
            <p:cNvGrpSpPr/>
            <p:nvPr/>
          </p:nvGrpSpPr>
          <p:grpSpPr>
            <a:xfrm>
              <a:off x="2313046" y="4491764"/>
              <a:ext cx="108000" cy="293086"/>
              <a:chOff x="6275042" y="-862664"/>
              <a:chExt cx="108000" cy="293086"/>
            </a:xfrm>
          </p:grpSpPr>
          <p:sp>
            <p:nvSpPr>
              <p:cNvPr id="19" name="Rectangle 18">
                <a:extLst>
                  <a:ext uri="{FF2B5EF4-FFF2-40B4-BE49-F238E27FC236}">
                    <a16:creationId xmlns="" xmlns:a16="http://schemas.microsoft.com/office/drawing/2014/main" id="{FA53628B-4F26-0A5D-F2BA-4E06331D1AC3}"/>
                  </a:ext>
                </a:extLst>
              </p:cNvPr>
              <p:cNvSpPr/>
              <p:nvPr/>
            </p:nvSpPr>
            <p:spPr>
              <a:xfrm>
                <a:off x="6275042" y="-862664"/>
                <a:ext cx="108000" cy="10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endParaRPr lang="fr-FR" sz="1050" dirty="0">
                  <a:solidFill>
                    <a:schemeClr val="tx1"/>
                  </a:solidFill>
                </a:endParaRPr>
              </a:p>
            </p:txBody>
          </p:sp>
          <p:sp>
            <p:nvSpPr>
              <p:cNvPr id="20" name="Rectangle 19">
                <a:extLst>
                  <a:ext uri="{FF2B5EF4-FFF2-40B4-BE49-F238E27FC236}">
                    <a16:creationId xmlns="" xmlns:a16="http://schemas.microsoft.com/office/drawing/2014/main" id="{4971F35E-4984-91B1-E568-9DBF171DA4BE}"/>
                  </a:ext>
                </a:extLst>
              </p:cNvPr>
              <p:cNvSpPr/>
              <p:nvPr/>
            </p:nvSpPr>
            <p:spPr>
              <a:xfrm>
                <a:off x="6275042" y="-677578"/>
                <a:ext cx="108000" cy="108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432000" rtlCol="0" anchor="ctr"/>
              <a:lstStyle/>
              <a:p>
                <a:endParaRPr lang="fr-FR" sz="1050" dirty="0">
                  <a:solidFill>
                    <a:schemeClr val="tx1"/>
                  </a:solidFill>
                </a:endParaRPr>
              </a:p>
            </p:txBody>
          </p:sp>
        </p:grpSp>
        <p:sp>
          <p:nvSpPr>
            <p:cNvPr id="23" name="ZoneTexte 22">
              <a:extLst>
                <a:ext uri="{FF2B5EF4-FFF2-40B4-BE49-F238E27FC236}">
                  <a16:creationId xmlns="" xmlns:a16="http://schemas.microsoft.com/office/drawing/2014/main" id="{0C53AC0B-BC2E-F382-6365-86158A78AAEF}"/>
                </a:ext>
              </a:extLst>
            </p:cNvPr>
            <p:cNvSpPr txBox="1"/>
            <p:nvPr/>
          </p:nvSpPr>
          <p:spPr>
            <a:xfrm>
              <a:off x="1535398" y="4201752"/>
              <a:ext cx="655950" cy="253916"/>
            </a:xfrm>
            <a:prstGeom prst="rect">
              <a:avLst/>
            </a:prstGeom>
            <a:noFill/>
          </p:spPr>
          <p:txBody>
            <a:bodyPr wrap="none" rtlCol="0">
              <a:spAutoFit/>
            </a:bodyPr>
            <a:lstStyle/>
            <a:p>
              <a:pPr algn="r"/>
              <a:r>
                <a:rPr lang="fr-FR" sz="1050" dirty="0">
                  <a:solidFill>
                    <a:schemeClr val="tx1"/>
                  </a:solidFill>
                </a:rPr>
                <a:t>GRADE</a:t>
              </a:r>
              <a:endParaRPr lang="fr-FR" sz="1050" dirty="0"/>
            </a:p>
          </p:txBody>
        </p:sp>
        <p:sp>
          <p:nvSpPr>
            <p:cNvPr id="24" name="ZoneTexte 23">
              <a:extLst>
                <a:ext uri="{FF2B5EF4-FFF2-40B4-BE49-F238E27FC236}">
                  <a16:creationId xmlns="" xmlns:a16="http://schemas.microsoft.com/office/drawing/2014/main" id="{F7737C12-921F-477C-EA9B-7CCA90A54390}"/>
                </a:ext>
              </a:extLst>
            </p:cNvPr>
            <p:cNvSpPr txBox="1"/>
            <p:nvPr/>
          </p:nvSpPr>
          <p:spPr>
            <a:xfrm>
              <a:off x="2140863" y="4201752"/>
              <a:ext cx="452368" cy="253916"/>
            </a:xfrm>
            <a:prstGeom prst="rect">
              <a:avLst/>
            </a:prstGeom>
            <a:noFill/>
          </p:spPr>
          <p:txBody>
            <a:bodyPr wrap="none" rtlCol="0">
              <a:spAutoFit/>
            </a:bodyPr>
            <a:lstStyle/>
            <a:p>
              <a:pPr algn="ctr"/>
              <a:r>
                <a:rPr lang="fr-FR" sz="1050" dirty="0">
                  <a:solidFill>
                    <a:schemeClr val="tx1"/>
                  </a:solidFill>
                </a:rPr>
                <a:t>tous</a:t>
              </a:r>
              <a:endParaRPr lang="fr-FR" sz="1050" dirty="0"/>
            </a:p>
          </p:txBody>
        </p:sp>
        <p:sp>
          <p:nvSpPr>
            <p:cNvPr id="25" name="ZoneTexte 24">
              <a:extLst>
                <a:ext uri="{FF2B5EF4-FFF2-40B4-BE49-F238E27FC236}">
                  <a16:creationId xmlns="" xmlns:a16="http://schemas.microsoft.com/office/drawing/2014/main" id="{CEC32F1A-E1B7-9EDF-843C-D82048790EBC}"/>
                </a:ext>
              </a:extLst>
            </p:cNvPr>
            <p:cNvSpPr txBox="1"/>
            <p:nvPr/>
          </p:nvSpPr>
          <p:spPr>
            <a:xfrm>
              <a:off x="2501778" y="4201752"/>
              <a:ext cx="380233" cy="253916"/>
            </a:xfrm>
            <a:prstGeom prst="rect">
              <a:avLst/>
            </a:prstGeom>
            <a:noFill/>
          </p:spPr>
          <p:txBody>
            <a:bodyPr wrap="square" rtlCol="0">
              <a:spAutoFit/>
            </a:bodyPr>
            <a:lstStyle/>
            <a:p>
              <a:pPr algn="ctr"/>
              <a:r>
                <a:rPr lang="fr-FR" sz="1050" dirty="0">
                  <a:solidFill>
                    <a:schemeClr val="tx1"/>
                  </a:solidFill>
                </a:rPr>
                <a:t>3-4</a:t>
              </a:r>
              <a:endParaRPr lang="fr-FR" sz="1050" dirty="0"/>
            </a:p>
          </p:txBody>
        </p:sp>
      </p:grpSp>
      <p:sp>
        <p:nvSpPr>
          <p:cNvPr id="27" name="ZoneTexte 26">
            <a:extLst>
              <a:ext uri="{FF2B5EF4-FFF2-40B4-BE49-F238E27FC236}">
                <a16:creationId xmlns="" xmlns:a16="http://schemas.microsoft.com/office/drawing/2014/main" id="{05B0C079-5D14-DF2D-D4D4-90408261DFBC}"/>
              </a:ext>
            </a:extLst>
          </p:cNvPr>
          <p:cNvSpPr txBox="1"/>
          <p:nvPr/>
        </p:nvSpPr>
        <p:spPr>
          <a:xfrm>
            <a:off x="1077108" y="1931920"/>
            <a:ext cx="697627" cy="261610"/>
          </a:xfrm>
          <a:prstGeom prst="rect">
            <a:avLst/>
          </a:prstGeom>
          <a:noFill/>
        </p:spPr>
        <p:txBody>
          <a:bodyPr wrap="none" rtlCol="0" anchor="ctr">
            <a:spAutoFit/>
          </a:bodyPr>
          <a:lstStyle/>
          <a:p>
            <a:r>
              <a:rPr lang="fr-FR" sz="1100" b="1" dirty="0"/>
              <a:t>Tous </a:t>
            </a:r>
            <a:r>
              <a:rPr lang="fr-FR" sz="1100" b="1" dirty="0" err="1"/>
              <a:t>EIs</a:t>
            </a:r>
            <a:endParaRPr lang="fr-FR" sz="1100" b="1" dirty="0"/>
          </a:p>
        </p:txBody>
      </p:sp>
      <p:sp>
        <p:nvSpPr>
          <p:cNvPr id="33" name="ZoneTexte 32">
            <a:extLst>
              <a:ext uri="{FF2B5EF4-FFF2-40B4-BE49-F238E27FC236}">
                <a16:creationId xmlns="" xmlns:a16="http://schemas.microsoft.com/office/drawing/2014/main" id="{B3EBE78C-35D3-8527-E2E1-1610234DEAB4}"/>
              </a:ext>
            </a:extLst>
          </p:cNvPr>
          <p:cNvSpPr txBox="1"/>
          <p:nvPr/>
        </p:nvSpPr>
        <p:spPr>
          <a:xfrm>
            <a:off x="1126536" y="2609750"/>
            <a:ext cx="1666092" cy="261610"/>
          </a:xfrm>
          <a:prstGeom prst="rect">
            <a:avLst/>
          </a:prstGeom>
          <a:noFill/>
        </p:spPr>
        <p:txBody>
          <a:bodyPr wrap="square" rtlCol="0" anchor="ctr">
            <a:spAutoFit/>
          </a:bodyPr>
          <a:lstStyle/>
          <a:p>
            <a:r>
              <a:rPr lang="fr-FR" sz="1100" b="1" dirty="0" err="1"/>
              <a:t>EIs</a:t>
            </a:r>
            <a:r>
              <a:rPr lang="fr-FR" sz="1100" b="1" dirty="0"/>
              <a:t> liés au traitement </a:t>
            </a:r>
          </a:p>
        </p:txBody>
      </p:sp>
      <p:sp>
        <p:nvSpPr>
          <p:cNvPr id="40" name="ZoneTexte 39">
            <a:extLst>
              <a:ext uri="{FF2B5EF4-FFF2-40B4-BE49-F238E27FC236}">
                <a16:creationId xmlns="" xmlns:a16="http://schemas.microsoft.com/office/drawing/2014/main" id="{F1E80DF5-60E7-303D-71FF-CEAAD7380778}"/>
              </a:ext>
            </a:extLst>
          </p:cNvPr>
          <p:cNvSpPr txBox="1"/>
          <p:nvPr/>
        </p:nvSpPr>
        <p:spPr>
          <a:xfrm>
            <a:off x="1077108" y="3219416"/>
            <a:ext cx="1898277" cy="430887"/>
          </a:xfrm>
          <a:prstGeom prst="rect">
            <a:avLst/>
          </a:prstGeom>
          <a:noFill/>
        </p:spPr>
        <p:txBody>
          <a:bodyPr wrap="none" lIns="91440" tIns="45720" rIns="91440" bIns="45720" rtlCol="0" anchor="ctr">
            <a:spAutoFit/>
          </a:bodyPr>
          <a:lstStyle/>
          <a:p>
            <a:r>
              <a:rPr lang="fr-FR" sz="1100" b="1" dirty="0"/>
              <a:t>Tous </a:t>
            </a:r>
            <a:r>
              <a:rPr lang="fr-FR" sz="1100" b="1" dirty="0" err="1"/>
              <a:t>EIs</a:t>
            </a:r>
            <a:r>
              <a:rPr lang="fr-FR" sz="1100" b="1" dirty="0"/>
              <a:t> entrainant l’arrêt </a:t>
            </a:r>
          </a:p>
          <a:p>
            <a:r>
              <a:rPr lang="fr-FR" sz="1100" b="1" dirty="0"/>
              <a:t>du traitement</a:t>
            </a:r>
          </a:p>
        </p:txBody>
      </p:sp>
      <p:sp>
        <p:nvSpPr>
          <p:cNvPr id="47" name="ZoneTexte 46">
            <a:extLst>
              <a:ext uri="{FF2B5EF4-FFF2-40B4-BE49-F238E27FC236}">
                <a16:creationId xmlns="" xmlns:a16="http://schemas.microsoft.com/office/drawing/2014/main" id="{6EC8D879-FF14-97B2-3977-39080D1FDEC6}"/>
              </a:ext>
            </a:extLst>
          </p:cNvPr>
          <p:cNvSpPr txBox="1"/>
          <p:nvPr/>
        </p:nvSpPr>
        <p:spPr>
          <a:xfrm>
            <a:off x="1077108" y="3905483"/>
            <a:ext cx="2448687" cy="430887"/>
          </a:xfrm>
          <a:prstGeom prst="rect">
            <a:avLst/>
          </a:prstGeom>
          <a:noFill/>
        </p:spPr>
        <p:txBody>
          <a:bodyPr wrap="square" lIns="91440" tIns="45720" rIns="91440" bIns="45720" rtlCol="0" anchor="ctr">
            <a:spAutoFit/>
          </a:bodyPr>
          <a:lstStyle/>
          <a:p>
            <a:r>
              <a:rPr lang="fr-FR" sz="1100" b="1" dirty="0" err="1"/>
              <a:t>EIs</a:t>
            </a:r>
            <a:r>
              <a:rPr lang="fr-FR" sz="1100" b="1" dirty="0"/>
              <a:t> liés au traitement entrainant l’arrêt du traitement</a:t>
            </a:r>
          </a:p>
        </p:txBody>
      </p:sp>
      <p:sp>
        <p:nvSpPr>
          <p:cNvPr id="54" name="ZoneTexte 53">
            <a:extLst>
              <a:ext uri="{FF2B5EF4-FFF2-40B4-BE49-F238E27FC236}">
                <a16:creationId xmlns="" xmlns:a16="http://schemas.microsoft.com/office/drawing/2014/main" id="{21538AEE-D429-133C-79F7-B980F7694A75}"/>
              </a:ext>
            </a:extLst>
          </p:cNvPr>
          <p:cNvSpPr txBox="1"/>
          <p:nvPr/>
        </p:nvSpPr>
        <p:spPr>
          <a:xfrm>
            <a:off x="1077108" y="4676188"/>
            <a:ext cx="1249060" cy="261610"/>
          </a:xfrm>
          <a:prstGeom prst="rect">
            <a:avLst/>
          </a:prstGeom>
          <a:noFill/>
        </p:spPr>
        <p:txBody>
          <a:bodyPr wrap="none" rtlCol="0" anchor="ctr">
            <a:spAutoFit/>
          </a:bodyPr>
          <a:lstStyle/>
          <a:p>
            <a:r>
              <a:rPr lang="fr-FR" sz="1100" b="1" dirty="0"/>
              <a:t>Tous </a:t>
            </a:r>
            <a:r>
              <a:rPr lang="fr-FR" sz="1100" b="1" dirty="0" err="1"/>
              <a:t>EIs</a:t>
            </a:r>
            <a:r>
              <a:rPr lang="fr-FR" sz="1100" b="1" dirty="0"/>
              <a:t> sévères</a:t>
            </a:r>
          </a:p>
        </p:txBody>
      </p:sp>
      <p:sp>
        <p:nvSpPr>
          <p:cNvPr id="75" name="ZoneTexte 74">
            <a:extLst>
              <a:ext uri="{FF2B5EF4-FFF2-40B4-BE49-F238E27FC236}">
                <a16:creationId xmlns="" xmlns:a16="http://schemas.microsoft.com/office/drawing/2014/main" id="{4B838E70-00FC-BF82-CAEA-876CD8A3B109}"/>
              </a:ext>
            </a:extLst>
          </p:cNvPr>
          <p:cNvSpPr txBox="1"/>
          <p:nvPr/>
        </p:nvSpPr>
        <p:spPr>
          <a:xfrm>
            <a:off x="1077108" y="5362253"/>
            <a:ext cx="2124299" cy="261610"/>
          </a:xfrm>
          <a:prstGeom prst="rect">
            <a:avLst/>
          </a:prstGeom>
          <a:noFill/>
        </p:spPr>
        <p:txBody>
          <a:bodyPr wrap="none" rtlCol="0" anchor="ctr">
            <a:spAutoFit/>
          </a:bodyPr>
          <a:lstStyle/>
          <a:p>
            <a:r>
              <a:rPr lang="fr-FR" sz="1100" b="1" dirty="0" err="1"/>
              <a:t>EIs</a:t>
            </a:r>
            <a:r>
              <a:rPr lang="fr-FR" sz="1100" b="1" dirty="0"/>
              <a:t> sévères liés au traitement</a:t>
            </a:r>
          </a:p>
        </p:txBody>
      </p:sp>
      <p:grpSp>
        <p:nvGrpSpPr>
          <p:cNvPr id="199" name="Groupe 198">
            <a:extLst>
              <a:ext uri="{FF2B5EF4-FFF2-40B4-BE49-F238E27FC236}">
                <a16:creationId xmlns="" xmlns:a16="http://schemas.microsoft.com/office/drawing/2014/main" id="{BEF2AA45-0A75-BBAF-E752-DF9CD0B42F69}"/>
              </a:ext>
            </a:extLst>
          </p:cNvPr>
          <p:cNvGrpSpPr/>
          <p:nvPr/>
        </p:nvGrpSpPr>
        <p:grpSpPr>
          <a:xfrm>
            <a:off x="2705524" y="1177245"/>
            <a:ext cx="2777589" cy="4700671"/>
            <a:chOff x="2705524" y="1177245"/>
            <a:chExt cx="2777589" cy="4700671"/>
          </a:xfrm>
        </p:grpSpPr>
        <p:grpSp>
          <p:nvGrpSpPr>
            <p:cNvPr id="32" name="Groupe 31">
              <a:extLst>
                <a:ext uri="{FF2B5EF4-FFF2-40B4-BE49-F238E27FC236}">
                  <a16:creationId xmlns="" xmlns:a16="http://schemas.microsoft.com/office/drawing/2014/main" id="{8ADAD4B0-0B50-A2E3-5011-5B53234BB339}"/>
                </a:ext>
              </a:extLst>
            </p:cNvPr>
            <p:cNvGrpSpPr/>
            <p:nvPr/>
          </p:nvGrpSpPr>
          <p:grpSpPr>
            <a:xfrm>
              <a:off x="2705524" y="1677867"/>
              <a:ext cx="2777589" cy="769716"/>
              <a:chOff x="1916496" y="1516834"/>
              <a:chExt cx="3755410" cy="769716"/>
            </a:xfrm>
          </p:grpSpPr>
          <p:graphicFrame>
            <p:nvGraphicFramePr>
              <p:cNvPr id="10" name="Graphique 9">
                <a:extLst>
                  <a:ext uri="{FF2B5EF4-FFF2-40B4-BE49-F238E27FC236}">
                    <a16:creationId xmlns="" xmlns:a16="http://schemas.microsoft.com/office/drawing/2014/main" id="{1943BFF8-4B3D-6167-5689-4AC72940C168}"/>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2"/>
              </a:graphicData>
            </a:graphic>
          </p:graphicFrame>
          <p:sp>
            <p:nvSpPr>
              <p:cNvPr id="28" name="ZoneTexte 27">
                <a:extLst>
                  <a:ext uri="{FF2B5EF4-FFF2-40B4-BE49-F238E27FC236}">
                    <a16:creationId xmlns="" xmlns:a16="http://schemas.microsoft.com/office/drawing/2014/main" id="{E5E9CB55-4BA1-EB84-A215-51954670F880}"/>
                  </a:ext>
                </a:extLst>
              </p:cNvPr>
              <p:cNvSpPr txBox="1"/>
              <p:nvPr/>
            </p:nvSpPr>
            <p:spPr>
              <a:xfrm>
                <a:off x="1916496"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97%</a:t>
                </a:r>
              </a:p>
            </p:txBody>
          </p:sp>
          <p:sp>
            <p:nvSpPr>
              <p:cNvPr id="29" name="ZoneTexte 28">
                <a:extLst>
                  <a:ext uri="{FF2B5EF4-FFF2-40B4-BE49-F238E27FC236}">
                    <a16:creationId xmlns="" xmlns:a16="http://schemas.microsoft.com/office/drawing/2014/main" id="{A93759A1-586C-886B-9405-61B660D6CEAF}"/>
                  </a:ext>
                </a:extLst>
              </p:cNvPr>
              <p:cNvSpPr txBox="1"/>
              <p:nvPr/>
            </p:nvSpPr>
            <p:spPr>
              <a:xfrm>
                <a:off x="2634690"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47%</a:t>
                </a:r>
              </a:p>
            </p:txBody>
          </p:sp>
          <p:sp>
            <p:nvSpPr>
              <p:cNvPr id="30" name="ZoneTexte 29">
                <a:extLst>
                  <a:ext uri="{FF2B5EF4-FFF2-40B4-BE49-F238E27FC236}">
                    <a16:creationId xmlns="" xmlns:a16="http://schemas.microsoft.com/office/drawing/2014/main" id="{C9DE672A-30EF-C3AA-2276-FF55D7630C32}"/>
                  </a:ext>
                </a:extLst>
              </p:cNvPr>
              <p:cNvSpPr txBox="1"/>
              <p:nvPr/>
            </p:nvSpPr>
            <p:spPr>
              <a:xfrm>
                <a:off x="5196494"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98%</a:t>
                </a:r>
              </a:p>
            </p:txBody>
          </p:sp>
          <p:sp>
            <p:nvSpPr>
              <p:cNvPr id="31" name="ZoneTexte 30">
                <a:extLst>
                  <a:ext uri="{FF2B5EF4-FFF2-40B4-BE49-F238E27FC236}">
                    <a16:creationId xmlns="" xmlns:a16="http://schemas.microsoft.com/office/drawing/2014/main" id="{078715B5-0868-434B-31FA-34B67E7EE5E9}"/>
                  </a:ext>
                </a:extLst>
              </p:cNvPr>
              <p:cNvSpPr txBox="1"/>
              <p:nvPr/>
            </p:nvSpPr>
            <p:spPr>
              <a:xfrm>
                <a:off x="4426340"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43%</a:t>
                </a:r>
              </a:p>
            </p:txBody>
          </p:sp>
        </p:grpSp>
        <p:grpSp>
          <p:nvGrpSpPr>
            <p:cNvPr id="34" name="Groupe 33">
              <a:extLst>
                <a:ext uri="{FF2B5EF4-FFF2-40B4-BE49-F238E27FC236}">
                  <a16:creationId xmlns="" xmlns:a16="http://schemas.microsoft.com/office/drawing/2014/main" id="{B690B7CC-8EB2-AF1D-0E26-1244E21E427B}"/>
                </a:ext>
              </a:extLst>
            </p:cNvPr>
            <p:cNvGrpSpPr/>
            <p:nvPr/>
          </p:nvGrpSpPr>
          <p:grpSpPr>
            <a:xfrm>
              <a:off x="2801776" y="2363934"/>
              <a:ext cx="2561022" cy="769716"/>
              <a:chOff x="2046632" y="1516834"/>
              <a:chExt cx="3462602" cy="769716"/>
            </a:xfrm>
          </p:grpSpPr>
          <p:graphicFrame>
            <p:nvGraphicFramePr>
              <p:cNvPr id="35" name="Graphique 34">
                <a:extLst>
                  <a:ext uri="{FF2B5EF4-FFF2-40B4-BE49-F238E27FC236}">
                    <a16:creationId xmlns="" xmlns:a16="http://schemas.microsoft.com/office/drawing/2014/main" id="{7A82E61D-B7A2-3405-1320-2F82F04CB1A2}"/>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35">
                <a:extLst>
                  <a:ext uri="{FF2B5EF4-FFF2-40B4-BE49-F238E27FC236}">
                    <a16:creationId xmlns="" xmlns:a16="http://schemas.microsoft.com/office/drawing/2014/main" id="{27DDAFFF-B6B6-273D-83A9-96C18F5EC7A9}"/>
                  </a:ext>
                </a:extLst>
              </p:cNvPr>
              <p:cNvSpPr txBox="1"/>
              <p:nvPr/>
            </p:nvSpPr>
            <p:spPr>
              <a:xfrm>
                <a:off x="2046632"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89%</a:t>
                </a:r>
              </a:p>
            </p:txBody>
          </p:sp>
          <p:sp>
            <p:nvSpPr>
              <p:cNvPr id="37" name="ZoneTexte 36">
                <a:extLst>
                  <a:ext uri="{FF2B5EF4-FFF2-40B4-BE49-F238E27FC236}">
                    <a16:creationId xmlns="" xmlns:a16="http://schemas.microsoft.com/office/drawing/2014/main" id="{93ED92D7-6CBD-B144-25ED-5ADB42A913DF}"/>
                  </a:ext>
                </a:extLst>
              </p:cNvPr>
              <p:cNvSpPr txBox="1"/>
              <p:nvPr/>
            </p:nvSpPr>
            <p:spPr>
              <a:xfrm>
                <a:off x="2846164"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32%</a:t>
                </a:r>
              </a:p>
            </p:txBody>
          </p:sp>
          <p:sp>
            <p:nvSpPr>
              <p:cNvPr id="38" name="ZoneTexte 37">
                <a:extLst>
                  <a:ext uri="{FF2B5EF4-FFF2-40B4-BE49-F238E27FC236}">
                    <a16:creationId xmlns="" xmlns:a16="http://schemas.microsoft.com/office/drawing/2014/main" id="{1C1ABD61-E383-50DE-77BB-A02A9FAC3241}"/>
                  </a:ext>
                </a:extLst>
              </p:cNvPr>
              <p:cNvSpPr txBox="1"/>
              <p:nvPr/>
            </p:nvSpPr>
            <p:spPr>
              <a:xfrm>
                <a:off x="5033822"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87%</a:t>
                </a:r>
              </a:p>
            </p:txBody>
          </p:sp>
          <p:sp>
            <p:nvSpPr>
              <p:cNvPr id="39" name="ZoneTexte 38">
                <a:extLst>
                  <a:ext uri="{FF2B5EF4-FFF2-40B4-BE49-F238E27FC236}">
                    <a16:creationId xmlns="" xmlns:a16="http://schemas.microsoft.com/office/drawing/2014/main" id="{F6D7E081-85DD-E48B-604F-22A864F159A9}"/>
                  </a:ext>
                </a:extLst>
              </p:cNvPr>
              <p:cNvSpPr txBox="1"/>
              <p:nvPr/>
            </p:nvSpPr>
            <p:spPr>
              <a:xfrm>
                <a:off x="4166063"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25%</a:t>
                </a:r>
              </a:p>
            </p:txBody>
          </p:sp>
        </p:grpSp>
        <p:grpSp>
          <p:nvGrpSpPr>
            <p:cNvPr id="41" name="Groupe 40">
              <a:extLst>
                <a:ext uri="{FF2B5EF4-FFF2-40B4-BE49-F238E27FC236}">
                  <a16:creationId xmlns="" xmlns:a16="http://schemas.microsoft.com/office/drawing/2014/main" id="{E39609F9-76FF-27E8-7636-531C4202EB03}"/>
                </a:ext>
              </a:extLst>
            </p:cNvPr>
            <p:cNvGrpSpPr/>
            <p:nvPr/>
          </p:nvGrpSpPr>
          <p:grpSpPr>
            <a:xfrm>
              <a:off x="2881399" y="3050001"/>
              <a:ext cx="2423005" cy="769716"/>
              <a:chOff x="2154285" y="1516834"/>
              <a:chExt cx="3276000" cy="769716"/>
            </a:xfrm>
          </p:grpSpPr>
          <p:graphicFrame>
            <p:nvGraphicFramePr>
              <p:cNvPr id="42" name="Graphique 41">
                <a:extLst>
                  <a:ext uri="{FF2B5EF4-FFF2-40B4-BE49-F238E27FC236}">
                    <a16:creationId xmlns="" xmlns:a16="http://schemas.microsoft.com/office/drawing/2014/main" id="{48653B82-9721-400B-21FA-D549C2512FCD}"/>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4"/>
              </a:graphicData>
            </a:graphic>
          </p:graphicFrame>
          <p:sp>
            <p:nvSpPr>
              <p:cNvPr id="43" name="ZoneTexte 42">
                <a:extLst>
                  <a:ext uri="{FF2B5EF4-FFF2-40B4-BE49-F238E27FC236}">
                    <a16:creationId xmlns="" xmlns:a16="http://schemas.microsoft.com/office/drawing/2014/main" id="{49F87045-A0C6-0537-3106-8735BC72D3EF}"/>
                  </a:ext>
                </a:extLst>
              </p:cNvPr>
              <p:cNvSpPr txBox="1"/>
              <p:nvPr/>
            </p:nvSpPr>
            <p:spPr>
              <a:xfrm>
                <a:off x="2941084"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25%</a:t>
                </a:r>
              </a:p>
            </p:txBody>
          </p:sp>
          <p:sp>
            <p:nvSpPr>
              <p:cNvPr id="44" name="ZoneTexte 43">
                <a:extLst>
                  <a:ext uri="{FF2B5EF4-FFF2-40B4-BE49-F238E27FC236}">
                    <a16:creationId xmlns="" xmlns:a16="http://schemas.microsoft.com/office/drawing/2014/main" id="{0FAFE41B-5FE6-0794-A65A-33C065DFB647}"/>
                  </a:ext>
                </a:extLst>
              </p:cNvPr>
              <p:cNvSpPr txBox="1"/>
              <p:nvPr/>
            </p:nvSpPr>
            <p:spPr>
              <a:xfrm>
                <a:off x="3106443"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14%</a:t>
                </a:r>
              </a:p>
            </p:txBody>
          </p:sp>
          <p:sp>
            <p:nvSpPr>
              <p:cNvPr id="45" name="ZoneTexte 44">
                <a:extLst>
                  <a:ext uri="{FF2B5EF4-FFF2-40B4-BE49-F238E27FC236}">
                    <a16:creationId xmlns="" xmlns:a16="http://schemas.microsoft.com/office/drawing/2014/main" id="{936DF00F-3DAD-8F1E-DA48-C7AAAD14BEAD}"/>
                  </a:ext>
                </a:extLst>
              </p:cNvPr>
              <p:cNvSpPr txBox="1"/>
              <p:nvPr/>
            </p:nvSpPr>
            <p:spPr>
              <a:xfrm>
                <a:off x="3960191"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11%</a:t>
                </a:r>
              </a:p>
            </p:txBody>
          </p:sp>
          <p:sp>
            <p:nvSpPr>
              <p:cNvPr id="46" name="ZoneTexte 45">
                <a:extLst>
                  <a:ext uri="{FF2B5EF4-FFF2-40B4-BE49-F238E27FC236}">
                    <a16:creationId xmlns="" xmlns:a16="http://schemas.microsoft.com/office/drawing/2014/main" id="{C4DAC7CA-56D8-B882-CC42-33AA1F6818EC}"/>
                  </a:ext>
                </a:extLst>
              </p:cNvPr>
              <p:cNvSpPr txBox="1"/>
              <p:nvPr/>
            </p:nvSpPr>
            <p:spPr>
              <a:xfrm>
                <a:off x="3905788"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6%</a:t>
                </a:r>
              </a:p>
            </p:txBody>
          </p:sp>
        </p:grpSp>
        <p:grpSp>
          <p:nvGrpSpPr>
            <p:cNvPr id="48" name="Groupe 47">
              <a:extLst>
                <a:ext uri="{FF2B5EF4-FFF2-40B4-BE49-F238E27FC236}">
                  <a16:creationId xmlns="" xmlns:a16="http://schemas.microsoft.com/office/drawing/2014/main" id="{9000FF84-CD91-CCAB-7612-6C83FEBDE6B9}"/>
                </a:ext>
              </a:extLst>
            </p:cNvPr>
            <p:cNvGrpSpPr/>
            <p:nvPr/>
          </p:nvGrpSpPr>
          <p:grpSpPr>
            <a:xfrm>
              <a:off x="2881399" y="3736068"/>
              <a:ext cx="2423006" cy="769716"/>
              <a:chOff x="2154285" y="1516834"/>
              <a:chExt cx="3276000" cy="769716"/>
            </a:xfrm>
          </p:grpSpPr>
          <p:graphicFrame>
            <p:nvGraphicFramePr>
              <p:cNvPr id="49" name="Graphique 48">
                <a:extLst>
                  <a:ext uri="{FF2B5EF4-FFF2-40B4-BE49-F238E27FC236}">
                    <a16:creationId xmlns="" xmlns:a16="http://schemas.microsoft.com/office/drawing/2014/main" id="{82D6CCA2-E46C-AF1A-E174-38C67214CFED}"/>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5"/>
              </a:graphicData>
            </a:graphic>
          </p:graphicFrame>
          <p:sp>
            <p:nvSpPr>
              <p:cNvPr id="50" name="ZoneTexte 49">
                <a:extLst>
                  <a:ext uri="{FF2B5EF4-FFF2-40B4-BE49-F238E27FC236}">
                    <a16:creationId xmlns="" xmlns:a16="http://schemas.microsoft.com/office/drawing/2014/main" id="{BFD6DDA5-754E-79A1-E2FE-B35E497167F7}"/>
                  </a:ext>
                </a:extLst>
              </p:cNvPr>
              <p:cNvSpPr txBox="1"/>
              <p:nvPr/>
            </p:nvSpPr>
            <p:spPr>
              <a:xfrm>
                <a:off x="3056620"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19%</a:t>
                </a:r>
              </a:p>
            </p:txBody>
          </p:sp>
          <p:sp>
            <p:nvSpPr>
              <p:cNvPr id="51" name="ZoneTexte 50">
                <a:extLst>
                  <a:ext uri="{FF2B5EF4-FFF2-40B4-BE49-F238E27FC236}">
                    <a16:creationId xmlns="" xmlns:a16="http://schemas.microsoft.com/office/drawing/2014/main" id="{C9A12F45-50AF-9433-5048-AD681E7D0F87}"/>
                  </a:ext>
                </a:extLst>
              </p:cNvPr>
              <p:cNvSpPr txBox="1"/>
              <p:nvPr/>
            </p:nvSpPr>
            <p:spPr>
              <a:xfrm>
                <a:off x="3157432"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11%</a:t>
                </a:r>
              </a:p>
            </p:txBody>
          </p:sp>
          <p:sp>
            <p:nvSpPr>
              <p:cNvPr id="52" name="ZoneTexte 51">
                <a:extLst>
                  <a:ext uri="{FF2B5EF4-FFF2-40B4-BE49-F238E27FC236}">
                    <a16:creationId xmlns="" xmlns:a16="http://schemas.microsoft.com/office/drawing/2014/main" id="{F8CE3301-7B93-D949-79BA-31D43113BBB0}"/>
                  </a:ext>
                </a:extLst>
              </p:cNvPr>
              <p:cNvSpPr txBox="1"/>
              <p:nvPr/>
            </p:nvSpPr>
            <p:spPr>
              <a:xfrm>
                <a:off x="3881791"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7%</a:t>
                </a:r>
              </a:p>
            </p:txBody>
          </p:sp>
          <p:sp>
            <p:nvSpPr>
              <p:cNvPr id="53" name="ZoneTexte 52">
                <a:extLst>
                  <a:ext uri="{FF2B5EF4-FFF2-40B4-BE49-F238E27FC236}">
                    <a16:creationId xmlns="" xmlns:a16="http://schemas.microsoft.com/office/drawing/2014/main" id="{D84EC373-CB99-2AF7-4CA0-CC6AADB13AB4}"/>
                  </a:ext>
                </a:extLst>
              </p:cNvPr>
              <p:cNvSpPr txBox="1"/>
              <p:nvPr/>
            </p:nvSpPr>
            <p:spPr>
              <a:xfrm>
                <a:off x="3891421"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5%</a:t>
                </a:r>
              </a:p>
            </p:txBody>
          </p:sp>
        </p:grpSp>
        <p:grpSp>
          <p:nvGrpSpPr>
            <p:cNvPr id="55" name="Groupe 54">
              <a:extLst>
                <a:ext uri="{FF2B5EF4-FFF2-40B4-BE49-F238E27FC236}">
                  <a16:creationId xmlns="" xmlns:a16="http://schemas.microsoft.com/office/drawing/2014/main" id="{3F6F49D4-9075-E702-86B5-CB6FF7B5DE9E}"/>
                </a:ext>
              </a:extLst>
            </p:cNvPr>
            <p:cNvGrpSpPr/>
            <p:nvPr/>
          </p:nvGrpSpPr>
          <p:grpSpPr>
            <a:xfrm>
              <a:off x="2881398" y="4422135"/>
              <a:ext cx="2423006" cy="769716"/>
              <a:chOff x="2154285" y="1516834"/>
              <a:chExt cx="3276000" cy="769716"/>
            </a:xfrm>
          </p:grpSpPr>
          <p:graphicFrame>
            <p:nvGraphicFramePr>
              <p:cNvPr id="56" name="Graphique 55">
                <a:extLst>
                  <a:ext uri="{FF2B5EF4-FFF2-40B4-BE49-F238E27FC236}">
                    <a16:creationId xmlns="" xmlns:a16="http://schemas.microsoft.com/office/drawing/2014/main" id="{4C8F65BC-A246-7E06-F9EA-F3CAAEC7A322}"/>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6"/>
              </a:graphicData>
            </a:graphic>
          </p:graphicFrame>
          <p:sp>
            <p:nvSpPr>
              <p:cNvPr id="57" name="ZoneTexte 56">
                <a:extLst>
                  <a:ext uri="{FF2B5EF4-FFF2-40B4-BE49-F238E27FC236}">
                    <a16:creationId xmlns="" xmlns:a16="http://schemas.microsoft.com/office/drawing/2014/main" id="{80A6222D-CCA9-BA46-C9F5-7E2C0DA9772F}"/>
                  </a:ext>
                </a:extLst>
              </p:cNvPr>
              <p:cNvSpPr txBox="1"/>
              <p:nvPr/>
            </p:nvSpPr>
            <p:spPr>
              <a:xfrm>
                <a:off x="2693008"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42%</a:t>
                </a:r>
              </a:p>
            </p:txBody>
          </p:sp>
          <p:sp>
            <p:nvSpPr>
              <p:cNvPr id="58" name="ZoneTexte 57">
                <a:extLst>
                  <a:ext uri="{FF2B5EF4-FFF2-40B4-BE49-F238E27FC236}">
                    <a16:creationId xmlns="" xmlns:a16="http://schemas.microsoft.com/office/drawing/2014/main" id="{142639ED-85A6-71C1-BB16-BD68C961D30D}"/>
                  </a:ext>
                </a:extLst>
              </p:cNvPr>
              <p:cNvSpPr txBox="1"/>
              <p:nvPr/>
            </p:nvSpPr>
            <p:spPr>
              <a:xfrm>
                <a:off x="2912465"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28%</a:t>
                </a:r>
              </a:p>
            </p:txBody>
          </p:sp>
          <p:sp>
            <p:nvSpPr>
              <p:cNvPr id="59" name="ZoneTexte 58">
                <a:extLst>
                  <a:ext uri="{FF2B5EF4-FFF2-40B4-BE49-F238E27FC236}">
                    <a16:creationId xmlns="" xmlns:a16="http://schemas.microsoft.com/office/drawing/2014/main" id="{A50AD196-A005-841D-99DD-2B31670F7CBE}"/>
                  </a:ext>
                </a:extLst>
              </p:cNvPr>
              <p:cNvSpPr txBox="1"/>
              <p:nvPr/>
            </p:nvSpPr>
            <p:spPr>
              <a:xfrm>
                <a:off x="4237436"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31%</a:t>
                </a:r>
              </a:p>
            </p:txBody>
          </p:sp>
          <p:sp>
            <p:nvSpPr>
              <p:cNvPr id="60" name="ZoneTexte 59">
                <a:extLst>
                  <a:ext uri="{FF2B5EF4-FFF2-40B4-BE49-F238E27FC236}">
                    <a16:creationId xmlns="" xmlns:a16="http://schemas.microsoft.com/office/drawing/2014/main" id="{42ACB27C-A8D6-A2B8-83A7-8A06A94A75D5}"/>
                  </a:ext>
                </a:extLst>
              </p:cNvPr>
              <p:cNvSpPr txBox="1"/>
              <p:nvPr/>
            </p:nvSpPr>
            <p:spPr>
              <a:xfrm>
                <a:off x="4097792"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20%</a:t>
                </a:r>
              </a:p>
            </p:txBody>
          </p:sp>
        </p:grpSp>
        <p:sp>
          <p:nvSpPr>
            <p:cNvPr id="61" name="ZoneTexte 60">
              <a:extLst>
                <a:ext uri="{FF2B5EF4-FFF2-40B4-BE49-F238E27FC236}">
                  <a16:creationId xmlns="" xmlns:a16="http://schemas.microsoft.com/office/drawing/2014/main" id="{2F2E0A79-1FF4-B8B3-0044-194481FDDC40}"/>
                </a:ext>
              </a:extLst>
            </p:cNvPr>
            <p:cNvSpPr txBox="1"/>
            <p:nvPr/>
          </p:nvSpPr>
          <p:spPr>
            <a:xfrm>
              <a:off x="3660961" y="1177245"/>
              <a:ext cx="902811" cy="500137"/>
            </a:xfrm>
            <a:prstGeom prst="rect">
              <a:avLst/>
            </a:prstGeom>
            <a:noFill/>
          </p:spPr>
          <p:txBody>
            <a:bodyPr wrap="none" rtlCol="0">
              <a:spAutoFit/>
            </a:bodyPr>
            <a:lstStyle/>
            <a:p>
              <a:pPr algn="ctr">
                <a:spcBef>
                  <a:spcPts val="300"/>
                </a:spcBef>
              </a:pPr>
              <a:r>
                <a:rPr lang="fr-FR" sz="1400" b="1" dirty="0"/>
                <a:t>Global</a:t>
              </a:r>
            </a:p>
            <a:p>
              <a:pPr algn="ctr">
                <a:spcBef>
                  <a:spcPts val="300"/>
                </a:spcBef>
              </a:pPr>
              <a:r>
                <a:rPr lang="fr-FR" sz="1000" dirty="0"/>
                <a:t>Patients (%)</a:t>
              </a:r>
            </a:p>
          </p:txBody>
        </p:sp>
        <p:grpSp>
          <p:nvGrpSpPr>
            <p:cNvPr id="76" name="Groupe 75">
              <a:extLst>
                <a:ext uri="{FF2B5EF4-FFF2-40B4-BE49-F238E27FC236}">
                  <a16:creationId xmlns="" xmlns:a16="http://schemas.microsoft.com/office/drawing/2014/main" id="{937A317C-8002-C142-99C1-D71C301C22B5}"/>
                </a:ext>
              </a:extLst>
            </p:cNvPr>
            <p:cNvGrpSpPr/>
            <p:nvPr/>
          </p:nvGrpSpPr>
          <p:grpSpPr>
            <a:xfrm>
              <a:off x="2881399" y="5108200"/>
              <a:ext cx="2423007" cy="769716"/>
              <a:chOff x="2154285" y="1516834"/>
              <a:chExt cx="3276000" cy="769716"/>
            </a:xfrm>
          </p:grpSpPr>
          <p:graphicFrame>
            <p:nvGraphicFramePr>
              <p:cNvPr id="77" name="Graphique 76">
                <a:extLst>
                  <a:ext uri="{FF2B5EF4-FFF2-40B4-BE49-F238E27FC236}">
                    <a16:creationId xmlns="" xmlns:a16="http://schemas.microsoft.com/office/drawing/2014/main" id="{E87F373B-0AF0-64AF-D961-2625FBF76B47}"/>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7"/>
              </a:graphicData>
            </a:graphic>
          </p:graphicFrame>
          <p:sp>
            <p:nvSpPr>
              <p:cNvPr id="78" name="ZoneTexte 77">
                <a:extLst>
                  <a:ext uri="{FF2B5EF4-FFF2-40B4-BE49-F238E27FC236}">
                    <a16:creationId xmlns="" xmlns:a16="http://schemas.microsoft.com/office/drawing/2014/main" id="{62D22182-DE60-F233-8157-948E7F5B0D67}"/>
                  </a:ext>
                </a:extLst>
              </p:cNvPr>
              <p:cNvSpPr txBox="1"/>
              <p:nvPr/>
            </p:nvSpPr>
            <p:spPr>
              <a:xfrm>
                <a:off x="3033380"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19%</a:t>
                </a:r>
              </a:p>
            </p:txBody>
          </p:sp>
          <p:sp>
            <p:nvSpPr>
              <p:cNvPr id="79" name="ZoneTexte 78">
                <a:extLst>
                  <a:ext uri="{FF2B5EF4-FFF2-40B4-BE49-F238E27FC236}">
                    <a16:creationId xmlns="" xmlns:a16="http://schemas.microsoft.com/office/drawing/2014/main" id="{BF75098E-3CD4-E43A-A87A-2CB61D745D84}"/>
                  </a:ext>
                </a:extLst>
              </p:cNvPr>
              <p:cNvSpPr txBox="1"/>
              <p:nvPr/>
            </p:nvSpPr>
            <p:spPr>
              <a:xfrm>
                <a:off x="3100138"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14%</a:t>
                </a:r>
              </a:p>
            </p:txBody>
          </p:sp>
          <p:sp>
            <p:nvSpPr>
              <p:cNvPr id="80" name="ZoneTexte 79">
                <a:extLst>
                  <a:ext uri="{FF2B5EF4-FFF2-40B4-BE49-F238E27FC236}">
                    <a16:creationId xmlns="" xmlns:a16="http://schemas.microsoft.com/office/drawing/2014/main" id="{C3F87C28-E5C3-3C3E-6DB3-46DE3C5FEDD5}"/>
                  </a:ext>
                </a:extLst>
              </p:cNvPr>
              <p:cNvSpPr txBox="1"/>
              <p:nvPr/>
            </p:nvSpPr>
            <p:spPr>
              <a:xfrm>
                <a:off x="3944133"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10%</a:t>
                </a:r>
              </a:p>
            </p:txBody>
          </p:sp>
          <p:sp>
            <p:nvSpPr>
              <p:cNvPr id="81" name="ZoneTexte 80">
                <a:extLst>
                  <a:ext uri="{FF2B5EF4-FFF2-40B4-BE49-F238E27FC236}">
                    <a16:creationId xmlns="" xmlns:a16="http://schemas.microsoft.com/office/drawing/2014/main" id="{43C4481A-906A-45F4-D39A-F433439E57EC}"/>
                  </a:ext>
                </a:extLst>
              </p:cNvPr>
              <p:cNvSpPr txBox="1"/>
              <p:nvPr/>
            </p:nvSpPr>
            <p:spPr>
              <a:xfrm>
                <a:off x="3898462"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6%</a:t>
                </a:r>
              </a:p>
            </p:txBody>
          </p:sp>
        </p:grpSp>
      </p:grpSp>
      <p:grpSp>
        <p:nvGrpSpPr>
          <p:cNvPr id="198" name="Groupe 197">
            <a:extLst>
              <a:ext uri="{FF2B5EF4-FFF2-40B4-BE49-F238E27FC236}">
                <a16:creationId xmlns="" xmlns:a16="http://schemas.microsoft.com/office/drawing/2014/main" id="{2090E850-8133-1278-2FB2-927D3DD79B6B}"/>
              </a:ext>
            </a:extLst>
          </p:cNvPr>
          <p:cNvGrpSpPr/>
          <p:nvPr/>
        </p:nvGrpSpPr>
        <p:grpSpPr>
          <a:xfrm>
            <a:off x="5978114" y="1177245"/>
            <a:ext cx="2753526" cy="4700671"/>
            <a:chOff x="5923972" y="1177245"/>
            <a:chExt cx="2753526" cy="4700671"/>
          </a:xfrm>
        </p:grpSpPr>
        <p:grpSp>
          <p:nvGrpSpPr>
            <p:cNvPr id="122" name="Groupe 121">
              <a:extLst>
                <a:ext uri="{FF2B5EF4-FFF2-40B4-BE49-F238E27FC236}">
                  <a16:creationId xmlns="" xmlns:a16="http://schemas.microsoft.com/office/drawing/2014/main" id="{01373FFE-822D-3B12-2FE8-D4865991A0ED}"/>
                </a:ext>
              </a:extLst>
            </p:cNvPr>
            <p:cNvGrpSpPr/>
            <p:nvPr/>
          </p:nvGrpSpPr>
          <p:grpSpPr>
            <a:xfrm>
              <a:off x="5923972" y="1677867"/>
              <a:ext cx="2753526" cy="769716"/>
              <a:chOff x="1932764" y="1516834"/>
              <a:chExt cx="3722874" cy="769716"/>
            </a:xfrm>
          </p:grpSpPr>
          <p:graphicFrame>
            <p:nvGraphicFramePr>
              <p:cNvPr id="154" name="Graphique 153">
                <a:extLst>
                  <a:ext uri="{FF2B5EF4-FFF2-40B4-BE49-F238E27FC236}">
                    <a16:creationId xmlns="" xmlns:a16="http://schemas.microsoft.com/office/drawing/2014/main" id="{16838F39-5CC4-D7F9-3E60-3CC62D59EF2C}"/>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8"/>
              </a:graphicData>
            </a:graphic>
          </p:graphicFrame>
          <p:sp>
            <p:nvSpPr>
              <p:cNvPr id="155" name="ZoneTexte 154">
                <a:extLst>
                  <a:ext uri="{FF2B5EF4-FFF2-40B4-BE49-F238E27FC236}">
                    <a16:creationId xmlns="" xmlns:a16="http://schemas.microsoft.com/office/drawing/2014/main" id="{62371A2D-8239-CAD0-7A22-2A7C9FBC0456}"/>
                  </a:ext>
                </a:extLst>
              </p:cNvPr>
              <p:cNvSpPr txBox="1"/>
              <p:nvPr/>
            </p:nvSpPr>
            <p:spPr>
              <a:xfrm>
                <a:off x="1932764"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95%</a:t>
                </a:r>
              </a:p>
            </p:txBody>
          </p:sp>
          <p:sp>
            <p:nvSpPr>
              <p:cNvPr id="156" name="ZoneTexte 155">
                <a:extLst>
                  <a:ext uri="{FF2B5EF4-FFF2-40B4-BE49-F238E27FC236}">
                    <a16:creationId xmlns="" xmlns:a16="http://schemas.microsoft.com/office/drawing/2014/main" id="{9CA616DA-EE06-ADEC-80F2-7FC0970CC17F}"/>
                  </a:ext>
                </a:extLst>
              </p:cNvPr>
              <p:cNvSpPr txBox="1"/>
              <p:nvPr/>
            </p:nvSpPr>
            <p:spPr>
              <a:xfrm>
                <a:off x="2813631"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34%</a:t>
                </a:r>
              </a:p>
            </p:txBody>
          </p:sp>
          <p:sp>
            <p:nvSpPr>
              <p:cNvPr id="157" name="ZoneTexte 156">
                <a:extLst>
                  <a:ext uri="{FF2B5EF4-FFF2-40B4-BE49-F238E27FC236}">
                    <a16:creationId xmlns="" xmlns:a16="http://schemas.microsoft.com/office/drawing/2014/main" id="{D35C0058-13A2-254C-B875-831E3E057FD9}"/>
                  </a:ext>
                </a:extLst>
              </p:cNvPr>
              <p:cNvSpPr txBox="1"/>
              <p:nvPr/>
            </p:nvSpPr>
            <p:spPr>
              <a:xfrm>
                <a:off x="5180226"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96%</a:t>
                </a:r>
              </a:p>
            </p:txBody>
          </p:sp>
          <p:sp>
            <p:nvSpPr>
              <p:cNvPr id="158" name="ZoneTexte 157">
                <a:extLst>
                  <a:ext uri="{FF2B5EF4-FFF2-40B4-BE49-F238E27FC236}">
                    <a16:creationId xmlns="" xmlns:a16="http://schemas.microsoft.com/office/drawing/2014/main" id="{A6328D9D-1F71-D853-9C21-4EC554A90130}"/>
                  </a:ext>
                </a:extLst>
              </p:cNvPr>
              <p:cNvSpPr txBox="1"/>
              <p:nvPr/>
            </p:nvSpPr>
            <p:spPr>
              <a:xfrm>
                <a:off x="4182332"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27%</a:t>
                </a:r>
              </a:p>
            </p:txBody>
          </p:sp>
        </p:grpSp>
        <p:grpSp>
          <p:nvGrpSpPr>
            <p:cNvPr id="123" name="Groupe 122">
              <a:extLst>
                <a:ext uri="{FF2B5EF4-FFF2-40B4-BE49-F238E27FC236}">
                  <a16:creationId xmlns="" xmlns:a16="http://schemas.microsoft.com/office/drawing/2014/main" id="{889D4078-0AC6-4B3A-C51A-F98B8B9A4F3E}"/>
                </a:ext>
              </a:extLst>
            </p:cNvPr>
            <p:cNvGrpSpPr/>
            <p:nvPr/>
          </p:nvGrpSpPr>
          <p:grpSpPr>
            <a:xfrm>
              <a:off x="6020225" y="2363934"/>
              <a:ext cx="2536958" cy="769716"/>
              <a:chOff x="2062902" y="1516834"/>
              <a:chExt cx="3430066" cy="769716"/>
            </a:xfrm>
          </p:grpSpPr>
          <p:graphicFrame>
            <p:nvGraphicFramePr>
              <p:cNvPr id="149" name="Graphique 148">
                <a:extLst>
                  <a:ext uri="{FF2B5EF4-FFF2-40B4-BE49-F238E27FC236}">
                    <a16:creationId xmlns="" xmlns:a16="http://schemas.microsoft.com/office/drawing/2014/main" id="{6D88A752-D46E-E03D-C1CA-86B9F3172737}"/>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9"/>
              </a:graphicData>
            </a:graphic>
          </p:graphicFrame>
          <p:sp>
            <p:nvSpPr>
              <p:cNvPr id="150" name="ZoneTexte 149">
                <a:extLst>
                  <a:ext uri="{FF2B5EF4-FFF2-40B4-BE49-F238E27FC236}">
                    <a16:creationId xmlns="" xmlns:a16="http://schemas.microsoft.com/office/drawing/2014/main" id="{F8B3CA02-8A07-68ED-5B60-AF42A324156D}"/>
                  </a:ext>
                </a:extLst>
              </p:cNvPr>
              <p:cNvSpPr txBox="1"/>
              <p:nvPr/>
            </p:nvSpPr>
            <p:spPr>
              <a:xfrm>
                <a:off x="2062902"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86%</a:t>
                </a:r>
              </a:p>
            </p:txBody>
          </p:sp>
          <p:sp>
            <p:nvSpPr>
              <p:cNvPr id="151" name="ZoneTexte 150">
                <a:extLst>
                  <a:ext uri="{FF2B5EF4-FFF2-40B4-BE49-F238E27FC236}">
                    <a16:creationId xmlns="" xmlns:a16="http://schemas.microsoft.com/office/drawing/2014/main" id="{2C30C8E6-E76C-AB18-53BC-067C3CD5131E}"/>
                  </a:ext>
                </a:extLst>
              </p:cNvPr>
              <p:cNvSpPr txBox="1"/>
              <p:nvPr/>
            </p:nvSpPr>
            <p:spPr>
              <a:xfrm>
                <a:off x="2911235"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27%</a:t>
                </a:r>
              </a:p>
            </p:txBody>
          </p:sp>
          <p:sp>
            <p:nvSpPr>
              <p:cNvPr id="152" name="ZoneTexte 151">
                <a:extLst>
                  <a:ext uri="{FF2B5EF4-FFF2-40B4-BE49-F238E27FC236}">
                    <a16:creationId xmlns="" xmlns:a16="http://schemas.microsoft.com/office/drawing/2014/main" id="{0F55C4E1-0834-EDD8-4D81-2C286FD1A71D}"/>
                  </a:ext>
                </a:extLst>
              </p:cNvPr>
              <p:cNvSpPr txBox="1"/>
              <p:nvPr/>
            </p:nvSpPr>
            <p:spPr>
              <a:xfrm>
                <a:off x="5017556"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85%</a:t>
                </a:r>
              </a:p>
            </p:txBody>
          </p:sp>
          <p:sp>
            <p:nvSpPr>
              <p:cNvPr id="153" name="ZoneTexte 152">
                <a:extLst>
                  <a:ext uri="{FF2B5EF4-FFF2-40B4-BE49-F238E27FC236}">
                    <a16:creationId xmlns="" xmlns:a16="http://schemas.microsoft.com/office/drawing/2014/main" id="{EBC9C9F8-DF18-725F-F623-42BDE037C117}"/>
                  </a:ext>
                </a:extLst>
              </p:cNvPr>
              <p:cNvSpPr txBox="1"/>
              <p:nvPr/>
            </p:nvSpPr>
            <p:spPr>
              <a:xfrm>
                <a:off x="4133528"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23%</a:t>
                </a:r>
              </a:p>
            </p:txBody>
          </p:sp>
        </p:grpSp>
        <p:grpSp>
          <p:nvGrpSpPr>
            <p:cNvPr id="124" name="Groupe 123">
              <a:extLst>
                <a:ext uri="{FF2B5EF4-FFF2-40B4-BE49-F238E27FC236}">
                  <a16:creationId xmlns="" xmlns:a16="http://schemas.microsoft.com/office/drawing/2014/main" id="{7A400686-7B53-3113-D424-071F014E2866}"/>
                </a:ext>
              </a:extLst>
            </p:cNvPr>
            <p:cNvGrpSpPr/>
            <p:nvPr/>
          </p:nvGrpSpPr>
          <p:grpSpPr>
            <a:xfrm>
              <a:off x="6087814" y="3050001"/>
              <a:ext cx="2423006" cy="769716"/>
              <a:chOff x="2154285" y="1516834"/>
              <a:chExt cx="3276000" cy="769716"/>
            </a:xfrm>
          </p:grpSpPr>
          <p:graphicFrame>
            <p:nvGraphicFramePr>
              <p:cNvPr id="144" name="Graphique 143">
                <a:extLst>
                  <a:ext uri="{FF2B5EF4-FFF2-40B4-BE49-F238E27FC236}">
                    <a16:creationId xmlns="" xmlns:a16="http://schemas.microsoft.com/office/drawing/2014/main" id="{BE761615-497A-CE00-C609-2856EB0ACCAF}"/>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0"/>
              </a:graphicData>
            </a:graphic>
          </p:graphicFrame>
          <p:sp>
            <p:nvSpPr>
              <p:cNvPr id="145" name="ZoneTexte 144">
                <a:extLst>
                  <a:ext uri="{FF2B5EF4-FFF2-40B4-BE49-F238E27FC236}">
                    <a16:creationId xmlns="" xmlns:a16="http://schemas.microsoft.com/office/drawing/2014/main" id="{30E17526-F058-8A26-F5CB-1C6596BEDB11}"/>
                  </a:ext>
                </a:extLst>
              </p:cNvPr>
              <p:cNvSpPr txBox="1"/>
              <p:nvPr/>
            </p:nvSpPr>
            <p:spPr>
              <a:xfrm>
                <a:off x="3104001"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13%</a:t>
                </a:r>
              </a:p>
            </p:txBody>
          </p:sp>
          <p:sp>
            <p:nvSpPr>
              <p:cNvPr id="146" name="ZoneTexte 145">
                <a:extLst>
                  <a:ext uri="{FF2B5EF4-FFF2-40B4-BE49-F238E27FC236}">
                    <a16:creationId xmlns="" xmlns:a16="http://schemas.microsoft.com/office/drawing/2014/main" id="{BEB909F3-5C6A-1315-B5F9-9CA921A34EF7}"/>
                  </a:ext>
                </a:extLst>
              </p:cNvPr>
              <p:cNvSpPr txBox="1"/>
              <p:nvPr/>
            </p:nvSpPr>
            <p:spPr>
              <a:xfrm>
                <a:off x="3293972"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9%</a:t>
                </a:r>
              </a:p>
            </p:txBody>
          </p:sp>
          <p:sp>
            <p:nvSpPr>
              <p:cNvPr id="147" name="ZoneTexte 146">
                <a:extLst>
                  <a:ext uri="{FF2B5EF4-FFF2-40B4-BE49-F238E27FC236}">
                    <a16:creationId xmlns="" xmlns:a16="http://schemas.microsoft.com/office/drawing/2014/main" id="{277E7C65-2C92-AFF6-9E69-5296BB22CF95}"/>
                  </a:ext>
                </a:extLst>
              </p:cNvPr>
              <p:cNvSpPr txBox="1"/>
              <p:nvPr/>
            </p:nvSpPr>
            <p:spPr>
              <a:xfrm>
                <a:off x="3895121"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7%</a:t>
                </a:r>
              </a:p>
            </p:txBody>
          </p:sp>
          <p:sp>
            <p:nvSpPr>
              <p:cNvPr id="148" name="ZoneTexte 147">
                <a:extLst>
                  <a:ext uri="{FF2B5EF4-FFF2-40B4-BE49-F238E27FC236}">
                    <a16:creationId xmlns="" xmlns:a16="http://schemas.microsoft.com/office/drawing/2014/main" id="{B5B97D82-B659-3EC0-819E-DD8FE2086320}"/>
                  </a:ext>
                </a:extLst>
              </p:cNvPr>
              <p:cNvSpPr txBox="1"/>
              <p:nvPr/>
            </p:nvSpPr>
            <p:spPr>
              <a:xfrm>
                <a:off x="3856986"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4%</a:t>
                </a:r>
              </a:p>
            </p:txBody>
          </p:sp>
        </p:grpSp>
        <p:grpSp>
          <p:nvGrpSpPr>
            <p:cNvPr id="125" name="Groupe 124">
              <a:extLst>
                <a:ext uri="{FF2B5EF4-FFF2-40B4-BE49-F238E27FC236}">
                  <a16:creationId xmlns="" xmlns:a16="http://schemas.microsoft.com/office/drawing/2014/main" id="{5A8A3C5C-A824-AA24-7658-5E31F3B6E43D}"/>
                </a:ext>
              </a:extLst>
            </p:cNvPr>
            <p:cNvGrpSpPr/>
            <p:nvPr/>
          </p:nvGrpSpPr>
          <p:grpSpPr>
            <a:xfrm>
              <a:off x="6087814" y="3736068"/>
              <a:ext cx="2423006" cy="769716"/>
              <a:chOff x="2154285" y="1516834"/>
              <a:chExt cx="3276000" cy="769716"/>
            </a:xfrm>
          </p:grpSpPr>
          <p:graphicFrame>
            <p:nvGraphicFramePr>
              <p:cNvPr id="139" name="Graphique 138">
                <a:extLst>
                  <a:ext uri="{FF2B5EF4-FFF2-40B4-BE49-F238E27FC236}">
                    <a16:creationId xmlns="" xmlns:a16="http://schemas.microsoft.com/office/drawing/2014/main" id="{43B2034E-1455-703B-8427-4552942EA213}"/>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1"/>
              </a:graphicData>
            </a:graphic>
          </p:graphicFrame>
          <p:sp>
            <p:nvSpPr>
              <p:cNvPr id="140" name="ZoneTexte 139">
                <a:extLst>
                  <a:ext uri="{FF2B5EF4-FFF2-40B4-BE49-F238E27FC236}">
                    <a16:creationId xmlns="" xmlns:a16="http://schemas.microsoft.com/office/drawing/2014/main" id="{49654BBE-0CF9-4EC9-0C78-FD7233440F73}"/>
                  </a:ext>
                </a:extLst>
              </p:cNvPr>
              <p:cNvSpPr txBox="1"/>
              <p:nvPr/>
            </p:nvSpPr>
            <p:spPr>
              <a:xfrm>
                <a:off x="3138978"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11%</a:t>
                </a:r>
              </a:p>
            </p:txBody>
          </p:sp>
          <p:sp>
            <p:nvSpPr>
              <p:cNvPr id="141" name="ZoneTexte 140">
                <a:extLst>
                  <a:ext uri="{FF2B5EF4-FFF2-40B4-BE49-F238E27FC236}">
                    <a16:creationId xmlns="" xmlns:a16="http://schemas.microsoft.com/office/drawing/2014/main" id="{E4E91D7D-7FB3-25B7-C570-920D2D12F44B}"/>
                  </a:ext>
                </a:extLst>
              </p:cNvPr>
              <p:cNvSpPr txBox="1"/>
              <p:nvPr/>
            </p:nvSpPr>
            <p:spPr>
              <a:xfrm>
                <a:off x="3293981"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8%</a:t>
                </a:r>
              </a:p>
            </p:txBody>
          </p:sp>
          <p:sp>
            <p:nvSpPr>
              <p:cNvPr id="142" name="ZoneTexte 141">
                <a:extLst>
                  <a:ext uri="{FF2B5EF4-FFF2-40B4-BE49-F238E27FC236}">
                    <a16:creationId xmlns="" xmlns:a16="http://schemas.microsoft.com/office/drawing/2014/main" id="{70C70CAB-9222-BC53-5601-969ADCF7AA5D}"/>
                  </a:ext>
                </a:extLst>
              </p:cNvPr>
              <p:cNvSpPr txBox="1"/>
              <p:nvPr/>
            </p:nvSpPr>
            <p:spPr>
              <a:xfrm>
                <a:off x="3873258"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5%</a:t>
                </a:r>
              </a:p>
            </p:txBody>
          </p:sp>
          <p:sp>
            <p:nvSpPr>
              <p:cNvPr id="143" name="ZoneTexte 142">
                <a:extLst>
                  <a:ext uri="{FF2B5EF4-FFF2-40B4-BE49-F238E27FC236}">
                    <a16:creationId xmlns="" xmlns:a16="http://schemas.microsoft.com/office/drawing/2014/main" id="{7C80BB3B-905B-D7AC-6CD3-40D4F1754A92}"/>
                  </a:ext>
                </a:extLst>
              </p:cNvPr>
              <p:cNvSpPr txBox="1"/>
              <p:nvPr/>
            </p:nvSpPr>
            <p:spPr>
              <a:xfrm>
                <a:off x="3856990"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4%</a:t>
                </a:r>
              </a:p>
            </p:txBody>
          </p:sp>
        </p:grpSp>
        <p:grpSp>
          <p:nvGrpSpPr>
            <p:cNvPr id="126" name="Groupe 125">
              <a:extLst>
                <a:ext uri="{FF2B5EF4-FFF2-40B4-BE49-F238E27FC236}">
                  <a16:creationId xmlns="" xmlns:a16="http://schemas.microsoft.com/office/drawing/2014/main" id="{EFF5FA1D-302F-4A88-ECCA-ACD4D05B4410}"/>
                </a:ext>
              </a:extLst>
            </p:cNvPr>
            <p:cNvGrpSpPr/>
            <p:nvPr/>
          </p:nvGrpSpPr>
          <p:grpSpPr>
            <a:xfrm>
              <a:off x="6087815" y="4422135"/>
              <a:ext cx="2423007" cy="769716"/>
              <a:chOff x="2154285" y="1516834"/>
              <a:chExt cx="3276000" cy="769716"/>
            </a:xfrm>
          </p:grpSpPr>
          <p:graphicFrame>
            <p:nvGraphicFramePr>
              <p:cNvPr id="134" name="Graphique 133">
                <a:extLst>
                  <a:ext uri="{FF2B5EF4-FFF2-40B4-BE49-F238E27FC236}">
                    <a16:creationId xmlns="" xmlns:a16="http://schemas.microsoft.com/office/drawing/2014/main" id="{AD9867CB-F46E-3A18-8610-0E0F9D977EB8}"/>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2"/>
              </a:graphicData>
            </a:graphic>
          </p:graphicFrame>
          <p:sp>
            <p:nvSpPr>
              <p:cNvPr id="135" name="ZoneTexte 134">
                <a:extLst>
                  <a:ext uri="{FF2B5EF4-FFF2-40B4-BE49-F238E27FC236}">
                    <a16:creationId xmlns="" xmlns:a16="http://schemas.microsoft.com/office/drawing/2014/main" id="{F0D4249C-19B8-8798-C71A-E9FAE361FF66}"/>
                  </a:ext>
                </a:extLst>
              </p:cNvPr>
              <p:cNvSpPr txBox="1"/>
              <p:nvPr/>
            </p:nvSpPr>
            <p:spPr>
              <a:xfrm>
                <a:off x="2992572"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21%</a:t>
                </a:r>
              </a:p>
            </p:txBody>
          </p:sp>
          <p:sp>
            <p:nvSpPr>
              <p:cNvPr id="136" name="ZoneTexte 135">
                <a:extLst>
                  <a:ext uri="{FF2B5EF4-FFF2-40B4-BE49-F238E27FC236}">
                    <a16:creationId xmlns="" xmlns:a16="http://schemas.microsoft.com/office/drawing/2014/main" id="{72C182F1-7FD4-4C84-7D74-FA881DC1AABB}"/>
                  </a:ext>
                </a:extLst>
              </p:cNvPr>
              <p:cNvSpPr txBox="1"/>
              <p:nvPr/>
            </p:nvSpPr>
            <p:spPr>
              <a:xfrm>
                <a:off x="3090179"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14%</a:t>
                </a:r>
              </a:p>
            </p:txBody>
          </p:sp>
          <p:sp>
            <p:nvSpPr>
              <p:cNvPr id="137" name="ZoneTexte 136">
                <a:extLst>
                  <a:ext uri="{FF2B5EF4-FFF2-40B4-BE49-F238E27FC236}">
                    <a16:creationId xmlns="" xmlns:a16="http://schemas.microsoft.com/office/drawing/2014/main" id="{74E09CA8-504E-8B2D-EC4B-D35706B3FD29}"/>
                  </a:ext>
                </a:extLst>
              </p:cNvPr>
              <p:cNvSpPr txBox="1"/>
              <p:nvPr/>
            </p:nvSpPr>
            <p:spPr>
              <a:xfrm>
                <a:off x="4019655"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15%</a:t>
                </a:r>
              </a:p>
            </p:txBody>
          </p:sp>
          <p:sp>
            <p:nvSpPr>
              <p:cNvPr id="138" name="ZoneTexte 137">
                <a:extLst>
                  <a:ext uri="{FF2B5EF4-FFF2-40B4-BE49-F238E27FC236}">
                    <a16:creationId xmlns="" xmlns:a16="http://schemas.microsoft.com/office/drawing/2014/main" id="{47A497C7-DB70-19BE-1120-726A70DE82DE}"/>
                  </a:ext>
                </a:extLst>
              </p:cNvPr>
              <p:cNvSpPr txBox="1"/>
              <p:nvPr/>
            </p:nvSpPr>
            <p:spPr>
              <a:xfrm>
                <a:off x="3922050" y="1897317"/>
                <a:ext cx="369213" cy="261610"/>
              </a:xfrm>
              <a:prstGeom prst="rect">
                <a:avLst/>
              </a:prstGeom>
              <a:noFill/>
            </p:spPr>
            <p:txBody>
              <a:bodyPr wrap="none" lIns="36000" rIns="36000" rtlCol="0">
                <a:spAutoFit/>
              </a:bodyPr>
              <a:lstStyle/>
              <a:p>
                <a:r>
                  <a:rPr lang="fr-FR" sz="1100" b="1" dirty="0">
                    <a:solidFill>
                      <a:schemeClr val="tx1">
                        <a:lumMod val="50000"/>
                        <a:lumOff val="50000"/>
                      </a:schemeClr>
                    </a:solidFill>
                  </a:rPr>
                  <a:t>8%</a:t>
                </a:r>
              </a:p>
            </p:txBody>
          </p:sp>
        </p:grpSp>
        <p:sp>
          <p:nvSpPr>
            <p:cNvPr id="127" name="ZoneTexte 126">
              <a:extLst>
                <a:ext uri="{FF2B5EF4-FFF2-40B4-BE49-F238E27FC236}">
                  <a16:creationId xmlns="" xmlns:a16="http://schemas.microsoft.com/office/drawing/2014/main" id="{EB8A4126-181E-1877-BF24-D8ED21A0B628}"/>
                </a:ext>
              </a:extLst>
            </p:cNvPr>
            <p:cNvSpPr txBox="1"/>
            <p:nvPr/>
          </p:nvSpPr>
          <p:spPr>
            <a:xfrm>
              <a:off x="6242209" y="1177245"/>
              <a:ext cx="2153154" cy="500137"/>
            </a:xfrm>
            <a:prstGeom prst="rect">
              <a:avLst/>
            </a:prstGeom>
            <a:noFill/>
          </p:spPr>
          <p:txBody>
            <a:bodyPr wrap="none" rtlCol="0">
              <a:spAutoFit/>
            </a:bodyPr>
            <a:lstStyle/>
            <a:p>
              <a:pPr algn="ctr">
                <a:spcBef>
                  <a:spcPts val="300"/>
                </a:spcBef>
              </a:pPr>
              <a:r>
                <a:rPr lang="fr-FR" sz="1400" b="1" dirty="0"/>
                <a:t>Période Néoadjuvante</a:t>
              </a:r>
            </a:p>
            <a:p>
              <a:pPr algn="ctr">
                <a:spcBef>
                  <a:spcPts val="300"/>
                </a:spcBef>
              </a:pPr>
              <a:r>
                <a:rPr lang="fr-FR" sz="1000" dirty="0"/>
                <a:t>Patients (%)</a:t>
              </a:r>
            </a:p>
          </p:txBody>
        </p:sp>
        <p:grpSp>
          <p:nvGrpSpPr>
            <p:cNvPr id="128" name="Groupe 127">
              <a:extLst>
                <a:ext uri="{FF2B5EF4-FFF2-40B4-BE49-F238E27FC236}">
                  <a16:creationId xmlns="" xmlns:a16="http://schemas.microsoft.com/office/drawing/2014/main" id="{4703AEB0-9959-6C6C-9996-8D0D0A481922}"/>
                </a:ext>
              </a:extLst>
            </p:cNvPr>
            <p:cNvGrpSpPr/>
            <p:nvPr/>
          </p:nvGrpSpPr>
          <p:grpSpPr>
            <a:xfrm>
              <a:off x="6087815" y="5108200"/>
              <a:ext cx="2423006" cy="769716"/>
              <a:chOff x="2154285" y="1516834"/>
              <a:chExt cx="3276000" cy="769716"/>
            </a:xfrm>
          </p:grpSpPr>
          <p:graphicFrame>
            <p:nvGraphicFramePr>
              <p:cNvPr id="129" name="Graphique 128">
                <a:extLst>
                  <a:ext uri="{FF2B5EF4-FFF2-40B4-BE49-F238E27FC236}">
                    <a16:creationId xmlns="" xmlns:a16="http://schemas.microsoft.com/office/drawing/2014/main" id="{4BA1645A-2FF7-329D-B2B1-B9471A370E51}"/>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3"/>
              </a:graphicData>
            </a:graphic>
          </p:graphicFrame>
          <p:sp>
            <p:nvSpPr>
              <p:cNvPr id="130" name="ZoneTexte 129">
                <a:extLst>
                  <a:ext uri="{FF2B5EF4-FFF2-40B4-BE49-F238E27FC236}">
                    <a16:creationId xmlns="" xmlns:a16="http://schemas.microsoft.com/office/drawing/2014/main" id="{4DD083F8-D22C-89D4-E30B-BFCAD76A5CCC}"/>
                  </a:ext>
                </a:extLst>
              </p:cNvPr>
              <p:cNvSpPr txBox="1"/>
              <p:nvPr/>
            </p:nvSpPr>
            <p:spPr>
              <a:xfrm>
                <a:off x="3090176"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14%</a:t>
                </a:r>
              </a:p>
            </p:txBody>
          </p:sp>
          <p:sp>
            <p:nvSpPr>
              <p:cNvPr id="131" name="ZoneTexte 130">
                <a:extLst>
                  <a:ext uri="{FF2B5EF4-FFF2-40B4-BE49-F238E27FC236}">
                    <a16:creationId xmlns="" xmlns:a16="http://schemas.microsoft.com/office/drawing/2014/main" id="{D315B5B4-A85F-2A78-ECF4-A3E508596414}"/>
                  </a:ext>
                </a:extLst>
              </p:cNvPr>
              <p:cNvSpPr txBox="1"/>
              <p:nvPr/>
            </p:nvSpPr>
            <p:spPr>
              <a:xfrm>
                <a:off x="3155247"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10%</a:t>
                </a:r>
              </a:p>
            </p:txBody>
          </p:sp>
          <p:sp>
            <p:nvSpPr>
              <p:cNvPr id="132" name="ZoneTexte 131">
                <a:extLst>
                  <a:ext uri="{FF2B5EF4-FFF2-40B4-BE49-F238E27FC236}">
                    <a16:creationId xmlns="" xmlns:a16="http://schemas.microsoft.com/office/drawing/2014/main" id="{53E0B0AD-6CC1-28B1-2BB4-9675B99B0E08}"/>
                  </a:ext>
                </a:extLst>
              </p:cNvPr>
              <p:cNvSpPr txBox="1"/>
              <p:nvPr/>
            </p:nvSpPr>
            <p:spPr>
              <a:xfrm>
                <a:off x="3922058"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8%</a:t>
                </a:r>
              </a:p>
            </p:txBody>
          </p:sp>
          <p:sp>
            <p:nvSpPr>
              <p:cNvPr id="133" name="ZoneTexte 132">
                <a:extLst>
                  <a:ext uri="{FF2B5EF4-FFF2-40B4-BE49-F238E27FC236}">
                    <a16:creationId xmlns="" xmlns:a16="http://schemas.microsoft.com/office/drawing/2014/main" id="{3AE6637F-CD63-5039-AF6A-AA2F7DD8020B}"/>
                  </a:ext>
                </a:extLst>
              </p:cNvPr>
              <p:cNvSpPr txBox="1"/>
              <p:nvPr/>
            </p:nvSpPr>
            <p:spPr>
              <a:xfrm>
                <a:off x="3873255"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5%</a:t>
                </a:r>
              </a:p>
            </p:txBody>
          </p:sp>
        </p:grpSp>
      </p:grpSp>
      <p:grpSp>
        <p:nvGrpSpPr>
          <p:cNvPr id="197" name="Groupe 196">
            <a:extLst>
              <a:ext uri="{FF2B5EF4-FFF2-40B4-BE49-F238E27FC236}">
                <a16:creationId xmlns="" xmlns:a16="http://schemas.microsoft.com/office/drawing/2014/main" id="{3F8E94C1-1FFD-4032-4BC6-FBA124B1D3D6}"/>
              </a:ext>
            </a:extLst>
          </p:cNvPr>
          <p:cNvGrpSpPr/>
          <p:nvPr/>
        </p:nvGrpSpPr>
        <p:grpSpPr>
          <a:xfrm>
            <a:off x="9226641" y="1177245"/>
            <a:ext cx="2490597" cy="4700671"/>
            <a:chOff x="9226641" y="1177245"/>
            <a:chExt cx="2490597" cy="4700671"/>
          </a:xfrm>
        </p:grpSpPr>
        <p:grpSp>
          <p:nvGrpSpPr>
            <p:cNvPr id="160" name="Groupe 159">
              <a:extLst>
                <a:ext uri="{FF2B5EF4-FFF2-40B4-BE49-F238E27FC236}">
                  <a16:creationId xmlns="" xmlns:a16="http://schemas.microsoft.com/office/drawing/2014/main" id="{53B04A48-BA66-5E58-2EE4-49DF7B02A81B}"/>
                </a:ext>
              </a:extLst>
            </p:cNvPr>
            <p:cNvGrpSpPr/>
            <p:nvPr/>
          </p:nvGrpSpPr>
          <p:grpSpPr>
            <a:xfrm>
              <a:off x="9226641" y="1677867"/>
              <a:ext cx="2490596" cy="769716"/>
              <a:chOff x="2062902" y="1516834"/>
              <a:chExt cx="3367383" cy="769716"/>
            </a:xfrm>
          </p:grpSpPr>
          <p:graphicFrame>
            <p:nvGraphicFramePr>
              <p:cNvPr id="192" name="Graphique 191">
                <a:extLst>
                  <a:ext uri="{FF2B5EF4-FFF2-40B4-BE49-F238E27FC236}">
                    <a16:creationId xmlns="" xmlns:a16="http://schemas.microsoft.com/office/drawing/2014/main" id="{E9E7AF88-BD9A-390F-B195-B7B3AFB47D70}"/>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4"/>
              </a:graphicData>
            </a:graphic>
          </p:graphicFrame>
          <p:sp>
            <p:nvSpPr>
              <p:cNvPr id="193" name="ZoneTexte 192">
                <a:extLst>
                  <a:ext uri="{FF2B5EF4-FFF2-40B4-BE49-F238E27FC236}">
                    <a16:creationId xmlns="" xmlns:a16="http://schemas.microsoft.com/office/drawing/2014/main" id="{429EA374-F2E7-4C57-4622-67BDB4E3654A}"/>
                  </a:ext>
                </a:extLst>
              </p:cNvPr>
              <p:cNvSpPr txBox="1"/>
              <p:nvPr/>
            </p:nvSpPr>
            <p:spPr>
              <a:xfrm>
                <a:off x="2062902"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87%</a:t>
                </a:r>
              </a:p>
            </p:txBody>
          </p:sp>
          <p:sp>
            <p:nvSpPr>
              <p:cNvPr id="194" name="ZoneTexte 193">
                <a:extLst>
                  <a:ext uri="{FF2B5EF4-FFF2-40B4-BE49-F238E27FC236}">
                    <a16:creationId xmlns="" xmlns:a16="http://schemas.microsoft.com/office/drawing/2014/main" id="{98E277E2-0E90-BC57-6B72-7E09CFDF935E}"/>
                  </a:ext>
                </a:extLst>
              </p:cNvPr>
              <p:cNvSpPr txBox="1"/>
              <p:nvPr/>
            </p:nvSpPr>
            <p:spPr>
              <a:xfrm>
                <a:off x="3025105"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20%</a:t>
                </a:r>
              </a:p>
            </p:txBody>
          </p:sp>
          <p:sp>
            <p:nvSpPr>
              <p:cNvPr id="195" name="ZoneTexte 194">
                <a:extLst>
                  <a:ext uri="{FF2B5EF4-FFF2-40B4-BE49-F238E27FC236}">
                    <a16:creationId xmlns="" xmlns:a16="http://schemas.microsoft.com/office/drawing/2014/main" id="{B5E89CA8-3F59-2BEF-F2B2-645DB640D246}"/>
                  </a:ext>
                </a:extLst>
              </p:cNvPr>
              <p:cNvSpPr txBox="1"/>
              <p:nvPr/>
            </p:nvSpPr>
            <p:spPr>
              <a:xfrm>
                <a:off x="4919954"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80%</a:t>
                </a:r>
              </a:p>
            </p:txBody>
          </p:sp>
          <p:sp>
            <p:nvSpPr>
              <p:cNvPr id="196" name="ZoneTexte 195">
                <a:extLst>
                  <a:ext uri="{FF2B5EF4-FFF2-40B4-BE49-F238E27FC236}">
                    <a16:creationId xmlns="" xmlns:a16="http://schemas.microsoft.com/office/drawing/2014/main" id="{66703388-DDAE-249E-C939-00F877C8F801}"/>
                  </a:ext>
                </a:extLst>
              </p:cNvPr>
              <p:cNvSpPr txBox="1"/>
              <p:nvPr/>
            </p:nvSpPr>
            <p:spPr>
              <a:xfrm>
                <a:off x="4019654" y="1897317"/>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15%</a:t>
                </a:r>
              </a:p>
            </p:txBody>
          </p:sp>
        </p:grpSp>
        <p:grpSp>
          <p:nvGrpSpPr>
            <p:cNvPr id="161" name="Groupe 160">
              <a:extLst>
                <a:ext uri="{FF2B5EF4-FFF2-40B4-BE49-F238E27FC236}">
                  <a16:creationId xmlns="" xmlns:a16="http://schemas.microsoft.com/office/drawing/2014/main" id="{CACAC152-D3E4-587A-AF6C-7BAC75084C0E}"/>
                </a:ext>
              </a:extLst>
            </p:cNvPr>
            <p:cNvGrpSpPr/>
            <p:nvPr/>
          </p:nvGrpSpPr>
          <p:grpSpPr>
            <a:xfrm>
              <a:off x="9294231" y="2327350"/>
              <a:ext cx="2423007" cy="769716"/>
              <a:chOff x="2154285" y="1516834"/>
              <a:chExt cx="3276000" cy="769716"/>
            </a:xfrm>
          </p:grpSpPr>
          <p:graphicFrame>
            <p:nvGraphicFramePr>
              <p:cNvPr id="187" name="Graphique 186">
                <a:extLst>
                  <a:ext uri="{FF2B5EF4-FFF2-40B4-BE49-F238E27FC236}">
                    <a16:creationId xmlns="" xmlns:a16="http://schemas.microsoft.com/office/drawing/2014/main" id="{77A4BDBF-CDFB-44B4-1E6C-F12E1507E9C3}"/>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5"/>
              </a:graphicData>
            </a:graphic>
          </p:graphicFrame>
          <p:sp>
            <p:nvSpPr>
              <p:cNvPr id="188" name="ZoneTexte 187">
                <a:extLst>
                  <a:ext uri="{FF2B5EF4-FFF2-40B4-BE49-F238E27FC236}">
                    <a16:creationId xmlns="" xmlns:a16="http://schemas.microsoft.com/office/drawing/2014/main" id="{70670C0A-6B99-EC3A-7152-7C715FF486FD}"/>
                  </a:ext>
                </a:extLst>
              </p:cNvPr>
              <p:cNvSpPr txBox="1"/>
              <p:nvPr/>
            </p:nvSpPr>
            <p:spPr>
              <a:xfrm>
                <a:off x="2602155"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50%</a:t>
                </a:r>
              </a:p>
            </p:txBody>
          </p:sp>
          <p:sp>
            <p:nvSpPr>
              <p:cNvPr id="189" name="ZoneTexte 188">
                <a:extLst>
                  <a:ext uri="{FF2B5EF4-FFF2-40B4-BE49-F238E27FC236}">
                    <a16:creationId xmlns="" xmlns:a16="http://schemas.microsoft.com/office/drawing/2014/main" id="{6905B8A2-A142-CF19-1954-682DC66B140F}"/>
                  </a:ext>
                </a:extLst>
              </p:cNvPr>
              <p:cNvSpPr txBox="1"/>
              <p:nvPr/>
            </p:nvSpPr>
            <p:spPr>
              <a:xfrm>
                <a:off x="3293977"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8%</a:t>
                </a:r>
              </a:p>
            </p:txBody>
          </p:sp>
          <p:sp>
            <p:nvSpPr>
              <p:cNvPr id="190" name="ZoneTexte 189">
                <a:extLst>
                  <a:ext uri="{FF2B5EF4-FFF2-40B4-BE49-F238E27FC236}">
                    <a16:creationId xmlns="" xmlns:a16="http://schemas.microsoft.com/office/drawing/2014/main" id="{1CE45230-DC32-F13B-19F1-4242D7DA1AD7}"/>
                  </a:ext>
                </a:extLst>
              </p:cNvPr>
              <p:cNvSpPr txBox="1"/>
              <p:nvPr/>
            </p:nvSpPr>
            <p:spPr>
              <a:xfrm>
                <a:off x="4231132"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30%</a:t>
                </a:r>
              </a:p>
            </p:txBody>
          </p:sp>
          <p:sp>
            <p:nvSpPr>
              <p:cNvPr id="191" name="ZoneTexte 190">
                <a:extLst>
                  <a:ext uri="{FF2B5EF4-FFF2-40B4-BE49-F238E27FC236}">
                    <a16:creationId xmlns="" xmlns:a16="http://schemas.microsoft.com/office/drawing/2014/main" id="{F4A25F41-B2C5-0959-3A6C-688A01F1C2E2}"/>
                  </a:ext>
                </a:extLst>
              </p:cNvPr>
              <p:cNvSpPr txBox="1"/>
              <p:nvPr/>
            </p:nvSpPr>
            <p:spPr>
              <a:xfrm>
                <a:off x="3856985" y="1897317"/>
                <a:ext cx="369213" cy="261610"/>
              </a:xfrm>
              <a:prstGeom prst="rect">
                <a:avLst/>
              </a:prstGeom>
              <a:noFill/>
            </p:spPr>
            <p:txBody>
              <a:bodyPr wrap="none" lIns="36000" rIns="36000" rtlCol="0">
                <a:spAutoFit/>
              </a:bodyPr>
              <a:lstStyle/>
              <a:p>
                <a:r>
                  <a:rPr lang="fr-FR" sz="1100" b="1" dirty="0">
                    <a:solidFill>
                      <a:schemeClr val="tx1">
                        <a:lumMod val="50000"/>
                        <a:lumOff val="50000"/>
                      </a:schemeClr>
                    </a:solidFill>
                  </a:rPr>
                  <a:t>3%</a:t>
                </a:r>
              </a:p>
            </p:txBody>
          </p:sp>
        </p:grpSp>
        <p:grpSp>
          <p:nvGrpSpPr>
            <p:cNvPr id="162" name="Groupe 161">
              <a:extLst>
                <a:ext uri="{FF2B5EF4-FFF2-40B4-BE49-F238E27FC236}">
                  <a16:creationId xmlns="" xmlns:a16="http://schemas.microsoft.com/office/drawing/2014/main" id="{7DCD8100-3538-8664-1952-6F28E70D729E}"/>
                </a:ext>
              </a:extLst>
            </p:cNvPr>
            <p:cNvGrpSpPr/>
            <p:nvPr/>
          </p:nvGrpSpPr>
          <p:grpSpPr>
            <a:xfrm>
              <a:off x="9294231" y="3050001"/>
              <a:ext cx="2423006" cy="769716"/>
              <a:chOff x="2154285" y="1516834"/>
              <a:chExt cx="3276000" cy="769716"/>
            </a:xfrm>
          </p:grpSpPr>
          <p:graphicFrame>
            <p:nvGraphicFramePr>
              <p:cNvPr id="182" name="Graphique 181">
                <a:extLst>
                  <a:ext uri="{FF2B5EF4-FFF2-40B4-BE49-F238E27FC236}">
                    <a16:creationId xmlns="" xmlns:a16="http://schemas.microsoft.com/office/drawing/2014/main" id="{2A2B9914-E3D0-4BF2-98CE-07A9084A60AF}"/>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6"/>
              </a:graphicData>
            </a:graphic>
          </p:graphicFrame>
          <p:sp>
            <p:nvSpPr>
              <p:cNvPr id="183" name="ZoneTexte 182">
                <a:extLst>
                  <a:ext uri="{FF2B5EF4-FFF2-40B4-BE49-F238E27FC236}">
                    <a16:creationId xmlns="" xmlns:a16="http://schemas.microsoft.com/office/drawing/2014/main" id="{D7DB50ED-CA84-9A71-4783-85A95CF30726}"/>
                  </a:ext>
                </a:extLst>
              </p:cNvPr>
              <p:cNvSpPr txBox="1"/>
              <p:nvPr/>
            </p:nvSpPr>
            <p:spPr>
              <a:xfrm>
                <a:off x="3106445"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14%</a:t>
                </a:r>
              </a:p>
            </p:txBody>
          </p:sp>
          <p:sp>
            <p:nvSpPr>
              <p:cNvPr id="184" name="ZoneTexte 183">
                <a:extLst>
                  <a:ext uri="{FF2B5EF4-FFF2-40B4-BE49-F238E27FC236}">
                    <a16:creationId xmlns="" xmlns:a16="http://schemas.microsoft.com/office/drawing/2014/main" id="{25BB45E5-48E1-FDFA-9D70-33596F2FE4C8}"/>
                  </a:ext>
                </a:extLst>
              </p:cNvPr>
              <p:cNvSpPr txBox="1"/>
              <p:nvPr/>
            </p:nvSpPr>
            <p:spPr>
              <a:xfrm>
                <a:off x="3342784"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5%</a:t>
                </a:r>
              </a:p>
            </p:txBody>
          </p:sp>
          <p:sp>
            <p:nvSpPr>
              <p:cNvPr id="185" name="ZoneTexte 184">
                <a:extLst>
                  <a:ext uri="{FF2B5EF4-FFF2-40B4-BE49-F238E27FC236}">
                    <a16:creationId xmlns="" xmlns:a16="http://schemas.microsoft.com/office/drawing/2014/main" id="{312BC7C3-6309-E34A-B141-B615AC1114CC}"/>
                  </a:ext>
                </a:extLst>
              </p:cNvPr>
              <p:cNvSpPr txBox="1"/>
              <p:nvPr/>
            </p:nvSpPr>
            <p:spPr>
              <a:xfrm>
                <a:off x="3889520"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5%</a:t>
                </a:r>
              </a:p>
            </p:txBody>
          </p:sp>
          <p:sp>
            <p:nvSpPr>
              <p:cNvPr id="186" name="ZoneTexte 185">
                <a:extLst>
                  <a:ext uri="{FF2B5EF4-FFF2-40B4-BE49-F238E27FC236}">
                    <a16:creationId xmlns="" xmlns:a16="http://schemas.microsoft.com/office/drawing/2014/main" id="{FAE40CD1-2357-F5B3-DB1C-9B8B16C64E37}"/>
                  </a:ext>
                </a:extLst>
              </p:cNvPr>
              <p:cNvSpPr txBox="1"/>
              <p:nvPr/>
            </p:nvSpPr>
            <p:spPr>
              <a:xfrm>
                <a:off x="3824449"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1%</a:t>
                </a:r>
              </a:p>
            </p:txBody>
          </p:sp>
        </p:grpSp>
        <p:grpSp>
          <p:nvGrpSpPr>
            <p:cNvPr id="163" name="Groupe 162">
              <a:extLst>
                <a:ext uri="{FF2B5EF4-FFF2-40B4-BE49-F238E27FC236}">
                  <a16:creationId xmlns="" xmlns:a16="http://schemas.microsoft.com/office/drawing/2014/main" id="{A606F43E-6C07-EC2A-1DB6-A009848753CD}"/>
                </a:ext>
              </a:extLst>
            </p:cNvPr>
            <p:cNvGrpSpPr/>
            <p:nvPr/>
          </p:nvGrpSpPr>
          <p:grpSpPr>
            <a:xfrm>
              <a:off x="9294231" y="3736068"/>
              <a:ext cx="2423006" cy="769716"/>
              <a:chOff x="2154285" y="1516834"/>
              <a:chExt cx="3276000" cy="769716"/>
            </a:xfrm>
          </p:grpSpPr>
          <p:graphicFrame>
            <p:nvGraphicFramePr>
              <p:cNvPr id="177" name="Graphique 176">
                <a:extLst>
                  <a:ext uri="{FF2B5EF4-FFF2-40B4-BE49-F238E27FC236}">
                    <a16:creationId xmlns="" xmlns:a16="http://schemas.microsoft.com/office/drawing/2014/main" id="{63243A03-9E61-FFB4-4FCC-5B93C98373C4}"/>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7"/>
              </a:graphicData>
            </a:graphic>
          </p:graphicFrame>
          <p:sp>
            <p:nvSpPr>
              <p:cNvPr id="178" name="ZoneTexte 177">
                <a:extLst>
                  <a:ext uri="{FF2B5EF4-FFF2-40B4-BE49-F238E27FC236}">
                    <a16:creationId xmlns="" xmlns:a16="http://schemas.microsoft.com/office/drawing/2014/main" id="{A57352F4-19B2-F345-CAE5-16BF066FF952}"/>
                  </a:ext>
                </a:extLst>
              </p:cNvPr>
              <p:cNvSpPr txBox="1"/>
              <p:nvPr/>
            </p:nvSpPr>
            <p:spPr>
              <a:xfrm>
                <a:off x="3155244"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10%</a:t>
                </a:r>
              </a:p>
            </p:txBody>
          </p:sp>
          <p:sp>
            <p:nvSpPr>
              <p:cNvPr id="179" name="ZoneTexte 178">
                <a:extLst>
                  <a:ext uri="{FF2B5EF4-FFF2-40B4-BE49-F238E27FC236}">
                    <a16:creationId xmlns="" xmlns:a16="http://schemas.microsoft.com/office/drawing/2014/main" id="{084154A9-DFFE-F206-4F3C-592F9BDA53B6}"/>
                  </a:ext>
                </a:extLst>
              </p:cNvPr>
              <p:cNvSpPr txBox="1"/>
              <p:nvPr/>
            </p:nvSpPr>
            <p:spPr>
              <a:xfrm>
                <a:off x="3359051"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4%</a:t>
                </a:r>
              </a:p>
            </p:txBody>
          </p:sp>
          <p:sp>
            <p:nvSpPr>
              <p:cNvPr id="180" name="ZoneTexte 179">
                <a:extLst>
                  <a:ext uri="{FF2B5EF4-FFF2-40B4-BE49-F238E27FC236}">
                    <a16:creationId xmlns="" xmlns:a16="http://schemas.microsoft.com/office/drawing/2014/main" id="{3754AA80-1C18-1745-4EEC-C7995071615C}"/>
                  </a:ext>
                </a:extLst>
              </p:cNvPr>
              <p:cNvSpPr txBox="1"/>
              <p:nvPr/>
            </p:nvSpPr>
            <p:spPr>
              <a:xfrm>
                <a:off x="3856987"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3%</a:t>
                </a:r>
              </a:p>
            </p:txBody>
          </p:sp>
          <p:sp>
            <p:nvSpPr>
              <p:cNvPr id="181" name="ZoneTexte 180">
                <a:extLst>
                  <a:ext uri="{FF2B5EF4-FFF2-40B4-BE49-F238E27FC236}">
                    <a16:creationId xmlns="" xmlns:a16="http://schemas.microsoft.com/office/drawing/2014/main" id="{BFDD470A-BBA3-432C-94C4-5FC14CB2AA69}"/>
                  </a:ext>
                </a:extLst>
              </p:cNvPr>
              <p:cNvSpPr txBox="1"/>
              <p:nvPr/>
            </p:nvSpPr>
            <p:spPr>
              <a:xfrm>
                <a:off x="3824451"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0%</a:t>
                </a:r>
              </a:p>
            </p:txBody>
          </p:sp>
        </p:grpSp>
        <p:grpSp>
          <p:nvGrpSpPr>
            <p:cNvPr id="164" name="Groupe 163">
              <a:extLst>
                <a:ext uri="{FF2B5EF4-FFF2-40B4-BE49-F238E27FC236}">
                  <a16:creationId xmlns="" xmlns:a16="http://schemas.microsoft.com/office/drawing/2014/main" id="{F0035D37-073B-552B-40A7-469ED98013C1}"/>
                </a:ext>
              </a:extLst>
            </p:cNvPr>
            <p:cNvGrpSpPr/>
            <p:nvPr/>
          </p:nvGrpSpPr>
          <p:grpSpPr>
            <a:xfrm>
              <a:off x="9294231" y="4422135"/>
              <a:ext cx="2423007" cy="769716"/>
              <a:chOff x="2154285" y="1516834"/>
              <a:chExt cx="3276000" cy="769716"/>
            </a:xfrm>
          </p:grpSpPr>
          <p:graphicFrame>
            <p:nvGraphicFramePr>
              <p:cNvPr id="172" name="Graphique 171">
                <a:extLst>
                  <a:ext uri="{FF2B5EF4-FFF2-40B4-BE49-F238E27FC236}">
                    <a16:creationId xmlns="" xmlns:a16="http://schemas.microsoft.com/office/drawing/2014/main" id="{F3373F60-C3EF-9311-B2F6-AD36129F0C60}"/>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8"/>
              </a:graphicData>
            </a:graphic>
          </p:graphicFrame>
          <p:sp>
            <p:nvSpPr>
              <p:cNvPr id="173" name="ZoneTexte 172">
                <a:extLst>
                  <a:ext uri="{FF2B5EF4-FFF2-40B4-BE49-F238E27FC236}">
                    <a16:creationId xmlns="" xmlns:a16="http://schemas.microsoft.com/office/drawing/2014/main" id="{7398BA3C-4330-DD6E-4735-070EFDD5C83E}"/>
                  </a:ext>
                </a:extLst>
              </p:cNvPr>
              <p:cNvSpPr txBox="1"/>
              <p:nvPr/>
            </p:nvSpPr>
            <p:spPr>
              <a:xfrm>
                <a:off x="2992570" y="1644653"/>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22%</a:t>
                </a:r>
              </a:p>
            </p:txBody>
          </p:sp>
          <p:sp>
            <p:nvSpPr>
              <p:cNvPr id="174" name="ZoneTexte 173">
                <a:extLst>
                  <a:ext uri="{FF2B5EF4-FFF2-40B4-BE49-F238E27FC236}">
                    <a16:creationId xmlns="" xmlns:a16="http://schemas.microsoft.com/office/drawing/2014/main" id="{FD14E3A6-DA86-6083-D8F4-3DAB011CDBD4}"/>
                  </a:ext>
                </a:extLst>
              </p:cNvPr>
              <p:cNvSpPr txBox="1"/>
              <p:nvPr/>
            </p:nvSpPr>
            <p:spPr>
              <a:xfrm>
                <a:off x="3122709" y="1897317"/>
                <a:ext cx="4754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13%</a:t>
                </a:r>
              </a:p>
            </p:txBody>
          </p:sp>
          <p:sp>
            <p:nvSpPr>
              <p:cNvPr id="175" name="ZoneTexte 174">
                <a:extLst>
                  <a:ext uri="{FF2B5EF4-FFF2-40B4-BE49-F238E27FC236}">
                    <a16:creationId xmlns="" xmlns:a16="http://schemas.microsoft.com/office/drawing/2014/main" id="{5809A71A-F956-9567-6AA9-892459ADA7CC}"/>
                  </a:ext>
                </a:extLst>
              </p:cNvPr>
              <p:cNvSpPr txBox="1"/>
              <p:nvPr/>
            </p:nvSpPr>
            <p:spPr>
              <a:xfrm>
                <a:off x="4019657" y="1644653"/>
                <a:ext cx="475412" cy="261610"/>
              </a:xfrm>
              <a:prstGeom prst="rect">
                <a:avLst/>
              </a:prstGeom>
              <a:noFill/>
            </p:spPr>
            <p:txBody>
              <a:bodyPr wrap="none" lIns="36000" rIns="36000" rtlCol="0">
                <a:spAutoFit/>
              </a:bodyPr>
              <a:lstStyle/>
              <a:p>
                <a:r>
                  <a:rPr lang="fr-FR" sz="1100" b="1" dirty="0">
                    <a:solidFill>
                      <a:schemeClr val="tx1">
                        <a:lumMod val="50000"/>
                        <a:lumOff val="50000"/>
                      </a:schemeClr>
                    </a:solidFill>
                  </a:rPr>
                  <a:t>15%</a:t>
                </a:r>
              </a:p>
            </p:txBody>
          </p:sp>
          <p:sp>
            <p:nvSpPr>
              <p:cNvPr id="176" name="ZoneTexte 175">
                <a:extLst>
                  <a:ext uri="{FF2B5EF4-FFF2-40B4-BE49-F238E27FC236}">
                    <a16:creationId xmlns="" xmlns:a16="http://schemas.microsoft.com/office/drawing/2014/main" id="{A7BB8FCE-01AA-A9F1-9E15-EFB127B186E1}"/>
                  </a:ext>
                </a:extLst>
              </p:cNvPr>
              <p:cNvSpPr txBox="1"/>
              <p:nvPr/>
            </p:nvSpPr>
            <p:spPr>
              <a:xfrm>
                <a:off x="3938318" y="1897317"/>
                <a:ext cx="369213" cy="261610"/>
              </a:xfrm>
              <a:prstGeom prst="rect">
                <a:avLst/>
              </a:prstGeom>
              <a:noFill/>
            </p:spPr>
            <p:txBody>
              <a:bodyPr wrap="none" lIns="36000" rIns="36000" rtlCol="0">
                <a:spAutoFit/>
              </a:bodyPr>
              <a:lstStyle/>
              <a:p>
                <a:r>
                  <a:rPr lang="fr-FR" sz="1100" b="1" dirty="0">
                    <a:solidFill>
                      <a:schemeClr val="tx1">
                        <a:lumMod val="50000"/>
                        <a:lumOff val="50000"/>
                      </a:schemeClr>
                    </a:solidFill>
                  </a:rPr>
                  <a:t>9%</a:t>
                </a:r>
              </a:p>
            </p:txBody>
          </p:sp>
        </p:grpSp>
        <p:sp>
          <p:nvSpPr>
            <p:cNvPr id="165" name="ZoneTexte 164">
              <a:extLst>
                <a:ext uri="{FF2B5EF4-FFF2-40B4-BE49-F238E27FC236}">
                  <a16:creationId xmlns="" xmlns:a16="http://schemas.microsoft.com/office/drawing/2014/main" id="{1B7DE16E-00B1-7ACB-7598-E4064C56768F}"/>
                </a:ext>
              </a:extLst>
            </p:cNvPr>
            <p:cNvSpPr txBox="1"/>
            <p:nvPr/>
          </p:nvSpPr>
          <p:spPr>
            <a:xfrm>
              <a:off x="9623351" y="1177245"/>
              <a:ext cx="1803699" cy="500137"/>
            </a:xfrm>
            <a:prstGeom prst="rect">
              <a:avLst/>
            </a:prstGeom>
            <a:noFill/>
          </p:spPr>
          <p:txBody>
            <a:bodyPr wrap="none" lIns="91440" tIns="45720" rIns="91440" bIns="45720" rtlCol="0" anchor="t">
              <a:spAutoFit/>
            </a:bodyPr>
            <a:lstStyle/>
            <a:p>
              <a:pPr algn="ctr">
                <a:spcBef>
                  <a:spcPts val="300"/>
                </a:spcBef>
              </a:pPr>
              <a:r>
                <a:rPr lang="fr-FR" sz="1400" b="1" dirty="0"/>
                <a:t>Période Adjuvante</a:t>
              </a:r>
            </a:p>
            <a:p>
              <a:pPr algn="ctr">
                <a:spcBef>
                  <a:spcPts val="300"/>
                </a:spcBef>
              </a:pPr>
              <a:r>
                <a:rPr lang="fr-FR" sz="1000" dirty="0"/>
                <a:t>Patients (%)</a:t>
              </a:r>
            </a:p>
          </p:txBody>
        </p:sp>
        <p:grpSp>
          <p:nvGrpSpPr>
            <p:cNvPr id="166" name="Groupe 165">
              <a:extLst>
                <a:ext uri="{FF2B5EF4-FFF2-40B4-BE49-F238E27FC236}">
                  <a16:creationId xmlns="" xmlns:a16="http://schemas.microsoft.com/office/drawing/2014/main" id="{B930E57E-5D1B-E059-1FE7-EC303ED94CB8}"/>
                </a:ext>
              </a:extLst>
            </p:cNvPr>
            <p:cNvGrpSpPr/>
            <p:nvPr/>
          </p:nvGrpSpPr>
          <p:grpSpPr>
            <a:xfrm>
              <a:off x="9294231" y="5108200"/>
              <a:ext cx="2423006" cy="769716"/>
              <a:chOff x="2154285" y="1516834"/>
              <a:chExt cx="3276000" cy="769716"/>
            </a:xfrm>
          </p:grpSpPr>
          <p:graphicFrame>
            <p:nvGraphicFramePr>
              <p:cNvPr id="167" name="Graphique 166">
                <a:extLst>
                  <a:ext uri="{FF2B5EF4-FFF2-40B4-BE49-F238E27FC236}">
                    <a16:creationId xmlns="" xmlns:a16="http://schemas.microsoft.com/office/drawing/2014/main" id="{422E908F-1AD4-44BF-4222-FA8A11ADBFE9}"/>
                  </a:ext>
                </a:extLst>
              </p:cNvPr>
              <p:cNvGraphicFramePr/>
              <p:nvPr/>
            </p:nvGraphicFramePr>
            <p:xfrm>
              <a:off x="2154285" y="1516834"/>
              <a:ext cx="3276000" cy="769716"/>
            </p:xfrm>
            <a:graphic>
              <a:graphicData uri="http://schemas.openxmlformats.org/drawingml/2006/chart">
                <c:chart xmlns:c="http://schemas.openxmlformats.org/drawingml/2006/chart" xmlns:r="http://schemas.openxmlformats.org/officeDocument/2006/relationships" r:id="rId19"/>
              </a:graphicData>
            </a:graphic>
          </p:graphicFrame>
          <p:sp>
            <p:nvSpPr>
              <p:cNvPr id="168" name="ZoneTexte 167">
                <a:extLst>
                  <a:ext uri="{FF2B5EF4-FFF2-40B4-BE49-F238E27FC236}">
                    <a16:creationId xmlns="" xmlns:a16="http://schemas.microsoft.com/office/drawing/2014/main" id="{85EF125B-9711-0799-4C91-C41C3F6D15EE}"/>
                  </a:ext>
                </a:extLst>
              </p:cNvPr>
              <p:cNvSpPr txBox="1"/>
              <p:nvPr/>
            </p:nvSpPr>
            <p:spPr>
              <a:xfrm>
                <a:off x="3326507" y="1644653"/>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7%</a:t>
                </a:r>
              </a:p>
            </p:txBody>
          </p:sp>
          <p:sp>
            <p:nvSpPr>
              <p:cNvPr id="169" name="ZoneTexte 168">
                <a:extLst>
                  <a:ext uri="{FF2B5EF4-FFF2-40B4-BE49-F238E27FC236}">
                    <a16:creationId xmlns="" xmlns:a16="http://schemas.microsoft.com/office/drawing/2014/main" id="{65F7429E-A068-FC1F-D5C3-D6CC54162757}"/>
                  </a:ext>
                </a:extLst>
              </p:cNvPr>
              <p:cNvSpPr txBox="1"/>
              <p:nvPr/>
            </p:nvSpPr>
            <p:spPr>
              <a:xfrm>
                <a:off x="3359043" y="1897317"/>
                <a:ext cx="369212" cy="261610"/>
              </a:xfrm>
              <a:prstGeom prst="rect">
                <a:avLst/>
              </a:prstGeom>
              <a:noFill/>
            </p:spPr>
            <p:txBody>
              <a:bodyPr wrap="none" lIns="36000" rIns="36000" rtlCol="0">
                <a:spAutoFit/>
              </a:bodyPr>
              <a:lstStyle/>
              <a:p>
                <a:pPr algn="r"/>
                <a:r>
                  <a:rPr lang="fr-FR" sz="1100" b="1" dirty="0">
                    <a:solidFill>
                      <a:schemeClr val="tx1">
                        <a:lumMod val="50000"/>
                        <a:lumOff val="50000"/>
                      </a:schemeClr>
                    </a:solidFill>
                  </a:rPr>
                  <a:t>4%</a:t>
                </a:r>
              </a:p>
            </p:txBody>
          </p:sp>
          <p:sp>
            <p:nvSpPr>
              <p:cNvPr id="170" name="ZoneTexte 169">
                <a:extLst>
                  <a:ext uri="{FF2B5EF4-FFF2-40B4-BE49-F238E27FC236}">
                    <a16:creationId xmlns="" xmlns:a16="http://schemas.microsoft.com/office/drawing/2014/main" id="{0B11DD74-0336-E0C3-726B-DC49416840E0}"/>
                  </a:ext>
                </a:extLst>
              </p:cNvPr>
              <p:cNvSpPr txBox="1"/>
              <p:nvPr/>
            </p:nvSpPr>
            <p:spPr>
              <a:xfrm>
                <a:off x="3824445" y="1644653"/>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1%</a:t>
                </a:r>
              </a:p>
            </p:txBody>
          </p:sp>
          <p:sp>
            <p:nvSpPr>
              <p:cNvPr id="171" name="ZoneTexte 170">
                <a:extLst>
                  <a:ext uri="{FF2B5EF4-FFF2-40B4-BE49-F238E27FC236}">
                    <a16:creationId xmlns="" xmlns:a16="http://schemas.microsoft.com/office/drawing/2014/main" id="{E87615E4-7CF0-D244-FAA6-E6BC63B60B4D}"/>
                  </a:ext>
                </a:extLst>
              </p:cNvPr>
              <p:cNvSpPr txBox="1"/>
              <p:nvPr/>
            </p:nvSpPr>
            <p:spPr>
              <a:xfrm>
                <a:off x="3824445" y="1897317"/>
                <a:ext cx="369214" cy="261610"/>
              </a:xfrm>
              <a:prstGeom prst="rect">
                <a:avLst/>
              </a:prstGeom>
              <a:noFill/>
            </p:spPr>
            <p:txBody>
              <a:bodyPr wrap="none" lIns="36000" rIns="36000" rtlCol="0">
                <a:spAutoFit/>
              </a:bodyPr>
              <a:lstStyle/>
              <a:p>
                <a:r>
                  <a:rPr lang="fr-FR" sz="1100" b="1" dirty="0">
                    <a:solidFill>
                      <a:schemeClr val="tx1">
                        <a:lumMod val="50000"/>
                        <a:lumOff val="50000"/>
                      </a:schemeClr>
                    </a:solidFill>
                  </a:rPr>
                  <a:t>1%</a:t>
                </a:r>
              </a:p>
            </p:txBody>
          </p:sp>
        </p:grpSp>
      </p:grpSp>
      <p:cxnSp>
        <p:nvCxnSpPr>
          <p:cNvPr id="201" name="Connecteur droit 200">
            <a:extLst>
              <a:ext uri="{FF2B5EF4-FFF2-40B4-BE49-F238E27FC236}">
                <a16:creationId xmlns="" xmlns:a16="http://schemas.microsoft.com/office/drawing/2014/main" id="{D513F448-0B15-1522-D1B2-6ABA5956DAC3}"/>
              </a:ext>
            </a:extLst>
          </p:cNvPr>
          <p:cNvCxnSpPr>
            <a:cxnSpLocks/>
          </p:cNvCxnSpPr>
          <p:nvPr/>
        </p:nvCxnSpPr>
        <p:spPr>
          <a:xfrm>
            <a:off x="5756706" y="1347537"/>
            <a:ext cx="0" cy="450509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Connecteur droit 205">
            <a:extLst>
              <a:ext uri="{FF2B5EF4-FFF2-40B4-BE49-F238E27FC236}">
                <a16:creationId xmlns="" xmlns:a16="http://schemas.microsoft.com/office/drawing/2014/main" id="{006109F3-8D07-683D-9FAB-D50DCC24F0A3}"/>
              </a:ext>
            </a:extLst>
          </p:cNvPr>
          <p:cNvCxnSpPr>
            <a:cxnSpLocks/>
          </p:cNvCxnSpPr>
          <p:nvPr/>
        </p:nvCxnSpPr>
        <p:spPr>
          <a:xfrm>
            <a:off x="9005233" y="1347537"/>
            <a:ext cx="0" cy="450509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263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Essai </a:t>
            </a:r>
            <a:r>
              <a:rPr lang="fr-FR" dirty="0" err="1"/>
              <a:t>CheckMate</a:t>
            </a:r>
            <a:r>
              <a:rPr lang="fr-FR" dirty="0"/>
              <a:t> 77T</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308554" y="1475879"/>
            <a:ext cx="10240895" cy="3477875"/>
          </a:xfrm>
        </p:spPr>
        <p:txBody>
          <a:bodyPr vert="horz" wrap="square" lIns="91440" tIns="45720" rIns="91440" bIns="45720" rtlCol="0" anchor="t">
            <a:spAutoFit/>
          </a:bodyPr>
          <a:lstStyle/>
          <a:p>
            <a:pPr>
              <a:spcAft>
                <a:spcPts val="2400"/>
              </a:spcAft>
            </a:pPr>
            <a:r>
              <a:rPr lang="fr-FR" sz="2000" dirty="0"/>
              <a:t>Le traitement néoadjuvant par </a:t>
            </a:r>
            <a:r>
              <a:rPr lang="fr-FR" sz="2000" dirty="0" err="1"/>
              <a:t>nivolumab</a:t>
            </a:r>
            <a:r>
              <a:rPr lang="fr-FR" sz="2000" dirty="0"/>
              <a:t> et chimiothérapie, suivi de la     chirurgie puis d’un traitement adjuvant par </a:t>
            </a:r>
            <a:r>
              <a:rPr lang="fr-FR" sz="2000" dirty="0" err="1"/>
              <a:t>nivolumab</a:t>
            </a:r>
            <a:r>
              <a:rPr lang="fr-FR" sz="2000" dirty="0"/>
              <a:t> permet une amélioration significative de la survie sans évènement par rapport à la chimiothérapie néoadjuvante chez les patients avec un CBNPC </a:t>
            </a:r>
            <a:r>
              <a:rPr lang="fr-FR" sz="2000" dirty="0" err="1"/>
              <a:t>résécable</a:t>
            </a:r>
            <a:r>
              <a:rPr lang="fr-FR" sz="2000" dirty="0"/>
              <a:t>                                      (HR, 0.58 ; </a:t>
            </a:r>
            <a:r>
              <a:rPr lang="fr-FR" sz="2000" i="1" dirty="0"/>
              <a:t>p</a:t>
            </a:r>
            <a:r>
              <a:rPr lang="fr-FR" sz="2000" dirty="0"/>
              <a:t>= 0,00025)</a:t>
            </a:r>
          </a:p>
          <a:p>
            <a:pPr>
              <a:spcAft>
                <a:spcPts val="2400"/>
              </a:spcAft>
            </a:pPr>
            <a:r>
              <a:rPr lang="fr-FR" sz="2000" dirty="0"/>
              <a:t>﻿﻿Le bénéfice en EFS concerne tous les sous-groupes mais semble supérieur en cas de PD-L1&gt;1% et en cas de stade plus avancé.</a:t>
            </a:r>
          </a:p>
          <a:p>
            <a:pPr>
              <a:spcAft>
                <a:spcPts val="2400"/>
              </a:spcAft>
            </a:pPr>
            <a:r>
              <a:rPr lang="fr-FR" sz="2000" dirty="0"/>
              <a:t>﻿Les taux de réponses pathologiques complète et partielle sont améliorés :</a:t>
            </a:r>
            <a:br>
              <a:rPr lang="fr-FR" sz="2000" dirty="0"/>
            </a:br>
            <a:r>
              <a:rPr lang="fr-FR" sz="2000" dirty="0"/>
              <a:t>25,3% </a:t>
            </a:r>
            <a:r>
              <a:rPr lang="fr-FR" sz="2000" i="1" dirty="0"/>
              <a:t>vs</a:t>
            </a:r>
            <a:r>
              <a:rPr lang="fr-FR" sz="2000" dirty="0"/>
              <a:t> 4,7% et 35,4%</a:t>
            </a:r>
            <a:r>
              <a:rPr lang="fr-FR" sz="2000" i="1" dirty="0"/>
              <a:t> vs </a:t>
            </a:r>
            <a:r>
              <a:rPr lang="fr-FR" sz="2000" dirty="0"/>
              <a:t>12,1%, respectivement</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Conclusions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T. </a:t>
            </a:r>
            <a:r>
              <a:rPr lang="fr-FR" dirty="0" err="1"/>
              <a:t>Cascone</a:t>
            </a:r>
            <a:r>
              <a:rPr lang="fr-FR" dirty="0"/>
              <a:t>  et al. </a:t>
            </a:r>
            <a:r>
              <a:rPr lang="fr-FR" dirty="0" smtClean="0"/>
              <a:t>ESMO</a:t>
            </a:r>
            <a:r>
              <a:rPr lang="fr-FR" baseline="30000" dirty="0" smtClean="0"/>
              <a:t>®</a:t>
            </a:r>
            <a:r>
              <a:rPr lang="fr-FR" dirty="0" smtClean="0"/>
              <a:t> </a:t>
            </a:r>
            <a:r>
              <a:rPr lang="fr-FR" dirty="0"/>
              <a:t>2023 Abs. #LBA1</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415665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06583" y="1557641"/>
            <a:ext cx="10370160" cy="1690915"/>
          </a:xfrm>
        </p:spPr>
        <p:txBody>
          <a:bodyPr vert="horz" lIns="91440" tIns="45720" rIns="91440" bIns="45720" rtlCol="0" anchor="t">
            <a:noAutofit/>
          </a:bodyPr>
          <a:lstStyle/>
          <a:p>
            <a:r>
              <a:rPr lang="fr-FR" dirty="0" err="1">
                <a:latin typeface="Century Gothic"/>
              </a:rPr>
              <a:t>Nivolumab</a:t>
            </a:r>
            <a:r>
              <a:rPr lang="fr-FR" dirty="0">
                <a:latin typeface="Century Gothic"/>
              </a:rPr>
              <a:t>+ chimiothérapie en association en néoadjuvant pour les CBNPC opérables</a:t>
            </a:r>
          </a:p>
          <a:p>
            <a:endParaRPr lang="fr-FR" sz="4000" dirty="0"/>
          </a:p>
        </p:txBody>
      </p:sp>
      <p:sp>
        <p:nvSpPr>
          <p:cNvPr id="4" name="Espace réservé du texte 3"/>
          <p:cNvSpPr>
            <a:spLocks noGrp="1"/>
          </p:cNvSpPr>
          <p:nvPr>
            <p:ph type="body" sz="quarter" idx="18"/>
          </p:nvPr>
        </p:nvSpPr>
        <p:spPr/>
        <p:txBody>
          <a:bodyPr vert="horz" lIns="91440" tIns="45720" rIns="91440" bIns="45720" rtlCol="0" anchor="t">
            <a:noAutofit/>
          </a:bodyPr>
          <a:lstStyle/>
          <a:p>
            <a:r>
              <a:rPr lang="fr-FR" sz="3200" dirty="0">
                <a:latin typeface="Century Gothic"/>
              </a:rPr>
              <a:t>Résultats à 3 ans de l’étude CM816 selon le statut PD-L1</a:t>
            </a:r>
            <a:endParaRPr lang="fr-FR" sz="3200" dirty="0"/>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F7F4D"/>
              </a:buClr>
              <a:buNone/>
            </a:pPr>
            <a:r>
              <a:rPr lang="fr-FR" sz="1200" i="1" dirty="0">
                <a:solidFill>
                  <a:srgbClr val="FFFFFF"/>
                </a:solidFill>
                <a:latin typeface="Century Gothic" panose="020B0502020202020204" pitchFamily="34" charset="0"/>
              </a:rPr>
              <a:t>M. P. </a:t>
            </a:r>
            <a:r>
              <a:rPr lang="fr-FR" sz="1200" i="1" dirty="0" err="1">
                <a:solidFill>
                  <a:srgbClr val="FFFFFF"/>
                </a:solidFill>
                <a:latin typeface="Century Gothic" panose="020B0502020202020204" pitchFamily="34" charset="0"/>
              </a:rPr>
              <a:t>Pulla</a:t>
            </a:r>
            <a:r>
              <a:rPr lang="fr-FR" sz="1200" i="1" dirty="0">
                <a:solidFill>
                  <a:srgbClr val="FFFFFF"/>
                </a:solidFill>
                <a:latin typeface="Century Gothic" panose="020B0502020202020204" pitchFamily="34" charset="0"/>
              </a:rPr>
              <a:t> et al. ESMO</a:t>
            </a:r>
            <a:r>
              <a:rPr lang="fr-FR" sz="1200" i="1" baseline="30000" dirty="0">
                <a:solidFill>
                  <a:srgbClr val="FFFFFF"/>
                </a:solidFill>
                <a:latin typeface="Century Gothic" panose="020B0502020202020204" pitchFamily="34" charset="0"/>
              </a:rPr>
              <a:t>®</a:t>
            </a:r>
            <a:r>
              <a:rPr lang="fr-FR" sz="1200" i="1" dirty="0">
                <a:solidFill>
                  <a:srgbClr val="FFFFFF"/>
                </a:solidFill>
                <a:latin typeface="Century Gothic" panose="020B0502020202020204" pitchFamily="34" charset="0"/>
              </a:rPr>
              <a:t> 2023 Abs. #LBA 57</a:t>
            </a:r>
          </a:p>
        </p:txBody>
      </p:sp>
    </p:spTree>
    <p:extLst>
      <p:ext uri="{BB962C8B-B14F-4D97-AF65-F5344CB8AC3E}">
        <p14:creationId xmlns:p14="http://schemas.microsoft.com/office/powerpoint/2010/main" val="364774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l’essai</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fr-FR" dirty="0"/>
              <a:t>CM 816 selon l’expression de PD-L1</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M. P. </a:t>
            </a:r>
            <a:r>
              <a:rPr lang="fr-FR" dirty="0" err="1"/>
              <a:t>Pulla</a:t>
            </a:r>
            <a:r>
              <a:rPr lang="fr-FR" dirty="0"/>
              <a:t> et al. ESMO</a:t>
            </a:r>
            <a:r>
              <a:rPr lang="fr-FR" baseline="30000" dirty="0">
                <a:solidFill>
                  <a:srgbClr val="FFFFFF"/>
                </a:solidFill>
              </a:rPr>
              <a:t>®</a:t>
            </a:r>
            <a:r>
              <a:rPr lang="fr-FR" dirty="0"/>
              <a:t> 2023 Abs. #LBA 57</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566424" y="2180203"/>
            <a:ext cx="745315"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313732" y="1691534"/>
            <a:ext cx="2574528" cy="2543308"/>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bg2"/>
              </a:buClr>
              <a:buSzPct val="70000"/>
              <a:tabLst>
                <a:tab pos="120650" algn="l"/>
              </a:tabLst>
              <a:defRPr/>
            </a:pPr>
            <a:r>
              <a:rPr lang="en-US" sz="1500" b="1" dirty="0" err="1">
                <a:solidFill>
                  <a:schemeClr val="accent2"/>
                </a:solidFill>
                <a:cs typeface="Arial" panose="020B0604020202020204" pitchFamily="34" charset="0"/>
              </a:rPr>
              <a:t>Critères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d’inclusion</a:t>
            </a:r>
            <a:endParaRPr lang="en-US" sz="1500" b="1" dirty="0">
              <a:solidFill>
                <a:schemeClr val="accent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CBNPC </a:t>
            </a:r>
            <a:r>
              <a:rPr lang="en-US" sz="1200" dirty="0" err="1">
                <a:solidFill>
                  <a:schemeClr val="tx2"/>
                </a:solidFill>
                <a:cs typeface="Arial" panose="020B0604020202020204" pitchFamily="34" charset="0"/>
              </a:rPr>
              <a:t>nouvellement</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diagnostiqué</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résécable</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stade</a:t>
            </a:r>
            <a:r>
              <a:rPr lang="en-US" sz="1200" dirty="0">
                <a:solidFill>
                  <a:schemeClr val="tx2"/>
                </a:solidFill>
                <a:cs typeface="Arial" panose="020B0604020202020204" pitchFamily="34" charset="0"/>
              </a:rPr>
              <a:t> IB (≥ 4cm)-IIIA  (</a:t>
            </a:r>
            <a:r>
              <a:rPr lang="en-US" sz="1200" dirty="0" err="1">
                <a:solidFill>
                  <a:schemeClr val="tx2"/>
                </a:solidFill>
                <a:cs typeface="Arial" panose="020B0604020202020204" pitchFamily="34" charset="0"/>
              </a:rPr>
              <a:t>selon</a:t>
            </a:r>
            <a:r>
              <a:rPr lang="en-US" sz="1200" dirty="0">
                <a:solidFill>
                  <a:schemeClr val="tx2"/>
                </a:solidFill>
                <a:cs typeface="Arial" panose="020B0604020202020204" pitchFamily="34" charset="0"/>
              </a:rPr>
              <a:t> 7</a:t>
            </a:r>
            <a:r>
              <a:rPr lang="en-US" sz="1200" baseline="30000" dirty="0">
                <a:solidFill>
                  <a:schemeClr val="tx2"/>
                </a:solidFill>
                <a:cs typeface="Arial" panose="020B0604020202020204" pitchFamily="34" charset="0"/>
              </a:rPr>
              <a:t>ème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édition</a:t>
            </a:r>
            <a:r>
              <a:rPr lang="en-US" sz="1200" dirty="0">
                <a:solidFill>
                  <a:schemeClr val="tx2"/>
                </a:solidFill>
                <a:cs typeface="Arial" panose="020B0604020202020204" pitchFamily="34" charset="0"/>
              </a:rPr>
              <a:t> AJCC TNM)</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ECOG PS 0-1</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Pas de mutation connue d’EGFR ni altération de ALK</a:t>
            </a:r>
          </a:p>
          <a:p>
            <a:pPr algn="ctr" defTabSz="450056">
              <a:spcBef>
                <a:spcPts val="1200"/>
              </a:spcBef>
              <a:buClr>
                <a:schemeClr val="bg2"/>
              </a:buClr>
              <a:buSzPct val="70000"/>
              <a:tabLst>
                <a:tab pos="120650" algn="l"/>
              </a:tabLst>
              <a:defRPr/>
            </a:pPr>
            <a:r>
              <a:rPr lang="en-US" sz="1200" b="1" dirty="0">
                <a:solidFill>
                  <a:schemeClr val="tx2"/>
                </a:solidFill>
                <a:cs typeface="Arial" panose="020B0604020202020204" pitchFamily="34" charset="0"/>
              </a:rPr>
              <a:t>Stratification </a:t>
            </a:r>
            <a:r>
              <a:rPr lang="en-US" sz="1200" b="1" dirty="0" err="1">
                <a:solidFill>
                  <a:schemeClr val="tx2"/>
                </a:solidFill>
                <a:cs typeface="Arial" panose="020B0604020202020204" pitchFamily="34" charset="0"/>
              </a:rPr>
              <a:t>selon</a:t>
            </a:r>
            <a:r>
              <a:rPr lang="en-US" sz="1200" b="1" dirty="0">
                <a:solidFill>
                  <a:schemeClr val="tx2"/>
                </a:solidFill>
                <a:cs typeface="Arial" panose="020B0604020202020204" pitchFamily="34" charset="0"/>
              </a:rPr>
              <a:t> le </a:t>
            </a:r>
            <a:r>
              <a:rPr lang="en-US" sz="1200" b="1" dirty="0" err="1">
                <a:solidFill>
                  <a:schemeClr val="tx2"/>
                </a:solidFill>
                <a:cs typeface="Arial" panose="020B0604020202020204" pitchFamily="34" charset="0"/>
              </a:rPr>
              <a:t>stade</a:t>
            </a:r>
            <a:r>
              <a:rPr lang="en-US" sz="1200" b="1" dirty="0">
                <a:solidFill>
                  <a:schemeClr val="tx2"/>
                </a:solidFill>
                <a:cs typeface="Arial" panose="020B0604020202020204" pitchFamily="34" charset="0"/>
              </a:rPr>
              <a:t> (IB-II </a:t>
            </a:r>
            <a:r>
              <a:rPr lang="en-US" sz="1200" b="1" i="1" dirty="0">
                <a:solidFill>
                  <a:schemeClr val="tx2"/>
                </a:solidFill>
                <a:cs typeface="Arial" panose="020B0604020202020204" pitchFamily="34" charset="0"/>
              </a:rPr>
              <a:t>vs</a:t>
            </a:r>
            <a:r>
              <a:rPr lang="en-US" sz="1200" b="1" dirty="0">
                <a:solidFill>
                  <a:schemeClr val="tx2"/>
                </a:solidFill>
                <a:cs typeface="Arial" panose="020B0604020202020204" pitchFamily="34" charset="0"/>
              </a:rPr>
              <a:t> INA),  PD-L1 (≥ 1 % vs &lt; 1 %), et </a:t>
            </a:r>
            <a:r>
              <a:rPr lang="en-US" sz="1200" b="1" dirty="0" err="1">
                <a:solidFill>
                  <a:schemeClr val="tx2"/>
                </a:solidFill>
                <a:cs typeface="Arial" panose="020B0604020202020204" pitchFamily="34" charset="0"/>
              </a:rPr>
              <a:t>sexe</a:t>
            </a:r>
            <a:endParaRPr lang="en-US" sz="1200" b="1" dirty="0">
              <a:solidFill>
                <a:schemeClr val="tx2"/>
              </a:solidFill>
              <a:cs typeface="Arial" panose="020B0604020202020204" pitchFamily="34" charset="0"/>
            </a:endParaRPr>
          </a:p>
        </p:txBody>
      </p:sp>
      <p:sp>
        <p:nvSpPr>
          <p:cNvPr id="30" name="Freeform 41">
            <a:extLst>
              <a:ext uri="{FF2B5EF4-FFF2-40B4-BE49-F238E27FC236}">
                <a16:creationId xmlns="" xmlns:a16="http://schemas.microsoft.com/office/drawing/2014/main" id="{95F85855-8D02-3505-FB4D-5B9AEF81C26B}"/>
              </a:ext>
            </a:extLst>
          </p:cNvPr>
          <p:cNvSpPr/>
          <p:nvPr/>
        </p:nvSpPr>
        <p:spPr>
          <a:xfrm>
            <a:off x="5356699" y="3453015"/>
            <a:ext cx="1944434" cy="990208"/>
          </a:xfrm>
          <a:prstGeom prst="roundRect">
            <a:avLst>
              <a:gd name="adj" fmla="val 9151"/>
            </a:avLst>
          </a:prstGeom>
          <a:solidFill>
            <a:srgbClr val="0070C0"/>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CT Q3W </a:t>
            </a:r>
            <a:br>
              <a:rPr lang="fr-FR" sz="1400" b="1" dirty="0">
                <a:solidFill>
                  <a:prstClr val="white"/>
                </a:solidFill>
                <a:cs typeface="Arial" panose="020B0604020202020204" pitchFamily="34" charset="0"/>
              </a:rPr>
            </a:br>
            <a:r>
              <a:rPr lang="fr-FR" sz="1400" b="1" dirty="0">
                <a:solidFill>
                  <a:prstClr val="white"/>
                </a:solidFill>
                <a:cs typeface="Arial" panose="020B0604020202020204" pitchFamily="34" charset="0"/>
              </a:rPr>
              <a:t>(3 cycles)</a:t>
            </a:r>
          </a:p>
        </p:txBody>
      </p:sp>
      <p:sp>
        <p:nvSpPr>
          <p:cNvPr id="31" name="Ellipse 30">
            <a:extLst>
              <a:ext uri="{FF2B5EF4-FFF2-40B4-BE49-F238E27FC236}">
                <a16:creationId xmlns="" xmlns:a16="http://schemas.microsoft.com/office/drawing/2014/main" id="{111B0E5F-943B-A4AC-E37D-CBC483C1F84B}"/>
              </a:ext>
            </a:extLst>
          </p:cNvPr>
          <p:cNvSpPr/>
          <p:nvPr/>
        </p:nvSpPr>
        <p:spPr>
          <a:xfrm>
            <a:off x="4300396" y="2636695"/>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a:solidFill>
                  <a:srgbClr val="FFFFFF"/>
                </a:solidFill>
                <a:cs typeface="Arial" panose="020B0604020202020204" pitchFamily="34" charset="0"/>
              </a:rPr>
              <a:t>R</a:t>
            </a:r>
            <a:br>
              <a:rPr lang="en-US" altLang="zh-CN" sz="1600" b="1">
                <a:solidFill>
                  <a:srgbClr val="FFFFFF"/>
                </a:solidFill>
                <a:cs typeface="Arial" panose="020B0604020202020204" pitchFamily="34" charset="0"/>
              </a:rPr>
            </a:br>
            <a:r>
              <a:rPr lang="en-US" altLang="zh-CN" sz="1200" b="1">
                <a:solidFill>
                  <a:srgbClr val="FFFFFF"/>
                </a:solidFill>
                <a:cs typeface="Arial" panose="020B0604020202020204" pitchFamily="34" charset="0"/>
              </a:rPr>
              <a:t>1:1</a:t>
            </a:r>
            <a:endParaRPr lang="en-US" altLang="zh-CN" sz="1200" b="1" dirty="0">
              <a:solidFill>
                <a:srgbClr val="FFFFFF"/>
              </a:solidFill>
              <a:cs typeface="Arial" panose="020B0604020202020204" pitchFamily="34" charset="0"/>
            </a:endParaRPr>
          </a:p>
        </p:txBody>
      </p:sp>
      <p:sp>
        <p:nvSpPr>
          <p:cNvPr id="32" name="Freeform 9">
            <a:extLst>
              <a:ext uri="{FF2B5EF4-FFF2-40B4-BE49-F238E27FC236}">
                <a16:creationId xmlns="" xmlns:a16="http://schemas.microsoft.com/office/drawing/2014/main" id="{A8E0FE17-5278-651E-CFC0-E587E61499C8}"/>
              </a:ext>
            </a:extLst>
          </p:cNvPr>
          <p:cNvSpPr/>
          <p:nvPr/>
        </p:nvSpPr>
        <p:spPr>
          <a:xfrm>
            <a:off x="1778852" y="4817974"/>
            <a:ext cx="2886716" cy="1156684"/>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bg2"/>
              </a:buClr>
              <a:buSzPct val="70000"/>
              <a:tabLst>
                <a:tab pos="120650" algn="l"/>
              </a:tabLst>
              <a:defRPr/>
            </a:pPr>
            <a:r>
              <a:rPr lang="en-US" sz="1500" b="1" dirty="0">
                <a:solidFill>
                  <a:schemeClr val="accent2"/>
                </a:solidFill>
                <a:cs typeface="Arial" panose="020B0604020202020204" pitchFamily="34" charset="0"/>
              </a:rPr>
              <a:t>Objectif </a:t>
            </a:r>
            <a:r>
              <a:rPr lang="en-US" sz="1500" b="1" dirty="0" err="1">
                <a:solidFill>
                  <a:schemeClr val="accent2"/>
                </a:solidFill>
                <a:cs typeface="Arial" panose="020B0604020202020204" pitchFamily="34" charset="0"/>
              </a:rPr>
              <a:t>primaire</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err="1">
                <a:solidFill>
                  <a:schemeClr val="tx2"/>
                </a:solidFill>
                <a:cs typeface="Arial" panose="020B0604020202020204" pitchFamily="34" charset="0"/>
              </a:rPr>
              <a:t>pCR</a:t>
            </a:r>
            <a:r>
              <a:rPr lang="en-US" sz="1300" dirty="0">
                <a:solidFill>
                  <a:schemeClr val="tx2"/>
                </a:solidFill>
                <a:cs typeface="Arial" panose="020B0604020202020204" pitchFamily="34" charset="0"/>
              </a:rPr>
              <a:t> par BIPR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EFS par BICR</a:t>
            </a: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4200544" y="3165904"/>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N=358</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80241" y="1441546"/>
            <a:ext cx="10620000" cy="3253743"/>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8" name="Freeform 41">
            <a:extLst>
              <a:ext uri="{FF2B5EF4-FFF2-40B4-BE49-F238E27FC236}">
                <a16:creationId xmlns="" xmlns:a16="http://schemas.microsoft.com/office/drawing/2014/main" id="{3D5C626A-C9F5-3543-D919-E0C79D660BB1}"/>
              </a:ext>
            </a:extLst>
          </p:cNvPr>
          <p:cNvSpPr/>
          <p:nvPr/>
        </p:nvSpPr>
        <p:spPr>
          <a:xfrm>
            <a:off x="5356699" y="1685099"/>
            <a:ext cx="1944434"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NIVO 360 mg Q3W</a:t>
            </a:r>
          </a:p>
          <a:p>
            <a:pPr algn="ctr"/>
            <a:r>
              <a:rPr lang="fr-FR" sz="1400" b="1" dirty="0">
                <a:solidFill>
                  <a:prstClr val="white"/>
                </a:solidFill>
                <a:cs typeface="Arial" panose="020B0604020202020204" pitchFamily="34" charset="0"/>
              </a:rPr>
              <a:t>+</a:t>
            </a:r>
          </a:p>
          <a:p>
            <a:pPr algn="ctr"/>
            <a:r>
              <a:rPr lang="fr-FR" sz="1400" b="1" dirty="0">
                <a:solidFill>
                  <a:prstClr val="white"/>
                </a:solidFill>
                <a:cs typeface="Arial" panose="020B0604020202020204" pitchFamily="34" charset="0"/>
              </a:rPr>
              <a:t>CT Q3W </a:t>
            </a:r>
            <a:br>
              <a:rPr lang="fr-FR" sz="1400" b="1" dirty="0">
                <a:solidFill>
                  <a:prstClr val="white"/>
                </a:solidFill>
                <a:cs typeface="Arial" panose="020B0604020202020204" pitchFamily="34" charset="0"/>
              </a:rPr>
            </a:br>
            <a:r>
              <a:rPr lang="fr-FR" sz="1400" b="1" dirty="0">
                <a:solidFill>
                  <a:prstClr val="white"/>
                </a:solidFill>
                <a:cs typeface="Arial" panose="020B0604020202020204" pitchFamily="34" charset="0"/>
              </a:rPr>
              <a:t>(3 cycles)</a:t>
            </a:r>
          </a:p>
        </p:txBody>
      </p:sp>
      <p:cxnSp>
        <p:nvCxnSpPr>
          <p:cNvPr id="41" name="Connecteur droit 40">
            <a:extLst>
              <a:ext uri="{FF2B5EF4-FFF2-40B4-BE49-F238E27FC236}">
                <a16:creationId xmlns="" xmlns:a16="http://schemas.microsoft.com/office/drawing/2014/main" id="{2838D670-3823-3715-0AB0-5799F56A12FE}"/>
              </a:ext>
            </a:extLst>
          </p:cNvPr>
          <p:cNvCxnSpPr>
            <a:cxnSpLocks/>
          </p:cNvCxnSpPr>
          <p:nvPr/>
        </p:nvCxnSpPr>
        <p:spPr>
          <a:xfrm flipH="1">
            <a:off x="9553212" y="3248229"/>
            <a:ext cx="294228" cy="0"/>
          </a:xfrm>
          <a:prstGeom prst="line">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3" name="TextBox 17">
            <a:extLst>
              <a:ext uri="{FF2B5EF4-FFF2-40B4-BE49-F238E27FC236}">
                <a16:creationId xmlns="" xmlns:a16="http://schemas.microsoft.com/office/drawing/2014/main" id="{69E2967E-F567-7892-9EF0-6617FEED9627}"/>
              </a:ext>
            </a:extLst>
          </p:cNvPr>
          <p:cNvSpPr txBox="1"/>
          <p:nvPr/>
        </p:nvSpPr>
        <p:spPr>
          <a:xfrm>
            <a:off x="7228135" y="2633385"/>
            <a:ext cx="909264" cy="553998"/>
          </a:xfrm>
          <a:prstGeom prst="rect">
            <a:avLst/>
          </a:prstGeom>
          <a:noFill/>
        </p:spPr>
        <p:txBody>
          <a:bodyPr wrap="square" lIns="0" tIns="0" rIns="0" rtlCol="0" anchor="b">
            <a:spAutoFit/>
          </a:bodyPr>
          <a:lstStyle/>
          <a:p>
            <a:pPr algn="ctr">
              <a:defRPr/>
            </a:pPr>
            <a:r>
              <a:rPr lang="en-US" altLang="zh-CN" sz="1100" b="1" dirty="0">
                <a:solidFill>
                  <a:srgbClr val="000000">
                    <a:lumMod val="50000"/>
                    <a:lumOff val="50000"/>
                  </a:srgbClr>
                </a:solidFill>
                <a:cs typeface="Arial" panose="020B0604020202020204" pitchFamily="34" charset="0"/>
              </a:rPr>
              <a:t/>
            </a:r>
            <a:br>
              <a:rPr lang="en-US" altLang="zh-CN" sz="1100" b="1" dirty="0">
                <a:solidFill>
                  <a:srgbClr val="000000">
                    <a:lumMod val="50000"/>
                    <a:lumOff val="50000"/>
                  </a:srgbClr>
                </a:solidFill>
                <a:cs typeface="Arial" panose="020B0604020202020204" pitchFamily="34" charset="0"/>
              </a:rPr>
            </a:br>
            <a:r>
              <a:rPr lang="en-US" altLang="zh-CN" sz="1100" b="1" dirty="0">
                <a:solidFill>
                  <a:srgbClr val="000000">
                    <a:lumMod val="50000"/>
                    <a:lumOff val="50000"/>
                  </a:srgbClr>
                </a:solidFill>
                <a:cs typeface="Arial" panose="020B0604020202020204" pitchFamily="34" charset="0"/>
              </a:rPr>
              <a:t>Restaging </a:t>
            </a:r>
            <a:r>
              <a:rPr lang="en-US" altLang="zh-CN" sz="1100" b="1" dirty="0" err="1">
                <a:solidFill>
                  <a:srgbClr val="000000">
                    <a:lumMod val="50000"/>
                    <a:lumOff val="50000"/>
                  </a:srgbClr>
                </a:solidFill>
                <a:cs typeface="Arial" panose="020B0604020202020204" pitchFamily="34" charset="0"/>
              </a:rPr>
              <a:t>radiologique</a:t>
            </a:r>
            <a:endParaRPr lang="en-US" altLang="zh-CN" sz="1100" b="1" dirty="0">
              <a:solidFill>
                <a:srgbClr val="000000">
                  <a:lumMod val="50000"/>
                  <a:lumOff val="50000"/>
                </a:srgbClr>
              </a:solidFill>
              <a:cs typeface="Arial" panose="020B0604020202020204" pitchFamily="34" charset="0"/>
            </a:endParaRPr>
          </a:p>
        </p:txBody>
      </p:sp>
      <p:sp>
        <p:nvSpPr>
          <p:cNvPr id="45" name="TextBox 17">
            <a:extLst>
              <a:ext uri="{FF2B5EF4-FFF2-40B4-BE49-F238E27FC236}">
                <a16:creationId xmlns="" xmlns:a16="http://schemas.microsoft.com/office/drawing/2014/main" id="{BDB78EAC-9A57-D20A-214F-8A360F20B11A}"/>
              </a:ext>
            </a:extLst>
          </p:cNvPr>
          <p:cNvSpPr txBox="1"/>
          <p:nvPr/>
        </p:nvSpPr>
        <p:spPr>
          <a:xfrm>
            <a:off x="11056343" y="2971939"/>
            <a:ext cx="743668" cy="215444"/>
          </a:xfrm>
          <a:prstGeom prst="rect">
            <a:avLst/>
          </a:prstGeom>
          <a:noFill/>
        </p:spPr>
        <p:txBody>
          <a:bodyPr wrap="square" lIns="0" tIns="0" rIns="0" rtlCol="0" anchor="b">
            <a:spAutoFit/>
          </a:bodyPr>
          <a:lstStyle/>
          <a:p>
            <a:pPr algn="ctr">
              <a:defRPr/>
            </a:pPr>
            <a:r>
              <a:rPr lang="en-US" altLang="zh-CN" sz="1100" b="1" dirty="0" err="1">
                <a:solidFill>
                  <a:srgbClr val="000000">
                    <a:lumMod val="50000"/>
                    <a:lumOff val="50000"/>
                  </a:srgbClr>
                </a:solidFill>
                <a:cs typeface="Arial" panose="020B0604020202020204" pitchFamily="34" charset="0"/>
              </a:rPr>
              <a:t>Suivi</a:t>
            </a:r>
            <a:endParaRPr lang="en-US" altLang="zh-CN" sz="1100" b="1" dirty="0">
              <a:solidFill>
                <a:srgbClr val="000000">
                  <a:lumMod val="50000"/>
                  <a:lumOff val="50000"/>
                </a:srgbClr>
              </a:solidFill>
              <a:cs typeface="Arial" panose="020B0604020202020204" pitchFamily="34" charset="0"/>
            </a:endParaRPr>
          </a:p>
        </p:txBody>
      </p:sp>
      <p:sp>
        <p:nvSpPr>
          <p:cNvPr id="46" name="Freeform 9">
            <a:extLst>
              <a:ext uri="{FF2B5EF4-FFF2-40B4-BE49-F238E27FC236}">
                <a16:creationId xmlns="" xmlns:a16="http://schemas.microsoft.com/office/drawing/2014/main" id="{9ADC4E2B-15C1-28AC-E43B-C582F45B66AD}"/>
              </a:ext>
            </a:extLst>
          </p:cNvPr>
          <p:cNvSpPr/>
          <p:nvPr/>
        </p:nvSpPr>
        <p:spPr>
          <a:xfrm>
            <a:off x="4779841" y="4817974"/>
            <a:ext cx="2886716" cy="1279974"/>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accent1"/>
              </a:buClr>
              <a:defRPr/>
            </a:pPr>
            <a:r>
              <a:rPr lang="en-US" sz="1500" b="1" dirty="0" err="1">
                <a:solidFill>
                  <a:schemeClr val="accent2"/>
                </a:solidFill>
                <a:cs typeface="Arial" panose="020B0604020202020204" pitchFamily="34" charset="0"/>
              </a:rPr>
              <a:t>Objectifs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secondaires</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MPR par BIPR</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SG</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TTDM</a:t>
            </a:r>
          </a:p>
        </p:txBody>
      </p:sp>
      <p:sp>
        <p:nvSpPr>
          <p:cNvPr id="47" name="Freeform 9">
            <a:extLst>
              <a:ext uri="{FF2B5EF4-FFF2-40B4-BE49-F238E27FC236}">
                <a16:creationId xmlns="" xmlns:a16="http://schemas.microsoft.com/office/drawing/2014/main" id="{C0D5C436-BD26-2C07-B930-1AFFBFC0D542}"/>
              </a:ext>
            </a:extLst>
          </p:cNvPr>
          <p:cNvSpPr/>
          <p:nvPr/>
        </p:nvSpPr>
        <p:spPr>
          <a:xfrm>
            <a:off x="8328248" y="4874246"/>
            <a:ext cx="2886716" cy="263556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accent1"/>
              </a:buClr>
              <a:defRPr/>
            </a:pPr>
            <a:endParaRPr lang="en-US" sz="1300" dirty="0">
              <a:solidFill>
                <a:schemeClr val="tx2"/>
              </a:solidFill>
              <a:cs typeface="Arial" panose="020B0604020202020204" pitchFamily="34" charset="0"/>
            </a:endParaRPr>
          </a:p>
        </p:txBody>
      </p:sp>
      <p:sp>
        <p:nvSpPr>
          <p:cNvPr id="49" name="Freeform 9">
            <a:extLst>
              <a:ext uri="{FF2B5EF4-FFF2-40B4-BE49-F238E27FC236}">
                <a16:creationId xmlns="" xmlns:a16="http://schemas.microsoft.com/office/drawing/2014/main" id="{9135DDFF-5725-58FD-D050-BF6D57041C28}"/>
              </a:ext>
            </a:extLst>
          </p:cNvPr>
          <p:cNvSpPr/>
          <p:nvPr/>
        </p:nvSpPr>
        <p:spPr>
          <a:xfrm>
            <a:off x="7772910" y="4817974"/>
            <a:ext cx="2886716" cy="114641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accent1"/>
              </a:buClr>
              <a:defRPr/>
            </a:pPr>
            <a:r>
              <a:rPr lang="en-US" sz="1500" b="1" dirty="0" err="1">
                <a:solidFill>
                  <a:schemeClr val="accent2"/>
                </a:solidFill>
                <a:cs typeface="Arial" panose="020B0604020202020204" pitchFamily="34" charset="0"/>
              </a:rPr>
              <a:t>Analyse</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exploratoire</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err="1">
                <a:solidFill>
                  <a:schemeClr val="tx2"/>
                </a:solidFill>
                <a:cs typeface="Arial" panose="020B0604020202020204" pitchFamily="34" charset="0"/>
              </a:rPr>
              <a:t>Devenir</a:t>
            </a:r>
            <a:r>
              <a:rPr lang="en-US" sz="1300" dirty="0">
                <a:solidFill>
                  <a:schemeClr val="tx2"/>
                </a:solidFill>
                <a:cs typeface="Arial" panose="020B0604020202020204" pitchFamily="34" charset="0"/>
              </a:rPr>
              <a:t> des patients </a:t>
            </a:r>
            <a:r>
              <a:rPr lang="en-US" sz="1300" dirty="0" err="1">
                <a:solidFill>
                  <a:schemeClr val="tx2"/>
                </a:solidFill>
                <a:cs typeface="Arial" panose="020B0604020202020204" pitchFamily="34" charset="0"/>
              </a:rPr>
              <a:t>selon</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chirurgie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non</a:t>
            </a:r>
          </a:p>
        </p:txBody>
      </p:sp>
      <p:cxnSp>
        <p:nvCxnSpPr>
          <p:cNvPr id="56" name="Connecteur droit 55">
            <a:extLst>
              <a:ext uri="{FF2B5EF4-FFF2-40B4-BE49-F238E27FC236}">
                <a16:creationId xmlns="" xmlns:a16="http://schemas.microsoft.com/office/drawing/2014/main" id="{FB02DB20-9518-1921-4D4A-A8F07729595E}"/>
              </a:ext>
            </a:extLst>
          </p:cNvPr>
          <p:cNvCxnSpPr>
            <a:cxnSpLocks/>
          </p:cNvCxnSpPr>
          <p:nvPr/>
        </p:nvCxnSpPr>
        <p:spPr>
          <a:xfrm flipH="1">
            <a:off x="7287065" y="3248229"/>
            <a:ext cx="928159" cy="0"/>
          </a:xfrm>
          <a:prstGeom prst="line">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0" name="Freeform 41">
            <a:extLst>
              <a:ext uri="{FF2B5EF4-FFF2-40B4-BE49-F238E27FC236}">
                <a16:creationId xmlns="" xmlns:a16="http://schemas.microsoft.com/office/drawing/2014/main" id="{33EB8A3F-D2EC-1DA9-294E-94D133A0AB0E}"/>
              </a:ext>
            </a:extLst>
          </p:cNvPr>
          <p:cNvSpPr/>
          <p:nvPr/>
        </p:nvSpPr>
        <p:spPr>
          <a:xfrm>
            <a:off x="8328073" y="2585641"/>
            <a:ext cx="1274105" cy="1325177"/>
          </a:xfrm>
          <a:prstGeom prst="roundRect">
            <a:avLst>
              <a:gd name="adj" fmla="val 9151"/>
            </a:avLst>
          </a:prstGeom>
          <a:solidFill>
            <a:schemeClr val="bg1"/>
          </a:solidFill>
          <a:ln w="25400" cap="flat" cmpd="sng" algn="ctr">
            <a:solidFill>
              <a:schemeClr val="tx2"/>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srgbClr val="595959"/>
                </a:solidFill>
                <a:cs typeface="Arial" panose="020B0604020202020204" pitchFamily="34" charset="0"/>
              </a:rPr>
              <a:t>Chirurgie</a:t>
            </a:r>
            <a:r>
              <a:rPr lang="en-US" sz="1400" b="1" dirty="0">
                <a:solidFill>
                  <a:srgbClr val="595959"/>
                </a:solidFill>
                <a:cs typeface="Arial" panose="020B0604020202020204" pitchFamily="34" charset="0"/>
              </a:rPr>
              <a:t> (dans les </a:t>
            </a:r>
            <a:br>
              <a:rPr lang="en-US" sz="1400" b="1" dirty="0">
                <a:solidFill>
                  <a:srgbClr val="595959"/>
                </a:solidFill>
                <a:cs typeface="Arial" panose="020B0604020202020204" pitchFamily="34" charset="0"/>
              </a:rPr>
            </a:br>
            <a:r>
              <a:rPr lang="en-US" sz="1400" b="1" dirty="0">
                <a:solidFill>
                  <a:srgbClr val="595959"/>
                </a:solidFill>
                <a:cs typeface="Arial" panose="020B0604020202020204" pitchFamily="34" charset="0"/>
              </a:rPr>
              <a:t>6 </a:t>
            </a:r>
            <a:r>
              <a:rPr lang="en-US" sz="1400" b="1" dirty="0" err="1">
                <a:solidFill>
                  <a:srgbClr val="595959"/>
                </a:solidFill>
                <a:cs typeface="Arial" panose="020B0604020202020204" pitchFamily="34" charset="0"/>
              </a:rPr>
              <a:t>sem</a:t>
            </a:r>
            <a:r>
              <a:rPr lang="en-US" sz="1400" b="1" dirty="0">
                <a:solidFill>
                  <a:srgbClr val="595959"/>
                </a:solidFill>
                <a:cs typeface="Arial" panose="020B0604020202020204" pitchFamily="34" charset="0"/>
              </a:rPr>
              <a:t>  </a:t>
            </a:r>
            <a:br>
              <a:rPr lang="en-US" sz="1400" b="1" dirty="0">
                <a:solidFill>
                  <a:srgbClr val="595959"/>
                </a:solidFill>
                <a:cs typeface="Arial" panose="020B0604020202020204" pitchFamily="34" charset="0"/>
              </a:rPr>
            </a:br>
            <a:r>
              <a:rPr lang="en-US" sz="1400" b="1" dirty="0">
                <a:solidFill>
                  <a:srgbClr val="595959"/>
                </a:solidFill>
                <a:cs typeface="Arial" panose="020B0604020202020204" pitchFamily="34" charset="0"/>
              </a:rPr>
              <a:t>post-</a:t>
            </a:r>
            <a:r>
              <a:rPr lang="en-US" sz="1400" b="1" dirty="0" err="1">
                <a:solidFill>
                  <a:srgbClr val="595959"/>
                </a:solidFill>
                <a:cs typeface="Arial" panose="020B0604020202020204" pitchFamily="34" charset="0"/>
              </a:rPr>
              <a:t>traitement</a:t>
            </a:r>
            <a:r>
              <a:rPr lang="en-US" sz="1400" b="1" dirty="0">
                <a:solidFill>
                  <a:srgbClr val="595959"/>
                </a:solidFill>
                <a:cs typeface="Arial" panose="020B0604020202020204" pitchFamily="34" charset="0"/>
              </a:rPr>
              <a:t>)</a:t>
            </a:r>
          </a:p>
        </p:txBody>
      </p:sp>
      <p:cxnSp>
        <p:nvCxnSpPr>
          <p:cNvPr id="62" name="Connecteur droit 61">
            <a:extLst>
              <a:ext uri="{FF2B5EF4-FFF2-40B4-BE49-F238E27FC236}">
                <a16:creationId xmlns="" xmlns:a16="http://schemas.microsoft.com/office/drawing/2014/main" id="{7DE08D33-A3FD-34D7-B619-FB69FD0A4A48}"/>
              </a:ext>
            </a:extLst>
          </p:cNvPr>
          <p:cNvCxnSpPr>
            <a:cxnSpLocks/>
          </p:cNvCxnSpPr>
          <p:nvPr/>
        </p:nvCxnSpPr>
        <p:spPr>
          <a:xfrm flipH="1">
            <a:off x="10848528" y="3248229"/>
            <a:ext cx="928159" cy="0"/>
          </a:xfrm>
          <a:prstGeom prst="line">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57" name="Freeform 41">
            <a:extLst>
              <a:ext uri="{FF2B5EF4-FFF2-40B4-BE49-F238E27FC236}">
                <a16:creationId xmlns="" xmlns:a16="http://schemas.microsoft.com/office/drawing/2014/main" id="{FE565740-3796-9643-1E97-34765C3FE454}"/>
              </a:ext>
            </a:extLst>
          </p:cNvPr>
          <p:cNvSpPr/>
          <p:nvPr/>
        </p:nvSpPr>
        <p:spPr>
          <a:xfrm>
            <a:off x="9909084" y="2585641"/>
            <a:ext cx="1274105" cy="1325177"/>
          </a:xfrm>
          <a:prstGeom prst="roundRect">
            <a:avLst>
              <a:gd name="adj" fmla="val 9151"/>
            </a:avLst>
          </a:prstGeom>
          <a:solidFill>
            <a:schemeClr val="bg1"/>
          </a:solidFill>
          <a:ln w="25400" cap="flat" cmpd="sng" algn="ctr">
            <a:solidFill>
              <a:schemeClr val="tx2"/>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srgbClr val="595959"/>
                </a:solidFill>
                <a:cs typeface="Arial" panose="020B0604020202020204" pitchFamily="34" charset="0"/>
              </a:rPr>
              <a:t>CT +/- RT </a:t>
            </a:r>
            <a:r>
              <a:rPr lang="en-US" sz="1400" b="1" dirty="0" err="1">
                <a:solidFill>
                  <a:srgbClr val="595959"/>
                </a:solidFill>
                <a:cs typeface="Arial" panose="020B0604020202020204" pitchFamily="34" charset="0"/>
              </a:rPr>
              <a:t>adjuvante</a:t>
            </a:r>
            <a:r>
              <a:rPr lang="en-US" sz="1400" b="1" dirty="0">
                <a:solidFill>
                  <a:srgbClr val="595959"/>
                </a:solidFill>
                <a:cs typeface="Arial" panose="020B0604020202020204" pitchFamily="34" charset="0"/>
              </a:rPr>
              <a:t> </a:t>
            </a:r>
            <a:r>
              <a:rPr lang="en-US" sz="1400" b="1" dirty="0" err="1">
                <a:solidFill>
                  <a:srgbClr val="595959"/>
                </a:solidFill>
                <a:cs typeface="Arial" panose="020B0604020202020204" pitchFamily="34" charset="0"/>
              </a:rPr>
              <a:t>optionnelle</a:t>
            </a:r>
            <a:endParaRPr lang="en-US" sz="1400" b="1" dirty="0">
              <a:solidFill>
                <a:srgbClr val="595959"/>
              </a:solidFill>
              <a:cs typeface="Arial" panose="020B0604020202020204" pitchFamily="34" charset="0"/>
            </a:endParaRPr>
          </a:p>
        </p:txBody>
      </p:sp>
      <p:cxnSp>
        <p:nvCxnSpPr>
          <p:cNvPr id="24" name="Connecteur droit 23">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351420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CM 816 selon l’expression de PD-L1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solidFill>
                  <a:srgbClr val="005086"/>
                </a:solidFill>
                <a:latin typeface="Century Gothic" panose="020B0502020202020204" pitchFamily="34" charset="0"/>
              </a:rPr>
              <a:t>Données d’efficacité chez les patients PD-L1 ≥ 1 %</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M. P. </a:t>
            </a:r>
            <a:r>
              <a:rPr lang="fr-FR" dirty="0" err="1"/>
              <a:t>Pulla</a:t>
            </a:r>
            <a:r>
              <a:rPr lang="fr-FR" dirty="0"/>
              <a:t> et al. ESMO</a:t>
            </a:r>
            <a:r>
              <a:rPr lang="fr-FR" baseline="30000" dirty="0">
                <a:solidFill>
                  <a:srgbClr val="FFFFFF"/>
                </a:solidFill>
              </a:rPr>
              <a:t>®</a:t>
            </a:r>
            <a:r>
              <a:rPr lang="fr-FR" dirty="0"/>
              <a:t> 2023 Abs. #LBA 57</a:t>
            </a:r>
          </a:p>
        </p:txBody>
      </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946173" y="973536"/>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47" name="Rectangle à coins arrondis 83">
            <a:extLst>
              <a:ext uri="{FF2B5EF4-FFF2-40B4-BE49-F238E27FC236}">
                <a16:creationId xmlns="" xmlns:a16="http://schemas.microsoft.com/office/drawing/2014/main" id="{84CC2D5D-71D9-A64E-B2A4-D49439B0B2F6}"/>
              </a:ext>
            </a:extLst>
          </p:cNvPr>
          <p:cNvSpPr/>
          <p:nvPr/>
        </p:nvSpPr>
        <p:spPr>
          <a:xfrm>
            <a:off x="1073150" y="1233875"/>
            <a:ext cx="3115311"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cs typeface="Arial" panose="020B0604020202020204" pitchFamily="34" charset="0"/>
              </a:rPr>
              <a:t>&lt;</a:t>
            </a:r>
          </a:p>
        </p:txBody>
      </p:sp>
      <p:graphicFrame>
        <p:nvGraphicFramePr>
          <p:cNvPr id="51" name="Tableau 50">
            <a:extLst>
              <a:ext uri="{FF2B5EF4-FFF2-40B4-BE49-F238E27FC236}">
                <a16:creationId xmlns="" xmlns:a16="http://schemas.microsoft.com/office/drawing/2014/main" id="{68BA07A4-4B9C-139F-92FD-1C6012A13AD2}"/>
              </a:ext>
            </a:extLst>
          </p:cNvPr>
          <p:cNvGraphicFramePr>
            <a:graphicFrameLocks noGrp="1"/>
          </p:cNvGraphicFramePr>
          <p:nvPr>
            <p:extLst>
              <p:ext uri="{D42A27DB-BD31-4B8C-83A1-F6EECF244321}">
                <p14:modId xmlns:p14="http://schemas.microsoft.com/office/powerpoint/2010/main" val="4198069960"/>
              </p:ext>
            </p:extLst>
          </p:nvPr>
        </p:nvGraphicFramePr>
        <p:xfrm>
          <a:off x="4566896" y="4388329"/>
          <a:ext cx="3318547" cy="700432"/>
        </p:xfrm>
        <a:graphic>
          <a:graphicData uri="http://schemas.openxmlformats.org/drawingml/2006/table">
            <a:tbl>
              <a:tblPr firstRow="1" bandRow="1">
                <a:tableStyleId>{5C22544A-7EE6-4342-B048-85BDC9FD1C3A}</a:tableStyleId>
              </a:tblPr>
              <a:tblGrid>
                <a:gridCol w="543167">
                  <a:extLst>
                    <a:ext uri="{9D8B030D-6E8A-4147-A177-3AD203B41FA5}">
                      <a16:colId xmlns="" xmlns:a16="http://schemas.microsoft.com/office/drawing/2014/main" val="20000"/>
                    </a:ext>
                  </a:extLst>
                </a:gridCol>
                <a:gridCol w="277538">
                  <a:extLst>
                    <a:ext uri="{9D8B030D-6E8A-4147-A177-3AD203B41FA5}">
                      <a16:colId xmlns="" xmlns:a16="http://schemas.microsoft.com/office/drawing/2014/main" val="20001"/>
                    </a:ext>
                  </a:extLst>
                </a:gridCol>
                <a:gridCol w="277538">
                  <a:extLst>
                    <a:ext uri="{9D8B030D-6E8A-4147-A177-3AD203B41FA5}">
                      <a16:colId xmlns="" xmlns:a16="http://schemas.microsoft.com/office/drawing/2014/main" val="20006"/>
                    </a:ext>
                  </a:extLst>
                </a:gridCol>
                <a:gridCol w="277538">
                  <a:extLst>
                    <a:ext uri="{9D8B030D-6E8A-4147-A177-3AD203B41FA5}">
                      <a16:colId xmlns="" xmlns:a16="http://schemas.microsoft.com/office/drawing/2014/main" val="20002"/>
                    </a:ext>
                  </a:extLst>
                </a:gridCol>
                <a:gridCol w="277538">
                  <a:extLst>
                    <a:ext uri="{9D8B030D-6E8A-4147-A177-3AD203B41FA5}">
                      <a16:colId xmlns="" xmlns:a16="http://schemas.microsoft.com/office/drawing/2014/main" val="20007"/>
                    </a:ext>
                  </a:extLst>
                </a:gridCol>
                <a:gridCol w="277538">
                  <a:extLst>
                    <a:ext uri="{9D8B030D-6E8A-4147-A177-3AD203B41FA5}">
                      <a16:colId xmlns="" xmlns:a16="http://schemas.microsoft.com/office/drawing/2014/main" val="20003"/>
                    </a:ext>
                  </a:extLst>
                </a:gridCol>
                <a:gridCol w="277538">
                  <a:extLst>
                    <a:ext uri="{9D8B030D-6E8A-4147-A177-3AD203B41FA5}">
                      <a16:colId xmlns="" xmlns:a16="http://schemas.microsoft.com/office/drawing/2014/main" val="20008"/>
                    </a:ext>
                  </a:extLst>
                </a:gridCol>
                <a:gridCol w="277538">
                  <a:extLst>
                    <a:ext uri="{9D8B030D-6E8A-4147-A177-3AD203B41FA5}">
                      <a16:colId xmlns="" xmlns:a16="http://schemas.microsoft.com/office/drawing/2014/main" val="20004"/>
                    </a:ext>
                  </a:extLst>
                </a:gridCol>
                <a:gridCol w="277538">
                  <a:extLst>
                    <a:ext uri="{9D8B030D-6E8A-4147-A177-3AD203B41FA5}">
                      <a16:colId xmlns="" xmlns:a16="http://schemas.microsoft.com/office/drawing/2014/main" val="20009"/>
                    </a:ext>
                  </a:extLst>
                </a:gridCol>
                <a:gridCol w="277538">
                  <a:extLst>
                    <a:ext uri="{9D8B030D-6E8A-4147-A177-3AD203B41FA5}">
                      <a16:colId xmlns="" xmlns:a16="http://schemas.microsoft.com/office/drawing/2014/main" val="20005"/>
                    </a:ext>
                  </a:extLst>
                </a:gridCol>
                <a:gridCol w="277538">
                  <a:extLst>
                    <a:ext uri="{9D8B030D-6E8A-4147-A177-3AD203B41FA5}">
                      <a16:colId xmlns="" xmlns:a16="http://schemas.microsoft.com/office/drawing/2014/main" val="20010"/>
                    </a:ext>
                  </a:extLst>
                </a:gridCol>
              </a:tblGrid>
              <a:tr h="297692">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Nivo + CT</a:t>
                      </a:r>
                      <a:endParaRPr lang="fr-FR" sz="800" b="0" spc="-30" dirty="0">
                        <a:solidFill>
                          <a:schemeClr val="accent5">
                            <a:lumMod val="75000"/>
                          </a:schemeClr>
                        </a:solidFill>
                      </a:endParaRP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89</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69</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65</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CT</a:t>
                      </a:r>
                      <a:endParaRPr lang="fr-FR" sz="800" b="0"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52" name="Connecteur droit 51">
            <a:extLst>
              <a:ext uri="{FF2B5EF4-FFF2-40B4-BE49-F238E27FC236}">
                <a16:creationId xmlns="" xmlns:a16="http://schemas.microsoft.com/office/drawing/2014/main" id="{EDC4DB89-CF3E-71C9-2EAD-8C0BE73F1EFC}"/>
              </a:ext>
            </a:extLst>
          </p:cNvPr>
          <p:cNvCxnSpPr>
            <a:cxnSpLocks/>
          </p:cNvCxnSpPr>
          <p:nvPr/>
        </p:nvCxnSpPr>
        <p:spPr>
          <a:xfrm>
            <a:off x="5277706" y="4670812"/>
            <a:ext cx="2472267"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3" name="Groupe 52">
            <a:extLst>
              <a:ext uri="{FF2B5EF4-FFF2-40B4-BE49-F238E27FC236}">
                <a16:creationId xmlns="" xmlns:a16="http://schemas.microsoft.com/office/drawing/2014/main" id="{29C6256F-D843-F5EF-ADAB-98E090B323B1}"/>
              </a:ext>
            </a:extLst>
          </p:cNvPr>
          <p:cNvGrpSpPr/>
          <p:nvPr/>
        </p:nvGrpSpPr>
        <p:grpSpPr>
          <a:xfrm>
            <a:off x="4694930" y="2312317"/>
            <a:ext cx="3200157" cy="2328338"/>
            <a:chOff x="53218" y="2485881"/>
            <a:chExt cx="5781398" cy="3176894"/>
          </a:xfrm>
        </p:grpSpPr>
        <p:graphicFrame>
          <p:nvGraphicFramePr>
            <p:cNvPr id="54" name="Graphique 53">
              <a:extLst>
                <a:ext uri="{FF2B5EF4-FFF2-40B4-BE49-F238E27FC236}">
                  <a16:creationId xmlns="" xmlns:a16="http://schemas.microsoft.com/office/drawing/2014/main" id="{EEA2CE77-C70F-A848-BF61-27088869C9D1}"/>
                </a:ext>
              </a:extLst>
            </p:cNvPr>
            <p:cNvGraphicFramePr/>
            <p:nvPr/>
          </p:nvGraphicFramePr>
          <p:xfrm>
            <a:off x="529157" y="2485881"/>
            <a:ext cx="5305459" cy="2984772"/>
          </p:xfrm>
          <a:graphic>
            <a:graphicData uri="http://schemas.openxmlformats.org/drawingml/2006/chart">
              <c:chart xmlns:c="http://schemas.openxmlformats.org/drawingml/2006/chart" xmlns:r="http://schemas.openxmlformats.org/officeDocument/2006/relationships" r:id="rId2"/>
            </a:graphicData>
          </a:graphic>
        </p:graphicFrame>
        <p:sp>
          <p:nvSpPr>
            <p:cNvPr id="55" name="Text Box 4">
              <a:extLst>
                <a:ext uri="{FF2B5EF4-FFF2-40B4-BE49-F238E27FC236}">
                  <a16:creationId xmlns="" xmlns:a16="http://schemas.microsoft.com/office/drawing/2014/main" id="{46B5AB6E-7115-C709-3869-66E647E83E8B}"/>
                </a:ext>
              </a:extLst>
            </p:cNvPr>
            <p:cNvSpPr txBox="1">
              <a:spLocks noChangeArrowheads="1"/>
            </p:cNvSpPr>
            <p:nvPr/>
          </p:nvSpPr>
          <p:spPr bwMode="auto">
            <a:xfrm rot="16200000">
              <a:off x="-635492" y="3487050"/>
              <a:ext cx="1766641" cy="389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EFS (%)</a:t>
              </a:r>
            </a:p>
          </p:txBody>
        </p:sp>
        <p:sp>
          <p:nvSpPr>
            <p:cNvPr id="56" name="Text Box 4">
              <a:extLst>
                <a:ext uri="{FF2B5EF4-FFF2-40B4-BE49-F238E27FC236}">
                  <a16:creationId xmlns="" xmlns:a16="http://schemas.microsoft.com/office/drawing/2014/main" id="{190816B1-58B7-DC7E-2969-D6F2A43D11B2}"/>
                </a:ext>
              </a:extLst>
            </p:cNvPr>
            <p:cNvSpPr txBox="1">
              <a:spLocks noChangeArrowheads="1"/>
            </p:cNvSpPr>
            <p:nvPr/>
          </p:nvSpPr>
          <p:spPr bwMode="auto">
            <a:xfrm>
              <a:off x="1693806" y="5335470"/>
              <a:ext cx="3306657" cy="32730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Mois </a:t>
              </a:r>
              <a:r>
                <a:rPr lang="da-DK" sz="800" dirty="0" err="1">
                  <a:solidFill>
                    <a:schemeClr val="tx1">
                      <a:lumMod val="50000"/>
                      <a:lumOff val="50000"/>
                    </a:schemeClr>
                  </a:solidFill>
                  <a:latin typeface="+mn-lt"/>
                  <a:ea typeface="+mn-ea"/>
                  <a:cs typeface="Arial"/>
                </a:rPr>
                <a:t>après</a:t>
              </a:r>
              <a:r>
                <a:rPr lang="da-DK" sz="800" dirty="0">
                  <a:solidFill>
                    <a:schemeClr val="tx1">
                      <a:lumMod val="50000"/>
                      <a:lumOff val="50000"/>
                    </a:schemeClr>
                  </a:solidFill>
                  <a:latin typeface="+mn-lt"/>
                  <a:ea typeface="+mn-ea"/>
                  <a:cs typeface="Arial"/>
                </a:rPr>
                <a:t> la </a:t>
              </a:r>
              <a:r>
                <a:rPr lang="da-DK" sz="800" dirty="0" err="1">
                  <a:solidFill>
                    <a:schemeClr val="tx1">
                      <a:lumMod val="50000"/>
                      <a:lumOff val="50000"/>
                    </a:schemeClr>
                  </a:solidFill>
                  <a:latin typeface="+mn-lt"/>
                  <a:ea typeface="+mn-ea"/>
                  <a:cs typeface="Arial"/>
                </a:rPr>
                <a:t>randomisation</a:t>
              </a:r>
              <a:endParaRPr lang="da-DK" sz="800" dirty="0">
                <a:solidFill>
                  <a:schemeClr val="tx1">
                    <a:lumMod val="50000"/>
                    <a:lumOff val="50000"/>
                  </a:schemeClr>
                </a:solidFill>
                <a:latin typeface="+mn-lt"/>
                <a:ea typeface="+mn-ea"/>
                <a:cs typeface="Arial"/>
              </a:endParaRPr>
            </a:p>
          </p:txBody>
        </p:sp>
      </p:grpSp>
      <p:graphicFrame>
        <p:nvGraphicFramePr>
          <p:cNvPr id="59" name="Tableau 58">
            <a:extLst>
              <a:ext uri="{FF2B5EF4-FFF2-40B4-BE49-F238E27FC236}">
                <a16:creationId xmlns="" xmlns:a16="http://schemas.microsoft.com/office/drawing/2014/main" id="{B21A2657-AC82-89D7-5829-1BE79877F147}"/>
              </a:ext>
            </a:extLst>
          </p:cNvPr>
          <p:cNvGraphicFramePr>
            <a:graphicFrameLocks noGrp="1"/>
          </p:cNvGraphicFramePr>
          <p:nvPr>
            <p:extLst>
              <p:ext uri="{D42A27DB-BD31-4B8C-83A1-F6EECF244321}">
                <p14:modId xmlns:p14="http://schemas.microsoft.com/office/powerpoint/2010/main" val="2366881347"/>
              </p:ext>
            </p:extLst>
          </p:nvPr>
        </p:nvGraphicFramePr>
        <p:xfrm>
          <a:off x="4582742" y="1388179"/>
          <a:ext cx="3315177" cy="617220"/>
        </p:xfrm>
        <a:graphic>
          <a:graphicData uri="http://schemas.openxmlformats.org/drawingml/2006/table">
            <a:tbl>
              <a:tblPr firstRow="1" bandRow="1">
                <a:tableStyleId>{5C22544A-7EE6-4342-B048-85BDC9FD1C3A}</a:tableStyleId>
              </a:tblPr>
              <a:tblGrid>
                <a:gridCol w="836671">
                  <a:extLst>
                    <a:ext uri="{9D8B030D-6E8A-4147-A177-3AD203B41FA5}">
                      <a16:colId xmlns="" xmlns:a16="http://schemas.microsoft.com/office/drawing/2014/main" val="20000"/>
                    </a:ext>
                  </a:extLst>
                </a:gridCol>
                <a:gridCol w="280737">
                  <a:extLst>
                    <a:ext uri="{9D8B030D-6E8A-4147-A177-3AD203B41FA5}">
                      <a16:colId xmlns="" xmlns:a16="http://schemas.microsoft.com/office/drawing/2014/main" val="1430591557"/>
                    </a:ext>
                  </a:extLst>
                </a:gridCol>
                <a:gridCol w="1347537">
                  <a:extLst>
                    <a:ext uri="{9D8B030D-6E8A-4147-A177-3AD203B41FA5}">
                      <a16:colId xmlns="" xmlns:a16="http://schemas.microsoft.com/office/drawing/2014/main" val="20002"/>
                    </a:ext>
                  </a:extLst>
                </a:gridCol>
                <a:gridCol w="850232">
                  <a:extLst>
                    <a:ext uri="{9D8B030D-6E8A-4147-A177-3AD203B41FA5}">
                      <a16:colId xmlns="" xmlns:a16="http://schemas.microsoft.com/office/drawing/2014/main" val="2048849677"/>
                    </a:ext>
                  </a:extLst>
                </a:gridCol>
              </a:tblGrid>
              <a:tr h="141448">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kern="1200" dirty="0">
                          <a:solidFill>
                            <a:schemeClr val="tx1"/>
                          </a:solidFill>
                          <a:latin typeface="+mn-lt"/>
                          <a:ea typeface="+mn-ea"/>
                          <a:cs typeface="Arial" panose="020B0604020202020204" pitchFamily="34" charset="0"/>
                        </a:rPr>
                        <a:t>N</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HR</a:t>
                      </a:r>
                      <a:r>
                        <a:rPr lang="fr-FR" sz="800" b="0" kern="1200" dirty="0">
                          <a:solidFill>
                            <a:schemeClr val="tx1"/>
                          </a:solidFill>
                          <a:latin typeface="+mn-lt"/>
                          <a:ea typeface="+mn-ea"/>
                          <a:cs typeface="Arial" panose="020B0604020202020204" pitchFamily="34" charset="0"/>
                        </a:rPr>
                        <a:t>(IC95%)</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29101">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a:solidFill>
                            <a:schemeClr val="bg2"/>
                          </a:solidFill>
                          <a:latin typeface="+mj-lt"/>
                          <a:cs typeface="Arial" panose="020B0604020202020204" pitchFamily="34" charset="0"/>
                        </a:rPr>
                        <a:t>NIVO + CT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kern="1200" dirty="0">
                          <a:solidFill>
                            <a:srgbClr val="FF7F4D"/>
                          </a:solidFill>
                          <a:latin typeface="+mn-lt"/>
                          <a:ea typeface="+mn-ea"/>
                          <a:cs typeface="Arial" panose="020B0604020202020204" pitchFamily="34" charset="0"/>
                        </a:rPr>
                        <a:t>89</a:t>
                      </a:r>
                      <a:endParaRPr lang="fr-FR" sz="900" b="1" dirty="0">
                        <a:solidFill>
                          <a:srgbClr val="FF7F4D"/>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800" b="1" dirty="0">
                          <a:solidFill>
                            <a:schemeClr val="tx1"/>
                          </a:solidFill>
                          <a:latin typeface="+mj-lt"/>
                          <a:cs typeface="Arial" panose="020B0604020202020204" pitchFamily="34" charset="0"/>
                        </a:rPr>
                        <a:t>NA(44,4-NA)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800" b="1" dirty="0">
                          <a:solidFill>
                            <a:schemeClr val="tx1"/>
                          </a:solidFill>
                          <a:latin typeface="+mj-lt"/>
                          <a:cs typeface="Arial" panose="020B0604020202020204" pitchFamily="34" charset="0"/>
                        </a:rPr>
                        <a:t>0,46 (0,28-0,77)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9101">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a:solidFill>
                            <a:srgbClr val="0070C0"/>
                          </a:solidFill>
                          <a:latin typeface="+mj-lt"/>
                          <a:cs typeface="Arial" panose="020B0604020202020204" pitchFamily="34" charset="0"/>
                        </a:rPr>
                        <a:t>CT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89</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26,7 (13,4-NA)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pSp>
        <p:nvGrpSpPr>
          <p:cNvPr id="71" name="Groupe 70">
            <a:extLst>
              <a:ext uri="{FF2B5EF4-FFF2-40B4-BE49-F238E27FC236}">
                <a16:creationId xmlns="" xmlns:a16="http://schemas.microsoft.com/office/drawing/2014/main" id="{7F535CDD-297F-724E-9EDB-82493436F9B0}"/>
              </a:ext>
            </a:extLst>
          </p:cNvPr>
          <p:cNvGrpSpPr/>
          <p:nvPr/>
        </p:nvGrpSpPr>
        <p:grpSpPr>
          <a:xfrm>
            <a:off x="1177886" y="1596479"/>
            <a:ext cx="2904250" cy="3665069"/>
            <a:chOff x="2305704" y="1934230"/>
            <a:chExt cx="2904250" cy="3665069"/>
          </a:xfrm>
        </p:grpSpPr>
        <p:sp>
          <p:nvSpPr>
            <p:cNvPr id="22" name="Parenthèse ouvrante 21">
              <a:extLst>
                <a:ext uri="{FF2B5EF4-FFF2-40B4-BE49-F238E27FC236}">
                  <a16:creationId xmlns="" xmlns:a16="http://schemas.microsoft.com/office/drawing/2014/main" id="{8428C3FB-2E46-22BD-7810-94129E8102DE}"/>
                </a:ext>
              </a:extLst>
            </p:cNvPr>
            <p:cNvSpPr/>
            <p:nvPr/>
          </p:nvSpPr>
          <p:spPr>
            <a:xfrm rot="5400000">
              <a:off x="2737684" y="2914183"/>
              <a:ext cx="2270778" cy="1357312"/>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Rectangle 68">
              <a:extLst>
                <a:ext uri="{FF2B5EF4-FFF2-40B4-BE49-F238E27FC236}">
                  <a16:creationId xmlns="" xmlns:a16="http://schemas.microsoft.com/office/drawing/2014/main" id="{0221E55D-73C0-8A5B-8299-893AB92C0E3B}"/>
                </a:ext>
              </a:extLst>
            </p:cNvPr>
            <p:cNvSpPr/>
            <p:nvPr/>
          </p:nvSpPr>
          <p:spPr>
            <a:xfrm>
              <a:off x="2999656" y="2852936"/>
              <a:ext cx="557212" cy="81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 61">
              <a:extLst>
                <a:ext uri="{FF2B5EF4-FFF2-40B4-BE49-F238E27FC236}">
                  <a16:creationId xmlns="" xmlns:a16="http://schemas.microsoft.com/office/drawing/2014/main" id="{76355B33-0C16-0FB4-E6E4-39548A8DE01B}"/>
                </a:ext>
              </a:extLst>
            </p:cNvPr>
            <p:cNvGrpSpPr/>
            <p:nvPr/>
          </p:nvGrpSpPr>
          <p:grpSpPr>
            <a:xfrm>
              <a:off x="2305704" y="2285999"/>
              <a:ext cx="2904250" cy="3055726"/>
              <a:chOff x="-720317" y="2330095"/>
              <a:chExt cx="3207516" cy="2984771"/>
            </a:xfrm>
          </p:grpSpPr>
          <p:graphicFrame>
            <p:nvGraphicFramePr>
              <p:cNvPr id="63" name="Graphique 62">
                <a:extLst>
                  <a:ext uri="{FF2B5EF4-FFF2-40B4-BE49-F238E27FC236}">
                    <a16:creationId xmlns="" xmlns:a16="http://schemas.microsoft.com/office/drawing/2014/main" id="{E254A698-DFF8-44BB-31FF-D09DC92457A8}"/>
                  </a:ext>
                </a:extLst>
              </p:cNvPr>
              <p:cNvGraphicFramePr/>
              <p:nvPr/>
            </p:nvGraphicFramePr>
            <p:xfrm>
              <a:off x="-485763" y="2330095"/>
              <a:ext cx="2972962"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 Box 4">
                <a:extLst>
                  <a:ext uri="{FF2B5EF4-FFF2-40B4-BE49-F238E27FC236}">
                    <a16:creationId xmlns="" xmlns:a16="http://schemas.microsoft.com/office/drawing/2014/main" id="{17E9C8A5-DEC0-EEE3-4C0B-9A2DA9C4F393}"/>
                  </a:ext>
                </a:extLst>
              </p:cNvPr>
              <p:cNvSpPr txBox="1">
                <a:spLocks noChangeArrowheads="1"/>
              </p:cNvSpPr>
              <p:nvPr/>
            </p:nvSpPr>
            <p:spPr bwMode="auto">
              <a:xfrm rot="16200000">
                <a:off x="-1425586" y="3495785"/>
                <a:ext cx="1766641" cy="35610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err="1">
                    <a:solidFill>
                      <a:schemeClr val="tx1">
                        <a:lumMod val="50000"/>
                        <a:lumOff val="50000"/>
                      </a:schemeClr>
                    </a:solidFill>
                    <a:latin typeface="+mn-lt"/>
                    <a:ea typeface="+mn-ea"/>
                    <a:cs typeface="Arial"/>
                  </a:rPr>
                  <a:t>pCR</a:t>
                </a:r>
                <a:r>
                  <a:rPr lang="da-DK" sz="1000" dirty="0">
                    <a:solidFill>
                      <a:schemeClr val="tx1">
                        <a:lumMod val="50000"/>
                        <a:lumOff val="50000"/>
                      </a:schemeClr>
                    </a:solidFill>
                    <a:latin typeface="+mn-lt"/>
                    <a:ea typeface="+mn-ea"/>
                    <a:cs typeface="Arial"/>
                  </a:rPr>
                  <a:t> rate (%)</a:t>
                </a:r>
              </a:p>
            </p:txBody>
          </p:sp>
        </p:grpSp>
        <p:sp>
          <p:nvSpPr>
            <p:cNvPr id="23" name="Rectangle 22">
              <a:extLst>
                <a:ext uri="{FF2B5EF4-FFF2-40B4-BE49-F238E27FC236}">
                  <a16:creationId xmlns="" xmlns:a16="http://schemas.microsoft.com/office/drawing/2014/main" id="{B3425CC1-8824-989C-8A77-7DE619A63E0F}"/>
                </a:ext>
              </a:extLst>
            </p:cNvPr>
            <p:cNvSpPr/>
            <p:nvPr/>
          </p:nvSpPr>
          <p:spPr>
            <a:xfrm>
              <a:off x="4305355" y="4495006"/>
              <a:ext cx="557212" cy="81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 xmlns:a16="http://schemas.microsoft.com/office/drawing/2014/main" id="{23F08CCB-7273-FC93-09BE-E488896FCE5B}"/>
                </a:ext>
              </a:extLst>
            </p:cNvPr>
            <p:cNvSpPr/>
            <p:nvPr/>
          </p:nvSpPr>
          <p:spPr>
            <a:xfrm>
              <a:off x="2947922" y="3357564"/>
              <a:ext cx="665872" cy="165308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 xmlns:a16="http://schemas.microsoft.com/office/drawing/2014/main" id="{52374034-F4C3-5A47-2106-DB010A583BDC}"/>
                </a:ext>
              </a:extLst>
            </p:cNvPr>
            <p:cNvSpPr/>
            <p:nvPr/>
          </p:nvSpPr>
          <p:spPr>
            <a:xfrm>
              <a:off x="4235836" y="4902199"/>
              <a:ext cx="665872" cy="108449"/>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 xmlns:a16="http://schemas.microsoft.com/office/drawing/2014/main" id="{9AC8918F-1616-90B3-28ED-42F97025A745}"/>
                </a:ext>
              </a:extLst>
            </p:cNvPr>
            <p:cNvSpPr txBox="1"/>
            <p:nvPr/>
          </p:nvSpPr>
          <p:spPr>
            <a:xfrm>
              <a:off x="2914844" y="2893778"/>
              <a:ext cx="822661" cy="338554"/>
            </a:xfrm>
            <a:prstGeom prst="rect">
              <a:avLst/>
            </a:prstGeom>
            <a:noFill/>
          </p:spPr>
          <p:txBody>
            <a:bodyPr wrap="none" rtlCol="0">
              <a:spAutoFit/>
            </a:bodyPr>
            <a:lstStyle/>
            <a:p>
              <a:pPr algn="ctr"/>
              <a:r>
                <a:rPr lang="fr-FR" sz="1600" b="1" dirty="0">
                  <a:solidFill>
                    <a:srgbClr val="FF7F4D"/>
                  </a:solidFill>
                </a:rPr>
                <a:t>32,6 %</a:t>
              </a:r>
            </a:p>
          </p:txBody>
        </p:sp>
        <p:sp>
          <p:nvSpPr>
            <p:cNvPr id="41" name="ZoneTexte 40">
              <a:extLst>
                <a:ext uri="{FF2B5EF4-FFF2-40B4-BE49-F238E27FC236}">
                  <a16:creationId xmlns="" xmlns:a16="http://schemas.microsoft.com/office/drawing/2014/main" id="{DB730CFD-2A33-5A89-1EA7-E1BE07EF4EF6}"/>
                </a:ext>
              </a:extLst>
            </p:cNvPr>
            <p:cNvSpPr txBox="1"/>
            <p:nvPr/>
          </p:nvSpPr>
          <p:spPr>
            <a:xfrm>
              <a:off x="4237991" y="4563646"/>
              <a:ext cx="707245" cy="338554"/>
            </a:xfrm>
            <a:prstGeom prst="rect">
              <a:avLst/>
            </a:prstGeom>
            <a:noFill/>
          </p:spPr>
          <p:txBody>
            <a:bodyPr wrap="none" rtlCol="0">
              <a:spAutoFit/>
            </a:bodyPr>
            <a:lstStyle/>
            <a:p>
              <a:pPr algn="ctr"/>
              <a:r>
                <a:rPr lang="fr-FR" sz="1600" b="1" dirty="0">
                  <a:solidFill>
                    <a:srgbClr val="0070C0"/>
                  </a:solidFill>
                </a:rPr>
                <a:t>2,2 %</a:t>
              </a:r>
            </a:p>
          </p:txBody>
        </p:sp>
        <p:sp>
          <p:nvSpPr>
            <p:cNvPr id="43" name="Rectangle 42">
              <a:extLst>
                <a:ext uri="{FF2B5EF4-FFF2-40B4-BE49-F238E27FC236}">
                  <a16:creationId xmlns="" xmlns:a16="http://schemas.microsoft.com/office/drawing/2014/main" id="{1913318C-1949-7D98-A7DE-16FDCB8CDDAC}"/>
                </a:ext>
              </a:extLst>
            </p:cNvPr>
            <p:cNvSpPr/>
            <p:nvPr/>
          </p:nvSpPr>
          <p:spPr>
            <a:xfrm>
              <a:off x="3993133" y="5045301"/>
              <a:ext cx="1151277" cy="553998"/>
            </a:xfrm>
            <a:prstGeom prst="rect">
              <a:avLst/>
            </a:prstGeom>
          </p:spPr>
          <p:txBody>
            <a:bodyPr wrap="none">
              <a:spAutoFit/>
            </a:bodyPr>
            <a:lstStyle/>
            <a:p>
              <a:pPr algn="ctr"/>
              <a:r>
                <a:rPr lang="fr-FR" sz="1000" dirty="0">
                  <a:solidFill>
                    <a:srgbClr val="0070C0"/>
                  </a:solidFill>
                  <a:cs typeface="Arial" panose="020B0604020202020204" pitchFamily="34" charset="0"/>
                </a:rPr>
                <a:t>Chimiothérapie</a:t>
              </a:r>
              <a:br>
                <a:rPr lang="fr-FR" sz="1000" dirty="0">
                  <a:solidFill>
                    <a:srgbClr val="0070C0"/>
                  </a:solidFill>
                  <a:cs typeface="Arial" panose="020B0604020202020204" pitchFamily="34" charset="0"/>
                </a:rPr>
              </a:br>
              <a:r>
                <a:rPr lang="fr-FR" sz="1000" dirty="0">
                  <a:solidFill>
                    <a:srgbClr val="0070C0"/>
                  </a:solidFill>
                  <a:cs typeface="Arial" panose="020B0604020202020204" pitchFamily="34" charset="0"/>
                </a:rPr>
                <a:t>2/80</a:t>
              </a:r>
            </a:p>
            <a:p>
              <a:pPr algn="ctr"/>
              <a:endParaRPr lang="fr-FR" sz="1000" dirty="0">
                <a:solidFill>
                  <a:schemeClr val="tx1">
                    <a:lumMod val="50000"/>
                    <a:lumOff val="50000"/>
                  </a:schemeClr>
                </a:solidFill>
                <a:cs typeface="Arial" panose="020B0604020202020204" pitchFamily="34" charset="0"/>
              </a:endParaRPr>
            </a:p>
          </p:txBody>
        </p:sp>
        <p:sp>
          <p:nvSpPr>
            <p:cNvPr id="44" name="Rectangle 43">
              <a:extLst>
                <a:ext uri="{FF2B5EF4-FFF2-40B4-BE49-F238E27FC236}">
                  <a16:creationId xmlns="" xmlns:a16="http://schemas.microsoft.com/office/drawing/2014/main" id="{20566A9E-AE74-51B1-9C0B-7CE494428624}"/>
                </a:ext>
              </a:extLst>
            </p:cNvPr>
            <p:cNvSpPr/>
            <p:nvPr/>
          </p:nvSpPr>
          <p:spPr>
            <a:xfrm>
              <a:off x="2319327" y="5045301"/>
              <a:ext cx="1923063" cy="400110"/>
            </a:xfrm>
            <a:prstGeom prst="rect">
              <a:avLst/>
            </a:prstGeom>
          </p:spPr>
          <p:txBody>
            <a:bodyPr wrap="square">
              <a:spAutoFit/>
            </a:bodyPr>
            <a:lstStyle/>
            <a:p>
              <a:pPr algn="ctr"/>
              <a:r>
                <a:rPr lang="fr-FR" sz="1000" dirty="0">
                  <a:solidFill>
                    <a:schemeClr val="bg2"/>
                  </a:solidFill>
                  <a:cs typeface="Arial" panose="020B0604020202020204" pitchFamily="34" charset="0"/>
                </a:rPr>
                <a:t>NIVO + Chimiothérapie</a:t>
              </a:r>
              <a:br>
                <a:rPr lang="fr-FR" sz="1000" dirty="0">
                  <a:solidFill>
                    <a:schemeClr val="bg2"/>
                  </a:solidFill>
                  <a:cs typeface="Arial" panose="020B0604020202020204" pitchFamily="34" charset="0"/>
                </a:rPr>
              </a:br>
              <a:r>
                <a:rPr lang="fr-FR" sz="1000" dirty="0">
                  <a:solidFill>
                    <a:schemeClr val="bg2"/>
                  </a:solidFill>
                  <a:cs typeface="Arial" panose="020B0604020202020204" pitchFamily="34" charset="0"/>
                </a:rPr>
                <a:t>29/89</a:t>
              </a:r>
            </a:p>
          </p:txBody>
        </p:sp>
        <p:sp>
          <p:nvSpPr>
            <p:cNvPr id="49" name="ZoneTexte 48">
              <a:extLst>
                <a:ext uri="{FF2B5EF4-FFF2-40B4-BE49-F238E27FC236}">
                  <a16:creationId xmlns="" xmlns:a16="http://schemas.microsoft.com/office/drawing/2014/main" id="{9B5F9929-66A3-4D1B-51A3-D906938F4F67}"/>
                </a:ext>
              </a:extLst>
            </p:cNvPr>
            <p:cNvSpPr txBox="1"/>
            <p:nvPr/>
          </p:nvSpPr>
          <p:spPr>
            <a:xfrm>
              <a:off x="3336876" y="1934230"/>
              <a:ext cx="1079142" cy="523220"/>
            </a:xfrm>
            <a:prstGeom prst="rect">
              <a:avLst/>
            </a:prstGeom>
            <a:noFill/>
          </p:spPr>
          <p:txBody>
            <a:bodyPr wrap="none" rtlCol="0">
              <a:spAutoFit/>
            </a:bodyPr>
            <a:lstStyle/>
            <a:p>
              <a:pPr algn="ctr"/>
              <a:r>
                <a:rPr lang="fr-FR" sz="1400" b="1" dirty="0"/>
                <a:t>Différence</a:t>
              </a:r>
              <a:br>
                <a:rPr lang="fr-FR" sz="1400" b="1" dirty="0"/>
              </a:br>
              <a:r>
                <a:rPr lang="fr-FR" sz="1400" b="1" dirty="0"/>
                <a:t>30,3 %</a:t>
              </a:r>
            </a:p>
          </p:txBody>
        </p:sp>
        <p:sp>
          <p:nvSpPr>
            <p:cNvPr id="66" name="Rectangle 65">
              <a:extLst>
                <a:ext uri="{FF2B5EF4-FFF2-40B4-BE49-F238E27FC236}">
                  <a16:creationId xmlns="" xmlns:a16="http://schemas.microsoft.com/office/drawing/2014/main" id="{914B458F-B634-3DEC-9559-C6A7A626E163}"/>
                </a:ext>
              </a:extLst>
            </p:cNvPr>
            <p:cNvSpPr/>
            <p:nvPr/>
          </p:nvSpPr>
          <p:spPr>
            <a:xfrm>
              <a:off x="2391119" y="5045301"/>
              <a:ext cx="413895" cy="400110"/>
            </a:xfrm>
            <a:prstGeom prst="rect">
              <a:avLst/>
            </a:prstGeom>
          </p:spPr>
          <p:txBody>
            <a:bodyPr wrap="none">
              <a:spAutoFit/>
            </a:bodyPr>
            <a:lstStyle/>
            <a:p>
              <a:pPr algn="ctr"/>
              <a:endParaRPr lang="fr-FR" sz="1000" dirty="0">
                <a:solidFill>
                  <a:schemeClr val="tx1">
                    <a:lumMod val="50000"/>
                    <a:lumOff val="50000"/>
                  </a:schemeClr>
                </a:solidFill>
                <a:cs typeface="Arial" panose="020B0604020202020204" pitchFamily="34" charset="0"/>
              </a:endParaRPr>
            </a:p>
            <a:p>
              <a:pPr algn="ctr"/>
              <a:r>
                <a:rPr lang="fr-FR" sz="1000" dirty="0">
                  <a:solidFill>
                    <a:schemeClr val="tx1">
                      <a:lumMod val="50000"/>
                      <a:lumOff val="50000"/>
                    </a:schemeClr>
                  </a:solidFill>
                  <a:cs typeface="Arial" panose="020B0604020202020204" pitchFamily="34" charset="0"/>
                </a:rPr>
                <a:t>n/N</a:t>
              </a:r>
            </a:p>
          </p:txBody>
        </p:sp>
      </p:grpSp>
      <p:sp>
        <p:nvSpPr>
          <p:cNvPr id="70" name="ZoneTexte 69">
            <a:extLst>
              <a:ext uri="{FF2B5EF4-FFF2-40B4-BE49-F238E27FC236}">
                <a16:creationId xmlns="" xmlns:a16="http://schemas.microsoft.com/office/drawing/2014/main" id="{28988DD7-9054-9C10-2CE8-1842D6CD9C4F}"/>
              </a:ext>
            </a:extLst>
          </p:cNvPr>
          <p:cNvSpPr txBox="1"/>
          <p:nvPr/>
        </p:nvSpPr>
        <p:spPr>
          <a:xfrm>
            <a:off x="1457124" y="1058573"/>
            <a:ext cx="572928" cy="307777"/>
          </a:xfrm>
          <a:prstGeom prst="rect">
            <a:avLst/>
          </a:prstGeom>
          <a:solidFill>
            <a:schemeClr val="bg1"/>
          </a:solidFill>
          <a:ln>
            <a:noFill/>
          </a:ln>
        </p:spPr>
        <p:txBody>
          <a:bodyPr wrap="square" rtlCol="0" anchor="ctr">
            <a:spAutoFit/>
          </a:bodyPr>
          <a:lstStyle/>
          <a:p>
            <a:pPr>
              <a:spcAft>
                <a:spcPts val="400"/>
              </a:spcAft>
              <a:defRPr/>
            </a:pPr>
            <a:r>
              <a:rPr lang="fr-FR" sz="1400" b="1" dirty="0" err="1">
                <a:solidFill>
                  <a:srgbClr val="737078"/>
                </a:solidFill>
                <a:latin typeface="+mj-lt"/>
                <a:cs typeface="Arial Narrow" panose="020B0604020202020204" pitchFamily="34" charset="0"/>
              </a:rPr>
              <a:t>pCR</a:t>
            </a:r>
            <a:endParaRPr lang="fr-FR" sz="1000" dirty="0">
              <a:solidFill>
                <a:srgbClr val="737078"/>
              </a:solidFill>
              <a:latin typeface="+mj-lt"/>
              <a:cs typeface="Arial Narrow" panose="020B0604020202020204" pitchFamily="34" charset="0"/>
            </a:endParaRPr>
          </a:p>
        </p:txBody>
      </p:sp>
      <p:sp>
        <p:nvSpPr>
          <p:cNvPr id="73" name="Rectangle à coins arrondis 83">
            <a:extLst>
              <a:ext uri="{FF2B5EF4-FFF2-40B4-BE49-F238E27FC236}">
                <a16:creationId xmlns="" xmlns:a16="http://schemas.microsoft.com/office/drawing/2014/main" id="{95563D2D-EE77-02A5-444A-A0D0683AFBB4}"/>
              </a:ext>
            </a:extLst>
          </p:cNvPr>
          <p:cNvSpPr/>
          <p:nvPr/>
        </p:nvSpPr>
        <p:spPr>
          <a:xfrm>
            <a:off x="4476740" y="1233875"/>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4" name="ZoneTexte 73">
            <a:extLst>
              <a:ext uri="{FF2B5EF4-FFF2-40B4-BE49-F238E27FC236}">
                <a16:creationId xmlns="" xmlns:a16="http://schemas.microsoft.com/office/drawing/2014/main" id="{053B852C-0106-09E1-A06B-6B715D01F6EE}"/>
              </a:ext>
            </a:extLst>
          </p:cNvPr>
          <p:cNvSpPr txBox="1"/>
          <p:nvPr/>
        </p:nvSpPr>
        <p:spPr>
          <a:xfrm>
            <a:off x="4860713" y="1058573"/>
            <a:ext cx="518595"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EFS</a:t>
            </a:r>
            <a:endParaRPr lang="fr-FR" sz="1000" dirty="0">
              <a:solidFill>
                <a:srgbClr val="737078"/>
              </a:solidFill>
              <a:latin typeface="+mj-lt"/>
              <a:cs typeface="Arial Narrow" panose="020B0604020202020204" pitchFamily="34" charset="0"/>
            </a:endParaRPr>
          </a:p>
        </p:txBody>
      </p:sp>
      <p:sp>
        <p:nvSpPr>
          <p:cNvPr id="75" name="Rectangle à coins arrondis 83">
            <a:extLst>
              <a:ext uri="{FF2B5EF4-FFF2-40B4-BE49-F238E27FC236}">
                <a16:creationId xmlns="" xmlns:a16="http://schemas.microsoft.com/office/drawing/2014/main" id="{A5BA5B18-344F-65F8-05EF-51AC8C1467DB}"/>
              </a:ext>
            </a:extLst>
          </p:cNvPr>
          <p:cNvSpPr/>
          <p:nvPr/>
        </p:nvSpPr>
        <p:spPr>
          <a:xfrm>
            <a:off x="8234210" y="1233875"/>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82" name="Tableau 81">
            <a:extLst>
              <a:ext uri="{FF2B5EF4-FFF2-40B4-BE49-F238E27FC236}">
                <a16:creationId xmlns="" xmlns:a16="http://schemas.microsoft.com/office/drawing/2014/main" id="{9DCEDD2D-86B4-C1D9-44B5-8EB31978F6DF}"/>
              </a:ext>
            </a:extLst>
          </p:cNvPr>
          <p:cNvGraphicFramePr>
            <a:graphicFrameLocks noGrp="1"/>
          </p:cNvGraphicFramePr>
          <p:nvPr>
            <p:extLst>
              <p:ext uri="{D42A27DB-BD31-4B8C-83A1-F6EECF244321}">
                <p14:modId xmlns:p14="http://schemas.microsoft.com/office/powerpoint/2010/main" val="627812191"/>
              </p:ext>
            </p:extLst>
          </p:nvPr>
        </p:nvGraphicFramePr>
        <p:xfrm>
          <a:off x="8333730" y="4388329"/>
          <a:ext cx="3318545" cy="700432"/>
        </p:xfrm>
        <a:graphic>
          <a:graphicData uri="http://schemas.openxmlformats.org/drawingml/2006/table">
            <a:tbl>
              <a:tblPr firstRow="1" bandRow="1">
                <a:tableStyleId>{5C22544A-7EE6-4342-B048-85BDC9FD1C3A}</a:tableStyleId>
              </a:tblPr>
              <a:tblGrid>
                <a:gridCol w="501247">
                  <a:extLst>
                    <a:ext uri="{9D8B030D-6E8A-4147-A177-3AD203B41FA5}">
                      <a16:colId xmlns="" xmlns:a16="http://schemas.microsoft.com/office/drawing/2014/main" val="20000"/>
                    </a:ext>
                  </a:extLst>
                </a:gridCol>
                <a:gridCol w="256118">
                  <a:extLst>
                    <a:ext uri="{9D8B030D-6E8A-4147-A177-3AD203B41FA5}">
                      <a16:colId xmlns="" xmlns:a16="http://schemas.microsoft.com/office/drawing/2014/main" val="20001"/>
                    </a:ext>
                  </a:extLst>
                </a:gridCol>
                <a:gridCol w="256118">
                  <a:extLst>
                    <a:ext uri="{9D8B030D-6E8A-4147-A177-3AD203B41FA5}">
                      <a16:colId xmlns="" xmlns:a16="http://schemas.microsoft.com/office/drawing/2014/main" val="20006"/>
                    </a:ext>
                  </a:extLst>
                </a:gridCol>
                <a:gridCol w="256118">
                  <a:extLst>
                    <a:ext uri="{9D8B030D-6E8A-4147-A177-3AD203B41FA5}">
                      <a16:colId xmlns="" xmlns:a16="http://schemas.microsoft.com/office/drawing/2014/main" val="20002"/>
                    </a:ext>
                  </a:extLst>
                </a:gridCol>
                <a:gridCol w="256118">
                  <a:extLst>
                    <a:ext uri="{9D8B030D-6E8A-4147-A177-3AD203B41FA5}">
                      <a16:colId xmlns="" xmlns:a16="http://schemas.microsoft.com/office/drawing/2014/main" val="20007"/>
                    </a:ext>
                  </a:extLst>
                </a:gridCol>
                <a:gridCol w="256118">
                  <a:extLst>
                    <a:ext uri="{9D8B030D-6E8A-4147-A177-3AD203B41FA5}">
                      <a16:colId xmlns="" xmlns:a16="http://schemas.microsoft.com/office/drawing/2014/main" val="20003"/>
                    </a:ext>
                  </a:extLst>
                </a:gridCol>
                <a:gridCol w="256118">
                  <a:extLst>
                    <a:ext uri="{9D8B030D-6E8A-4147-A177-3AD203B41FA5}">
                      <a16:colId xmlns="" xmlns:a16="http://schemas.microsoft.com/office/drawing/2014/main" val="20008"/>
                    </a:ext>
                  </a:extLst>
                </a:gridCol>
                <a:gridCol w="256118">
                  <a:extLst>
                    <a:ext uri="{9D8B030D-6E8A-4147-A177-3AD203B41FA5}">
                      <a16:colId xmlns="" xmlns:a16="http://schemas.microsoft.com/office/drawing/2014/main" val="20004"/>
                    </a:ext>
                  </a:extLst>
                </a:gridCol>
                <a:gridCol w="256118">
                  <a:extLst>
                    <a:ext uri="{9D8B030D-6E8A-4147-A177-3AD203B41FA5}">
                      <a16:colId xmlns="" xmlns:a16="http://schemas.microsoft.com/office/drawing/2014/main" val="20009"/>
                    </a:ext>
                  </a:extLst>
                </a:gridCol>
                <a:gridCol w="256118">
                  <a:extLst>
                    <a:ext uri="{9D8B030D-6E8A-4147-A177-3AD203B41FA5}">
                      <a16:colId xmlns="" xmlns:a16="http://schemas.microsoft.com/office/drawing/2014/main" val="20005"/>
                    </a:ext>
                  </a:extLst>
                </a:gridCol>
                <a:gridCol w="256118">
                  <a:extLst>
                    <a:ext uri="{9D8B030D-6E8A-4147-A177-3AD203B41FA5}">
                      <a16:colId xmlns="" xmlns:a16="http://schemas.microsoft.com/office/drawing/2014/main" val="2010968194"/>
                    </a:ext>
                  </a:extLst>
                </a:gridCol>
                <a:gridCol w="256118">
                  <a:extLst>
                    <a:ext uri="{9D8B030D-6E8A-4147-A177-3AD203B41FA5}">
                      <a16:colId xmlns="" xmlns:a16="http://schemas.microsoft.com/office/drawing/2014/main" val="20010"/>
                    </a:ext>
                  </a:extLst>
                </a:gridCol>
              </a:tblGrid>
              <a:tr h="297692">
                <a:tc gridSpan="1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Nivo + CT</a:t>
                      </a:r>
                      <a:endParaRPr lang="fr-FR" sz="800" b="0" spc="-30" dirty="0">
                        <a:solidFill>
                          <a:schemeClr val="accent5">
                            <a:lumMod val="75000"/>
                          </a:schemeClr>
                        </a:solidFill>
                      </a:endParaRP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89</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79</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CT</a:t>
                      </a:r>
                      <a:endParaRPr lang="fr-FR" sz="800" b="0"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83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68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83" name="Connecteur droit 82">
            <a:extLst>
              <a:ext uri="{FF2B5EF4-FFF2-40B4-BE49-F238E27FC236}">
                <a16:creationId xmlns="" xmlns:a16="http://schemas.microsoft.com/office/drawing/2014/main" id="{E59B569B-8FFF-979F-29CF-867D11D71995}"/>
              </a:ext>
            </a:extLst>
          </p:cNvPr>
          <p:cNvCxnSpPr>
            <a:cxnSpLocks/>
          </p:cNvCxnSpPr>
          <p:nvPr/>
        </p:nvCxnSpPr>
        <p:spPr>
          <a:xfrm>
            <a:off x="9044540" y="4670812"/>
            <a:ext cx="2472267"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4" name="Groupe 83">
            <a:extLst>
              <a:ext uri="{FF2B5EF4-FFF2-40B4-BE49-F238E27FC236}">
                <a16:creationId xmlns="" xmlns:a16="http://schemas.microsoft.com/office/drawing/2014/main" id="{D3760330-54BB-015E-8EE6-4758C18E692D}"/>
              </a:ext>
            </a:extLst>
          </p:cNvPr>
          <p:cNvGrpSpPr/>
          <p:nvPr/>
        </p:nvGrpSpPr>
        <p:grpSpPr>
          <a:xfrm>
            <a:off x="8461764" y="2312317"/>
            <a:ext cx="3200157" cy="2328338"/>
            <a:chOff x="53218" y="2485881"/>
            <a:chExt cx="5781398" cy="3176894"/>
          </a:xfrm>
        </p:grpSpPr>
        <p:graphicFrame>
          <p:nvGraphicFramePr>
            <p:cNvPr id="85" name="Graphique 84">
              <a:extLst>
                <a:ext uri="{FF2B5EF4-FFF2-40B4-BE49-F238E27FC236}">
                  <a16:creationId xmlns="" xmlns:a16="http://schemas.microsoft.com/office/drawing/2014/main" id="{F0624365-2B97-A524-7D99-8C12284CC551}"/>
                </a:ext>
              </a:extLst>
            </p:cNvPr>
            <p:cNvGraphicFramePr/>
            <p:nvPr/>
          </p:nvGraphicFramePr>
          <p:xfrm>
            <a:off x="529157" y="2485881"/>
            <a:ext cx="5305459" cy="2984772"/>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 Box 4">
              <a:extLst>
                <a:ext uri="{FF2B5EF4-FFF2-40B4-BE49-F238E27FC236}">
                  <a16:creationId xmlns="" xmlns:a16="http://schemas.microsoft.com/office/drawing/2014/main" id="{648F9D6D-B1AB-D5AB-6D47-50725F3A8092}"/>
                </a:ext>
              </a:extLst>
            </p:cNvPr>
            <p:cNvSpPr txBox="1">
              <a:spLocks noChangeArrowheads="1"/>
            </p:cNvSpPr>
            <p:nvPr/>
          </p:nvSpPr>
          <p:spPr bwMode="auto">
            <a:xfrm rot="16200000">
              <a:off x="-635492" y="3487050"/>
              <a:ext cx="1766641" cy="389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OS (%)</a:t>
              </a:r>
            </a:p>
          </p:txBody>
        </p:sp>
        <p:sp>
          <p:nvSpPr>
            <p:cNvPr id="87" name="Text Box 4">
              <a:extLst>
                <a:ext uri="{FF2B5EF4-FFF2-40B4-BE49-F238E27FC236}">
                  <a16:creationId xmlns="" xmlns:a16="http://schemas.microsoft.com/office/drawing/2014/main" id="{EAE9C14D-8EDC-94E1-2DC2-C415BA99EAB7}"/>
                </a:ext>
              </a:extLst>
            </p:cNvPr>
            <p:cNvSpPr txBox="1">
              <a:spLocks noChangeArrowheads="1"/>
            </p:cNvSpPr>
            <p:nvPr/>
          </p:nvSpPr>
          <p:spPr bwMode="auto">
            <a:xfrm>
              <a:off x="1693806" y="5335470"/>
              <a:ext cx="3306657" cy="32730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Mois </a:t>
              </a:r>
              <a:r>
                <a:rPr lang="da-DK" sz="800" dirty="0" err="1">
                  <a:solidFill>
                    <a:schemeClr val="tx1">
                      <a:lumMod val="50000"/>
                      <a:lumOff val="50000"/>
                    </a:schemeClr>
                  </a:solidFill>
                  <a:latin typeface="+mn-lt"/>
                  <a:ea typeface="+mn-ea"/>
                  <a:cs typeface="Arial"/>
                </a:rPr>
                <a:t>après</a:t>
              </a:r>
              <a:r>
                <a:rPr lang="da-DK" sz="800" dirty="0">
                  <a:solidFill>
                    <a:schemeClr val="tx1">
                      <a:lumMod val="50000"/>
                      <a:lumOff val="50000"/>
                    </a:schemeClr>
                  </a:solidFill>
                  <a:latin typeface="+mn-lt"/>
                  <a:ea typeface="+mn-ea"/>
                  <a:cs typeface="Arial"/>
                </a:rPr>
                <a:t> la </a:t>
              </a:r>
              <a:r>
                <a:rPr lang="da-DK" sz="800" dirty="0" err="1">
                  <a:solidFill>
                    <a:schemeClr val="tx1">
                      <a:lumMod val="50000"/>
                      <a:lumOff val="50000"/>
                    </a:schemeClr>
                  </a:solidFill>
                  <a:latin typeface="+mn-lt"/>
                  <a:ea typeface="+mn-ea"/>
                  <a:cs typeface="Arial"/>
                </a:rPr>
                <a:t>randomisation</a:t>
              </a:r>
              <a:endParaRPr lang="da-DK" sz="800" dirty="0">
                <a:solidFill>
                  <a:schemeClr val="tx1">
                    <a:lumMod val="50000"/>
                    <a:lumOff val="50000"/>
                  </a:schemeClr>
                </a:solidFill>
                <a:latin typeface="+mn-lt"/>
                <a:ea typeface="+mn-ea"/>
                <a:cs typeface="Arial"/>
              </a:endParaRPr>
            </a:p>
          </p:txBody>
        </p:sp>
      </p:grpSp>
      <p:sp>
        <p:nvSpPr>
          <p:cNvPr id="89" name="Rectangle à coins arrondis 83">
            <a:extLst>
              <a:ext uri="{FF2B5EF4-FFF2-40B4-BE49-F238E27FC236}">
                <a16:creationId xmlns="" xmlns:a16="http://schemas.microsoft.com/office/drawing/2014/main" id="{C45575E2-BAE7-A3AE-262B-8E87D23885A5}"/>
              </a:ext>
            </a:extLst>
          </p:cNvPr>
          <p:cNvSpPr/>
          <p:nvPr/>
        </p:nvSpPr>
        <p:spPr>
          <a:xfrm>
            <a:off x="8243574" y="1233875"/>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91" name="Forme libre 90">
            <a:extLst>
              <a:ext uri="{FF2B5EF4-FFF2-40B4-BE49-F238E27FC236}">
                <a16:creationId xmlns="" xmlns:a16="http://schemas.microsoft.com/office/drawing/2014/main" id="{C7A0D114-448B-6688-85A6-6147D7BB3F56}"/>
              </a:ext>
            </a:extLst>
          </p:cNvPr>
          <p:cNvSpPr/>
          <p:nvPr/>
        </p:nvSpPr>
        <p:spPr>
          <a:xfrm>
            <a:off x="5262350" y="2394816"/>
            <a:ext cx="2450805" cy="983512"/>
          </a:xfrm>
          <a:custGeom>
            <a:avLst/>
            <a:gdLst>
              <a:gd name="connsiteX0" fmla="*/ 0 w 2450805"/>
              <a:gd name="connsiteY0" fmla="*/ 0 h 983512"/>
              <a:gd name="connsiteX1" fmla="*/ 74428 w 2450805"/>
              <a:gd name="connsiteY1" fmla="*/ 0 h 983512"/>
              <a:gd name="connsiteX2" fmla="*/ 85060 w 2450805"/>
              <a:gd name="connsiteY2" fmla="*/ 111642 h 983512"/>
              <a:gd name="connsiteX3" fmla="*/ 122274 w 2450805"/>
              <a:gd name="connsiteY3" fmla="*/ 191386 h 983512"/>
              <a:gd name="connsiteX4" fmla="*/ 223284 w 2450805"/>
              <a:gd name="connsiteY4" fmla="*/ 265814 h 983512"/>
              <a:gd name="connsiteX5" fmla="*/ 271130 w 2450805"/>
              <a:gd name="connsiteY5" fmla="*/ 366824 h 983512"/>
              <a:gd name="connsiteX6" fmla="*/ 308344 w 2450805"/>
              <a:gd name="connsiteY6" fmla="*/ 393405 h 983512"/>
              <a:gd name="connsiteX7" fmla="*/ 361507 w 2450805"/>
              <a:gd name="connsiteY7" fmla="*/ 393405 h 983512"/>
              <a:gd name="connsiteX8" fmla="*/ 404037 w 2450805"/>
              <a:gd name="connsiteY8" fmla="*/ 505047 h 983512"/>
              <a:gd name="connsiteX9" fmla="*/ 451884 w 2450805"/>
              <a:gd name="connsiteY9" fmla="*/ 563526 h 983512"/>
              <a:gd name="connsiteX10" fmla="*/ 547577 w 2450805"/>
              <a:gd name="connsiteY10" fmla="*/ 707066 h 983512"/>
              <a:gd name="connsiteX11" fmla="*/ 643270 w 2450805"/>
              <a:gd name="connsiteY11" fmla="*/ 707066 h 983512"/>
              <a:gd name="connsiteX12" fmla="*/ 643270 w 2450805"/>
              <a:gd name="connsiteY12" fmla="*/ 733647 h 983512"/>
              <a:gd name="connsiteX13" fmla="*/ 738963 w 2450805"/>
              <a:gd name="connsiteY13" fmla="*/ 733647 h 983512"/>
              <a:gd name="connsiteX14" fmla="*/ 738963 w 2450805"/>
              <a:gd name="connsiteY14" fmla="*/ 786810 h 983512"/>
              <a:gd name="connsiteX15" fmla="*/ 839972 w 2450805"/>
              <a:gd name="connsiteY15" fmla="*/ 786810 h 983512"/>
              <a:gd name="connsiteX16" fmla="*/ 839972 w 2450805"/>
              <a:gd name="connsiteY16" fmla="*/ 834656 h 983512"/>
              <a:gd name="connsiteX17" fmla="*/ 935665 w 2450805"/>
              <a:gd name="connsiteY17" fmla="*/ 834656 h 983512"/>
              <a:gd name="connsiteX18" fmla="*/ 935665 w 2450805"/>
              <a:gd name="connsiteY18" fmla="*/ 871870 h 983512"/>
              <a:gd name="connsiteX19" fmla="*/ 1185530 w 2450805"/>
              <a:gd name="connsiteY19" fmla="*/ 871870 h 983512"/>
              <a:gd name="connsiteX20" fmla="*/ 1185530 w 2450805"/>
              <a:gd name="connsiteY20" fmla="*/ 919717 h 983512"/>
              <a:gd name="connsiteX21" fmla="*/ 1259958 w 2450805"/>
              <a:gd name="connsiteY21" fmla="*/ 919717 h 983512"/>
              <a:gd name="connsiteX22" fmla="*/ 1259958 w 2450805"/>
              <a:gd name="connsiteY22" fmla="*/ 919717 h 983512"/>
              <a:gd name="connsiteX23" fmla="*/ 1509823 w 2450805"/>
              <a:gd name="connsiteY23" fmla="*/ 919717 h 983512"/>
              <a:gd name="connsiteX24" fmla="*/ 1509823 w 2450805"/>
              <a:gd name="connsiteY24" fmla="*/ 983512 h 983512"/>
              <a:gd name="connsiteX25" fmla="*/ 2450805 w 2450805"/>
              <a:gd name="connsiteY25" fmla="*/ 983512 h 9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0805" h="983512">
                <a:moveTo>
                  <a:pt x="0" y="0"/>
                </a:moveTo>
                <a:lnTo>
                  <a:pt x="74428" y="0"/>
                </a:lnTo>
                <a:lnTo>
                  <a:pt x="85060" y="111642"/>
                </a:lnTo>
                <a:lnTo>
                  <a:pt x="122274" y="191386"/>
                </a:lnTo>
                <a:lnTo>
                  <a:pt x="223284" y="265814"/>
                </a:lnTo>
                <a:lnTo>
                  <a:pt x="271130" y="366824"/>
                </a:lnTo>
                <a:lnTo>
                  <a:pt x="308344" y="393405"/>
                </a:lnTo>
                <a:lnTo>
                  <a:pt x="361507" y="393405"/>
                </a:lnTo>
                <a:lnTo>
                  <a:pt x="404037" y="505047"/>
                </a:lnTo>
                <a:lnTo>
                  <a:pt x="451884" y="563526"/>
                </a:lnTo>
                <a:lnTo>
                  <a:pt x="547577" y="707066"/>
                </a:lnTo>
                <a:lnTo>
                  <a:pt x="643270" y="707066"/>
                </a:lnTo>
                <a:lnTo>
                  <a:pt x="643270" y="733647"/>
                </a:lnTo>
                <a:lnTo>
                  <a:pt x="738963" y="733647"/>
                </a:lnTo>
                <a:lnTo>
                  <a:pt x="738963" y="786810"/>
                </a:lnTo>
                <a:lnTo>
                  <a:pt x="839972" y="786810"/>
                </a:lnTo>
                <a:lnTo>
                  <a:pt x="839972" y="834656"/>
                </a:lnTo>
                <a:lnTo>
                  <a:pt x="935665" y="834656"/>
                </a:lnTo>
                <a:lnTo>
                  <a:pt x="935665" y="871870"/>
                </a:lnTo>
                <a:lnTo>
                  <a:pt x="1185530" y="871870"/>
                </a:lnTo>
                <a:lnTo>
                  <a:pt x="1185530" y="919717"/>
                </a:lnTo>
                <a:lnTo>
                  <a:pt x="1259958" y="919717"/>
                </a:lnTo>
                <a:lnTo>
                  <a:pt x="1259958" y="919717"/>
                </a:lnTo>
                <a:lnTo>
                  <a:pt x="1509823" y="919717"/>
                </a:lnTo>
                <a:lnTo>
                  <a:pt x="1509823" y="983512"/>
                </a:lnTo>
                <a:lnTo>
                  <a:pt x="2450805" y="983512"/>
                </a:lnTo>
              </a:path>
            </a:pathLst>
          </a:custGeom>
          <a:noFill/>
          <a:ln w="317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Forme libre 92">
            <a:extLst>
              <a:ext uri="{FF2B5EF4-FFF2-40B4-BE49-F238E27FC236}">
                <a16:creationId xmlns="" xmlns:a16="http://schemas.microsoft.com/office/drawing/2014/main" id="{2A4594F8-7294-D13A-9D6A-6A74590A143E}"/>
              </a:ext>
            </a:extLst>
          </p:cNvPr>
          <p:cNvSpPr/>
          <p:nvPr/>
        </p:nvSpPr>
        <p:spPr>
          <a:xfrm>
            <a:off x="5294248" y="2394816"/>
            <a:ext cx="2440172" cy="685800"/>
          </a:xfrm>
          <a:custGeom>
            <a:avLst/>
            <a:gdLst>
              <a:gd name="connsiteX0" fmla="*/ 0 w 2440172"/>
              <a:gd name="connsiteY0" fmla="*/ 0 h 685800"/>
              <a:gd name="connsiteX1" fmla="*/ 95693 w 2440172"/>
              <a:gd name="connsiteY1" fmla="*/ 0 h 685800"/>
              <a:gd name="connsiteX2" fmla="*/ 127590 w 2440172"/>
              <a:gd name="connsiteY2" fmla="*/ 143540 h 685800"/>
              <a:gd name="connsiteX3" fmla="*/ 196702 w 2440172"/>
              <a:gd name="connsiteY3" fmla="*/ 143540 h 685800"/>
              <a:gd name="connsiteX4" fmla="*/ 271130 w 2440172"/>
              <a:gd name="connsiteY4" fmla="*/ 217968 h 685800"/>
              <a:gd name="connsiteX5" fmla="*/ 366823 w 2440172"/>
              <a:gd name="connsiteY5" fmla="*/ 217968 h 685800"/>
              <a:gd name="connsiteX6" fmla="*/ 366823 w 2440172"/>
              <a:gd name="connsiteY6" fmla="*/ 308345 h 685800"/>
              <a:gd name="connsiteX7" fmla="*/ 606055 w 2440172"/>
              <a:gd name="connsiteY7" fmla="*/ 308345 h 685800"/>
              <a:gd name="connsiteX8" fmla="*/ 648586 w 2440172"/>
              <a:gd name="connsiteY8" fmla="*/ 398721 h 685800"/>
              <a:gd name="connsiteX9" fmla="*/ 887818 w 2440172"/>
              <a:gd name="connsiteY9" fmla="*/ 398721 h 685800"/>
              <a:gd name="connsiteX10" fmla="*/ 930348 w 2440172"/>
              <a:gd name="connsiteY10" fmla="*/ 446568 h 685800"/>
              <a:gd name="connsiteX11" fmla="*/ 1222744 w 2440172"/>
              <a:gd name="connsiteY11" fmla="*/ 446568 h 685800"/>
              <a:gd name="connsiteX12" fmla="*/ 1461976 w 2440172"/>
              <a:gd name="connsiteY12" fmla="*/ 526312 h 685800"/>
              <a:gd name="connsiteX13" fmla="*/ 2057400 w 2440172"/>
              <a:gd name="connsiteY13" fmla="*/ 526312 h 685800"/>
              <a:gd name="connsiteX14" fmla="*/ 2057400 w 2440172"/>
              <a:gd name="connsiteY14" fmla="*/ 685800 h 685800"/>
              <a:gd name="connsiteX15" fmla="*/ 2440172 w 2440172"/>
              <a:gd name="connsiteY1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0172" h="685800">
                <a:moveTo>
                  <a:pt x="0" y="0"/>
                </a:moveTo>
                <a:lnTo>
                  <a:pt x="95693" y="0"/>
                </a:lnTo>
                <a:lnTo>
                  <a:pt x="127590" y="143540"/>
                </a:lnTo>
                <a:lnTo>
                  <a:pt x="196702" y="143540"/>
                </a:lnTo>
                <a:lnTo>
                  <a:pt x="271130" y="217968"/>
                </a:lnTo>
                <a:lnTo>
                  <a:pt x="366823" y="217968"/>
                </a:lnTo>
                <a:lnTo>
                  <a:pt x="366823" y="308345"/>
                </a:lnTo>
                <a:lnTo>
                  <a:pt x="606055" y="308345"/>
                </a:lnTo>
                <a:lnTo>
                  <a:pt x="648586" y="398721"/>
                </a:lnTo>
                <a:lnTo>
                  <a:pt x="887818" y="398721"/>
                </a:lnTo>
                <a:lnTo>
                  <a:pt x="930348" y="446568"/>
                </a:lnTo>
                <a:lnTo>
                  <a:pt x="1222744" y="446568"/>
                </a:lnTo>
                <a:lnTo>
                  <a:pt x="1461976" y="526312"/>
                </a:lnTo>
                <a:lnTo>
                  <a:pt x="2057400" y="526312"/>
                </a:lnTo>
                <a:lnTo>
                  <a:pt x="2057400" y="685800"/>
                </a:lnTo>
                <a:lnTo>
                  <a:pt x="2440172" y="685800"/>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Forme libre 93">
            <a:extLst>
              <a:ext uri="{FF2B5EF4-FFF2-40B4-BE49-F238E27FC236}">
                <a16:creationId xmlns="" xmlns:a16="http://schemas.microsoft.com/office/drawing/2014/main" id="{869DCBCB-E5B5-BB28-E1B8-D3590CA9480B}"/>
              </a:ext>
            </a:extLst>
          </p:cNvPr>
          <p:cNvSpPr/>
          <p:nvPr/>
        </p:nvSpPr>
        <p:spPr>
          <a:xfrm>
            <a:off x="9005570" y="2400133"/>
            <a:ext cx="2280684" cy="707065"/>
          </a:xfrm>
          <a:custGeom>
            <a:avLst/>
            <a:gdLst>
              <a:gd name="connsiteX0" fmla="*/ 0 w 2280684"/>
              <a:gd name="connsiteY0" fmla="*/ 0 h 707065"/>
              <a:gd name="connsiteX1" fmla="*/ 116958 w 2280684"/>
              <a:gd name="connsiteY1" fmla="*/ 5316 h 707065"/>
              <a:gd name="connsiteX2" fmla="*/ 239233 w 2280684"/>
              <a:gd name="connsiteY2" fmla="*/ 106325 h 707065"/>
              <a:gd name="connsiteX3" fmla="*/ 334926 w 2280684"/>
              <a:gd name="connsiteY3" fmla="*/ 106325 h 707065"/>
              <a:gd name="connsiteX4" fmla="*/ 334926 w 2280684"/>
              <a:gd name="connsiteY4" fmla="*/ 127590 h 707065"/>
              <a:gd name="connsiteX5" fmla="*/ 483782 w 2280684"/>
              <a:gd name="connsiteY5" fmla="*/ 127590 h 707065"/>
              <a:gd name="connsiteX6" fmla="*/ 483782 w 2280684"/>
              <a:gd name="connsiteY6" fmla="*/ 180753 h 707065"/>
              <a:gd name="connsiteX7" fmla="*/ 547577 w 2280684"/>
              <a:gd name="connsiteY7" fmla="*/ 180753 h 707065"/>
              <a:gd name="connsiteX8" fmla="*/ 547577 w 2280684"/>
              <a:gd name="connsiteY8" fmla="*/ 228600 h 707065"/>
              <a:gd name="connsiteX9" fmla="*/ 632638 w 2280684"/>
              <a:gd name="connsiteY9" fmla="*/ 228600 h 707065"/>
              <a:gd name="connsiteX10" fmla="*/ 632638 w 2280684"/>
              <a:gd name="connsiteY10" fmla="*/ 281763 h 707065"/>
              <a:gd name="connsiteX11" fmla="*/ 696433 w 2280684"/>
              <a:gd name="connsiteY11" fmla="*/ 281763 h 707065"/>
              <a:gd name="connsiteX12" fmla="*/ 696433 w 2280684"/>
              <a:gd name="connsiteY12" fmla="*/ 334925 h 707065"/>
              <a:gd name="connsiteX13" fmla="*/ 733647 w 2280684"/>
              <a:gd name="connsiteY13" fmla="*/ 334925 h 707065"/>
              <a:gd name="connsiteX14" fmla="*/ 733647 w 2280684"/>
              <a:gd name="connsiteY14" fmla="*/ 377456 h 707065"/>
              <a:gd name="connsiteX15" fmla="*/ 797442 w 2280684"/>
              <a:gd name="connsiteY15" fmla="*/ 377456 h 707065"/>
              <a:gd name="connsiteX16" fmla="*/ 797442 w 2280684"/>
              <a:gd name="connsiteY16" fmla="*/ 419986 h 707065"/>
              <a:gd name="connsiteX17" fmla="*/ 845289 w 2280684"/>
              <a:gd name="connsiteY17" fmla="*/ 419986 h 707065"/>
              <a:gd name="connsiteX18" fmla="*/ 845289 w 2280684"/>
              <a:gd name="connsiteY18" fmla="*/ 494414 h 707065"/>
              <a:gd name="connsiteX19" fmla="*/ 1010093 w 2280684"/>
              <a:gd name="connsiteY19" fmla="*/ 494414 h 707065"/>
              <a:gd name="connsiteX20" fmla="*/ 1010093 w 2280684"/>
              <a:gd name="connsiteY20" fmla="*/ 526311 h 707065"/>
              <a:gd name="connsiteX21" fmla="*/ 1132368 w 2280684"/>
              <a:gd name="connsiteY21" fmla="*/ 526311 h 707065"/>
              <a:gd name="connsiteX22" fmla="*/ 1132368 w 2280684"/>
              <a:gd name="connsiteY22" fmla="*/ 606056 h 707065"/>
              <a:gd name="connsiteX23" fmla="*/ 1578935 w 2280684"/>
              <a:gd name="connsiteY23" fmla="*/ 606056 h 707065"/>
              <a:gd name="connsiteX24" fmla="*/ 1578935 w 2280684"/>
              <a:gd name="connsiteY24" fmla="*/ 653902 h 707065"/>
              <a:gd name="connsiteX25" fmla="*/ 1903228 w 2280684"/>
              <a:gd name="connsiteY25" fmla="*/ 653902 h 707065"/>
              <a:gd name="connsiteX26" fmla="*/ 1903228 w 2280684"/>
              <a:gd name="connsiteY26" fmla="*/ 707065 h 707065"/>
              <a:gd name="connsiteX27" fmla="*/ 2280684 w 2280684"/>
              <a:gd name="connsiteY27" fmla="*/ 707065 h 70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0684" h="707065">
                <a:moveTo>
                  <a:pt x="0" y="0"/>
                </a:moveTo>
                <a:lnTo>
                  <a:pt x="116958" y="5316"/>
                </a:lnTo>
                <a:lnTo>
                  <a:pt x="239233" y="106325"/>
                </a:lnTo>
                <a:lnTo>
                  <a:pt x="334926" y="106325"/>
                </a:lnTo>
                <a:lnTo>
                  <a:pt x="334926" y="127590"/>
                </a:lnTo>
                <a:lnTo>
                  <a:pt x="483782" y="127590"/>
                </a:lnTo>
                <a:lnTo>
                  <a:pt x="483782" y="180753"/>
                </a:lnTo>
                <a:lnTo>
                  <a:pt x="547577" y="180753"/>
                </a:lnTo>
                <a:lnTo>
                  <a:pt x="547577" y="228600"/>
                </a:lnTo>
                <a:lnTo>
                  <a:pt x="632638" y="228600"/>
                </a:lnTo>
                <a:lnTo>
                  <a:pt x="632638" y="281763"/>
                </a:lnTo>
                <a:lnTo>
                  <a:pt x="696433" y="281763"/>
                </a:lnTo>
                <a:lnTo>
                  <a:pt x="696433" y="334925"/>
                </a:lnTo>
                <a:lnTo>
                  <a:pt x="733647" y="334925"/>
                </a:lnTo>
                <a:lnTo>
                  <a:pt x="733647" y="377456"/>
                </a:lnTo>
                <a:lnTo>
                  <a:pt x="797442" y="377456"/>
                </a:lnTo>
                <a:lnTo>
                  <a:pt x="797442" y="419986"/>
                </a:lnTo>
                <a:lnTo>
                  <a:pt x="845289" y="419986"/>
                </a:lnTo>
                <a:lnTo>
                  <a:pt x="845289" y="494414"/>
                </a:lnTo>
                <a:lnTo>
                  <a:pt x="1010093" y="494414"/>
                </a:lnTo>
                <a:lnTo>
                  <a:pt x="1010093" y="526311"/>
                </a:lnTo>
                <a:lnTo>
                  <a:pt x="1132368" y="526311"/>
                </a:lnTo>
                <a:lnTo>
                  <a:pt x="1132368" y="606056"/>
                </a:lnTo>
                <a:lnTo>
                  <a:pt x="1578935" y="606056"/>
                </a:lnTo>
                <a:lnTo>
                  <a:pt x="1578935" y="653902"/>
                </a:lnTo>
                <a:lnTo>
                  <a:pt x="1903228" y="653902"/>
                </a:lnTo>
                <a:lnTo>
                  <a:pt x="1903228" y="707065"/>
                </a:lnTo>
                <a:lnTo>
                  <a:pt x="2280684" y="707065"/>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Forme libre 95">
            <a:extLst>
              <a:ext uri="{FF2B5EF4-FFF2-40B4-BE49-F238E27FC236}">
                <a16:creationId xmlns="" xmlns:a16="http://schemas.microsoft.com/office/drawing/2014/main" id="{62981B45-1E56-F193-CD49-9659D6C444EB}"/>
              </a:ext>
            </a:extLst>
          </p:cNvPr>
          <p:cNvSpPr/>
          <p:nvPr/>
        </p:nvSpPr>
        <p:spPr>
          <a:xfrm>
            <a:off x="9021519" y="2405449"/>
            <a:ext cx="2408275" cy="244549"/>
          </a:xfrm>
          <a:custGeom>
            <a:avLst/>
            <a:gdLst>
              <a:gd name="connsiteX0" fmla="*/ 0 w 2408275"/>
              <a:gd name="connsiteY0" fmla="*/ 0 h 244549"/>
              <a:gd name="connsiteX1" fmla="*/ 106326 w 2408275"/>
              <a:gd name="connsiteY1" fmla="*/ 0 h 244549"/>
              <a:gd name="connsiteX2" fmla="*/ 223284 w 2408275"/>
              <a:gd name="connsiteY2" fmla="*/ 85060 h 244549"/>
              <a:gd name="connsiteX3" fmla="*/ 489098 w 2408275"/>
              <a:gd name="connsiteY3" fmla="*/ 85060 h 244549"/>
              <a:gd name="connsiteX4" fmla="*/ 489098 w 2408275"/>
              <a:gd name="connsiteY4" fmla="*/ 143540 h 244549"/>
              <a:gd name="connsiteX5" fmla="*/ 707065 w 2408275"/>
              <a:gd name="connsiteY5" fmla="*/ 143540 h 244549"/>
              <a:gd name="connsiteX6" fmla="*/ 707065 w 2408275"/>
              <a:gd name="connsiteY6" fmla="*/ 175437 h 244549"/>
              <a:gd name="connsiteX7" fmla="*/ 829340 w 2408275"/>
              <a:gd name="connsiteY7" fmla="*/ 175437 h 244549"/>
              <a:gd name="connsiteX8" fmla="*/ 829340 w 2408275"/>
              <a:gd name="connsiteY8" fmla="*/ 244549 h 244549"/>
              <a:gd name="connsiteX9" fmla="*/ 2408275 w 2408275"/>
              <a:gd name="connsiteY9" fmla="*/ 244549 h 2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8275" h="244549">
                <a:moveTo>
                  <a:pt x="0" y="0"/>
                </a:moveTo>
                <a:lnTo>
                  <a:pt x="106326" y="0"/>
                </a:lnTo>
                <a:lnTo>
                  <a:pt x="223284" y="85060"/>
                </a:lnTo>
                <a:lnTo>
                  <a:pt x="489098" y="85060"/>
                </a:lnTo>
                <a:lnTo>
                  <a:pt x="489098" y="143540"/>
                </a:lnTo>
                <a:lnTo>
                  <a:pt x="707065" y="143540"/>
                </a:lnTo>
                <a:lnTo>
                  <a:pt x="707065" y="175437"/>
                </a:lnTo>
                <a:lnTo>
                  <a:pt x="829340" y="175437"/>
                </a:lnTo>
                <a:lnTo>
                  <a:pt x="829340" y="244549"/>
                </a:lnTo>
                <a:lnTo>
                  <a:pt x="2408275" y="244549"/>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a:extLst>
              <a:ext uri="{FF2B5EF4-FFF2-40B4-BE49-F238E27FC236}">
                <a16:creationId xmlns="" xmlns:a16="http://schemas.microsoft.com/office/drawing/2014/main" id="{C44B8536-F344-77F2-038E-3431DF144E2A}"/>
              </a:ext>
            </a:extLst>
          </p:cNvPr>
          <p:cNvSpPr txBox="1"/>
          <p:nvPr/>
        </p:nvSpPr>
        <p:spPr>
          <a:xfrm>
            <a:off x="5799293" y="2490509"/>
            <a:ext cx="461926" cy="230832"/>
          </a:xfrm>
          <a:prstGeom prst="rect">
            <a:avLst/>
          </a:prstGeom>
          <a:noFill/>
        </p:spPr>
        <p:txBody>
          <a:bodyPr wrap="square" rtlCol="0">
            <a:spAutoFit/>
          </a:bodyPr>
          <a:lstStyle/>
          <a:p>
            <a:pPr algn="ctr"/>
            <a:r>
              <a:rPr lang="fr-FR" sz="900" b="1" dirty="0">
                <a:solidFill>
                  <a:schemeClr val="bg2"/>
                </a:solidFill>
              </a:rPr>
              <a:t>83 %</a:t>
            </a:r>
          </a:p>
        </p:txBody>
      </p:sp>
      <p:sp>
        <p:nvSpPr>
          <p:cNvPr id="98" name="ZoneTexte 97">
            <a:extLst>
              <a:ext uri="{FF2B5EF4-FFF2-40B4-BE49-F238E27FC236}">
                <a16:creationId xmlns="" xmlns:a16="http://schemas.microsoft.com/office/drawing/2014/main" id="{D03E2B6D-6A8B-6C40-D03C-491F3388CCBD}"/>
              </a:ext>
            </a:extLst>
          </p:cNvPr>
          <p:cNvSpPr txBox="1"/>
          <p:nvPr/>
        </p:nvSpPr>
        <p:spPr>
          <a:xfrm>
            <a:off x="6322367" y="2600245"/>
            <a:ext cx="461926" cy="230832"/>
          </a:xfrm>
          <a:prstGeom prst="rect">
            <a:avLst/>
          </a:prstGeom>
          <a:noFill/>
        </p:spPr>
        <p:txBody>
          <a:bodyPr wrap="square" rtlCol="0">
            <a:spAutoFit/>
          </a:bodyPr>
          <a:lstStyle/>
          <a:p>
            <a:pPr algn="ctr"/>
            <a:r>
              <a:rPr lang="fr-FR" sz="900" b="1" dirty="0">
                <a:solidFill>
                  <a:schemeClr val="bg2"/>
                </a:solidFill>
              </a:rPr>
              <a:t>76 %</a:t>
            </a:r>
          </a:p>
        </p:txBody>
      </p:sp>
      <p:sp>
        <p:nvSpPr>
          <p:cNvPr id="99" name="ZoneTexte 98">
            <a:extLst>
              <a:ext uri="{FF2B5EF4-FFF2-40B4-BE49-F238E27FC236}">
                <a16:creationId xmlns="" xmlns:a16="http://schemas.microsoft.com/office/drawing/2014/main" id="{32DF2BD0-2121-AA05-EDE5-DE5BEFB7384F}"/>
              </a:ext>
            </a:extLst>
          </p:cNvPr>
          <p:cNvSpPr txBox="1"/>
          <p:nvPr/>
        </p:nvSpPr>
        <p:spPr>
          <a:xfrm>
            <a:off x="6873793" y="2671777"/>
            <a:ext cx="461926" cy="230832"/>
          </a:xfrm>
          <a:prstGeom prst="rect">
            <a:avLst/>
          </a:prstGeom>
          <a:noFill/>
        </p:spPr>
        <p:txBody>
          <a:bodyPr wrap="square" rtlCol="0">
            <a:spAutoFit/>
          </a:bodyPr>
          <a:lstStyle/>
          <a:p>
            <a:pPr algn="ctr"/>
            <a:r>
              <a:rPr lang="fr-FR" sz="900" b="1" dirty="0">
                <a:solidFill>
                  <a:schemeClr val="bg2"/>
                </a:solidFill>
              </a:rPr>
              <a:t>72 %</a:t>
            </a:r>
          </a:p>
        </p:txBody>
      </p:sp>
      <p:sp>
        <p:nvSpPr>
          <p:cNvPr id="100" name="ZoneTexte 99">
            <a:extLst>
              <a:ext uri="{FF2B5EF4-FFF2-40B4-BE49-F238E27FC236}">
                <a16:creationId xmlns="" xmlns:a16="http://schemas.microsoft.com/office/drawing/2014/main" id="{A46BFD06-7832-5205-957D-11273F13C880}"/>
              </a:ext>
            </a:extLst>
          </p:cNvPr>
          <p:cNvSpPr txBox="1"/>
          <p:nvPr/>
        </p:nvSpPr>
        <p:spPr>
          <a:xfrm>
            <a:off x="5412671" y="3062211"/>
            <a:ext cx="461926" cy="230832"/>
          </a:xfrm>
          <a:prstGeom prst="rect">
            <a:avLst/>
          </a:prstGeom>
          <a:noFill/>
        </p:spPr>
        <p:txBody>
          <a:bodyPr wrap="square" rtlCol="0">
            <a:spAutoFit/>
          </a:bodyPr>
          <a:lstStyle/>
          <a:p>
            <a:pPr algn="ctr"/>
            <a:r>
              <a:rPr lang="fr-FR" sz="900" b="1" dirty="0">
                <a:solidFill>
                  <a:srgbClr val="0070C0"/>
                </a:solidFill>
              </a:rPr>
              <a:t>62 %</a:t>
            </a:r>
          </a:p>
        </p:txBody>
      </p:sp>
      <p:sp>
        <p:nvSpPr>
          <p:cNvPr id="101" name="ZoneTexte 100">
            <a:extLst>
              <a:ext uri="{FF2B5EF4-FFF2-40B4-BE49-F238E27FC236}">
                <a16:creationId xmlns="" xmlns:a16="http://schemas.microsoft.com/office/drawing/2014/main" id="{092E6CB6-26CE-58AE-C9B1-6EE435C93D19}"/>
              </a:ext>
            </a:extLst>
          </p:cNvPr>
          <p:cNvSpPr txBox="1"/>
          <p:nvPr/>
        </p:nvSpPr>
        <p:spPr>
          <a:xfrm>
            <a:off x="5983592" y="3299537"/>
            <a:ext cx="461926" cy="230832"/>
          </a:xfrm>
          <a:prstGeom prst="rect">
            <a:avLst/>
          </a:prstGeom>
          <a:noFill/>
        </p:spPr>
        <p:txBody>
          <a:bodyPr wrap="square" rtlCol="0">
            <a:spAutoFit/>
          </a:bodyPr>
          <a:lstStyle/>
          <a:p>
            <a:pPr algn="ctr"/>
            <a:r>
              <a:rPr lang="fr-FR" sz="900" b="1" dirty="0">
                <a:solidFill>
                  <a:srgbClr val="0070C0"/>
                </a:solidFill>
              </a:rPr>
              <a:t>52 %</a:t>
            </a:r>
          </a:p>
        </p:txBody>
      </p:sp>
      <p:sp>
        <p:nvSpPr>
          <p:cNvPr id="102" name="ZoneTexte 101">
            <a:extLst>
              <a:ext uri="{FF2B5EF4-FFF2-40B4-BE49-F238E27FC236}">
                <a16:creationId xmlns="" xmlns:a16="http://schemas.microsoft.com/office/drawing/2014/main" id="{DD9291B7-A1C4-5359-7600-F6AD3A516964}"/>
              </a:ext>
            </a:extLst>
          </p:cNvPr>
          <p:cNvSpPr txBox="1"/>
          <p:nvPr/>
        </p:nvSpPr>
        <p:spPr>
          <a:xfrm>
            <a:off x="6535018" y="3376385"/>
            <a:ext cx="461926" cy="230832"/>
          </a:xfrm>
          <a:prstGeom prst="rect">
            <a:avLst/>
          </a:prstGeom>
          <a:noFill/>
        </p:spPr>
        <p:txBody>
          <a:bodyPr wrap="square" rtlCol="0">
            <a:spAutoFit/>
          </a:bodyPr>
          <a:lstStyle/>
          <a:p>
            <a:pPr algn="ctr"/>
            <a:r>
              <a:rPr lang="fr-FR" sz="900" b="1" dirty="0">
                <a:solidFill>
                  <a:srgbClr val="0070C0"/>
                </a:solidFill>
              </a:rPr>
              <a:t>47 %</a:t>
            </a:r>
          </a:p>
        </p:txBody>
      </p:sp>
      <p:sp>
        <p:nvSpPr>
          <p:cNvPr id="103" name="ZoneTexte 102">
            <a:extLst>
              <a:ext uri="{FF2B5EF4-FFF2-40B4-BE49-F238E27FC236}">
                <a16:creationId xmlns="" xmlns:a16="http://schemas.microsoft.com/office/drawing/2014/main" id="{691278E7-FCB3-85F0-14DE-D50EDD1A1C36}"/>
              </a:ext>
            </a:extLst>
          </p:cNvPr>
          <p:cNvSpPr txBox="1"/>
          <p:nvPr/>
        </p:nvSpPr>
        <p:spPr>
          <a:xfrm>
            <a:off x="7161309" y="3369125"/>
            <a:ext cx="716649" cy="230832"/>
          </a:xfrm>
          <a:prstGeom prst="rect">
            <a:avLst/>
          </a:prstGeom>
          <a:noFill/>
        </p:spPr>
        <p:txBody>
          <a:bodyPr wrap="square" rtlCol="0">
            <a:spAutoFit/>
          </a:bodyPr>
          <a:lstStyle/>
          <a:p>
            <a:pPr algn="ctr"/>
            <a:r>
              <a:rPr lang="fr-FR" sz="900" b="1" dirty="0">
                <a:solidFill>
                  <a:srgbClr val="0070C0"/>
                </a:solidFill>
              </a:rPr>
              <a:t>Chimio</a:t>
            </a:r>
          </a:p>
        </p:txBody>
      </p:sp>
      <p:sp>
        <p:nvSpPr>
          <p:cNvPr id="104" name="ZoneTexte 103">
            <a:extLst>
              <a:ext uri="{FF2B5EF4-FFF2-40B4-BE49-F238E27FC236}">
                <a16:creationId xmlns="" xmlns:a16="http://schemas.microsoft.com/office/drawing/2014/main" id="{0601E39E-08A7-3C62-3C6E-8E1886071AD9}"/>
              </a:ext>
            </a:extLst>
          </p:cNvPr>
          <p:cNvSpPr txBox="1"/>
          <p:nvPr/>
        </p:nvSpPr>
        <p:spPr>
          <a:xfrm>
            <a:off x="6713230" y="3089073"/>
            <a:ext cx="1216772" cy="220573"/>
          </a:xfrm>
          <a:prstGeom prst="rect">
            <a:avLst/>
          </a:prstGeom>
          <a:noFill/>
        </p:spPr>
        <p:txBody>
          <a:bodyPr wrap="square" rtlCol="0">
            <a:spAutoFit/>
          </a:bodyPr>
          <a:lstStyle/>
          <a:p>
            <a:pPr algn="ctr">
              <a:lnSpc>
                <a:spcPts val="980"/>
              </a:lnSpc>
            </a:pPr>
            <a:r>
              <a:rPr lang="fr-FR" sz="900" b="1" dirty="0">
                <a:solidFill>
                  <a:schemeClr val="bg2"/>
                </a:solidFill>
              </a:rPr>
              <a:t>NIVO + chimio</a:t>
            </a:r>
          </a:p>
        </p:txBody>
      </p:sp>
      <p:cxnSp>
        <p:nvCxnSpPr>
          <p:cNvPr id="106" name="Connecteur droit 105">
            <a:extLst>
              <a:ext uri="{FF2B5EF4-FFF2-40B4-BE49-F238E27FC236}">
                <a16:creationId xmlns="" xmlns:a16="http://schemas.microsoft.com/office/drawing/2014/main" id="{4E2FBEB8-0F50-2FBD-10A1-D31B1F790C16}"/>
              </a:ext>
            </a:extLst>
          </p:cNvPr>
          <p:cNvCxnSpPr>
            <a:cxnSpLocks/>
          </p:cNvCxnSpPr>
          <p:nvPr/>
        </p:nvCxnSpPr>
        <p:spPr>
          <a:xfrm flipV="1">
            <a:off x="5807129" y="2758375"/>
            <a:ext cx="0" cy="1450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 xmlns:a16="http://schemas.microsoft.com/office/drawing/2014/main" id="{29A13629-04A7-9C9B-C167-B805E5F005CE}"/>
              </a:ext>
            </a:extLst>
          </p:cNvPr>
          <p:cNvCxnSpPr>
            <a:cxnSpLocks/>
          </p:cNvCxnSpPr>
          <p:nvPr/>
        </p:nvCxnSpPr>
        <p:spPr>
          <a:xfrm flipV="1">
            <a:off x="6370313" y="2862649"/>
            <a:ext cx="0" cy="1346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 xmlns:a16="http://schemas.microsoft.com/office/drawing/2014/main" id="{445E5BF7-17F1-C688-B53E-7302B179EB0D}"/>
              </a:ext>
            </a:extLst>
          </p:cNvPr>
          <p:cNvCxnSpPr>
            <a:cxnSpLocks/>
          </p:cNvCxnSpPr>
          <p:nvPr/>
        </p:nvCxnSpPr>
        <p:spPr>
          <a:xfrm flipV="1">
            <a:off x="6930427" y="2937077"/>
            <a:ext cx="0" cy="12717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ZoneTexte 111">
            <a:extLst>
              <a:ext uri="{FF2B5EF4-FFF2-40B4-BE49-F238E27FC236}">
                <a16:creationId xmlns="" xmlns:a16="http://schemas.microsoft.com/office/drawing/2014/main" id="{8E28597C-5F77-A502-3602-D02559DA847B}"/>
              </a:ext>
            </a:extLst>
          </p:cNvPr>
          <p:cNvSpPr txBox="1"/>
          <p:nvPr/>
        </p:nvSpPr>
        <p:spPr>
          <a:xfrm>
            <a:off x="9467459" y="2320780"/>
            <a:ext cx="461926" cy="230832"/>
          </a:xfrm>
          <a:prstGeom prst="rect">
            <a:avLst/>
          </a:prstGeom>
          <a:noFill/>
        </p:spPr>
        <p:txBody>
          <a:bodyPr wrap="square" rtlCol="0">
            <a:spAutoFit/>
          </a:bodyPr>
          <a:lstStyle/>
          <a:p>
            <a:pPr algn="ctr"/>
            <a:r>
              <a:rPr lang="fr-FR" sz="900" b="1" dirty="0">
                <a:solidFill>
                  <a:schemeClr val="bg2"/>
                </a:solidFill>
              </a:rPr>
              <a:t>93 %</a:t>
            </a:r>
          </a:p>
        </p:txBody>
      </p:sp>
      <p:sp>
        <p:nvSpPr>
          <p:cNvPr id="113" name="ZoneTexte 112">
            <a:extLst>
              <a:ext uri="{FF2B5EF4-FFF2-40B4-BE49-F238E27FC236}">
                <a16:creationId xmlns="" xmlns:a16="http://schemas.microsoft.com/office/drawing/2014/main" id="{7D116B21-9FC9-D931-CE23-71D9E9044F7D}"/>
              </a:ext>
            </a:extLst>
          </p:cNvPr>
          <p:cNvSpPr txBox="1"/>
          <p:nvPr/>
        </p:nvSpPr>
        <p:spPr>
          <a:xfrm>
            <a:off x="9958449" y="2428175"/>
            <a:ext cx="461926" cy="230832"/>
          </a:xfrm>
          <a:prstGeom prst="rect">
            <a:avLst/>
          </a:prstGeom>
          <a:noFill/>
        </p:spPr>
        <p:txBody>
          <a:bodyPr wrap="square" rtlCol="0">
            <a:spAutoFit/>
          </a:bodyPr>
          <a:lstStyle/>
          <a:p>
            <a:pPr algn="ctr"/>
            <a:r>
              <a:rPr lang="fr-FR" sz="900" b="1" dirty="0">
                <a:solidFill>
                  <a:schemeClr val="bg2"/>
                </a:solidFill>
              </a:rPr>
              <a:t>88 %</a:t>
            </a:r>
          </a:p>
        </p:txBody>
      </p:sp>
      <p:sp>
        <p:nvSpPr>
          <p:cNvPr id="114" name="ZoneTexte 113">
            <a:extLst>
              <a:ext uri="{FF2B5EF4-FFF2-40B4-BE49-F238E27FC236}">
                <a16:creationId xmlns="" xmlns:a16="http://schemas.microsoft.com/office/drawing/2014/main" id="{7BD2215E-6FF7-648E-EA9E-1CBAC96FA33A}"/>
              </a:ext>
            </a:extLst>
          </p:cNvPr>
          <p:cNvSpPr txBox="1"/>
          <p:nvPr/>
        </p:nvSpPr>
        <p:spPr>
          <a:xfrm>
            <a:off x="10365495" y="2428175"/>
            <a:ext cx="612507" cy="230832"/>
          </a:xfrm>
          <a:prstGeom prst="rect">
            <a:avLst/>
          </a:prstGeom>
          <a:noFill/>
        </p:spPr>
        <p:txBody>
          <a:bodyPr wrap="square" rtlCol="0">
            <a:spAutoFit/>
          </a:bodyPr>
          <a:lstStyle/>
          <a:p>
            <a:pPr algn="ctr"/>
            <a:r>
              <a:rPr lang="fr-FR" sz="900" b="1" dirty="0">
                <a:solidFill>
                  <a:schemeClr val="bg2"/>
                </a:solidFill>
              </a:rPr>
              <a:t>85 %</a:t>
            </a:r>
          </a:p>
        </p:txBody>
      </p:sp>
      <p:sp>
        <p:nvSpPr>
          <p:cNvPr id="116" name="ZoneTexte 115">
            <a:extLst>
              <a:ext uri="{FF2B5EF4-FFF2-40B4-BE49-F238E27FC236}">
                <a16:creationId xmlns="" xmlns:a16="http://schemas.microsoft.com/office/drawing/2014/main" id="{871A86E3-C490-9F6C-D802-29041339E69E}"/>
              </a:ext>
            </a:extLst>
          </p:cNvPr>
          <p:cNvSpPr txBox="1"/>
          <p:nvPr/>
        </p:nvSpPr>
        <p:spPr>
          <a:xfrm>
            <a:off x="9115292" y="2543160"/>
            <a:ext cx="461926" cy="230832"/>
          </a:xfrm>
          <a:prstGeom prst="rect">
            <a:avLst/>
          </a:prstGeom>
          <a:noFill/>
        </p:spPr>
        <p:txBody>
          <a:bodyPr wrap="square" rtlCol="0">
            <a:spAutoFit/>
          </a:bodyPr>
          <a:lstStyle/>
          <a:p>
            <a:pPr algn="ctr"/>
            <a:r>
              <a:rPr lang="fr-FR" sz="900" b="1" dirty="0">
                <a:solidFill>
                  <a:srgbClr val="0070C0"/>
                </a:solidFill>
              </a:rPr>
              <a:t>91 %</a:t>
            </a:r>
          </a:p>
        </p:txBody>
      </p:sp>
      <p:sp>
        <p:nvSpPr>
          <p:cNvPr id="117" name="ZoneTexte 116">
            <a:extLst>
              <a:ext uri="{FF2B5EF4-FFF2-40B4-BE49-F238E27FC236}">
                <a16:creationId xmlns="" xmlns:a16="http://schemas.microsoft.com/office/drawing/2014/main" id="{E4942CAC-9084-7E1B-96E3-1B7FF53DA80F}"/>
              </a:ext>
            </a:extLst>
          </p:cNvPr>
          <p:cNvSpPr txBox="1"/>
          <p:nvPr/>
        </p:nvSpPr>
        <p:spPr>
          <a:xfrm>
            <a:off x="9622045" y="2900801"/>
            <a:ext cx="461926" cy="230832"/>
          </a:xfrm>
          <a:prstGeom prst="rect">
            <a:avLst/>
          </a:prstGeom>
          <a:noFill/>
        </p:spPr>
        <p:txBody>
          <a:bodyPr wrap="square" rtlCol="0">
            <a:spAutoFit/>
          </a:bodyPr>
          <a:lstStyle/>
          <a:p>
            <a:pPr algn="ctr"/>
            <a:r>
              <a:rPr lang="fr-FR" sz="900" b="1" dirty="0">
                <a:solidFill>
                  <a:srgbClr val="0070C0"/>
                </a:solidFill>
              </a:rPr>
              <a:t>71 %</a:t>
            </a:r>
          </a:p>
        </p:txBody>
      </p:sp>
      <p:sp>
        <p:nvSpPr>
          <p:cNvPr id="118" name="ZoneTexte 117">
            <a:extLst>
              <a:ext uri="{FF2B5EF4-FFF2-40B4-BE49-F238E27FC236}">
                <a16:creationId xmlns="" xmlns:a16="http://schemas.microsoft.com/office/drawing/2014/main" id="{1659596A-903D-7014-543D-80D72BEF1DE8}"/>
              </a:ext>
            </a:extLst>
          </p:cNvPr>
          <p:cNvSpPr txBox="1"/>
          <p:nvPr/>
        </p:nvSpPr>
        <p:spPr>
          <a:xfrm>
            <a:off x="10117323" y="3009734"/>
            <a:ext cx="461926" cy="230832"/>
          </a:xfrm>
          <a:prstGeom prst="rect">
            <a:avLst/>
          </a:prstGeom>
          <a:noFill/>
        </p:spPr>
        <p:txBody>
          <a:bodyPr wrap="square" rtlCol="0">
            <a:spAutoFit/>
          </a:bodyPr>
          <a:lstStyle/>
          <a:p>
            <a:pPr algn="ctr"/>
            <a:r>
              <a:rPr lang="fr-FR" sz="900" b="1" dirty="0">
                <a:solidFill>
                  <a:srgbClr val="0070C0"/>
                </a:solidFill>
              </a:rPr>
              <a:t>66 %</a:t>
            </a:r>
          </a:p>
        </p:txBody>
      </p:sp>
      <p:sp>
        <p:nvSpPr>
          <p:cNvPr id="119" name="ZoneTexte 118">
            <a:extLst>
              <a:ext uri="{FF2B5EF4-FFF2-40B4-BE49-F238E27FC236}">
                <a16:creationId xmlns="" xmlns:a16="http://schemas.microsoft.com/office/drawing/2014/main" id="{00DCABD8-2ACA-3E7B-8D56-08D40EF64FA8}"/>
              </a:ext>
            </a:extLst>
          </p:cNvPr>
          <p:cNvSpPr txBox="1"/>
          <p:nvPr/>
        </p:nvSpPr>
        <p:spPr>
          <a:xfrm>
            <a:off x="10727572" y="3122789"/>
            <a:ext cx="716649" cy="230832"/>
          </a:xfrm>
          <a:prstGeom prst="rect">
            <a:avLst/>
          </a:prstGeom>
          <a:noFill/>
        </p:spPr>
        <p:txBody>
          <a:bodyPr wrap="square" rtlCol="0">
            <a:spAutoFit/>
          </a:bodyPr>
          <a:lstStyle/>
          <a:p>
            <a:pPr algn="ctr"/>
            <a:r>
              <a:rPr lang="fr-FR" sz="900" b="1" dirty="0">
                <a:solidFill>
                  <a:srgbClr val="0070C0"/>
                </a:solidFill>
              </a:rPr>
              <a:t>Chimio</a:t>
            </a:r>
          </a:p>
        </p:txBody>
      </p:sp>
      <p:cxnSp>
        <p:nvCxnSpPr>
          <p:cNvPr id="121" name="Connecteur droit 120">
            <a:extLst>
              <a:ext uri="{FF2B5EF4-FFF2-40B4-BE49-F238E27FC236}">
                <a16:creationId xmlns="" xmlns:a16="http://schemas.microsoft.com/office/drawing/2014/main" id="{6AB66209-F6A5-8888-FFDB-40C8C7799E75}"/>
              </a:ext>
            </a:extLst>
          </p:cNvPr>
          <p:cNvCxnSpPr>
            <a:cxnSpLocks/>
          </p:cNvCxnSpPr>
          <p:nvPr/>
        </p:nvCxnSpPr>
        <p:spPr>
          <a:xfrm flipV="1">
            <a:off x="9516580" y="2686186"/>
            <a:ext cx="0" cy="1522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 xmlns:a16="http://schemas.microsoft.com/office/drawing/2014/main" id="{BF5F937C-5FFB-0F6F-13BC-CED4F7DA8FC7}"/>
              </a:ext>
            </a:extLst>
          </p:cNvPr>
          <p:cNvCxnSpPr>
            <a:cxnSpLocks/>
          </p:cNvCxnSpPr>
          <p:nvPr/>
        </p:nvCxnSpPr>
        <p:spPr>
          <a:xfrm flipV="1">
            <a:off x="10015595" y="2638060"/>
            <a:ext cx="0" cy="15707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 xmlns:a16="http://schemas.microsoft.com/office/drawing/2014/main" id="{F26D01D1-5B1E-ACD7-5121-9295B8C89572}"/>
              </a:ext>
            </a:extLst>
          </p:cNvPr>
          <p:cNvCxnSpPr>
            <a:cxnSpLocks/>
          </p:cNvCxnSpPr>
          <p:nvPr/>
        </p:nvCxnSpPr>
        <p:spPr>
          <a:xfrm flipV="1">
            <a:off x="10511541" y="2702228"/>
            <a:ext cx="0" cy="1498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ZoneTexte 127">
            <a:extLst>
              <a:ext uri="{FF2B5EF4-FFF2-40B4-BE49-F238E27FC236}">
                <a16:creationId xmlns="" xmlns:a16="http://schemas.microsoft.com/office/drawing/2014/main" id="{4DAA1800-E307-F54B-CFE8-D250857D78A1}"/>
              </a:ext>
            </a:extLst>
          </p:cNvPr>
          <p:cNvSpPr txBox="1"/>
          <p:nvPr/>
        </p:nvSpPr>
        <p:spPr>
          <a:xfrm>
            <a:off x="10453404" y="2659201"/>
            <a:ext cx="1216772" cy="220573"/>
          </a:xfrm>
          <a:prstGeom prst="rect">
            <a:avLst/>
          </a:prstGeom>
          <a:noFill/>
        </p:spPr>
        <p:txBody>
          <a:bodyPr wrap="square" rtlCol="0">
            <a:spAutoFit/>
          </a:bodyPr>
          <a:lstStyle/>
          <a:p>
            <a:pPr algn="ctr">
              <a:lnSpc>
                <a:spcPts val="980"/>
              </a:lnSpc>
            </a:pPr>
            <a:r>
              <a:rPr lang="fr-FR" sz="900" b="1" dirty="0">
                <a:solidFill>
                  <a:schemeClr val="bg2"/>
                </a:solidFill>
              </a:rPr>
              <a:t>NIVO + chimio</a:t>
            </a:r>
          </a:p>
        </p:txBody>
      </p:sp>
      <p:sp>
        <p:nvSpPr>
          <p:cNvPr id="76" name="ZoneTexte 75">
            <a:extLst>
              <a:ext uri="{FF2B5EF4-FFF2-40B4-BE49-F238E27FC236}">
                <a16:creationId xmlns="" xmlns:a16="http://schemas.microsoft.com/office/drawing/2014/main" id="{F88ABD24-6C08-CF64-C6C7-EA52759011D9}"/>
              </a:ext>
            </a:extLst>
          </p:cNvPr>
          <p:cNvSpPr txBox="1"/>
          <p:nvPr/>
        </p:nvSpPr>
        <p:spPr>
          <a:xfrm>
            <a:off x="8618183" y="1058573"/>
            <a:ext cx="535683"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SG</a:t>
            </a:r>
            <a:endParaRPr lang="fr-FR" sz="1000" dirty="0">
              <a:solidFill>
                <a:srgbClr val="737078"/>
              </a:solidFill>
              <a:latin typeface="+mj-lt"/>
              <a:cs typeface="Arial Narrow" panose="020B0604020202020204" pitchFamily="34" charset="0"/>
            </a:endParaRPr>
          </a:p>
        </p:txBody>
      </p:sp>
      <p:graphicFrame>
        <p:nvGraphicFramePr>
          <p:cNvPr id="129" name="Tableau 128">
            <a:extLst>
              <a:ext uri="{FF2B5EF4-FFF2-40B4-BE49-F238E27FC236}">
                <a16:creationId xmlns="" xmlns:a16="http://schemas.microsoft.com/office/drawing/2014/main" id="{67EC0233-1112-D3C1-69DD-F1ADB8FB6BFD}"/>
              </a:ext>
            </a:extLst>
          </p:cNvPr>
          <p:cNvGraphicFramePr>
            <a:graphicFrameLocks noGrp="1"/>
          </p:cNvGraphicFramePr>
          <p:nvPr>
            <p:extLst>
              <p:ext uri="{D42A27DB-BD31-4B8C-83A1-F6EECF244321}">
                <p14:modId xmlns:p14="http://schemas.microsoft.com/office/powerpoint/2010/main" val="3657332343"/>
              </p:ext>
            </p:extLst>
          </p:nvPr>
        </p:nvGraphicFramePr>
        <p:xfrm>
          <a:off x="8309206" y="1388179"/>
          <a:ext cx="3315177" cy="617220"/>
        </p:xfrm>
        <a:graphic>
          <a:graphicData uri="http://schemas.openxmlformats.org/drawingml/2006/table">
            <a:tbl>
              <a:tblPr firstRow="1" bandRow="1">
                <a:tableStyleId>{5C22544A-7EE6-4342-B048-85BDC9FD1C3A}</a:tableStyleId>
              </a:tblPr>
              <a:tblGrid>
                <a:gridCol w="836671">
                  <a:extLst>
                    <a:ext uri="{9D8B030D-6E8A-4147-A177-3AD203B41FA5}">
                      <a16:colId xmlns="" xmlns:a16="http://schemas.microsoft.com/office/drawing/2014/main" val="20000"/>
                    </a:ext>
                  </a:extLst>
                </a:gridCol>
                <a:gridCol w="280737">
                  <a:extLst>
                    <a:ext uri="{9D8B030D-6E8A-4147-A177-3AD203B41FA5}">
                      <a16:colId xmlns="" xmlns:a16="http://schemas.microsoft.com/office/drawing/2014/main" val="1430591557"/>
                    </a:ext>
                  </a:extLst>
                </a:gridCol>
                <a:gridCol w="1347537">
                  <a:extLst>
                    <a:ext uri="{9D8B030D-6E8A-4147-A177-3AD203B41FA5}">
                      <a16:colId xmlns="" xmlns:a16="http://schemas.microsoft.com/office/drawing/2014/main" val="20002"/>
                    </a:ext>
                  </a:extLst>
                </a:gridCol>
                <a:gridCol w="850232">
                  <a:extLst>
                    <a:ext uri="{9D8B030D-6E8A-4147-A177-3AD203B41FA5}">
                      <a16:colId xmlns="" xmlns:a16="http://schemas.microsoft.com/office/drawing/2014/main" val="2048849677"/>
                    </a:ext>
                  </a:extLst>
                </a:gridCol>
              </a:tblGrid>
              <a:tr h="141448">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kern="1200" dirty="0">
                          <a:solidFill>
                            <a:schemeClr val="tx1"/>
                          </a:solidFill>
                          <a:latin typeface="+mn-lt"/>
                          <a:ea typeface="+mn-ea"/>
                          <a:cs typeface="Arial" panose="020B0604020202020204" pitchFamily="34" charset="0"/>
                        </a:rPr>
                        <a:t>N</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HR</a:t>
                      </a:r>
                      <a:r>
                        <a:rPr lang="fr-FR" sz="800" b="0" kern="1200" dirty="0">
                          <a:solidFill>
                            <a:schemeClr val="tx1"/>
                          </a:solidFill>
                          <a:latin typeface="+mn-lt"/>
                          <a:ea typeface="+mn-ea"/>
                          <a:cs typeface="Arial" panose="020B0604020202020204" pitchFamily="34" charset="0"/>
                        </a:rPr>
                        <a:t>(IC95%)</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29101">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a:solidFill>
                            <a:schemeClr val="bg2"/>
                          </a:solidFill>
                          <a:latin typeface="+mj-lt"/>
                          <a:cs typeface="Arial" panose="020B0604020202020204" pitchFamily="34" charset="0"/>
                        </a:rPr>
                        <a:t>NIVO + CT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900" b="1" kern="1200" dirty="0">
                          <a:solidFill>
                            <a:srgbClr val="FF7F4D"/>
                          </a:solidFill>
                          <a:latin typeface="+mn-lt"/>
                          <a:ea typeface="+mn-ea"/>
                          <a:cs typeface="Arial" panose="020B0604020202020204" pitchFamily="34" charset="0"/>
                        </a:rPr>
                        <a:t>89</a:t>
                      </a:r>
                      <a:endParaRPr lang="fr-FR" sz="900" b="1" dirty="0">
                        <a:solidFill>
                          <a:srgbClr val="FF7F4D"/>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800" b="1" dirty="0">
                          <a:solidFill>
                            <a:schemeClr val="tx1"/>
                          </a:solidFill>
                          <a:latin typeface="+mj-lt"/>
                          <a:cs typeface="Arial" panose="020B0604020202020204" pitchFamily="34" charset="0"/>
                        </a:rPr>
                        <a:t>NA(NA-NA)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800" b="1" dirty="0">
                          <a:solidFill>
                            <a:schemeClr val="tx1"/>
                          </a:solidFill>
                          <a:latin typeface="+mj-lt"/>
                          <a:cs typeface="Arial" panose="020B0604020202020204" pitchFamily="34" charset="0"/>
                        </a:rPr>
                        <a:t>0,37 (0,20-0,71)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9101">
                <a:tc>
                  <a:txBody>
                    <a:bodyPr/>
                    <a:lstStyle/>
                    <a:p>
                      <a:pPr marL="0" marR="0" lvl="0" indent="0" algn="ctr" defTabSz="457200" rtl="0" eaLnBrk="1" fontAlgn="auto" latinLnBrk="0" hangingPunct="1">
                        <a:lnSpc>
                          <a:spcPts val="860"/>
                        </a:lnSpc>
                        <a:spcBef>
                          <a:spcPts val="0"/>
                        </a:spcBef>
                        <a:spcAft>
                          <a:spcPts val="0"/>
                        </a:spcAft>
                        <a:buClrTx/>
                        <a:buSzTx/>
                        <a:buFontTx/>
                        <a:buNone/>
                        <a:tabLst/>
                        <a:defRPr/>
                      </a:pPr>
                      <a:r>
                        <a:rPr lang="fr-FR" sz="900" b="1" dirty="0">
                          <a:solidFill>
                            <a:srgbClr val="0070C0"/>
                          </a:solidFill>
                          <a:latin typeface="+mj-lt"/>
                          <a:cs typeface="Arial" panose="020B0604020202020204" pitchFamily="34" charset="0"/>
                        </a:rPr>
                        <a:t>CT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89</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NA (45,1-NA)</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77" name="Freeform 5">
            <a:extLst>
              <a:ext uri="{FF2B5EF4-FFF2-40B4-BE49-F238E27FC236}">
                <a16:creationId xmlns="" xmlns:a16="http://schemas.microsoft.com/office/drawing/2014/main" id="{B604F663-5EF0-C7BC-B43E-50B648961004}"/>
              </a:ext>
            </a:extLst>
          </p:cNvPr>
          <p:cNvSpPr/>
          <p:nvPr/>
        </p:nvSpPr>
        <p:spPr>
          <a:xfrm>
            <a:off x="2124958" y="5258220"/>
            <a:ext cx="8803158" cy="756000"/>
          </a:xfrm>
          <a:prstGeom prst="rect">
            <a:avLst/>
          </a:prstGeom>
          <a:solidFill>
            <a:srgbClr val="005087"/>
          </a:solidFill>
        </p:spPr>
        <p:txBody>
          <a:bodyPr anchor="ctr"/>
          <a:lstStyle/>
          <a:p>
            <a:pPr algn="ctr">
              <a:spcBef>
                <a:spcPts val="300"/>
              </a:spcBef>
              <a:buClr>
                <a:srgbClr val="106DAE"/>
              </a:buClr>
              <a:buSzPct val="60000"/>
            </a:pPr>
            <a:r>
              <a:rPr lang="fr-FR" sz="1600" b="1" dirty="0">
                <a:solidFill>
                  <a:schemeClr val="bg1"/>
                </a:solidFill>
                <a:latin typeface="Century Gothic" panose="020B0502020202020204" pitchFamily="34" charset="0"/>
                <a:cs typeface="Arial Narrow" panose="020B0604020202020204" pitchFamily="34" charset="0"/>
              </a:rPr>
              <a:t>Médiane TTDM (IC 95%) en mois était NA </a:t>
            </a:r>
            <a:r>
              <a:rPr lang="fr-FR" sz="1600" b="1" i="1" dirty="0">
                <a:solidFill>
                  <a:schemeClr val="bg1"/>
                </a:solidFill>
                <a:latin typeface="Century Gothic" panose="020B0502020202020204" pitchFamily="34" charset="0"/>
                <a:cs typeface="Arial Narrow" panose="020B0604020202020204" pitchFamily="34" charset="0"/>
              </a:rPr>
              <a:t>vs</a:t>
            </a:r>
            <a:r>
              <a:rPr lang="fr-FR" sz="1600" b="1" dirty="0">
                <a:solidFill>
                  <a:schemeClr val="bg1"/>
                </a:solidFill>
                <a:latin typeface="Century Gothic" panose="020B0502020202020204" pitchFamily="34" charset="0"/>
                <a:cs typeface="Arial Narrow" panose="020B0604020202020204" pitchFamily="34" charset="0"/>
              </a:rPr>
              <a:t> NA (18,8-NA) pour NIVO + chimio </a:t>
            </a:r>
            <a:r>
              <a:rPr lang="fr-FR" sz="1600" b="1" i="1" dirty="0">
                <a:solidFill>
                  <a:schemeClr val="bg1"/>
                </a:solidFill>
                <a:latin typeface="Century Gothic" panose="020B0502020202020204" pitchFamily="34" charset="0"/>
                <a:cs typeface="Arial Narrow" panose="020B0604020202020204" pitchFamily="34" charset="0"/>
              </a:rPr>
              <a:t>vs </a:t>
            </a:r>
            <a:r>
              <a:rPr lang="fr-FR" sz="1600" b="1" dirty="0">
                <a:solidFill>
                  <a:schemeClr val="bg1"/>
                </a:solidFill>
                <a:latin typeface="Century Gothic" panose="020B0502020202020204" pitchFamily="34" charset="0"/>
                <a:cs typeface="Arial Narrow" panose="020B0604020202020204" pitchFamily="34" charset="0"/>
              </a:rPr>
              <a:t>chimio (HR, 0,35 ; IC95 % : 0,19-0,62) ; les taux à 3ans TTDM étaient  82 % </a:t>
            </a:r>
            <a:r>
              <a:rPr lang="fr-FR" sz="1600" b="1" i="1" dirty="0">
                <a:solidFill>
                  <a:schemeClr val="bg1"/>
                </a:solidFill>
                <a:latin typeface="Century Gothic" panose="020B0502020202020204" pitchFamily="34" charset="0"/>
                <a:cs typeface="Arial Narrow" panose="020B0604020202020204" pitchFamily="34" charset="0"/>
              </a:rPr>
              <a:t>vs</a:t>
            </a:r>
            <a:r>
              <a:rPr lang="fr-FR" sz="1600" b="1" dirty="0">
                <a:solidFill>
                  <a:schemeClr val="bg1"/>
                </a:solidFill>
                <a:latin typeface="Century Gothic" panose="020B0502020202020204" pitchFamily="34" charset="0"/>
                <a:cs typeface="Arial Narrow" panose="020B0604020202020204" pitchFamily="34" charset="0"/>
              </a:rPr>
              <a:t> 53 %</a:t>
            </a:r>
          </a:p>
        </p:txBody>
      </p:sp>
    </p:spTree>
    <p:extLst>
      <p:ext uri="{BB962C8B-B14F-4D97-AF65-F5344CB8AC3E}">
        <p14:creationId xmlns:p14="http://schemas.microsoft.com/office/powerpoint/2010/main" val="354849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CM 816 selon l’expression de PD-L1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solidFill>
                  <a:srgbClr val="005086"/>
                </a:solidFill>
                <a:latin typeface="Century Gothic" panose="020B0502020202020204" pitchFamily="34" charset="0"/>
              </a:rPr>
              <a:t>Données d’efficacité chez les patients PD-L1 &lt; 1 %</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M. P. </a:t>
            </a:r>
            <a:r>
              <a:rPr lang="fr-FR" dirty="0" err="1"/>
              <a:t>Pulla</a:t>
            </a:r>
            <a:r>
              <a:rPr lang="fr-FR" dirty="0"/>
              <a:t> et al. ESMO</a:t>
            </a:r>
            <a:r>
              <a:rPr lang="fr-FR" baseline="30000" dirty="0">
                <a:solidFill>
                  <a:srgbClr val="FFFFFF"/>
                </a:solidFill>
              </a:rPr>
              <a:t>®</a:t>
            </a:r>
            <a:r>
              <a:rPr lang="fr-FR" dirty="0"/>
              <a:t> 2023 Abs. #LBA 57</a:t>
            </a:r>
          </a:p>
        </p:txBody>
      </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47" name="Rectangle à coins arrondis 83">
            <a:extLst>
              <a:ext uri="{FF2B5EF4-FFF2-40B4-BE49-F238E27FC236}">
                <a16:creationId xmlns="" xmlns:a16="http://schemas.microsoft.com/office/drawing/2014/main" id="{84CC2D5D-71D9-A64E-B2A4-D49439B0B2F6}"/>
              </a:ext>
            </a:extLst>
          </p:cNvPr>
          <p:cNvSpPr/>
          <p:nvPr/>
        </p:nvSpPr>
        <p:spPr>
          <a:xfrm>
            <a:off x="1180242" y="1571626"/>
            <a:ext cx="3115311"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51" name="Tableau 50">
            <a:extLst>
              <a:ext uri="{FF2B5EF4-FFF2-40B4-BE49-F238E27FC236}">
                <a16:creationId xmlns="" xmlns:a16="http://schemas.microsoft.com/office/drawing/2014/main" id="{68BA07A4-4B9C-139F-92FD-1C6012A13AD2}"/>
              </a:ext>
            </a:extLst>
          </p:cNvPr>
          <p:cNvGraphicFramePr>
            <a:graphicFrameLocks noGrp="1"/>
          </p:cNvGraphicFramePr>
          <p:nvPr>
            <p:extLst>
              <p:ext uri="{D42A27DB-BD31-4B8C-83A1-F6EECF244321}">
                <p14:modId xmlns:p14="http://schemas.microsoft.com/office/powerpoint/2010/main" val="3263313919"/>
              </p:ext>
            </p:extLst>
          </p:nvPr>
        </p:nvGraphicFramePr>
        <p:xfrm>
          <a:off x="4673988" y="4726080"/>
          <a:ext cx="3318547" cy="700432"/>
        </p:xfrm>
        <a:graphic>
          <a:graphicData uri="http://schemas.openxmlformats.org/drawingml/2006/table">
            <a:tbl>
              <a:tblPr firstRow="1" bandRow="1">
                <a:tableStyleId>{5C22544A-7EE6-4342-B048-85BDC9FD1C3A}</a:tableStyleId>
              </a:tblPr>
              <a:tblGrid>
                <a:gridCol w="543167">
                  <a:extLst>
                    <a:ext uri="{9D8B030D-6E8A-4147-A177-3AD203B41FA5}">
                      <a16:colId xmlns="" xmlns:a16="http://schemas.microsoft.com/office/drawing/2014/main" val="20000"/>
                    </a:ext>
                  </a:extLst>
                </a:gridCol>
                <a:gridCol w="277538">
                  <a:extLst>
                    <a:ext uri="{9D8B030D-6E8A-4147-A177-3AD203B41FA5}">
                      <a16:colId xmlns="" xmlns:a16="http://schemas.microsoft.com/office/drawing/2014/main" val="20001"/>
                    </a:ext>
                  </a:extLst>
                </a:gridCol>
                <a:gridCol w="277538">
                  <a:extLst>
                    <a:ext uri="{9D8B030D-6E8A-4147-A177-3AD203B41FA5}">
                      <a16:colId xmlns="" xmlns:a16="http://schemas.microsoft.com/office/drawing/2014/main" val="20006"/>
                    </a:ext>
                  </a:extLst>
                </a:gridCol>
                <a:gridCol w="277538">
                  <a:extLst>
                    <a:ext uri="{9D8B030D-6E8A-4147-A177-3AD203B41FA5}">
                      <a16:colId xmlns="" xmlns:a16="http://schemas.microsoft.com/office/drawing/2014/main" val="20002"/>
                    </a:ext>
                  </a:extLst>
                </a:gridCol>
                <a:gridCol w="277538">
                  <a:extLst>
                    <a:ext uri="{9D8B030D-6E8A-4147-A177-3AD203B41FA5}">
                      <a16:colId xmlns="" xmlns:a16="http://schemas.microsoft.com/office/drawing/2014/main" val="20007"/>
                    </a:ext>
                  </a:extLst>
                </a:gridCol>
                <a:gridCol w="277538">
                  <a:extLst>
                    <a:ext uri="{9D8B030D-6E8A-4147-A177-3AD203B41FA5}">
                      <a16:colId xmlns="" xmlns:a16="http://schemas.microsoft.com/office/drawing/2014/main" val="20003"/>
                    </a:ext>
                  </a:extLst>
                </a:gridCol>
                <a:gridCol w="277538">
                  <a:extLst>
                    <a:ext uri="{9D8B030D-6E8A-4147-A177-3AD203B41FA5}">
                      <a16:colId xmlns="" xmlns:a16="http://schemas.microsoft.com/office/drawing/2014/main" val="20008"/>
                    </a:ext>
                  </a:extLst>
                </a:gridCol>
                <a:gridCol w="277538">
                  <a:extLst>
                    <a:ext uri="{9D8B030D-6E8A-4147-A177-3AD203B41FA5}">
                      <a16:colId xmlns="" xmlns:a16="http://schemas.microsoft.com/office/drawing/2014/main" val="20004"/>
                    </a:ext>
                  </a:extLst>
                </a:gridCol>
                <a:gridCol w="277538">
                  <a:extLst>
                    <a:ext uri="{9D8B030D-6E8A-4147-A177-3AD203B41FA5}">
                      <a16:colId xmlns="" xmlns:a16="http://schemas.microsoft.com/office/drawing/2014/main" val="20009"/>
                    </a:ext>
                  </a:extLst>
                </a:gridCol>
                <a:gridCol w="277538">
                  <a:extLst>
                    <a:ext uri="{9D8B030D-6E8A-4147-A177-3AD203B41FA5}">
                      <a16:colId xmlns="" xmlns:a16="http://schemas.microsoft.com/office/drawing/2014/main" val="20005"/>
                    </a:ext>
                  </a:extLst>
                </a:gridCol>
                <a:gridCol w="277538">
                  <a:extLst>
                    <a:ext uri="{9D8B030D-6E8A-4147-A177-3AD203B41FA5}">
                      <a16:colId xmlns="" xmlns:a16="http://schemas.microsoft.com/office/drawing/2014/main" val="20010"/>
                    </a:ext>
                  </a:extLst>
                </a:gridCol>
              </a:tblGrid>
              <a:tr h="297692">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Nivo + CT</a:t>
                      </a:r>
                      <a:endParaRPr lang="fr-FR" sz="800" b="0" spc="-30" dirty="0">
                        <a:solidFill>
                          <a:schemeClr val="accent5">
                            <a:lumMod val="75000"/>
                          </a:schemeClr>
                        </a:solidFill>
                      </a:endParaRP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46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37</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33</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Chimio</a:t>
                      </a:r>
                      <a:endParaRPr lang="fr-FR" sz="800" b="0"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52" name="Connecteur droit 51">
            <a:extLst>
              <a:ext uri="{FF2B5EF4-FFF2-40B4-BE49-F238E27FC236}">
                <a16:creationId xmlns="" xmlns:a16="http://schemas.microsoft.com/office/drawing/2014/main" id="{EDC4DB89-CF3E-71C9-2EAD-8C0BE73F1EFC}"/>
              </a:ext>
            </a:extLst>
          </p:cNvPr>
          <p:cNvCxnSpPr>
            <a:cxnSpLocks/>
          </p:cNvCxnSpPr>
          <p:nvPr/>
        </p:nvCxnSpPr>
        <p:spPr>
          <a:xfrm>
            <a:off x="5384798" y="5008563"/>
            <a:ext cx="2472267"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3" name="Groupe 52">
            <a:extLst>
              <a:ext uri="{FF2B5EF4-FFF2-40B4-BE49-F238E27FC236}">
                <a16:creationId xmlns="" xmlns:a16="http://schemas.microsoft.com/office/drawing/2014/main" id="{29C6256F-D843-F5EF-ADAB-98E090B323B1}"/>
              </a:ext>
            </a:extLst>
          </p:cNvPr>
          <p:cNvGrpSpPr/>
          <p:nvPr/>
        </p:nvGrpSpPr>
        <p:grpSpPr>
          <a:xfrm>
            <a:off x="4802022" y="2650068"/>
            <a:ext cx="3200157" cy="2328338"/>
            <a:chOff x="53218" y="2485881"/>
            <a:chExt cx="5781398" cy="3176894"/>
          </a:xfrm>
        </p:grpSpPr>
        <p:graphicFrame>
          <p:nvGraphicFramePr>
            <p:cNvPr id="54" name="Graphique 53">
              <a:extLst>
                <a:ext uri="{FF2B5EF4-FFF2-40B4-BE49-F238E27FC236}">
                  <a16:creationId xmlns="" xmlns:a16="http://schemas.microsoft.com/office/drawing/2014/main" id="{EEA2CE77-C70F-A848-BF61-27088869C9D1}"/>
                </a:ext>
              </a:extLst>
            </p:cNvPr>
            <p:cNvGraphicFramePr/>
            <p:nvPr/>
          </p:nvGraphicFramePr>
          <p:xfrm>
            <a:off x="529157" y="2485881"/>
            <a:ext cx="5305459" cy="2984772"/>
          </p:xfrm>
          <a:graphic>
            <a:graphicData uri="http://schemas.openxmlformats.org/drawingml/2006/chart">
              <c:chart xmlns:c="http://schemas.openxmlformats.org/drawingml/2006/chart" xmlns:r="http://schemas.openxmlformats.org/officeDocument/2006/relationships" r:id="rId2"/>
            </a:graphicData>
          </a:graphic>
        </p:graphicFrame>
        <p:sp>
          <p:nvSpPr>
            <p:cNvPr id="55" name="Text Box 4">
              <a:extLst>
                <a:ext uri="{FF2B5EF4-FFF2-40B4-BE49-F238E27FC236}">
                  <a16:creationId xmlns="" xmlns:a16="http://schemas.microsoft.com/office/drawing/2014/main" id="{46B5AB6E-7115-C709-3869-66E647E83E8B}"/>
                </a:ext>
              </a:extLst>
            </p:cNvPr>
            <p:cNvSpPr txBox="1">
              <a:spLocks noChangeArrowheads="1"/>
            </p:cNvSpPr>
            <p:nvPr/>
          </p:nvSpPr>
          <p:spPr bwMode="auto">
            <a:xfrm rot="16200000">
              <a:off x="-635492" y="3487050"/>
              <a:ext cx="1766641" cy="389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EFS (%)</a:t>
              </a:r>
            </a:p>
          </p:txBody>
        </p:sp>
        <p:sp>
          <p:nvSpPr>
            <p:cNvPr id="56" name="Text Box 4">
              <a:extLst>
                <a:ext uri="{FF2B5EF4-FFF2-40B4-BE49-F238E27FC236}">
                  <a16:creationId xmlns="" xmlns:a16="http://schemas.microsoft.com/office/drawing/2014/main" id="{190816B1-58B7-DC7E-2969-D6F2A43D11B2}"/>
                </a:ext>
              </a:extLst>
            </p:cNvPr>
            <p:cNvSpPr txBox="1">
              <a:spLocks noChangeArrowheads="1"/>
            </p:cNvSpPr>
            <p:nvPr/>
          </p:nvSpPr>
          <p:spPr bwMode="auto">
            <a:xfrm>
              <a:off x="1693806" y="5335470"/>
              <a:ext cx="3306657" cy="32730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Mois </a:t>
              </a:r>
              <a:r>
                <a:rPr lang="da-DK" sz="800" dirty="0" err="1">
                  <a:solidFill>
                    <a:schemeClr val="tx1">
                      <a:lumMod val="50000"/>
                      <a:lumOff val="50000"/>
                    </a:schemeClr>
                  </a:solidFill>
                  <a:latin typeface="+mn-lt"/>
                  <a:ea typeface="+mn-ea"/>
                  <a:cs typeface="Arial"/>
                </a:rPr>
                <a:t>après</a:t>
              </a:r>
              <a:r>
                <a:rPr lang="da-DK" sz="800" dirty="0">
                  <a:solidFill>
                    <a:schemeClr val="tx1">
                      <a:lumMod val="50000"/>
                      <a:lumOff val="50000"/>
                    </a:schemeClr>
                  </a:solidFill>
                  <a:latin typeface="+mn-lt"/>
                  <a:ea typeface="+mn-ea"/>
                  <a:cs typeface="Arial"/>
                </a:rPr>
                <a:t> la </a:t>
              </a:r>
              <a:r>
                <a:rPr lang="da-DK" sz="800" dirty="0" err="1">
                  <a:solidFill>
                    <a:schemeClr val="tx1">
                      <a:lumMod val="50000"/>
                      <a:lumOff val="50000"/>
                    </a:schemeClr>
                  </a:solidFill>
                  <a:latin typeface="+mn-lt"/>
                  <a:ea typeface="+mn-ea"/>
                  <a:cs typeface="Arial"/>
                </a:rPr>
                <a:t>randomisation</a:t>
              </a:r>
              <a:endParaRPr lang="da-DK" sz="800" dirty="0">
                <a:solidFill>
                  <a:schemeClr val="tx1">
                    <a:lumMod val="50000"/>
                    <a:lumOff val="50000"/>
                  </a:schemeClr>
                </a:solidFill>
                <a:latin typeface="+mn-lt"/>
                <a:ea typeface="+mn-ea"/>
                <a:cs typeface="Arial"/>
              </a:endParaRPr>
            </a:p>
          </p:txBody>
        </p:sp>
      </p:grpSp>
      <p:graphicFrame>
        <p:nvGraphicFramePr>
          <p:cNvPr id="59" name="Tableau 58">
            <a:extLst>
              <a:ext uri="{FF2B5EF4-FFF2-40B4-BE49-F238E27FC236}">
                <a16:creationId xmlns="" xmlns:a16="http://schemas.microsoft.com/office/drawing/2014/main" id="{B21A2657-AC82-89D7-5829-1BE79877F147}"/>
              </a:ext>
            </a:extLst>
          </p:cNvPr>
          <p:cNvGraphicFramePr>
            <a:graphicFrameLocks noGrp="1"/>
          </p:cNvGraphicFramePr>
          <p:nvPr>
            <p:extLst>
              <p:ext uri="{D42A27DB-BD31-4B8C-83A1-F6EECF244321}">
                <p14:modId xmlns:p14="http://schemas.microsoft.com/office/powerpoint/2010/main" val="329933545"/>
              </p:ext>
            </p:extLst>
          </p:nvPr>
        </p:nvGraphicFramePr>
        <p:xfrm>
          <a:off x="4689834" y="1725930"/>
          <a:ext cx="3315177" cy="617220"/>
        </p:xfrm>
        <a:graphic>
          <a:graphicData uri="http://schemas.openxmlformats.org/drawingml/2006/table">
            <a:tbl>
              <a:tblPr firstRow="1" bandRow="1">
                <a:tableStyleId>{5C22544A-7EE6-4342-B048-85BDC9FD1C3A}</a:tableStyleId>
              </a:tblPr>
              <a:tblGrid>
                <a:gridCol w="836671">
                  <a:extLst>
                    <a:ext uri="{9D8B030D-6E8A-4147-A177-3AD203B41FA5}">
                      <a16:colId xmlns="" xmlns:a16="http://schemas.microsoft.com/office/drawing/2014/main" val="20000"/>
                    </a:ext>
                  </a:extLst>
                </a:gridCol>
                <a:gridCol w="280737">
                  <a:extLst>
                    <a:ext uri="{9D8B030D-6E8A-4147-A177-3AD203B41FA5}">
                      <a16:colId xmlns="" xmlns:a16="http://schemas.microsoft.com/office/drawing/2014/main" val="1430591557"/>
                    </a:ext>
                  </a:extLst>
                </a:gridCol>
                <a:gridCol w="1347537">
                  <a:extLst>
                    <a:ext uri="{9D8B030D-6E8A-4147-A177-3AD203B41FA5}">
                      <a16:colId xmlns="" xmlns:a16="http://schemas.microsoft.com/office/drawing/2014/main" val="20002"/>
                    </a:ext>
                  </a:extLst>
                </a:gridCol>
                <a:gridCol w="850232">
                  <a:extLst>
                    <a:ext uri="{9D8B030D-6E8A-4147-A177-3AD203B41FA5}">
                      <a16:colId xmlns="" xmlns:a16="http://schemas.microsoft.com/office/drawing/2014/main" val="2048849677"/>
                    </a:ext>
                  </a:extLst>
                </a:gridCol>
              </a:tblGrid>
              <a:tr h="141448">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kern="1200" dirty="0">
                          <a:solidFill>
                            <a:schemeClr val="tx1"/>
                          </a:solidFill>
                          <a:latin typeface="+mn-lt"/>
                          <a:ea typeface="+mn-ea"/>
                          <a:cs typeface="Arial" panose="020B0604020202020204" pitchFamily="34" charset="0"/>
                        </a:rPr>
                        <a:t>N</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HR</a:t>
                      </a:r>
                      <a:r>
                        <a:rPr lang="fr-FR" sz="800" b="0" kern="1200" dirty="0">
                          <a:solidFill>
                            <a:schemeClr val="tx1"/>
                          </a:solidFill>
                          <a:latin typeface="+mn-lt"/>
                          <a:ea typeface="+mn-ea"/>
                          <a:cs typeface="Arial" panose="020B0604020202020204" pitchFamily="34" charset="0"/>
                        </a:rPr>
                        <a:t>(IC95%)</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29101">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bg2"/>
                          </a:solidFill>
                          <a:latin typeface="+mn-lt"/>
                          <a:ea typeface="+mn-ea"/>
                          <a:cs typeface="Arial" panose="020B0604020202020204" pitchFamily="34" charset="0"/>
                        </a:rPr>
                        <a:t>NIVO + CT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bg2"/>
                          </a:solidFill>
                          <a:latin typeface="+mn-lt"/>
                          <a:ea typeface="+mn-ea"/>
                          <a:cs typeface="Arial" panose="020B0604020202020204" pitchFamily="34" charset="0"/>
                        </a:rPr>
                        <a:t>78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800" b="1" dirty="0">
                          <a:solidFill>
                            <a:schemeClr val="tx1"/>
                          </a:solidFill>
                          <a:latin typeface="+mj-lt"/>
                          <a:cs typeface="Arial" panose="020B0604020202020204" pitchFamily="34" charset="0"/>
                        </a:rPr>
                        <a:t>26,4 (14,8-NR)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800" b="1" dirty="0">
                          <a:solidFill>
                            <a:schemeClr val="tx1"/>
                          </a:solidFill>
                          <a:latin typeface="+mj-lt"/>
                          <a:cs typeface="Arial" panose="020B0604020202020204" pitchFamily="34" charset="0"/>
                        </a:rPr>
                        <a:t>0,87 (0,57-1,35)</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9101">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CT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77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20,8 (13,9-42,1)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22" name="Parenthèse ouvrante 21">
            <a:extLst>
              <a:ext uri="{FF2B5EF4-FFF2-40B4-BE49-F238E27FC236}">
                <a16:creationId xmlns="" xmlns:a16="http://schemas.microsoft.com/office/drawing/2014/main" id="{8428C3FB-2E46-22BD-7810-94129E8102DE}"/>
              </a:ext>
            </a:extLst>
          </p:cNvPr>
          <p:cNvSpPr/>
          <p:nvPr/>
        </p:nvSpPr>
        <p:spPr>
          <a:xfrm rot="5400000">
            <a:off x="1716958" y="2914183"/>
            <a:ext cx="2270778" cy="1357312"/>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Rectangle 68">
            <a:extLst>
              <a:ext uri="{FF2B5EF4-FFF2-40B4-BE49-F238E27FC236}">
                <a16:creationId xmlns="" xmlns:a16="http://schemas.microsoft.com/office/drawing/2014/main" id="{0221E55D-73C0-8A5B-8299-893AB92C0E3B}"/>
              </a:ext>
            </a:extLst>
          </p:cNvPr>
          <p:cNvSpPr/>
          <p:nvPr/>
        </p:nvSpPr>
        <p:spPr>
          <a:xfrm>
            <a:off x="1978930" y="3775166"/>
            <a:ext cx="557212" cy="493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 61">
            <a:extLst>
              <a:ext uri="{FF2B5EF4-FFF2-40B4-BE49-F238E27FC236}">
                <a16:creationId xmlns="" xmlns:a16="http://schemas.microsoft.com/office/drawing/2014/main" id="{76355B33-0C16-0FB4-E6E4-39548A8DE01B}"/>
              </a:ext>
            </a:extLst>
          </p:cNvPr>
          <p:cNvGrpSpPr/>
          <p:nvPr/>
        </p:nvGrpSpPr>
        <p:grpSpPr>
          <a:xfrm>
            <a:off x="1284978" y="2285999"/>
            <a:ext cx="2904250" cy="3055726"/>
            <a:chOff x="-720317" y="2330095"/>
            <a:chExt cx="3207516" cy="2984771"/>
          </a:xfrm>
        </p:grpSpPr>
        <p:graphicFrame>
          <p:nvGraphicFramePr>
            <p:cNvPr id="63" name="Graphique 62">
              <a:extLst>
                <a:ext uri="{FF2B5EF4-FFF2-40B4-BE49-F238E27FC236}">
                  <a16:creationId xmlns="" xmlns:a16="http://schemas.microsoft.com/office/drawing/2014/main" id="{E254A698-DFF8-44BB-31FF-D09DC92457A8}"/>
                </a:ext>
              </a:extLst>
            </p:cNvPr>
            <p:cNvGraphicFramePr/>
            <p:nvPr/>
          </p:nvGraphicFramePr>
          <p:xfrm>
            <a:off x="-485763" y="2330095"/>
            <a:ext cx="2972962"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64" name="Text Box 4">
              <a:extLst>
                <a:ext uri="{FF2B5EF4-FFF2-40B4-BE49-F238E27FC236}">
                  <a16:creationId xmlns="" xmlns:a16="http://schemas.microsoft.com/office/drawing/2014/main" id="{17E9C8A5-DEC0-EEE3-4C0B-9A2DA9C4F393}"/>
                </a:ext>
              </a:extLst>
            </p:cNvPr>
            <p:cNvSpPr txBox="1">
              <a:spLocks noChangeArrowheads="1"/>
            </p:cNvSpPr>
            <p:nvPr/>
          </p:nvSpPr>
          <p:spPr bwMode="auto">
            <a:xfrm rot="16200000">
              <a:off x="-1425586" y="3495785"/>
              <a:ext cx="1766641" cy="35610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err="1">
                  <a:solidFill>
                    <a:schemeClr val="tx1">
                      <a:lumMod val="50000"/>
                      <a:lumOff val="50000"/>
                    </a:schemeClr>
                  </a:solidFill>
                  <a:latin typeface="+mn-lt"/>
                  <a:ea typeface="+mn-ea"/>
                  <a:cs typeface="Arial"/>
                </a:rPr>
                <a:t>pCR</a:t>
              </a:r>
              <a:r>
                <a:rPr lang="da-DK" sz="1000" dirty="0">
                  <a:solidFill>
                    <a:schemeClr val="tx1">
                      <a:lumMod val="50000"/>
                      <a:lumOff val="50000"/>
                    </a:schemeClr>
                  </a:solidFill>
                  <a:latin typeface="+mn-lt"/>
                  <a:ea typeface="+mn-ea"/>
                  <a:cs typeface="Arial"/>
                </a:rPr>
                <a:t> rate (%)</a:t>
              </a:r>
            </a:p>
          </p:txBody>
        </p:sp>
      </p:grpSp>
      <p:sp>
        <p:nvSpPr>
          <p:cNvPr id="23" name="Rectangle 22">
            <a:extLst>
              <a:ext uri="{FF2B5EF4-FFF2-40B4-BE49-F238E27FC236}">
                <a16:creationId xmlns="" xmlns:a16="http://schemas.microsoft.com/office/drawing/2014/main" id="{B3425CC1-8824-989C-8A77-7DE619A63E0F}"/>
              </a:ext>
            </a:extLst>
          </p:cNvPr>
          <p:cNvSpPr/>
          <p:nvPr/>
        </p:nvSpPr>
        <p:spPr>
          <a:xfrm>
            <a:off x="3284629" y="4495006"/>
            <a:ext cx="557212" cy="81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 xmlns:a16="http://schemas.microsoft.com/office/drawing/2014/main" id="{23F08CCB-7273-FC93-09BE-E488896FCE5B}"/>
              </a:ext>
            </a:extLst>
          </p:cNvPr>
          <p:cNvSpPr/>
          <p:nvPr/>
        </p:nvSpPr>
        <p:spPr>
          <a:xfrm>
            <a:off x="1927196" y="4127500"/>
            <a:ext cx="665872" cy="88315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 xmlns:a16="http://schemas.microsoft.com/office/drawing/2014/main" id="{52374034-F4C3-5A47-2106-DB010A583BDC}"/>
              </a:ext>
            </a:extLst>
          </p:cNvPr>
          <p:cNvSpPr/>
          <p:nvPr/>
        </p:nvSpPr>
        <p:spPr>
          <a:xfrm>
            <a:off x="3215110" y="4833939"/>
            <a:ext cx="665872" cy="176710"/>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 xmlns:a16="http://schemas.microsoft.com/office/drawing/2014/main" id="{9AC8918F-1616-90B3-28ED-42F97025A745}"/>
              </a:ext>
            </a:extLst>
          </p:cNvPr>
          <p:cNvSpPr txBox="1"/>
          <p:nvPr/>
        </p:nvSpPr>
        <p:spPr>
          <a:xfrm>
            <a:off x="1894118" y="3788946"/>
            <a:ext cx="822661" cy="338554"/>
          </a:xfrm>
          <a:prstGeom prst="rect">
            <a:avLst/>
          </a:prstGeom>
          <a:noFill/>
        </p:spPr>
        <p:txBody>
          <a:bodyPr wrap="none" rtlCol="0">
            <a:spAutoFit/>
          </a:bodyPr>
          <a:lstStyle/>
          <a:p>
            <a:pPr algn="ctr"/>
            <a:r>
              <a:rPr lang="fr-FR" sz="1600" b="1" dirty="0">
                <a:solidFill>
                  <a:srgbClr val="FF7F4D"/>
                </a:solidFill>
              </a:rPr>
              <a:t>16,7 %</a:t>
            </a:r>
          </a:p>
        </p:txBody>
      </p:sp>
      <p:sp>
        <p:nvSpPr>
          <p:cNvPr id="41" name="ZoneTexte 40">
            <a:extLst>
              <a:ext uri="{FF2B5EF4-FFF2-40B4-BE49-F238E27FC236}">
                <a16:creationId xmlns="" xmlns:a16="http://schemas.microsoft.com/office/drawing/2014/main" id="{DB730CFD-2A33-5A89-1EA7-E1BE07EF4EF6}"/>
              </a:ext>
            </a:extLst>
          </p:cNvPr>
          <p:cNvSpPr txBox="1"/>
          <p:nvPr/>
        </p:nvSpPr>
        <p:spPr>
          <a:xfrm>
            <a:off x="3217265" y="4495384"/>
            <a:ext cx="707245" cy="338554"/>
          </a:xfrm>
          <a:prstGeom prst="rect">
            <a:avLst/>
          </a:prstGeom>
          <a:noFill/>
        </p:spPr>
        <p:txBody>
          <a:bodyPr wrap="none" rtlCol="0">
            <a:spAutoFit/>
          </a:bodyPr>
          <a:lstStyle/>
          <a:p>
            <a:pPr algn="ctr"/>
            <a:r>
              <a:rPr lang="fr-FR" sz="1600" b="1" dirty="0">
                <a:solidFill>
                  <a:srgbClr val="0070C0"/>
                </a:solidFill>
              </a:rPr>
              <a:t>2,6 %</a:t>
            </a:r>
          </a:p>
        </p:txBody>
      </p:sp>
      <p:sp>
        <p:nvSpPr>
          <p:cNvPr id="43" name="Rectangle 42">
            <a:extLst>
              <a:ext uri="{FF2B5EF4-FFF2-40B4-BE49-F238E27FC236}">
                <a16:creationId xmlns="" xmlns:a16="http://schemas.microsoft.com/office/drawing/2014/main" id="{1913318C-1949-7D98-A7DE-16FDCB8CDDAC}"/>
              </a:ext>
            </a:extLst>
          </p:cNvPr>
          <p:cNvSpPr/>
          <p:nvPr/>
        </p:nvSpPr>
        <p:spPr>
          <a:xfrm>
            <a:off x="2972408" y="5045301"/>
            <a:ext cx="1151276" cy="553998"/>
          </a:xfrm>
          <a:prstGeom prst="rect">
            <a:avLst/>
          </a:prstGeom>
        </p:spPr>
        <p:txBody>
          <a:bodyPr wrap="none">
            <a:spAutoFit/>
          </a:bodyPr>
          <a:lstStyle/>
          <a:p>
            <a:pPr algn="ctr"/>
            <a:r>
              <a:rPr lang="fr-FR" sz="1000" dirty="0">
                <a:solidFill>
                  <a:srgbClr val="0070C0"/>
                </a:solidFill>
                <a:cs typeface="Arial" panose="020B0604020202020204" pitchFamily="34" charset="0"/>
              </a:rPr>
              <a:t>Chimiothérapie</a:t>
            </a:r>
            <a:br>
              <a:rPr lang="fr-FR" sz="1000" dirty="0">
                <a:solidFill>
                  <a:srgbClr val="0070C0"/>
                </a:solidFill>
                <a:cs typeface="Arial" panose="020B0604020202020204" pitchFamily="34" charset="0"/>
              </a:rPr>
            </a:br>
            <a:r>
              <a:rPr lang="fr-FR" sz="1000" dirty="0">
                <a:solidFill>
                  <a:srgbClr val="0070C0"/>
                </a:solidFill>
                <a:cs typeface="Arial" panose="020B0604020202020204" pitchFamily="34" charset="0"/>
              </a:rPr>
              <a:t>2/80</a:t>
            </a:r>
          </a:p>
          <a:p>
            <a:pPr algn="ctr"/>
            <a:endParaRPr lang="fr-FR" sz="1000" dirty="0">
              <a:solidFill>
                <a:schemeClr val="tx1">
                  <a:lumMod val="50000"/>
                  <a:lumOff val="50000"/>
                </a:schemeClr>
              </a:solidFill>
              <a:cs typeface="Arial" panose="020B0604020202020204" pitchFamily="34" charset="0"/>
            </a:endParaRPr>
          </a:p>
        </p:txBody>
      </p:sp>
      <p:sp>
        <p:nvSpPr>
          <p:cNvPr id="44" name="Rectangle 43">
            <a:extLst>
              <a:ext uri="{FF2B5EF4-FFF2-40B4-BE49-F238E27FC236}">
                <a16:creationId xmlns="" xmlns:a16="http://schemas.microsoft.com/office/drawing/2014/main" id="{20566A9E-AE74-51B1-9C0B-7CE494428624}"/>
              </a:ext>
            </a:extLst>
          </p:cNvPr>
          <p:cNvSpPr/>
          <p:nvPr/>
        </p:nvSpPr>
        <p:spPr>
          <a:xfrm>
            <a:off x="1298601" y="5045301"/>
            <a:ext cx="1923063" cy="400110"/>
          </a:xfrm>
          <a:prstGeom prst="rect">
            <a:avLst/>
          </a:prstGeom>
        </p:spPr>
        <p:txBody>
          <a:bodyPr wrap="square">
            <a:spAutoFit/>
          </a:bodyPr>
          <a:lstStyle/>
          <a:p>
            <a:pPr algn="ctr"/>
            <a:r>
              <a:rPr lang="fr-FR" sz="1000" dirty="0">
                <a:solidFill>
                  <a:schemeClr val="bg2"/>
                </a:solidFill>
                <a:cs typeface="Arial" panose="020B0604020202020204" pitchFamily="34" charset="0"/>
              </a:rPr>
              <a:t>NIVO + Chimiothérapie</a:t>
            </a:r>
            <a:br>
              <a:rPr lang="fr-FR" sz="1000" dirty="0">
                <a:solidFill>
                  <a:schemeClr val="bg2"/>
                </a:solidFill>
                <a:cs typeface="Arial" panose="020B0604020202020204" pitchFamily="34" charset="0"/>
              </a:rPr>
            </a:br>
            <a:r>
              <a:rPr lang="fr-FR" sz="1000" dirty="0">
                <a:solidFill>
                  <a:schemeClr val="bg2"/>
                </a:solidFill>
                <a:cs typeface="Arial" panose="020B0604020202020204" pitchFamily="34" charset="0"/>
              </a:rPr>
              <a:t>29/89</a:t>
            </a:r>
          </a:p>
        </p:txBody>
      </p:sp>
      <p:sp>
        <p:nvSpPr>
          <p:cNvPr id="49" name="ZoneTexte 48">
            <a:extLst>
              <a:ext uri="{FF2B5EF4-FFF2-40B4-BE49-F238E27FC236}">
                <a16:creationId xmlns="" xmlns:a16="http://schemas.microsoft.com/office/drawing/2014/main" id="{9B5F9929-66A3-4D1B-51A3-D906938F4F67}"/>
              </a:ext>
            </a:extLst>
          </p:cNvPr>
          <p:cNvSpPr txBox="1"/>
          <p:nvPr/>
        </p:nvSpPr>
        <p:spPr>
          <a:xfrm>
            <a:off x="2316150" y="1934230"/>
            <a:ext cx="1079142" cy="523220"/>
          </a:xfrm>
          <a:prstGeom prst="rect">
            <a:avLst/>
          </a:prstGeom>
          <a:noFill/>
        </p:spPr>
        <p:txBody>
          <a:bodyPr wrap="none" rtlCol="0">
            <a:spAutoFit/>
          </a:bodyPr>
          <a:lstStyle/>
          <a:p>
            <a:pPr algn="ctr"/>
            <a:r>
              <a:rPr lang="fr-FR" sz="1400" b="1" dirty="0"/>
              <a:t>Différence</a:t>
            </a:r>
            <a:br>
              <a:rPr lang="fr-FR" sz="1400" b="1" dirty="0"/>
            </a:br>
            <a:r>
              <a:rPr lang="fr-FR" sz="1400" b="1" dirty="0"/>
              <a:t>14,1 %</a:t>
            </a:r>
          </a:p>
        </p:txBody>
      </p:sp>
      <p:sp>
        <p:nvSpPr>
          <p:cNvPr id="66" name="Rectangle 65">
            <a:extLst>
              <a:ext uri="{FF2B5EF4-FFF2-40B4-BE49-F238E27FC236}">
                <a16:creationId xmlns="" xmlns:a16="http://schemas.microsoft.com/office/drawing/2014/main" id="{914B458F-B634-3DEC-9559-C6A7A626E163}"/>
              </a:ext>
            </a:extLst>
          </p:cNvPr>
          <p:cNvSpPr/>
          <p:nvPr/>
        </p:nvSpPr>
        <p:spPr>
          <a:xfrm>
            <a:off x="1370393" y="5045301"/>
            <a:ext cx="413895" cy="400110"/>
          </a:xfrm>
          <a:prstGeom prst="rect">
            <a:avLst/>
          </a:prstGeom>
        </p:spPr>
        <p:txBody>
          <a:bodyPr wrap="none">
            <a:spAutoFit/>
          </a:bodyPr>
          <a:lstStyle/>
          <a:p>
            <a:pPr algn="ctr"/>
            <a:endParaRPr lang="fr-FR" sz="1000" dirty="0">
              <a:solidFill>
                <a:schemeClr val="tx1">
                  <a:lumMod val="50000"/>
                  <a:lumOff val="50000"/>
                </a:schemeClr>
              </a:solidFill>
              <a:cs typeface="Arial" panose="020B0604020202020204" pitchFamily="34" charset="0"/>
            </a:endParaRPr>
          </a:p>
          <a:p>
            <a:pPr algn="ctr"/>
            <a:r>
              <a:rPr lang="fr-FR" sz="1000" dirty="0">
                <a:solidFill>
                  <a:schemeClr val="tx1">
                    <a:lumMod val="50000"/>
                    <a:lumOff val="50000"/>
                  </a:schemeClr>
                </a:solidFill>
                <a:cs typeface="Arial" panose="020B0604020202020204" pitchFamily="34" charset="0"/>
              </a:rPr>
              <a:t>n/N</a:t>
            </a:r>
          </a:p>
        </p:txBody>
      </p:sp>
      <p:sp>
        <p:nvSpPr>
          <p:cNvPr id="70" name="ZoneTexte 69">
            <a:extLst>
              <a:ext uri="{FF2B5EF4-FFF2-40B4-BE49-F238E27FC236}">
                <a16:creationId xmlns="" xmlns:a16="http://schemas.microsoft.com/office/drawing/2014/main" id="{28988DD7-9054-9C10-2CE8-1842D6CD9C4F}"/>
              </a:ext>
            </a:extLst>
          </p:cNvPr>
          <p:cNvSpPr txBox="1"/>
          <p:nvPr/>
        </p:nvSpPr>
        <p:spPr>
          <a:xfrm>
            <a:off x="1564216" y="1396324"/>
            <a:ext cx="572928" cy="307777"/>
          </a:xfrm>
          <a:prstGeom prst="rect">
            <a:avLst/>
          </a:prstGeom>
          <a:solidFill>
            <a:schemeClr val="bg1"/>
          </a:solidFill>
          <a:ln>
            <a:noFill/>
          </a:ln>
        </p:spPr>
        <p:txBody>
          <a:bodyPr wrap="square" rtlCol="0" anchor="ctr">
            <a:spAutoFit/>
          </a:bodyPr>
          <a:lstStyle/>
          <a:p>
            <a:pPr>
              <a:spcAft>
                <a:spcPts val="400"/>
              </a:spcAft>
              <a:defRPr/>
            </a:pPr>
            <a:r>
              <a:rPr lang="fr-FR" sz="1400" b="1" dirty="0" err="1">
                <a:solidFill>
                  <a:srgbClr val="737078"/>
                </a:solidFill>
                <a:latin typeface="+mj-lt"/>
                <a:cs typeface="Arial Narrow" panose="020B0604020202020204" pitchFamily="34" charset="0"/>
              </a:rPr>
              <a:t>pCR</a:t>
            </a:r>
            <a:endParaRPr lang="fr-FR" sz="1000" dirty="0">
              <a:solidFill>
                <a:srgbClr val="737078"/>
              </a:solidFill>
              <a:latin typeface="+mj-lt"/>
              <a:cs typeface="Arial Narrow" panose="020B0604020202020204" pitchFamily="34" charset="0"/>
            </a:endParaRPr>
          </a:p>
        </p:txBody>
      </p:sp>
      <p:sp>
        <p:nvSpPr>
          <p:cNvPr id="73" name="Rectangle à coins arrondis 83">
            <a:extLst>
              <a:ext uri="{FF2B5EF4-FFF2-40B4-BE49-F238E27FC236}">
                <a16:creationId xmlns="" xmlns:a16="http://schemas.microsoft.com/office/drawing/2014/main" id="{95563D2D-EE77-02A5-444A-A0D0683AFBB4}"/>
              </a:ext>
            </a:extLst>
          </p:cNvPr>
          <p:cNvSpPr/>
          <p:nvPr/>
        </p:nvSpPr>
        <p:spPr>
          <a:xfrm>
            <a:off x="4583832" y="1571626"/>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4" name="ZoneTexte 73">
            <a:extLst>
              <a:ext uri="{FF2B5EF4-FFF2-40B4-BE49-F238E27FC236}">
                <a16:creationId xmlns="" xmlns:a16="http://schemas.microsoft.com/office/drawing/2014/main" id="{053B852C-0106-09E1-A06B-6B715D01F6EE}"/>
              </a:ext>
            </a:extLst>
          </p:cNvPr>
          <p:cNvSpPr txBox="1"/>
          <p:nvPr/>
        </p:nvSpPr>
        <p:spPr>
          <a:xfrm>
            <a:off x="4967805" y="1396324"/>
            <a:ext cx="518595"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EFS</a:t>
            </a:r>
            <a:endParaRPr lang="fr-FR" sz="1000" dirty="0">
              <a:solidFill>
                <a:srgbClr val="737078"/>
              </a:solidFill>
              <a:latin typeface="+mj-lt"/>
              <a:cs typeface="Arial Narrow" panose="020B0604020202020204" pitchFamily="34" charset="0"/>
            </a:endParaRPr>
          </a:p>
        </p:txBody>
      </p:sp>
      <p:sp>
        <p:nvSpPr>
          <p:cNvPr id="75" name="Rectangle à coins arrondis 83">
            <a:extLst>
              <a:ext uri="{FF2B5EF4-FFF2-40B4-BE49-F238E27FC236}">
                <a16:creationId xmlns="" xmlns:a16="http://schemas.microsoft.com/office/drawing/2014/main" id="{A5BA5B18-344F-65F8-05EF-51AC8C1467DB}"/>
              </a:ext>
            </a:extLst>
          </p:cNvPr>
          <p:cNvSpPr/>
          <p:nvPr/>
        </p:nvSpPr>
        <p:spPr>
          <a:xfrm>
            <a:off x="8341302" y="1571626"/>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82" name="Tableau 81">
            <a:extLst>
              <a:ext uri="{FF2B5EF4-FFF2-40B4-BE49-F238E27FC236}">
                <a16:creationId xmlns="" xmlns:a16="http://schemas.microsoft.com/office/drawing/2014/main" id="{9DCEDD2D-86B4-C1D9-44B5-8EB31978F6DF}"/>
              </a:ext>
            </a:extLst>
          </p:cNvPr>
          <p:cNvGraphicFramePr>
            <a:graphicFrameLocks noGrp="1"/>
          </p:cNvGraphicFramePr>
          <p:nvPr>
            <p:extLst>
              <p:ext uri="{D42A27DB-BD31-4B8C-83A1-F6EECF244321}">
                <p14:modId xmlns:p14="http://schemas.microsoft.com/office/powerpoint/2010/main" val="1033264858"/>
              </p:ext>
            </p:extLst>
          </p:nvPr>
        </p:nvGraphicFramePr>
        <p:xfrm>
          <a:off x="8440822" y="4726080"/>
          <a:ext cx="3318545" cy="700432"/>
        </p:xfrm>
        <a:graphic>
          <a:graphicData uri="http://schemas.openxmlformats.org/drawingml/2006/table">
            <a:tbl>
              <a:tblPr firstRow="1" bandRow="1">
                <a:tableStyleId>{5C22544A-7EE6-4342-B048-85BDC9FD1C3A}</a:tableStyleId>
              </a:tblPr>
              <a:tblGrid>
                <a:gridCol w="501247">
                  <a:extLst>
                    <a:ext uri="{9D8B030D-6E8A-4147-A177-3AD203B41FA5}">
                      <a16:colId xmlns="" xmlns:a16="http://schemas.microsoft.com/office/drawing/2014/main" val="20000"/>
                    </a:ext>
                  </a:extLst>
                </a:gridCol>
                <a:gridCol w="256118">
                  <a:extLst>
                    <a:ext uri="{9D8B030D-6E8A-4147-A177-3AD203B41FA5}">
                      <a16:colId xmlns="" xmlns:a16="http://schemas.microsoft.com/office/drawing/2014/main" val="20001"/>
                    </a:ext>
                  </a:extLst>
                </a:gridCol>
                <a:gridCol w="256118">
                  <a:extLst>
                    <a:ext uri="{9D8B030D-6E8A-4147-A177-3AD203B41FA5}">
                      <a16:colId xmlns="" xmlns:a16="http://schemas.microsoft.com/office/drawing/2014/main" val="20006"/>
                    </a:ext>
                  </a:extLst>
                </a:gridCol>
                <a:gridCol w="256118">
                  <a:extLst>
                    <a:ext uri="{9D8B030D-6E8A-4147-A177-3AD203B41FA5}">
                      <a16:colId xmlns="" xmlns:a16="http://schemas.microsoft.com/office/drawing/2014/main" val="20002"/>
                    </a:ext>
                  </a:extLst>
                </a:gridCol>
                <a:gridCol w="256118">
                  <a:extLst>
                    <a:ext uri="{9D8B030D-6E8A-4147-A177-3AD203B41FA5}">
                      <a16:colId xmlns="" xmlns:a16="http://schemas.microsoft.com/office/drawing/2014/main" val="20007"/>
                    </a:ext>
                  </a:extLst>
                </a:gridCol>
                <a:gridCol w="256118">
                  <a:extLst>
                    <a:ext uri="{9D8B030D-6E8A-4147-A177-3AD203B41FA5}">
                      <a16:colId xmlns="" xmlns:a16="http://schemas.microsoft.com/office/drawing/2014/main" val="20003"/>
                    </a:ext>
                  </a:extLst>
                </a:gridCol>
                <a:gridCol w="256118">
                  <a:extLst>
                    <a:ext uri="{9D8B030D-6E8A-4147-A177-3AD203B41FA5}">
                      <a16:colId xmlns="" xmlns:a16="http://schemas.microsoft.com/office/drawing/2014/main" val="20008"/>
                    </a:ext>
                  </a:extLst>
                </a:gridCol>
                <a:gridCol w="256118">
                  <a:extLst>
                    <a:ext uri="{9D8B030D-6E8A-4147-A177-3AD203B41FA5}">
                      <a16:colId xmlns="" xmlns:a16="http://schemas.microsoft.com/office/drawing/2014/main" val="20004"/>
                    </a:ext>
                  </a:extLst>
                </a:gridCol>
                <a:gridCol w="256118">
                  <a:extLst>
                    <a:ext uri="{9D8B030D-6E8A-4147-A177-3AD203B41FA5}">
                      <a16:colId xmlns="" xmlns:a16="http://schemas.microsoft.com/office/drawing/2014/main" val="20009"/>
                    </a:ext>
                  </a:extLst>
                </a:gridCol>
                <a:gridCol w="256118">
                  <a:extLst>
                    <a:ext uri="{9D8B030D-6E8A-4147-A177-3AD203B41FA5}">
                      <a16:colId xmlns="" xmlns:a16="http://schemas.microsoft.com/office/drawing/2014/main" val="20005"/>
                    </a:ext>
                  </a:extLst>
                </a:gridCol>
                <a:gridCol w="256118">
                  <a:extLst>
                    <a:ext uri="{9D8B030D-6E8A-4147-A177-3AD203B41FA5}">
                      <a16:colId xmlns="" xmlns:a16="http://schemas.microsoft.com/office/drawing/2014/main" val="2010968194"/>
                    </a:ext>
                  </a:extLst>
                </a:gridCol>
                <a:gridCol w="256118">
                  <a:extLst>
                    <a:ext uri="{9D8B030D-6E8A-4147-A177-3AD203B41FA5}">
                      <a16:colId xmlns="" xmlns:a16="http://schemas.microsoft.com/office/drawing/2014/main" val="20010"/>
                    </a:ext>
                  </a:extLst>
                </a:gridCol>
              </a:tblGrid>
              <a:tr h="297692">
                <a:tc gridSpan="1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Nivo + CT</a:t>
                      </a:r>
                      <a:endParaRPr lang="fr-FR" sz="800" b="0" spc="-30" dirty="0">
                        <a:solidFill>
                          <a:schemeClr val="accent5">
                            <a:lumMod val="75000"/>
                          </a:schemeClr>
                        </a:solidFill>
                      </a:endParaRPr>
                    </a:p>
                  </a:txBody>
                  <a:tcPr marL="0" marR="0" marT="0" marB="0"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71</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46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26</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2</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0</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Chimio</a:t>
                      </a:r>
                      <a:endParaRPr lang="fr-FR" sz="800" b="0"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77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22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83" name="Connecteur droit 82">
            <a:extLst>
              <a:ext uri="{FF2B5EF4-FFF2-40B4-BE49-F238E27FC236}">
                <a16:creationId xmlns="" xmlns:a16="http://schemas.microsoft.com/office/drawing/2014/main" id="{E59B569B-8FFF-979F-29CF-867D11D71995}"/>
              </a:ext>
            </a:extLst>
          </p:cNvPr>
          <p:cNvCxnSpPr>
            <a:cxnSpLocks/>
          </p:cNvCxnSpPr>
          <p:nvPr/>
        </p:nvCxnSpPr>
        <p:spPr>
          <a:xfrm>
            <a:off x="9151632" y="5008563"/>
            <a:ext cx="2472267"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4" name="Groupe 83">
            <a:extLst>
              <a:ext uri="{FF2B5EF4-FFF2-40B4-BE49-F238E27FC236}">
                <a16:creationId xmlns="" xmlns:a16="http://schemas.microsoft.com/office/drawing/2014/main" id="{D3760330-54BB-015E-8EE6-4758C18E692D}"/>
              </a:ext>
            </a:extLst>
          </p:cNvPr>
          <p:cNvGrpSpPr/>
          <p:nvPr/>
        </p:nvGrpSpPr>
        <p:grpSpPr>
          <a:xfrm>
            <a:off x="8568856" y="2650068"/>
            <a:ext cx="3200157" cy="2328338"/>
            <a:chOff x="53218" y="2485881"/>
            <a:chExt cx="5781398" cy="3176894"/>
          </a:xfrm>
        </p:grpSpPr>
        <p:graphicFrame>
          <p:nvGraphicFramePr>
            <p:cNvPr id="85" name="Graphique 84">
              <a:extLst>
                <a:ext uri="{FF2B5EF4-FFF2-40B4-BE49-F238E27FC236}">
                  <a16:creationId xmlns="" xmlns:a16="http://schemas.microsoft.com/office/drawing/2014/main" id="{F0624365-2B97-A524-7D99-8C12284CC551}"/>
                </a:ext>
              </a:extLst>
            </p:cNvPr>
            <p:cNvGraphicFramePr/>
            <p:nvPr/>
          </p:nvGraphicFramePr>
          <p:xfrm>
            <a:off x="529157" y="2485881"/>
            <a:ext cx="5305459" cy="2984772"/>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 Box 4">
              <a:extLst>
                <a:ext uri="{FF2B5EF4-FFF2-40B4-BE49-F238E27FC236}">
                  <a16:creationId xmlns="" xmlns:a16="http://schemas.microsoft.com/office/drawing/2014/main" id="{648F9D6D-B1AB-D5AB-6D47-50725F3A8092}"/>
                </a:ext>
              </a:extLst>
            </p:cNvPr>
            <p:cNvSpPr txBox="1">
              <a:spLocks noChangeArrowheads="1"/>
            </p:cNvSpPr>
            <p:nvPr/>
          </p:nvSpPr>
          <p:spPr bwMode="auto">
            <a:xfrm rot="16200000">
              <a:off x="-635492" y="3487050"/>
              <a:ext cx="1766641" cy="389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OS (%)</a:t>
              </a:r>
            </a:p>
          </p:txBody>
        </p:sp>
        <p:sp>
          <p:nvSpPr>
            <p:cNvPr id="87" name="Text Box 4">
              <a:extLst>
                <a:ext uri="{FF2B5EF4-FFF2-40B4-BE49-F238E27FC236}">
                  <a16:creationId xmlns="" xmlns:a16="http://schemas.microsoft.com/office/drawing/2014/main" id="{EAE9C14D-8EDC-94E1-2DC2-C415BA99EAB7}"/>
                </a:ext>
              </a:extLst>
            </p:cNvPr>
            <p:cNvSpPr txBox="1">
              <a:spLocks noChangeArrowheads="1"/>
            </p:cNvSpPr>
            <p:nvPr/>
          </p:nvSpPr>
          <p:spPr bwMode="auto">
            <a:xfrm>
              <a:off x="1693806" y="5335470"/>
              <a:ext cx="3306657" cy="32730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a:solidFill>
                    <a:schemeClr val="tx1">
                      <a:lumMod val="50000"/>
                      <a:lumOff val="50000"/>
                    </a:schemeClr>
                  </a:solidFill>
                  <a:latin typeface="+mn-lt"/>
                  <a:ea typeface="+mn-ea"/>
                  <a:cs typeface="Arial"/>
                </a:rPr>
                <a:t>Mois </a:t>
              </a:r>
              <a:r>
                <a:rPr lang="da-DK" sz="800" dirty="0" err="1">
                  <a:solidFill>
                    <a:schemeClr val="tx1">
                      <a:lumMod val="50000"/>
                      <a:lumOff val="50000"/>
                    </a:schemeClr>
                  </a:solidFill>
                  <a:latin typeface="+mn-lt"/>
                  <a:ea typeface="+mn-ea"/>
                  <a:cs typeface="Arial"/>
                </a:rPr>
                <a:t>après</a:t>
              </a:r>
              <a:r>
                <a:rPr lang="da-DK" sz="800" dirty="0">
                  <a:solidFill>
                    <a:schemeClr val="tx1">
                      <a:lumMod val="50000"/>
                      <a:lumOff val="50000"/>
                    </a:schemeClr>
                  </a:solidFill>
                  <a:latin typeface="+mn-lt"/>
                  <a:ea typeface="+mn-ea"/>
                  <a:cs typeface="Arial"/>
                </a:rPr>
                <a:t> la </a:t>
              </a:r>
              <a:r>
                <a:rPr lang="da-DK" sz="800" dirty="0" err="1">
                  <a:solidFill>
                    <a:schemeClr val="tx1">
                      <a:lumMod val="50000"/>
                      <a:lumOff val="50000"/>
                    </a:schemeClr>
                  </a:solidFill>
                  <a:latin typeface="+mn-lt"/>
                  <a:ea typeface="+mn-ea"/>
                  <a:cs typeface="Arial"/>
                </a:rPr>
                <a:t>randomisation</a:t>
              </a:r>
              <a:endParaRPr lang="da-DK" sz="800" dirty="0">
                <a:solidFill>
                  <a:schemeClr val="tx1">
                    <a:lumMod val="50000"/>
                    <a:lumOff val="50000"/>
                  </a:schemeClr>
                </a:solidFill>
                <a:latin typeface="+mn-lt"/>
                <a:ea typeface="+mn-ea"/>
                <a:cs typeface="Arial"/>
              </a:endParaRPr>
            </a:p>
          </p:txBody>
        </p:sp>
      </p:grpSp>
      <p:sp>
        <p:nvSpPr>
          <p:cNvPr id="89" name="Rectangle à coins arrondis 83">
            <a:extLst>
              <a:ext uri="{FF2B5EF4-FFF2-40B4-BE49-F238E27FC236}">
                <a16:creationId xmlns="" xmlns:a16="http://schemas.microsoft.com/office/drawing/2014/main" id="{C45575E2-BAE7-A3AE-262B-8E87D23885A5}"/>
              </a:ext>
            </a:extLst>
          </p:cNvPr>
          <p:cNvSpPr/>
          <p:nvPr/>
        </p:nvSpPr>
        <p:spPr>
          <a:xfrm>
            <a:off x="8350666" y="1571626"/>
            <a:ext cx="3496912" cy="393603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97" name="ZoneTexte 96">
            <a:extLst>
              <a:ext uri="{FF2B5EF4-FFF2-40B4-BE49-F238E27FC236}">
                <a16:creationId xmlns="" xmlns:a16="http://schemas.microsoft.com/office/drawing/2014/main" id="{C44B8536-F344-77F2-038E-3431DF144E2A}"/>
              </a:ext>
            </a:extLst>
          </p:cNvPr>
          <p:cNvSpPr txBox="1"/>
          <p:nvPr/>
        </p:nvSpPr>
        <p:spPr>
          <a:xfrm>
            <a:off x="5856958" y="3025969"/>
            <a:ext cx="461926" cy="230832"/>
          </a:xfrm>
          <a:prstGeom prst="rect">
            <a:avLst/>
          </a:prstGeom>
          <a:noFill/>
        </p:spPr>
        <p:txBody>
          <a:bodyPr wrap="square" rtlCol="0">
            <a:spAutoFit/>
          </a:bodyPr>
          <a:lstStyle/>
          <a:p>
            <a:pPr algn="ctr"/>
            <a:r>
              <a:rPr lang="fr-FR" sz="900" b="1" dirty="0">
                <a:solidFill>
                  <a:schemeClr val="bg2"/>
                </a:solidFill>
              </a:rPr>
              <a:t>72 %</a:t>
            </a:r>
          </a:p>
        </p:txBody>
      </p:sp>
      <p:sp>
        <p:nvSpPr>
          <p:cNvPr id="98" name="ZoneTexte 97">
            <a:extLst>
              <a:ext uri="{FF2B5EF4-FFF2-40B4-BE49-F238E27FC236}">
                <a16:creationId xmlns="" xmlns:a16="http://schemas.microsoft.com/office/drawing/2014/main" id="{D03E2B6D-6A8B-6C40-D03C-491F3388CCBD}"/>
              </a:ext>
            </a:extLst>
          </p:cNvPr>
          <p:cNvSpPr txBox="1"/>
          <p:nvPr/>
        </p:nvSpPr>
        <p:spPr>
          <a:xfrm>
            <a:off x="6363556" y="3275748"/>
            <a:ext cx="461926" cy="230832"/>
          </a:xfrm>
          <a:prstGeom prst="rect">
            <a:avLst/>
          </a:prstGeom>
          <a:noFill/>
        </p:spPr>
        <p:txBody>
          <a:bodyPr wrap="square" rtlCol="0">
            <a:spAutoFit/>
          </a:bodyPr>
          <a:lstStyle/>
          <a:p>
            <a:pPr algn="ctr"/>
            <a:r>
              <a:rPr lang="fr-FR" sz="900" b="1" dirty="0">
                <a:solidFill>
                  <a:schemeClr val="bg2"/>
                </a:solidFill>
              </a:rPr>
              <a:t>52 %</a:t>
            </a:r>
          </a:p>
        </p:txBody>
      </p:sp>
      <p:sp>
        <p:nvSpPr>
          <p:cNvPr id="99" name="ZoneTexte 98">
            <a:extLst>
              <a:ext uri="{FF2B5EF4-FFF2-40B4-BE49-F238E27FC236}">
                <a16:creationId xmlns="" xmlns:a16="http://schemas.microsoft.com/office/drawing/2014/main" id="{32DF2BD0-2121-AA05-EDE5-DE5BEFB7384F}"/>
              </a:ext>
            </a:extLst>
          </p:cNvPr>
          <p:cNvSpPr txBox="1"/>
          <p:nvPr/>
        </p:nvSpPr>
        <p:spPr>
          <a:xfrm>
            <a:off x="6914982" y="3347280"/>
            <a:ext cx="461926" cy="230832"/>
          </a:xfrm>
          <a:prstGeom prst="rect">
            <a:avLst/>
          </a:prstGeom>
          <a:noFill/>
        </p:spPr>
        <p:txBody>
          <a:bodyPr wrap="square" rtlCol="0">
            <a:spAutoFit/>
          </a:bodyPr>
          <a:lstStyle/>
          <a:p>
            <a:pPr algn="ctr"/>
            <a:r>
              <a:rPr lang="fr-FR" sz="900" b="1" dirty="0">
                <a:solidFill>
                  <a:schemeClr val="bg2"/>
                </a:solidFill>
              </a:rPr>
              <a:t>42 %</a:t>
            </a:r>
          </a:p>
        </p:txBody>
      </p:sp>
      <p:sp>
        <p:nvSpPr>
          <p:cNvPr id="100" name="ZoneTexte 99">
            <a:extLst>
              <a:ext uri="{FF2B5EF4-FFF2-40B4-BE49-F238E27FC236}">
                <a16:creationId xmlns="" xmlns:a16="http://schemas.microsoft.com/office/drawing/2014/main" id="{A46BFD06-7832-5205-957D-11273F13C880}"/>
              </a:ext>
            </a:extLst>
          </p:cNvPr>
          <p:cNvSpPr txBox="1"/>
          <p:nvPr/>
        </p:nvSpPr>
        <p:spPr>
          <a:xfrm>
            <a:off x="5519763" y="3531770"/>
            <a:ext cx="461926" cy="230832"/>
          </a:xfrm>
          <a:prstGeom prst="rect">
            <a:avLst/>
          </a:prstGeom>
          <a:noFill/>
        </p:spPr>
        <p:txBody>
          <a:bodyPr wrap="square" rtlCol="0">
            <a:spAutoFit/>
          </a:bodyPr>
          <a:lstStyle/>
          <a:p>
            <a:pPr algn="ctr"/>
            <a:r>
              <a:rPr lang="fr-FR" sz="900" b="1" dirty="0">
                <a:solidFill>
                  <a:srgbClr val="0070C0"/>
                </a:solidFill>
              </a:rPr>
              <a:t>66 %</a:t>
            </a:r>
          </a:p>
        </p:txBody>
      </p:sp>
      <p:sp>
        <p:nvSpPr>
          <p:cNvPr id="101" name="ZoneTexte 100">
            <a:extLst>
              <a:ext uri="{FF2B5EF4-FFF2-40B4-BE49-F238E27FC236}">
                <a16:creationId xmlns="" xmlns:a16="http://schemas.microsoft.com/office/drawing/2014/main" id="{092E6CB6-26CE-58AE-C9B1-6EE435C93D19}"/>
              </a:ext>
            </a:extLst>
          </p:cNvPr>
          <p:cNvSpPr txBox="1"/>
          <p:nvPr/>
        </p:nvSpPr>
        <p:spPr>
          <a:xfrm>
            <a:off x="6090684" y="3769096"/>
            <a:ext cx="461926" cy="230832"/>
          </a:xfrm>
          <a:prstGeom prst="rect">
            <a:avLst/>
          </a:prstGeom>
          <a:noFill/>
        </p:spPr>
        <p:txBody>
          <a:bodyPr wrap="square" rtlCol="0">
            <a:spAutoFit/>
          </a:bodyPr>
          <a:lstStyle/>
          <a:p>
            <a:pPr algn="ctr"/>
            <a:r>
              <a:rPr lang="fr-FR" sz="900" b="1" dirty="0">
                <a:solidFill>
                  <a:srgbClr val="0070C0"/>
                </a:solidFill>
              </a:rPr>
              <a:t>43 %</a:t>
            </a:r>
          </a:p>
        </p:txBody>
      </p:sp>
      <p:sp>
        <p:nvSpPr>
          <p:cNvPr id="102" name="ZoneTexte 101">
            <a:extLst>
              <a:ext uri="{FF2B5EF4-FFF2-40B4-BE49-F238E27FC236}">
                <a16:creationId xmlns="" xmlns:a16="http://schemas.microsoft.com/office/drawing/2014/main" id="{DD9291B7-A1C4-5359-7600-F6AD3A516964}"/>
              </a:ext>
            </a:extLst>
          </p:cNvPr>
          <p:cNvSpPr txBox="1"/>
          <p:nvPr/>
        </p:nvSpPr>
        <p:spPr>
          <a:xfrm>
            <a:off x="6642110" y="3845944"/>
            <a:ext cx="461926" cy="230832"/>
          </a:xfrm>
          <a:prstGeom prst="rect">
            <a:avLst/>
          </a:prstGeom>
          <a:noFill/>
        </p:spPr>
        <p:txBody>
          <a:bodyPr wrap="square" rtlCol="0">
            <a:spAutoFit/>
          </a:bodyPr>
          <a:lstStyle/>
          <a:p>
            <a:pPr algn="ctr"/>
            <a:r>
              <a:rPr lang="fr-FR" sz="900" b="1" dirty="0">
                <a:solidFill>
                  <a:srgbClr val="0070C0"/>
                </a:solidFill>
              </a:rPr>
              <a:t>39 %</a:t>
            </a:r>
          </a:p>
        </p:txBody>
      </p:sp>
      <p:sp>
        <p:nvSpPr>
          <p:cNvPr id="103" name="ZoneTexte 102">
            <a:extLst>
              <a:ext uri="{FF2B5EF4-FFF2-40B4-BE49-F238E27FC236}">
                <a16:creationId xmlns="" xmlns:a16="http://schemas.microsoft.com/office/drawing/2014/main" id="{691278E7-FCB3-85F0-14DE-D50EDD1A1C36}"/>
              </a:ext>
            </a:extLst>
          </p:cNvPr>
          <p:cNvSpPr txBox="1"/>
          <p:nvPr/>
        </p:nvSpPr>
        <p:spPr>
          <a:xfrm>
            <a:off x="7291648" y="3970348"/>
            <a:ext cx="716649" cy="230832"/>
          </a:xfrm>
          <a:prstGeom prst="rect">
            <a:avLst/>
          </a:prstGeom>
          <a:noFill/>
        </p:spPr>
        <p:txBody>
          <a:bodyPr wrap="square" rtlCol="0">
            <a:spAutoFit/>
          </a:bodyPr>
          <a:lstStyle/>
          <a:p>
            <a:pPr algn="ctr"/>
            <a:r>
              <a:rPr lang="fr-FR" sz="900" b="1" dirty="0">
                <a:solidFill>
                  <a:srgbClr val="0070C0"/>
                </a:solidFill>
              </a:rPr>
              <a:t>CT</a:t>
            </a:r>
          </a:p>
        </p:txBody>
      </p:sp>
      <p:cxnSp>
        <p:nvCxnSpPr>
          <p:cNvPr id="106" name="Connecteur droit 105">
            <a:extLst>
              <a:ext uri="{FF2B5EF4-FFF2-40B4-BE49-F238E27FC236}">
                <a16:creationId xmlns="" xmlns:a16="http://schemas.microsoft.com/office/drawing/2014/main" id="{4E2FBEB8-0F50-2FBD-10A1-D31B1F790C16}"/>
              </a:ext>
            </a:extLst>
          </p:cNvPr>
          <p:cNvCxnSpPr>
            <a:cxnSpLocks/>
          </p:cNvCxnSpPr>
          <p:nvPr/>
        </p:nvCxnSpPr>
        <p:spPr>
          <a:xfrm flipV="1">
            <a:off x="5914221" y="3275235"/>
            <a:ext cx="0" cy="12793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 xmlns:a16="http://schemas.microsoft.com/office/drawing/2014/main" id="{29A13629-04A7-9C9B-C167-B805E5F005CE}"/>
              </a:ext>
            </a:extLst>
          </p:cNvPr>
          <p:cNvCxnSpPr>
            <a:cxnSpLocks/>
          </p:cNvCxnSpPr>
          <p:nvPr/>
        </p:nvCxnSpPr>
        <p:spPr>
          <a:xfrm flipV="1">
            <a:off x="6477405" y="3586899"/>
            <a:ext cx="0" cy="9676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 xmlns:a16="http://schemas.microsoft.com/office/drawing/2014/main" id="{445E5BF7-17F1-C688-B53E-7302B179EB0D}"/>
              </a:ext>
            </a:extLst>
          </p:cNvPr>
          <p:cNvCxnSpPr>
            <a:cxnSpLocks/>
          </p:cNvCxnSpPr>
          <p:nvPr/>
        </p:nvCxnSpPr>
        <p:spPr>
          <a:xfrm flipV="1">
            <a:off x="7037519" y="3949831"/>
            <a:ext cx="0" cy="5967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ZoneTexte 111">
            <a:extLst>
              <a:ext uri="{FF2B5EF4-FFF2-40B4-BE49-F238E27FC236}">
                <a16:creationId xmlns="" xmlns:a16="http://schemas.microsoft.com/office/drawing/2014/main" id="{8E28597C-5F77-A502-3602-D02559DA847B}"/>
              </a:ext>
            </a:extLst>
          </p:cNvPr>
          <p:cNvSpPr txBox="1"/>
          <p:nvPr/>
        </p:nvSpPr>
        <p:spPr>
          <a:xfrm>
            <a:off x="9197303" y="2978255"/>
            <a:ext cx="461926" cy="230832"/>
          </a:xfrm>
          <a:prstGeom prst="rect">
            <a:avLst/>
          </a:prstGeom>
          <a:noFill/>
        </p:spPr>
        <p:txBody>
          <a:bodyPr wrap="square" rtlCol="0">
            <a:spAutoFit/>
          </a:bodyPr>
          <a:lstStyle/>
          <a:p>
            <a:pPr algn="ctr"/>
            <a:r>
              <a:rPr lang="fr-FR" sz="900" b="1" dirty="0">
                <a:solidFill>
                  <a:schemeClr val="bg2"/>
                </a:solidFill>
              </a:rPr>
              <a:t>87 %</a:t>
            </a:r>
          </a:p>
        </p:txBody>
      </p:sp>
      <p:sp>
        <p:nvSpPr>
          <p:cNvPr id="113" name="ZoneTexte 112">
            <a:extLst>
              <a:ext uri="{FF2B5EF4-FFF2-40B4-BE49-F238E27FC236}">
                <a16:creationId xmlns="" xmlns:a16="http://schemas.microsoft.com/office/drawing/2014/main" id="{7D116B21-9FC9-D931-CE23-71D9E9044F7D}"/>
              </a:ext>
            </a:extLst>
          </p:cNvPr>
          <p:cNvSpPr txBox="1"/>
          <p:nvPr/>
        </p:nvSpPr>
        <p:spPr>
          <a:xfrm>
            <a:off x="10019046" y="2874414"/>
            <a:ext cx="461926" cy="230832"/>
          </a:xfrm>
          <a:prstGeom prst="rect">
            <a:avLst/>
          </a:prstGeom>
          <a:noFill/>
        </p:spPr>
        <p:txBody>
          <a:bodyPr wrap="square" rtlCol="0">
            <a:spAutoFit/>
          </a:bodyPr>
          <a:lstStyle/>
          <a:p>
            <a:pPr algn="ctr"/>
            <a:r>
              <a:rPr lang="fr-FR" sz="900" b="1" dirty="0">
                <a:solidFill>
                  <a:schemeClr val="bg2"/>
                </a:solidFill>
              </a:rPr>
              <a:t>79 %</a:t>
            </a:r>
          </a:p>
        </p:txBody>
      </p:sp>
      <p:sp>
        <p:nvSpPr>
          <p:cNvPr id="114" name="ZoneTexte 113">
            <a:extLst>
              <a:ext uri="{FF2B5EF4-FFF2-40B4-BE49-F238E27FC236}">
                <a16:creationId xmlns="" xmlns:a16="http://schemas.microsoft.com/office/drawing/2014/main" id="{7BD2215E-6FF7-648E-EA9E-1CBAC96FA33A}"/>
              </a:ext>
            </a:extLst>
          </p:cNvPr>
          <p:cNvSpPr txBox="1"/>
          <p:nvPr/>
        </p:nvSpPr>
        <p:spPr>
          <a:xfrm>
            <a:off x="10426092" y="3006150"/>
            <a:ext cx="612507" cy="230832"/>
          </a:xfrm>
          <a:prstGeom prst="rect">
            <a:avLst/>
          </a:prstGeom>
          <a:noFill/>
        </p:spPr>
        <p:txBody>
          <a:bodyPr wrap="square" rtlCol="0">
            <a:spAutoFit/>
          </a:bodyPr>
          <a:lstStyle/>
          <a:p>
            <a:pPr algn="ctr"/>
            <a:r>
              <a:rPr lang="fr-FR" sz="900" b="1" dirty="0">
                <a:solidFill>
                  <a:schemeClr val="bg2"/>
                </a:solidFill>
              </a:rPr>
              <a:t>71 %</a:t>
            </a:r>
          </a:p>
        </p:txBody>
      </p:sp>
      <p:sp>
        <p:nvSpPr>
          <p:cNvPr id="116" name="ZoneTexte 115">
            <a:extLst>
              <a:ext uri="{FF2B5EF4-FFF2-40B4-BE49-F238E27FC236}">
                <a16:creationId xmlns="" xmlns:a16="http://schemas.microsoft.com/office/drawing/2014/main" id="{871A86E3-C490-9F6C-D802-29041339E69E}"/>
              </a:ext>
            </a:extLst>
          </p:cNvPr>
          <p:cNvSpPr txBox="1"/>
          <p:nvPr/>
        </p:nvSpPr>
        <p:spPr>
          <a:xfrm>
            <a:off x="9531633" y="2672125"/>
            <a:ext cx="461926" cy="230832"/>
          </a:xfrm>
          <a:prstGeom prst="rect">
            <a:avLst/>
          </a:prstGeom>
          <a:noFill/>
        </p:spPr>
        <p:txBody>
          <a:bodyPr wrap="square" rtlCol="0">
            <a:spAutoFit/>
          </a:bodyPr>
          <a:lstStyle/>
          <a:p>
            <a:pPr algn="ctr"/>
            <a:r>
              <a:rPr lang="fr-FR" sz="900" b="1" dirty="0">
                <a:solidFill>
                  <a:srgbClr val="0070C0"/>
                </a:solidFill>
              </a:rPr>
              <a:t>89 %</a:t>
            </a:r>
          </a:p>
        </p:txBody>
      </p:sp>
      <p:sp>
        <p:nvSpPr>
          <p:cNvPr id="117" name="ZoneTexte 116">
            <a:extLst>
              <a:ext uri="{FF2B5EF4-FFF2-40B4-BE49-F238E27FC236}">
                <a16:creationId xmlns="" xmlns:a16="http://schemas.microsoft.com/office/drawing/2014/main" id="{E4942CAC-9084-7E1B-96E3-1B7FF53DA80F}"/>
              </a:ext>
            </a:extLst>
          </p:cNvPr>
          <p:cNvSpPr txBox="1"/>
          <p:nvPr/>
        </p:nvSpPr>
        <p:spPr>
          <a:xfrm>
            <a:off x="9729137" y="3269548"/>
            <a:ext cx="461926" cy="230832"/>
          </a:xfrm>
          <a:prstGeom prst="rect">
            <a:avLst/>
          </a:prstGeom>
          <a:noFill/>
        </p:spPr>
        <p:txBody>
          <a:bodyPr wrap="square" rtlCol="0">
            <a:spAutoFit/>
          </a:bodyPr>
          <a:lstStyle/>
          <a:p>
            <a:pPr algn="ctr"/>
            <a:r>
              <a:rPr lang="fr-FR" sz="900" b="1" dirty="0">
                <a:solidFill>
                  <a:srgbClr val="0070C0"/>
                </a:solidFill>
              </a:rPr>
              <a:t>70 %</a:t>
            </a:r>
          </a:p>
        </p:txBody>
      </p:sp>
      <p:sp>
        <p:nvSpPr>
          <p:cNvPr id="118" name="ZoneTexte 117">
            <a:extLst>
              <a:ext uri="{FF2B5EF4-FFF2-40B4-BE49-F238E27FC236}">
                <a16:creationId xmlns="" xmlns:a16="http://schemas.microsoft.com/office/drawing/2014/main" id="{1659596A-903D-7014-543D-80D72BEF1DE8}"/>
              </a:ext>
            </a:extLst>
          </p:cNvPr>
          <p:cNvSpPr txBox="1"/>
          <p:nvPr/>
        </p:nvSpPr>
        <p:spPr>
          <a:xfrm>
            <a:off x="10216666" y="3471471"/>
            <a:ext cx="461926" cy="230832"/>
          </a:xfrm>
          <a:prstGeom prst="rect">
            <a:avLst/>
          </a:prstGeom>
          <a:noFill/>
        </p:spPr>
        <p:txBody>
          <a:bodyPr wrap="square" rtlCol="0">
            <a:spAutoFit/>
          </a:bodyPr>
          <a:lstStyle/>
          <a:p>
            <a:pPr algn="ctr"/>
            <a:r>
              <a:rPr lang="fr-FR" sz="900" b="1" dirty="0">
                <a:solidFill>
                  <a:srgbClr val="0070C0"/>
                </a:solidFill>
              </a:rPr>
              <a:t>60 %</a:t>
            </a:r>
          </a:p>
        </p:txBody>
      </p:sp>
      <p:sp>
        <p:nvSpPr>
          <p:cNvPr id="119" name="ZoneTexte 118">
            <a:extLst>
              <a:ext uri="{FF2B5EF4-FFF2-40B4-BE49-F238E27FC236}">
                <a16:creationId xmlns="" xmlns:a16="http://schemas.microsoft.com/office/drawing/2014/main" id="{00DCABD8-2ACA-3E7B-8D56-08D40EF64FA8}"/>
              </a:ext>
            </a:extLst>
          </p:cNvPr>
          <p:cNvSpPr txBox="1"/>
          <p:nvPr/>
        </p:nvSpPr>
        <p:spPr>
          <a:xfrm>
            <a:off x="10929251" y="3592276"/>
            <a:ext cx="716649" cy="230832"/>
          </a:xfrm>
          <a:prstGeom prst="rect">
            <a:avLst/>
          </a:prstGeom>
          <a:noFill/>
        </p:spPr>
        <p:txBody>
          <a:bodyPr wrap="square" rtlCol="0">
            <a:spAutoFit/>
          </a:bodyPr>
          <a:lstStyle/>
          <a:p>
            <a:pPr algn="ctr"/>
            <a:r>
              <a:rPr lang="fr-FR" sz="900" b="1" dirty="0">
                <a:solidFill>
                  <a:srgbClr val="0070C0"/>
                </a:solidFill>
              </a:rPr>
              <a:t>CT</a:t>
            </a:r>
          </a:p>
        </p:txBody>
      </p:sp>
      <p:cxnSp>
        <p:nvCxnSpPr>
          <p:cNvPr id="121" name="Connecteur droit 120">
            <a:extLst>
              <a:ext uri="{FF2B5EF4-FFF2-40B4-BE49-F238E27FC236}">
                <a16:creationId xmlns="" xmlns:a16="http://schemas.microsoft.com/office/drawing/2014/main" id="{6AB66209-F6A5-8888-FFDB-40C8C7799E75}"/>
              </a:ext>
            </a:extLst>
          </p:cNvPr>
          <p:cNvCxnSpPr>
            <a:cxnSpLocks/>
          </p:cNvCxnSpPr>
          <p:nvPr/>
        </p:nvCxnSpPr>
        <p:spPr>
          <a:xfrm flipV="1">
            <a:off x="9623672" y="3023937"/>
            <a:ext cx="0" cy="1522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 xmlns:a16="http://schemas.microsoft.com/office/drawing/2014/main" id="{BF5F937C-5FFB-0F6F-13BC-CED4F7DA8FC7}"/>
              </a:ext>
            </a:extLst>
          </p:cNvPr>
          <p:cNvCxnSpPr>
            <a:cxnSpLocks/>
          </p:cNvCxnSpPr>
          <p:nvPr/>
        </p:nvCxnSpPr>
        <p:spPr>
          <a:xfrm flipV="1">
            <a:off x="10122687" y="3153905"/>
            <a:ext cx="0" cy="13926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 xmlns:a16="http://schemas.microsoft.com/office/drawing/2014/main" id="{F26D01D1-5B1E-ACD7-5121-9295B8C89572}"/>
              </a:ext>
            </a:extLst>
          </p:cNvPr>
          <p:cNvCxnSpPr>
            <a:cxnSpLocks/>
          </p:cNvCxnSpPr>
          <p:nvPr/>
        </p:nvCxnSpPr>
        <p:spPr>
          <a:xfrm flipV="1">
            <a:off x="10618633" y="3316637"/>
            <a:ext cx="0" cy="12219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8" name="ZoneTexte 127">
            <a:extLst>
              <a:ext uri="{FF2B5EF4-FFF2-40B4-BE49-F238E27FC236}">
                <a16:creationId xmlns="" xmlns:a16="http://schemas.microsoft.com/office/drawing/2014/main" id="{4DAA1800-E307-F54B-CFE8-D250857D78A1}"/>
              </a:ext>
            </a:extLst>
          </p:cNvPr>
          <p:cNvSpPr txBox="1"/>
          <p:nvPr/>
        </p:nvSpPr>
        <p:spPr>
          <a:xfrm>
            <a:off x="11114713" y="3190681"/>
            <a:ext cx="1216772" cy="220573"/>
          </a:xfrm>
          <a:prstGeom prst="rect">
            <a:avLst/>
          </a:prstGeom>
          <a:noFill/>
        </p:spPr>
        <p:txBody>
          <a:bodyPr wrap="square" rtlCol="0">
            <a:spAutoFit/>
          </a:bodyPr>
          <a:lstStyle/>
          <a:p>
            <a:pPr>
              <a:lnSpc>
                <a:spcPts val="980"/>
              </a:lnSpc>
            </a:pPr>
            <a:r>
              <a:rPr lang="fr-FR" sz="900" b="1" dirty="0">
                <a:solidFill>
                  <a:schemeClr val="bg2"/>
                </a:solidFill>
              </a:rPr>
              <a:t>NIVO + CT</a:t>
            </a:r>
          </a:p>
        </p:txBody>
      </p:sp>
      <p:sp>
        <p:nvSpPr>
          <p:cNvPr id="76" name="ZoneTexte 75">
            <a:extLst>
              <a:ext uri="{FF2B5EF4-FFF2-40B4-BE49-F238E27FC236}">
                <a16:creationId xmlns="" xmlns:a16="http://schemas.microsoft.com/office/drawing/2014/main" id="{F88ABD24-6C08-CF64-C6C7-EA52759011D9}"/>
              </a:ext>
            </a:extLst>
          </p:cNvPr>
          <p:cNvSpPr txBox="1"/>
          <p:nvPr/>
        </p:nvSpPr>
        <p:spPr>
          <a:xfrm>
            <a:off x="8725275" y="1396324"/>
            <a:ext cx="535683" cy="307777"/>
          </a:xfrm>
          <a:prstGeom prst="rect">
            <a:avLst/>
          </a:prstGeom>
          <a:solidFill>
            <a:schemeClr val="bg1"/>
          </a:solidFill>
          <a:ln>
            <a:noFill/>
          </a:ln>
        </p:spPr>
        <p:txBody>
          <a:bodyPr wrap="square" rtlCol="0" anchor="ctr">
            <a:spAutoFit/>
          </a:bodyPr>
          <a:lstStyle/>
          <a:p>
            <a:pPr>
              <a:spcAft>
                <a:spcPts val="400"/>
              </a:spcAft>
              <a:defRPr/>
            </a:pPr>
            <a:r>
              <a:rPr lang="fr-FR" sz="1400" b="1" dirty="0" err="1">
                <a:solidFill>
                  <a:srgbClr val="737078"/>
                </a:solidFill>
                <a:latin typeface="+mj-lt"/>
                <a:cs typeface="Arial Narrow" panose="020B0604020202020204" pitchFamily="34" charset="0"/>
              </a:rPr>
              <a:t>Sg</a:t>
            </a:r>
            <a:endParaRPr lang="fr-FR" sz="1000" dirty="0">
              <a:solidFill>
                <a:srgbClr val="737078"/>
              </a:solidFill>
              <a:latin typeface="+mj-lt"/>
              <a:cs typeface="Arial Narrow" panose="020B0604020202020204" pitchFamily="34" charset="0"/>
            </a:endParaRPr>
          </a:p>
        </p:txBody>
      </p:sp>
      <p:graphicFrame>
        <p:nvGraphicFramePr>
          <p:cNvPr id="129" name="Tableau 128">
            <a:extLst>
              <a:ext uri="{FF2B5EF4-FFF2-40B4-BE49-F238E27FC236}">
                <a16:creationId xmlns="" xmlns:a16="http://schemas.microsoft.com/office/drawing/2014/main" id="{67EC0233-1112-D3C1-69DD-F1ADB8FB6BFD}"/>
              </a:ext>
            </a:extLst>
          </p:cNvPr>
          <p:cNvGraphicFramePr>
            <a:graphicFrameLocks noGrp="1"/>
          </p:cNvGraphicFramePr>
          <p:nvPr>
            <p:extLst>
              <p:ext uri="{D42A27DB-BD31-4B8C-83A1-F6EECF244321}">
                <p14:modId xmlns:p14="http://schemas.microsoft.com/office/powerpoint/2010/main" val="884195946"/>
              </p:ext>
            </p:extLst>
          </p:nvPr>
        </p:nvGraphicFramePr>
        <p:xfrm>
          <a:off x="8416298" y="1725930"/>
          <a:ext cx="3315177" cy="617220"/>
        </p:xfrm>
        <a:graphic>
          <a:graphicData uri="http://schemas.openxmlformats.org/drawingml/2006/table">
            <a:tbl>
              <a:tblPr firstRow="1" bandRow="1">
                <a:tableStyleId>{5C22544A-7EE6-4342-B048-85BDC9FD1C3A}</a:tableStyleId>
              </a:tblPr>
              <a:tblGrid>
                <a:gridCol w="836671">
                  <a:extLst>
                    <a:ext uri="{9D8B030D-6E8A-4147-A177-3AD203B41FA5}">
                      <a16:colId xmlns="" xmlns:a16="http://schemas.microsoft.com/office/drawing/2014/main" val="20000"/>
                    </a:ext>
                  </a:extLst>
                </a:gridCol>
                <a:gridCol w="280737">
                  <a:extLst>
                    <a:ext uri="{9D8B030D-6E8A-4147-A177-3AD203B41FA5}">
                      <a16:colId xmlns="" xmlns:a16="http://schemas.microsoft.com/office/drawing/2014/main" val="1430591557"/>
                    </a:ext>
                  </a:extLst>
                </a:gridCol>
                <a:gridCol w="1347537">
                  <a:extLst>
                    <a:ext uri="{9D8B030D-6E8A-4147-A177-3AD203B41FA5}">
                      <a16:colId xmlns="" xmlns:a16="http://schemas.microsoft.com/office/drawing/2014/main" val="20002"/>
                    </a:ext>
                  </a:extLst>
                </a:gridCol>
                <a:gridCol w="850232">
                  <a:extLst>
                    <a:ext uri="{9D8B030D-6E8A-4147-A177-3AD203B41FA5}">
                      <a16:colId xmlns="" xmlns:a16="http://schemas.microsoft.com/office/drawing/2014/main" val="2048849677"/>
                    </a:ext>
                  </a:extLst>
                </a:gridCol>
              </a:tblGrid>
              <a:tr h="141448">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kern="1200" dirty="0">
                          <a:solidFill>
                            <a:schemeClr val="tx1"/>
                          </a:solidFill>
                          <a:latin typeface="+mn-lt"/>
                          <a:ea typeface="+mn-ea"/>
                          <a:cs typeface="Arial" panose="020B0604020202020204" pitchFamily="34" charset="0"/>
                        </a:rPr>
                        <a:t>N</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Médiane (IC95%), mois</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HR</a:t>
                      </a:r>
                      <a:r>
                        <a:rPr lang="fr-FR" sz="800" b="0" kern="1200" dirty="0">
                          <a:solidFill>
                            <a:schemeClr val="tx1"/>
                          </a:solidFill>
                          <a:latin typeface="+mn-lt"/>
                          <a:ea typeface="+mn-ea"/>
                          <a:cs typeface="Arial" panose="020B0604020202020204" pitchFamily="34" charset="0"/>
                        </a:rPr>
                        <a:t>(IC95%)</a:t>
                      </a:r>
                      <a:endParaRPr lang="fr-FR" sz="800" b="0" dirty="0">
                        <a:solidFill>
                          <a:schemeClr val="tx1"/>
                        </a:solidFill>
                        <a:latin typeface="+mj-lt"/>
                        <a:cs typeface="Arial" panose="020B0604020202020204" pitchFamily="34" charset="0"/>
                      </a:endParaRP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29101">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bg2"/>
                          </a:solidFill>
                          <a:latin typeface="+mn-lt"/>
                          <a:ea typeface="+mn-ea"/>
                          <a:cs typeface="Arial" panose="020B0604020202020204" pitchFamily="34" charset="0"/>
                        </a:rPr>
                        <a:t>NIVO + CT </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chemeClr val="bg2"/>
                          </a:solidFill>
                          <a:latin typeface="+mn-lt"/>
                          <a:ea typeface="+mn-ea"/>
                          <a:cs typeface="Arial" panose="020B0604020202020204" pitchFamily="34" charset="0"/>
                        </a:rPr>
                        <a:t>78</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860"/>
                        </a:lnSpc>
                      </a:pPr>
                      <a:r>
                        <a:rPr lang="fr-FR" sz="800" b="1" dirty="0">
                          <a:solidFill>
                            <a:schemeClr val="tx1"/>
                          </a:solidFill>
                          <a:latin typeface="+mj-lt"/>
                          <a:cs typeface="Arial" panose="020B0604020202020204" pitchFamily="34" charset="0"/>
                        </a:rPr>
                        <a:t>NR (48,6-NR)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860"/>
                        </a:lnSpc>
                      </a:pPr>
                      <a:r>
                        <a:rPr lang="fr-FR" sz="800" b="1" dirty="0">
                          <a:solidFill>
                            <a:schemeClr val="tx1"/>
                          </a:solidFill>
                          <a:latin typeface="+mj-lt"/>
                          <a:cs typeface="Arial" panose="020B0604020202020204" pitchFamily="34" charset="0"/>
                        </a:rPr>
                        <a:t>0,81 (0,48-1,26)</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9101">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CT</a:t>
                      </a:r>
                    </a:p>
                  </a:txBody>
                  <a:tcPr marL="45720" marR="45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900" b="1" kern="1200" dirty="0">
                          <a:solidFill>
                            <a:srgbClr val="0070C0"/>
                          </a:solidFill>
                          <a:latin typeface="+mn-lt"/>
                          <a:ea typeface="+mn-ea"/>
                          <a:cs typeface="Arial" panose="020B0604020202020204" pitchFamily="34" charset="0"/>
                        </a:rPr>
                        <a:t>77</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860"/>
                        </a:lnSpc>
                        <a:spcBef>
                          <a:spcPts val="0"/>
                        </a:spcBef>
                        <a:spcAft>
                          <a:spcPts val="0"/>
                        </a:spcAft>
                        <a:buClrTx/>
                        <a:buSzTx/>
                        <a:buFontTx/>
                        <a:buNone/>
                        <a:tabLst/>
                        <a:defRPr/>
                      </a:pPr>
                      <a:r>
                        <a:rPr lang="fr-FR" sz="800" b="1" kern="1200" dirty="0">
                          <a:solidFill>
                            <a:schemeClr val="tx1"/>
                          </a:solidFill>
                          <a:latin typeface="+mn-lt"/>
                          <a:ea typeface="+mn-ea"/>
                          <a:cs typeface="Arial" panose="020B0604020202020204" pitchFamily="34" charset="0"/>
                        </a:rPr>
                        <a:t>NR (31,2-NR)</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860"/>
                        </a:lnSpc>
                      </a:pPr>
                      <a:endParaRPr lang="fr-FR" sz="8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 name="Forme libre 5">
            <a:extLst>
              <a:ext uri="{FF2B5EF4-FFF2-40B4-BE49-F238E27FC236}">
                <a16:creationId xmlns="" xmlns:a16="http://schemas.microsoft.com/office/drawing/2014/main" id="{AF16B9C8-BB72-DDF8-26A4-309DA449A88B}"/>
              </a:ext>
            </a:extLst>
          </p:cNvPr>
          <p:cNvSpPr/>
          <p:nvPr/>
        </p:nvSpPr>
        <p:spPr>
          <a:xfrm>
            <a:off x="5353176" y="2725033"/>
            <a:ext cx="2507031" cy="1138458"/>
          </a:xfrm>
          <a:custGeom>
            <a:avLst/>
            <a:gdLst>
              <a:gd name="connsiteX0" fmla="*/ 0 w 2507031"/>
              <a:gd name="connsiteY0" fmla="*/ 0 h 1138458"/>
              <a:gd name="connsiteX1" fmla="*/ 96890 w 2507031"/>
              <a:gd name="connsiteY1" fmla="*/ 0 h 1138458"/>
              <a:gd name="connsiteX2" fmla="*/ 133224 w 2507031"/>
              <a:gd name="connsiteY2" fmla="*/ 163502 h 1138458"/>
              <a:gd name="connsiteX3" fmla="*/ 236170 w 2507031"/>
              <a:gd name="connsiteY3" fmla="*/ 163502 h 1138458"/>
              <a:gd name="connsiteX4" fmla="*/ 284615 w 2507031"/>
              <a:gd name="connsiteY4" fmla="*/ 314893 h 1138458"/>
              <a:gd name="connsiteX5" fmla="*/ 375449 w 2507031"/>
              <a:gd name="connsiteY5" fmla="*/ 314893 h 1138458"/>
              <a:gd name="connsiteX6" fmla="*/ 411783 w 2507031"/>
              <a:gd name="connsiteY6" fmla="*/ 460228 h 1138458"/>
              <a:gd name="connsiteX7" fmla="*/ 551062 w 2507031"/>
              <a:gd name="connsiteY7" fmla="*/ 526840 h 1138458"/>
              <a:gd name="connsiteX8" fmla="*/ 635841 w 2507031"/>
              <a:gd name="connsiteY8" fmla="*/ 563174 h 1138458"/>
              <a:gd name="connsiteX9" fmla="*/ 696398 w 2507031"/>
              <a:gd name="connsiteY9" fmla="*/ 690342 h 1138458"/>
              <a:gd name="connsiteX10" fmla="*/ 787232 w 2507031"/>
              <a:gd name="connsiteY10" fmla="*/ 690342 h 1138458"/>
              <a:gd name="connsiteX11" fmla="*/ 787232 w 2507031"/>
              <a:gd name="connsiteY11" fmla="*/ 750898 h 1138458"/>
              <a:gd name="connsiteX12" fmla="*/ 920456 w 2507031"/>
              <a:gd name="connsiteY12" fmla="*/ 750898 h 1138458"/>
              <a:gd name="connsiteX13" fmla="*/ 920456 w 2507031"/>
              <a:gd name="connsiteY13" fmla="*/ 823566 h 1138458"/>
              <a:gd name="connsiteX14" fmla="*/ 1053680 w 2507031"/>
              <a:gd name="connsiteY14" fmla="*/ 823566 h 1138458"/>
              <a:gd name="connsiteX15" fmla="*/ 1053680 w 2507031"/>
              <a:gd name="connsiteY15" fmla="*/ 847788 h 1138458"/>
              <a:gd name="connsiteX16" fmla="*/ 1102125 w 2507031"/>
              <a:gd name="connsiteY16" fmla="*/ 847788 h 1138458"/>
              <a:gd name="connsiteX17" fmla="*/ 1102125 w 2507031"/>
              <a:gd name="connsiteY17" fmla="*/ 878066 h 1138458"/>
              <a:gd name="connsiteX18" fmla="*/ 1205070 w 2507031"/>
              <a:gd name="connsiteY18" fmla="*/ 878066 h 1138458"/>
              <a:gd name="connsiteX19" fmla="*/ 1205070 w 2507031"/>
              <a:gd name="connsiteY19" fmla="*/ 908344 h 1138458"/>
              <a:gd name="connsiteX20" fmla="*/ 1205070 w 2507031"/>
              <a:gd name="connsiteY20" fmla="*/ 908344 h 1138458"/>
              <a:gd name="connsiteX21" fmla="*/ 1241404 w 2507031"/>
              <a:gd name="connsiteY21" fmla="*/ 944678 h 1138458"/>
              <a:gd name="connsiteX22" fmla="*/ 1314072 w 2507031"/>
              <a:gd name="connsiteY22" fmla="*/ 944678 h 1138458"/>
              <a:gd name="connsiteX23" fmla="*/ 1447296 w 2507031"/>
              <a:gd name="connsiteY23" fmla="*/ 944678 h 1138458"/>
              <a:gd name="connsiteX24" fmla="*/ 1447296 w 2507031"/>
              <a:gd name="connsiteY24" fmla="*/ 1023401 h 1138458"/>
              <a:gd name="connsiteX25" fmla="*/ 1701632 w 2507031"/>
              <a:gd name="connsiteY25" fmla="*/ 1023401 h 1138458"/>
              <a:gd name="connsiteX26" fmla="*/ 1701632 w 2507031"/>
              <a:gd name="connsiteY26" fmla="*/ 1077902 h 1138458"/>
              <a:gd name="connsiteX27" fmla="*/ 1901468 w 2507031"/>
              <a:gd name="connsiteY27" fmla="*/ 1077902 h 1138458"/>
              <a:gd name="connsiteX28" fmla="*/ 1901468 w 2507031"/>
              <a:gd name="connsiteY28" fmla="*/ 1138458 h 1138458"/>
              <a:gd name="connsiteX29" fmla="*/ 2507031 w 2507031"/>
              <a:gd name="connsiteY29" fmla="*/ 1138458 h 113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07031" h="1138458">
                <a:moveTo>
                  <a:pt x="0" y="0"/>
                </a:moveTo>
                <a:lnTo>
                  <a:pt x="96890" y="0"/>
                </a:lnTo>
                <a:lnTo>
                  <a:pt x="133224" y="163502"/>
                </a:lnTo>
                <a:lnTo>
                  <a:pt x="236170" y="163502"/>
                </a:lnTo>
                <a:lnTo>
                  <a:pt x="284615" y="314893"/>
                </a:lnTo>
                <a:lnTo>
                  <a:pt x="375449" y="314893"/>
                </a:lnTo>
                <a:lnTo>
                  <a:pt x="411783" y="460228"/>
                </a:lnTo>
                <a:lnTo>
                  <a:pt x="551062" y="526840"/>
                </a:lnTo>
                <a:lnTo>
                  <a:pt x="635841" y="563174"/>
                </a:lnTo>
                <a:lnTo>
                  <a:pt x="696398" y="690342"/>
                </a:lnTo>
                <a:lnTo>
                  <a:pt x="787232" y="690342"/>
                </a:lnTo>
                <a:lnTo>
                  <a:pt x="787232" y="750898"/>
                </a:lnTo>
                <a:lnTo>
                  <a:pt x="920456" y="750898"/>
                </a:lnTo>
                <a:lnTo>
                  <a:pt x="920456" y="823566"/>
                </a:lnTo>
                <a:lnTo>
                  <a:pt x="1053680" y="823566"/>
                </a:lnTo>
                <a:lnTo>
                  <a:pt x="1053680" y="847788"/>
                </a:lnTo>
                <a:lnTo>
                  <a:pt x="1102125" y="847788"/>
                </a:lnTo>
                <a:lnTo>
                  <a:pt x="1102125" y="878066"/>
                </a:lnTo>
                <a:lnTo>
                  <a:pt x="1205070" y="878066"/>
                </a:lnTo>
                <a:lnTo>
                  <a:pt x="1205070" y="908344"/>
                </a:lnTo>
                <a:lnTo>
                  <a:pt x="1205070" y="908344"/>
                </a:lnTo>
                <a:lnTo>
                  <a:pt x="1241404" y="944678"/>
                </a:lnTo>
                <a:lnTo>
                  <a:pt x="1314072" y="944678"/>
                </a:lnTo>
                <a:lnTo>
                  <a:pt x="1447296" y="944678"/>
                </a:lnTo>
                <a:lnTo>
                  <a:pt x="1447296" y="1023401"/>
                </a:lnTo>
                <a:lnTo>
                  <a:pt x="1701632" y="1023401"/>
                </a:lnTo>
                <a:lnTo>
                  <a:pt x="1701632" y="1077902"/>
                </a:lnTo>
                <a:lnTo>
                  <a:pt x="1901468" y="1077902"/>
                </a:lnTo>
                <a:lnTo>
                  <a:pt x="1901468" y="1138458"/>
                </a:lnTo>
                <a:lnTo>
                  <a:pt x="2507031" y="1138458"/>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a:extLst>
              <a:ext uri="{FF2B5EF4-FFF2-40B4-BE49-F238E27FC236}">
                <a16:creationId xmlns="" xmlns:a16="http://schemas.microsoft.com/office/drawing/2014/main" id="{6173F6E1-7DA3-5F9C-08BE-4AC405ADDD68}"/>
              </a:ext>
            </a:extLst>
          </p:cNvPr>
          <p:cNvSpPr/>
          <p:nvPr/>
        </p:nvSpPr>
        <p:spPr>
          <a:xfrm>
            <a:off x="5365287" y="2725033"/>
            <a:ext cx="2500975" cy="1223237"/>
          </a:xfrm>
          <a:custGeom>
            <a:avLst/>
            <a:gdLst>
              <a:gd name="connsiteX0" fmla="*/ 0 w 2500975"/>
              <a:gd name="connsiteY0" fmla="*/ 0 h 1223237"/>
              <a:gd name="connsiteX1" fmla="*/ 48445 w 2500975"/>
              <a:gd name="connsiteY1" fmla="*/ 84779 h 1223237"/>
              <a:gd name="connsiteX2" fmla="*/ 109002 w 2500975"/>
              <a:gd name="connsiteY2" fmla="*/ 84779 h 1223237"/>
              <a:gd name="connsiteX3" fmla="*/ 145336 w 2500975"/>
              <a:gd name="connsiteY3" fmla="*/ 266448 h 1223237"/>
              <a:gd name="connsiteX4" fmla="*/ 260392 w 2500975"/>
              <a:gd name="connsiteY4" fmla="*/ 266448 h 1223237"/>
              <a:gd name="connsiteX5" fmla="*/ 260392 w 2500975"/>
              <a:gd name="connsiteY5" fmla="*/ 327004 h 1223237"/>
              <a:gd name="connsiteX6" fmla="*/ 327004 w 2500975"/>
              <a:gd name="connsiteY6" fmla="*/ 327004 h 1223237"/>
              <a:gd name="connsiteX7" fmla="*/ 399672 w 2500975"/>
              <a:gd name="connsiteY7" fmla="*/ 508673 h 1223237"/>
              <a:gd name="connsiteX8" fmla="*/ 454173 w 2500975"/>
              <a:gd name="connsiteY8" fmla="*/ 514729 h 1223237"/>
              <a:gd name="connsiteX9" fmla="*/ 520785 w 2500975"/>
              <a:gd name="connsiteY9" fmla="*/ 617674 h 1223237"/>
              <a:gd name="connsiteX10" fmla="*/ 629786 w 2500975"/>
              <a:gd name="connsiteY10" fmla="*/ 617674 h 1223237"/>
              <a:gd name="connsiteX11" fmla="*/ 629786 w 2500975"/>
              <a:gd name="connsiteY11" fmla="*/ 799343 h 1223237"/>
              <a:gd name="connsiteX12" fmla="*/ 769065 w 2500975"/>
              <a:gd name="connsiteY12" fmla="*/ 799343 h 1223237"/>
              <a:gd name="connsiteX13" fmla="*/ 769065 w 2500975"/>
              <a:gd name="connsiteY13" fmla="*/ 865955 h 1223237"/>
              <a:gd name="connsiteX14" fmla="*/ 841733 w 2500975"/>
              <a:gd name="connsiteY14" fmla="*/ 878066 h 1223237"/>
              <a:gd name="connsiteX15" fmla="*/ 841733 w 2500975"/>
              <a:gd name="connsiteY15" fmla="*/ 926511 h 1223237"/>
              <a:gd name="connsiteX16" fmla="*/ 968901 w 2500975"/>
              <a:gd name="connsiteY16" fmla="*/ 926511 h 1223237"/>
              <a:gd name="connsiteX17" fmla="*/ 968901 w 2500975"/>
              <a:gd name="connsiteY17" fmla="*/ 993123 h 1223237"/>
              <a:gd name="connsiteX18" fmla="*/ 1059736 w 2500975"/>
              <a:gd name="connsiteY18" fmla="*/ 993123 h 1223237"/>
              <a:gd name="connsiteX19" fmla="*/ 1096069 w 2500975"/>
              <a:gd name="connsiteY19" fmla="*/ 1065791 h 1223237"/>
              <a:gd name="connsiteX20" fmla="*/ 1229293 w 2500975"/>
              <a:gd name="connsiteY20" fmla="*/ 1065791 h 1223237"/>
              <a:gd name="connsiteX21" fmla="*/ 1229293 w 2500975"/>
              <a:gd name="connsiteY21" fmla="*/ 1090013 h 1223237"/>
              <a:gd name="connsiteX22" fmla="*/ 1598687 w 2500975"/>
              <a:gd name="connsiteY22" fmla="*/ 1090013 h 1223237"/>
              <a:gd name="connsiteX23" fmla="*/ 1598687 w 2500975"/>
              <a:gd name="connsiteY23" fmla="*/ 1090013 h 1223237"/>
              <a:gd name="connsiteX24" fmla="*/ 1598687 w 2500975"/>
              <a:gd name="connsiteY24" fmla="*/ 1144514 h 1223237"/>
              <a:gd name="connsiteX25" fmla="*/ 1962024 w 2500975"/>
              <a:gd name="connsiteY25" fmla="*/ 1144514 h 1223237"/>
              <a:gd name="connsiteX26" fmla="*/ 1962024 w 2500975"/>
              <a:gd name="connsiteY26" fmla="*/ 1223237 h 1223237"/>
              <a:gd name="connsiteX27" fmla="*/ 2500975 w 2500975"/>
              <a:gd name="connsiteY27" fmla="*/ 1223237 h 1223237"/>
              <a:gd name="connsiteX28" fmla="*/ 2494920 w 2500975"/>
              <a:gd name="connsiteY28" fmla="*/ 1223237 h 1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00975" h="1223237">
                <a:moveTo>
                  <a:pt x="0" y="0"/>
                </a:moveTo>
                <a:lnTo>
                  <a:pt x="48445" y="84779"/>
                </a:lnTo>
                <a:lnTo>
                  <a:pt x="109002" y="84779"/>
                </a:lnTo>
                <a:lnTo>
                  <a:pt x="145336" y="266448"/>
                </a:lnTo>
                <a:lnTo>
                  <a:pt x="260392" y="266448"/>
                </a:lnTo>
                <a:lnTo>
                  <a:pt x="260392" y="327004"/>
                </a:lnTo>
                <a:lnTo>
                  <a:pt x="327004" y="327004"/>
                </a:lnTo>
                <a:lnTo>
                  <a:pt x="399672" y="508673"/>
                </a:lnTo>
                <a:lnTo>
                  <a:pt x="454173" y="514729"/>
                </a:lnTo>
                <a:lnTo>
                  <a:pt x="520785" y="617674"/>
                </a:lnTo>
                <a:lnTo>
                  <a:pt x="629786" y="617674"/>
                </a:lnTo>
                <a:lnTo>
                  <a:pt x="629786" y="799343"/>
                </a:lnTo>
                <a:lnTo>
                  <a:pt x="769065" y="799343"/>
                </a:lnTo>
                <a:lnTo>
                  <a:pt x="769065" y="865955"/>
                </a:lnTo>
                <a:lnTo>
                  <a:pt x="841733" y="878066"/>
                </a:lnTo>
                <a:lnTo>
                  <a:pt x="841733" y="926511"/>
                </a:lnTo>
                <a:lnTo>
                  <a:pt x="968901" y="926511"/>
                </a:lnTo>
                <a:lnTo>
                  <a:pt x="968901" y="993123"/>
                </a:lnTo>
                <a:lnTo>
                  <a:pt x="1059736" y="993123"/>
                </a:lnTo>
                <a:lnTo>
                  <a:pt x="1096069" y="1065791"/>
                </a:lnTo>
                <a:lnTo>
                  <a:pt x="1229293" y="1065791"/>
                </a:lnTo>
                <a:lnTo>
                  <a:pt x="1229293" y="1090013"/>
                </a:lnTo>
                <a:lnTo>
                  <a:pt x="1598687" y="1090013"/>
                </a:lnTo>
                <a:lnTo>
                  <a:pt x="1598687" y="1090013"/>
                </a:lnTo>
                <a:lnTo>
                  <a:pt x="1598687" y="1144514"/>
                </a:lnTo>
                <a:lnTo>
                  <a:pt x="1962024" y="1144514"/>
                </a:lnTo>
                <a:lnTo>
                  <a:pt x="1962024" y="1223237"/>
                </a:lnTo>
                <a:lnTo>
                  <a:pt x="2500975" y="1223237"/>
                </a:lnTo>
                <a:lnTo>
                  <a:pt x="2494920" y="1223237"/>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a:extLst>
              <a:ext uri="{FF2B5EF4-FFF2-40B4-BE49-F238E27FC236}">
                <a16:creationId xmlns="" xmlns:a16="http://schemas.microsoft.com/office/drawing/2014/main" id="{91B5A80F-A0DD-C1E2-9F7E-B11C38A114C7}"/>
              </a:ext>
            </a:extLst>
          </p:cNvPr>
          <p:cNvSpPr/>
          <p:nvPr/>
        </p:nvSpPr>
        <p:spPr>
          <a:xfrm>
            <a:off x="9119777" y="2718977"/>
            <a:ext cx="2349585" cy="865955"/>
          </a:xfrm>
          <a:custGeom>
            <a:avLst/>
            <a:gdLst>
              <a:gd name="connsiteX0" fmla="*/ 0 w 2349585"/>
              <a:gd name="connsiteY0" fmla="*/ 0 h 865955"/>
              <a:gd name="connsiteX1" fmla="*/ 193781 w 2349585"/>
              <a:gd name="connsiteY1" fmla="*/ 0 h 865955"/>
              <a:gd name="connsiteX2" fmla="*/ 193781 w 2349585"/>
              <a:gd name="connsiteY2" fmla="*/ 54501 h 865955"/>
              <a:gd name="connsiteX3" fmla="*/ 278559 w 2349585"/>
              <a:gd name="connsiteY3" fmla="*/ 54501 h 865955"/>
              <a:gd name="connsiteX4" fmla="*/ 278559 w 2349585"/>
              <a:gd name="connsiteY4" fmla="*/ 84779 h 865955"/>
              <a:gd name="connsiteX5" fmla="*/ 339116 w 2349585"/>
              <a:gd name="connsiteY5" fmla="*/ 84779 h 865955"/>
              <a:gd name="connsiteX6" fmla="*/ 339116 w 2349585"/>
              <a:gd name="connsiteY6" fmla="*/ 121113 h 865955"/>
              <a:gd name="connsiteX7" fmla="*/ 405728 w 2349585"/>
              <a:gd name="connsiteY7" fmla="*/ 121113 h 865955"/>
              <a:gd name="connsiteX8" fmla="*/ 405728 w 2349585"/>
              <a:gd name="connsiteY8" fmla="*/ 151391 h 865955"/>
              <a:gd name="connsiteX9" fmla="*/ 496562 w 2349585"/>
              <a:gd name="connsiteY9" fmla="*/ 151391 h 865955"/>
              <a:gd name="connsiteX10" fmla="*/ 496562 w 2349585"/>
              <a:gd name="connsiteY10" fmla="*/ 205892 h 865955"/>
              <a:gd name="connsiteX11" fmla="*/ 629786 w 2349585"/>
              <a:gd name="connsiteY11" fmla="*/ 205892 h 865955"/>
              <a:gd name="connsiteX12" fmla="*/ 629786 w 2349585"/>
              <a:gd name="connsiteY12" fmla="*/ 284615 h 865955"/>
              <a:gd name="connsiteX13" fmla="*/ 775121 w 2349585"/>
              <a:gd name="connsiteY13" fmla="*/ 423895 h 865955"/>
              <a:gd name="connsiteX14" fmla="*/ 835677 w 2349585"/>
              <a:gd name="connsiteY14" fmla="*/ 423895 h 865955"/>
              <a:gd name="connsiteX15" fmla="*/ 926512 w 2349585"/>
              <a:gd name="connsiteY15" fmla="*/ 502618 h 865955"/>
              <a:gd name="connsiteX16" fmla="*/ 987068 w 2349585"/>
              <a:gd name="connsiteY16" fmla="*/ 526840 h 865955"/>
              <a:gd name="connsiteX17" fmla="*/ 1053680 w 2349585"/>
              <a:gd name="connsiteY17" fmla="*/ 587397 h 865955"/>
              <a:gd name="connsiteX18" fmla="*/ 1156626 w 2349585"/>
              <a:gd name="connsiteY18" fmla="*/ 684287 h 865955"/>
              <a:gd name="connsiteX19" fmla="*/ 1320128 w 2349585"/>
              <a:gd name="connsiteY19" fmla="*/ 684287 h 865955"/>
              <a:gd name="connsiteX20" fmla="*/ 1320128 w 2349585"/>
              <a:gd name="connsiteY20" fmla="*/ 684287 h 865955"/>
              <a:gd name="connsiteX21" fmla="*/ 1356461 w 2349585"/>
              <a:gd name="connsiteY21" fmla="*/ 744843 h 865955"/>
              <a:gd name="connsiteX22" fmla="*/ 1580520 w 2349585"/>
              <a:gd name="connsiteY22" fmla="*/ 744843 h 865955"/>
              <a:gd name="connsiteX23" fmla="*/ 1580520 w 2349585"/>
              <a:gd name="connsiteY23" fmla="*/ 805399 h 865955"/>
              <a:gd name="connsiteX24" fmla="*/ 1955969 w 2349585"/>
              <a:gd name="connsiteY24" fmla="*/ 805399 h 865955"/>
              <a:gd name="connsiteX25" fmla="*/ 1955969 w 2349585"/>
              <a:gd name="connsiteY25" fmla="*/ 865955 h 865955"/>
              <a:gd name="connsiteX26" fmla="*/ 2349585 w 2349585"/>
              <a:gd name="connsiteY26" fmla="*/ 865955 h 865955"/>
              <a:gd name="connsiteX0" fmla="*/ 0 w 2349585"/>
              <a:gd name="connsiteY0" fmla="*/ 0 h 865955"/>
              <a:gd name="connsiteX1" fmla="*/ 193781 w 2349585"/>
              <a:gd name="connsiteY1" fmla="*/ 0 h 865955"/>
              <a:gd name="connsiteX2" fmla="*/ 193781 w 2349585"/>
              <a:gd name="connsiteY2" fmla="*/ 54501 h 865955"/>
              <a:gd name="connsiteX3" fmla="*/ 278559 w 2349585"/>
              <a:gd name="connsiteY3" fmla="*/ 54501 h 865955"/>
              <a:gd name="connsiteX4" fmla="*/ 278559 w 2349585"/>
              <a:gd name="connsiteY4" fmla="*/ 84779 h 865955"/>
              <a:gd name="connsiteX5" fmla="*/ 339116 w 2349585"/>
              <a:gd name="connsiteY5" fmla="*/ 84779 h 865955"/>
              <a:gd name="connsiteX6" fmla="*/ 339116 w 2349585"/>
              <a:gd name="connsiteY6" fmla="*/ 121113 h 865955"/>
              <a:gd name="connsiteX7" fmla="*/ 405728 w 2349585"/>
              <a:gd name="connsiteY7" fmla="*/ 121113 h 865955"/>
              <a:gd name="connsiteX8" fmla="*/ 405728 w 2349585"/>
              <a:gd name="connsiteY8" fmla="*/ 151391 h 865955"/>
              <a:gd name="connsiteX9" fmla="*/ 496562 w 2349585"/>
              <a:gd name="connsiteY9" fmla="*/ 151391 h 865955"/>
              <a:gd name="connsiteX10" fmla="*/ 496562 w 2349585"/>
              <a:gd name="connsiteY10" fmla="*/ 205892 h 865955"/>
              <a:gd name="connsiteX11" fmla="*/ 629786 w 2349585"/>
              <a:gd name="connsiteY11" fmla="*/ 205892 h 865955"/>
              <a:gd name="connsiteX12" fmla="*/ 629786 w 2349585"/>
              <a:gd name="connsiteY12" fmla="*/ 284615 h 865955"/>
              <a:gd name="connsiteX13" fmla="*/ 775121 w 2349585"/>
              <a:gd name="connsiteY13" fmla="*/ 423895 h 865955"/>
              <a:gd name="connsiteX14" fmla="*/ 835677 w 2349585"/>
              <a:gd name="connsiteY14" fmla="*/ 423895 h 865955"/>
              <a:gd name="connsiteX15" fmla="*/ 926512 w 2349585"/>
              <a:gd name="connsiteY15" fmla="*/ 502618 h 865955"/>
              <a:gd name="connsiteX16" fmla="*/ 987068 w 2349585"/>
              <a:gd name="connsiteY16" fmla="*/ 526840 h 865955"/>
              <a:gd name="connsiteX17" fmla="*/ 1053680 w 2349585"/>
              <a:gd name="connsiteY17" fmla="*/ 587397 h 865955"/>
              <a:gd name="connsiteX18" fmla="*/ 1156626 w 2349585"/>
              <a:gd name="connsiteY18" fmla="*/ 684287 h 865955"/>
              <a:gd name="connsiteX19" fmla="*/ 1320128 w 2349585"/>
              <a:gd name="connsiteY19" fmla="*/ 684287 h 865955"/>
              <a:gd name="connsiteX20" fmla="*/ 1320128 w 2349585"/>
              <a:gd name="connsiteY20" fmla="*/ 684287 h 865955"/>
              <a:gd name="connsiteX21" fmla="*/ 1356461 w 2349585"/>
              <a:gd name="connsiteY21" fmla="*/ 744843 h 865955"/>
              <a:gd name="connsiteX22" fmla="*/ 1580520 w 2349585"/>
              <a:gd name="connsiteY22" fmla="*/ 744843 h 865955"/>
              <a:gd name="connsiteX23" fmla="*/ 1574464 w 2349585"/>
              <a:gd name="connsiteY23" fmla="*/ 775121 h 865955"/>
              <a:gd name="connsiteX24" fmla="*/ 1955969 w 2349585"/>
              <a:gd name="connsiteY24" fmla="*/ 805399 h 865955"/>
              <a:gd name="connsiteX25" fmla="*/ 1955969 w 2349585"/>
              <a:gd name="connsiteY25" fmla="*/ 865955 h 865955"/>
              <a:gd name="connsiteX26" fmla="*/ 2349585 w 2349585"/>
              <a:gd name="connsiteY26" fmla="*/ 865955 h 865955"/>
              <a:gd name="connsiteX0" fmla="*/ 0 w 2349585"/>
              <a:gd name="connsiteY0" fmla="*/ 0 h 865955"/>
              <a:gd name="connsiteX1" fmla="*/ 193781 w 2349585"/>
              <a:gd name="connsiteY1" fmla="*/ 0 h 865955"/>
              <a:gd name="connsiteX2" fmla="*/ 193781 w 2349585"/>
              <a:gd name="connsiteY2" fmla="*/ 54501 h 865955"/>
              <a:gd name="connsiteX3" fmla="*/ 278559 w 2349585"/>
              <a:gd name="connsiteY3" fmla="*/ 54501 h 865955"/>
              <a:gd name="connsiteX4" fmla="*/ 278559 w 2349585"/>
              <a:gd name="connsiteY4" fmla="*/ 84779 h 865955"/>
              <a:gd name="connsiteX5" fmla="*/ 339116 w 2349585"/>
              <a:gd name="connsiteY5" fmla="*/ 84779 h 865955"/>
              <a:gd name="connsiteX6" fmla="*/ 339116 w 2349585"/>
              <a:gd name="connsiteY6" fmla="*/ 121113 h 865955"/>
              <a:gd name="connsiteX7" fmla="*/ 405728 w 2349585"/>
              <a:gd name="connsiteY7" fmla="*/ 121113 h 865955"/>
              <a:gd name="connsiteX8" fmla="*/ 405728 w 2349585"/>
              <a:gd name="connsiteY8" fmla="*/ 151391 h 865955"/>
              <a:gd name="connsiteX9" fmla="*/ 496562 w 2349585"/>
              <a:gd name="connsiteY9" fmla="*/ 151391 h 865955"/>
              <a:gd name="connsiteX10" fmla="*/ 496562 w 2349585"/>
              <a:gd name="connsiteY10" fmla="*/ 205892 h 865955"/>
              <a:gd name="connsiteX11" fmla="*/ 629786 w 2349585"/>
              <a:gd name="connsiteY11" fmla="*/ 205892 h 865955"/>
              <a:gd name="connsiteX12" fmla="*/ 629786 w 2349585"/>
              <a:gd name="connsiteY12" fmla="*/ 284615 h 865955"/>
              <a:gd name="connsiteX13" fmla="*/ 775121 w 2349585"/>
              <a:gd name="connsiteY13" fmla="*/ 423895 h 865955"/>
              <a:gd name="connsiteX14" fmla="*/ 835677 w 2349585"/>
              <a:gd name="connsiteY14" fmla="*/ 423895 h 865955"/>
              <a:gd name="connsiteX15" fmla="*/ 926512 w 2349585"/>
              <a:gd name="connsiteY15" fmla="*/ 502618 h 865955"/>
              <a:gd name="connsiteX16" fmla="*/ 987068 w 2349585"/>
              <a:gd name="connsiteY16" fmla="*/ 526840 h 865955"/>
              <a:gd name="connsiteX17" fmla="*/ 1053680 w 2349585"/>
              <a:gd name="connsiteY17" fmla="*/ 587397 h 865955"/>
              <a:gd name="connsiteX18" fmla="*/ 1156626 w 2349585"/>
              <a:gd name="connsiteY18" fmla="*/ 684287 h 865955"/>
              <a:gd name="connsiteX19" fmla="*/ 1320128 w 2349585"/>
              <a:gd name="connsiteY19" fmla="*/ 684287 h 865955"/>
              <a:gd name="connsiteX20" fmla="*/ 1320128 w 2349585"/>
              <a:gd name="connsiteY20" fmla="*/ 684287 h 865955"/>
              <a:gd name="connsiteX21" fmla="*/ 1356461 w 2349585"/>
              <a:gd name="connsiteY21" fmla="*/ 744843 h 865955"/>
              <a:gd name="connsiteX22" fmla="*/ 1580520 w 2349585"/>
              <a:gd name="connsiteY22" fmla="*/ 744843 h 865955"/>
              <a:gd name="connsiteX23" fmla="*/ 1574464 w 2349585"/>
              <a:gd name="connsiteY23" fmla="*/ 775121 h 865955"/>
              <a:gd name="connsiteX24" fmla="*/ 1955969 w 2349585"/>
              <a:gd name="connsiteY24" fmla="*/ 775121 h 865955"/>
              <a:gd name="connsiteX25" fmla="*/ 1955969 w 2349585"/>
              <a:gd name="connsiteY25" fmla="*/ 865955 h 865955"/>
              <a:gd name="connsiteX26" fmla="*/ 2349585 w 2349585"/>
              <a:gd name="connsiteY26" fmla="*/ 865955 h 86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85" h="865955">
                <a:moveTo>
                  <a:pt x="0" y="0"/>
                </a:moveTo>
                <a:lnTo>
                  <a:pt x="193781" y="0"/>
                </a:lnTo>
                <a:lnTo>
                  <a:pt x="193781" y="54501"/>
                </a:lnTo>
                <a:lnTo>
                  <a:pt x="278559" y="54501"/>
                </a:lnTo>
                <a:lnTo>
                  <a:pt x="278559" y="84779"/>
                </a:lnTo>
                <a:lnTo>
                  <a:pt x="339116" y="84779"/>
                </a:lnTo>
                <a:lnTo>
                  <a:pt x="339116" y="121113"/>
                </a:lnTo>
                <a:lnTo>
                  <a:pt x="405728" y="121113"/>
                </a:lnTo>
                <a:lnTo>
                  <a:pt x="405728" y="151391"/>
                </a:lnTo>
                <a:lnTo>
                  <a:pt x="496562" y="151391"/>
                </a:lnTo>
                <a:lnTo>
                  <a:pt x="496562" y="205892"/>
                </a:lnTo>
                <a:lnTo>
                  <a:pt x="629786" y="205892"/>
                </a:lnTo>
                <a:lnTo>
                  <a:pt x="629786" y="284615"/>
                </a:lnTo>
                <a:lnTo>
                  <a:pt x="775121" y="423895"/>
                </a:lnTo>
                <a:lnTo>
                  <a:pt x="835677" y="423895"/>
                </a:lnTo>
                <a:lnTo>
                  <a:pt x="926512" y="502618"/>
                </a:lnTo>
                <a:lnTo>
                  <a:pt x="987068" y="526840"/>
                </a:lnTo>
                <a:lnTo>
                  <a:pt x="1053680" y="587397"/>
                </a:lnTo>
                <a:lnTo>
                  <a:pt x="1156626" y="684287"/>
                </a:lnTo>
                <a:lnTo>
                  <a:pt x="1320128" y="684287"/>
                </a:lnTo>
                <a:lnTo>
                  <a:pt x="1320128" y="684287"/>
                </a:lnTo>
                <a:lnTo>
                  <a:pt x="1356461" y="744843"/>
                </a:lnTo>
                <a:lnTo>
                  <a:pt x="1580520" y="744843"/>
                </a:lnTo>
                <a:lnTo>
                  <a:pt x="1574464" y="775121"/>
                </a:lnTo>
                <a:lnTo>
                  <a:pt x="1955969" y="775121"/>
                </a:lnTo>
                <a:lnTo>
                  <a:pt x="1955969" y="865955"/>
                </a:lnTo>
                <a:lnTo>
                  <a:pt x="2349585" y="865955"/>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a:extLst>
              <a:ext uri="{FF2B5EF4-FFF2-40B4-BE49-F238E27FC236}">
                <a16:creationId xmlns="" xmlns:a16="http://schemas.microsoft.com/office/drawing/2014/main" id="{97417324-BF90-2508-2DCA-96A70FA78AD6}"/>
              </a:ext>
            </a:extLst>
          </p:cNvPr>
          <p:cNvSpPr/>
          <p:nvPr/>
        </p:nvSpPr>
        <p:spPr>
          <a:xfrm>
            <a:off x="9113722" y="2718977"/>
            <a:ext cx="2416196" cy="817510"/>
          </a:xfrm>
          <a:custGeom>
            <a:avLst/>
            <a:gdLst>
              <a:gd name="connsiteX0" fmla="*/ 0 w 2416196"/>
              <a:gd name="connsiteY0" fmla="*/ 0 h 817510"/>
              <a:gd name="connsiteX1" fmla="*/ 127168 w 2416196"/>
              <a:gd name="connsiteY1" fmla="*/ 0 h 817510"/>
              <a:gd name="connsiteX2" fmla="*/ 127168 w 2416196"/>
              <a:gd name="connsiteY2" fmla="*/ 0 h 817510"/>
              <a:gd name="connsiteX3" fmla="*/ 127168 w 2416196"/>
              <a:gd name="connsiteY3" fmla="*/ 72668 h 817510"/>
              <a:gd name="connsiteX4" fmla="*/ 193780 w 2416196"/>
              <a:gd name="connsiteY4" fmla="*/ 72668 h 817510"/>
              <a:gd name="connsiteX5" fmla="*/ 193780 w 2416196"/>
              <a:gd name="connsiteY5" fmla="*/ 139280 h 817510"/>
              <a:gd name="connsiteX6" fmla="*/ 375449 w 2416196"/>
              <a:gd name="connsiteY6" fmla="*/ 139280 h 817510"/>
              <a:gd name="connsiteX7" fmla="*/ 375449 w 2416196"/>
              <a:gd name="connsiteY7" fmla="*/ 193781 h 817510"/>
              <a:gd name="connsiteX8" fmla="*/ 490506 w 2416196"/>
              <a:gd name="connsiteY8" fmla="*/ 193781 h 817510"/>
              <a:gd name="connsiteX9" fmla="*/ 490506 w 2416196"/>
              <a:gd name="connsiteY9" fmla="*/ 260393 h 817510"/>
              <a:gd name="connsiteX10" fmla="*/ 551062 w 2416196"/>
              <a:gd name="connsiteY10" fmla="*/ 260393 h 817510"/>
              <a:gd name="connsiteX11" fmla="*/ 641897 w 2416196"/>
              <a:gd name="connsiteY11" fmla="*/ 363338 h 817510"/>
              <a:gd name="connsiteX12" fmla="*/ 981012 w 2416196"/>
              <a:gd name="connsiteY12" fmla="*/ 363338 h 817510"/>
              <a:gd name="connsiteX13" fmla="*/ 981012 w 2416196"/>
              <a:gd name="connsiteY13" fmla="*/ 363338 h 817510"/>
              <a:gd name="connsiteX14" fmla="*/ 981012 w 2416196"/>
              <a:gd name="connsiteY14" fmla="*/ 363338 h 817510"/>
              <a:gd name="connsiteX15" fmla="*/ 1017346 w 2416196"/>
              <a:gd name="connsiteY15" fmla="*/ 399672 h 817510"/>
              <a:gd name="connsiteX16" fmla="*/ 1071846 w 2416196"/>
              <a:gd name="connsiteY16" fmla="*/ 399672 h 817510"/>
              <a:gd name="connsiteX17" fmla="*/ 1071846 w 2416196"/>
              <a:gd name="connsiteY17" fmla="*/ 454173 h 817510"/>
              <a:gd name="connsiteX18" fmla="*/ 1168736 w 2416196"/>
              <a:gd name="connsiteY18" fmla="*/ 514729 h 817510"/>
              <a:gd name="connsiteX19" fmla="*/ 1489685 w 2416196"/>
              <a:gd name="connsiteY19" fmla="*/ 514729 h 817510"/>
              <a:gd name="connsiteX20" fmla="*/ 1568408 w 2416196"/>
              <a:gd name="connsiteY20" fmla="*/ 599508 h 817510"/>
              <a:gd name="connsiteX21" fmla="*/ 1695576 w 2416196"/>
              <a:gd name="connsiteY21" fmla="*/ 599508 h 817510"/>
              <a:gd name="connsiteX22" fmla="*/ 1731910 w 2416196"/>
              <a:gd name="connsiteY22" fmla="*/ 678231 h 817510"/>
              <a:gd name="connsiteX23" fmla="*/ 2046803 w 2416196"/>
              <a:gd name="connsiteY23" fmla="*/ 678231 h 817510"/>
              <a:gd name="connsiteX24" fmla="*/ 2046803 w 2416196"/>
              <a:gd name="connsiteY24" fmla="*/ 817510 h 817510"/>
              <a:gd name="connsiteX25" fmla="*/ 2416196 w 2416196"/>
              <a:gd name="connsiteY25" fmla="*/ 817510 h 81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16196" h="817510">
                <a:moveTo>
                  <a:pt x="0" y="0"/>
                </a:moveTo>
                <a:lnTo>
                  <a:pt x="127168" y="0"/>
                </a:lnTo>
                <a:lnTo>
                  <a:pt x="127168" y="0"/>
                </a:lnTo>
                <a:lnTo>
                  <a:pt x="127168" y="72668"/>
                </a:lnTo>
                <a:lnTo>
                  <a:pt x="193780" y="72668"/>
                </a:lnTo>
                <a:lnTo>
                  <a:pt x="193780" y="139280"/>
                </a:lnTo>
                <a:lnTo>
                  <a:pt x="375449" y="139280"/>
                </a:lnTo>
                <a:lnTo>
                  <a:pt x="375449" y="193781"/>
                </a:lnTo>
                <a:lnTo>
                  <a:pt x="490506" y="193781"/>
                </a:lnTo>
                <a:lnTo>
                  <a:pt x="490506" y="260393"/>
                </a:lnTo>
                <a:lnTo>
                  <a:pt x="551062" y="260393"/>
                </a:lnTo>
                <a:lnTo>
                  <a:pt x="641897" y="363338"/>
                </a:lnTo>
                <a:lnTo>
                  <a:pt x="981012" y="363338"/>
                </a:lnTo>
                <a:lnTo>
                  <a:pt x="981012" y="363338"/>
                </a:lnTo>
                <a:lnTo>
                  <a:pt x="981012" y="363338"/>
                </a:lnTo>
                <a:lnTo>
                  <a:pt x="1017346" y="399672"/>
                </a:lnTo>
                <a:lnTo>
                  <a:pt x="1071846" y="399672"/>
                </a:lnTo>
                <a:lnTo>
                  <a:pt x="1071846" y="454173"/>
                </a:lnTo>
                <a:lnTo>
                  <a:pt x="1168736" y="514729"/>
                </a:lnTo>
                <a:lnTo>
                  <a:pt x="1489685" y="514729"/>
                </a:lnTo>
                <a:lnTo>
                  <a:pt x="1568408" y="599508"/>
                </a:lnTo>
                <a:lnTo>
                  <a:pt x="1695576" y="599508"/>
                </a:lnTo>
                <a:lnTo>
                  <a:pt x="1731910" y="678231"/>
                </a:lnTo>
                <a:lnTo>
                  <a:pt x="2046803" y="678231"/>
                </a:lnTo>
                <a:lnTo>
                  <a:pt x="2046803" y="817510"/>
                </a:lnTo>
                <a:lnTo>
                  <a:pt x="2416196" y="817510"/>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 xmlns:a16="http://schemas.microsoft.com/office/drawing/2014/main" id="{D0285923-B436-79DD-CCDB-66DD16DDA1EB}"/>
              </a:ext>
            </a:extLst>
          </p:cNvPr>
          <p:cNvSpPr txBox="1"/>
          <p:nvPr/>
        </p:nvSpPr>
        <p:spPr>
          <a:xfrm>
            <a:off x="7289140" y="3503275"/>
            <a:ext cx="1216772" cy="220573"/>
          </a:xfrm>
          <a:prstGeom prst="rect">
            <a:avLst/>
          </a:prstGeom>
          <a:noFill/>
        </p:spPr>
        <p:txBody>
          <a:bodyPr wrap="square" rtlCol="0">
            <a:spAutoFit/>
          </a:bodyPr>
          <a:lstStyle/>
          <a:p>
            <a:pPr>
              <a:lnSpc>
                <a:spcPts val="980"/>
              </a:lnSpc>
            </a:pPr>
            <a:r>
              <a:rPr lang="fr-FR" sz="900" b="1" dirty="0">
                <a:solidFill>
                  <a:schemeClr val="bg2"/>
                </a:solidFill>
              </a:rPr>
              <a:t>NIVO + CT</a:t>
            </a:r>
          </a:p>
        </p:txBody>
      </p:sp>
    </p:spTree>
    <p:extLst>
      <p:ext uri="{BB962C8B-B14F-4D97-AF65-F5344CB8AC3E}">
        <p14:creationId xmlns:p14="http://schemas.microsoft.com/office/powerpoint/2010/main" val="1841760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CM 816 selon l’expression de PD-L1</a:t>
            </a:r>
          </a:p>
        </p:txBody>
      </p:sp>
      <mc:AlternateContent xmlns:mc="http://schemas.openxmlformats.org/markup-compatibility/2006" xmlns:a14="http://schemas.microsoft.com/office/drawing/2010/main">
        <mc:Choice Requires="a14">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10409866" cy="3692587"/>
              </a:xfrm>
            </p:spPr>
            <p:txBody>
              <a:bodyPr>
                <a:noAutofit/>
              </a:bodyPr>
              <a:lstStyle/>
              <a:p>
                <a:pPr>
                  <a:spcAft>
                    <a:spcPts val="1800"/>
                  </a:spcAft>
                </a:pPr>
                <a:r>
                  <a:rPr lang="fr-FR" dirty="0"/>
                  <a:t>Analyse exploratoire </a:t>
                </a:r>
              </a:p>
              <a:p>
                <a:pPr>
                  <a:spcAft>
                    <a:spcPts val="600"/>
                  </a:spcAft>
                </a:pPr>
                <a:r>
                  <a:rPr lang="fr-FR" dirty="0"/>
                  <a:t>Bénéfice très supérieur chez les patients PD-L1 positifs par rapport aux patients négatifs</a:t>
                </a:r>
              </a:p>
              <a:p>
                <a:pPr lvl="1">
                  <a:spcAft>
                    <a:spcPts val="600"/>
                  </a:spcAft>
                </a:pPr>
                <a:r>
                  <a:rPr lang="fr-FR" dirty="0">
                    <a:solidFill>
                      <a:schemeClr val="tx1"/>
                    </a:solidFill>
                  </a:rPr>
                  <a:t>﻿﻿</a:t>
                </a:r>
                <a:r>
                  <a:rPr lang="fr-FR" sz="1800" dirty="0" err="1"/>
                  <a:t>pCR</a:t>
                </a:r>
                <a:r>
                  <a:rPr lang="fr-FR" sz="1800" dirty="0"/>
                  <a:t> : 32,6 % </a:t>
                </a:r>
                <a:r>
                  <a:rPr lang="fr-FR" sz="1800" i="1" dirty="0"/>
                  <a:t>vs </a:t>
                </a:r>
                <a:r>
                  <a:rPr lang="fr-FR" sz="1800" dirty="0"/>
                  <a:t>2,2 % (PD-L1</a:t>
                </a:r>
                <a14:m>
                  <m:oMath xmlns:m="http://schemas.openxmlformats.org/officeDocument/2006/math">
                    <m:r>
                      <a:rPr lang="fr-FR" sz="1800" b="0" i="0" smtClean="0">
                        <a:latin typeface="Cambria Math" panose="02040503050406030204" pitchFamily="18" charset="0"/>
                      </a:rPr>
                      <m:t> </m:t>
                    </m:r>
                    <m:r>
                      <a:rPr lang="fr-FR" sz="1800">
                        <a:latin typeface="Cambria Math" panose="02040503050406030204" pitchFamily="18" charset="0"/>
                      </a:rPr>
                      <m:t>≥</m:t>
                    </m:r>
                  </m:oMath>
                </a14:m>
                <a:r>
                  <a:rPr lang="fr-FR" sz="1800" dirty="0"/>
                  <a:t> 1 %), 16,7 % </a:t>
                </a:r>
                <a:r>
                  <a:rPr lang="fr-FR" sz="1800" i="1" dirty="0"/>
                  <a:t>vs</a:t>
                </a:r>
                <a:r>
                  <a:rPr lang="fr-FR" sz="1800" dirty="0"/>
                  <a:t> 2,6 % (PD-L1 &lt; 1 %)</a:t>
                </a:r>
              </a:p>
              <a:p>
                <a:pPr lvl="1">
                  <a:spcAft>
                    <a:spcPts val="600"/>
                  </a:spcAft>
                </a:pPr>
                <a:r>
                  <a:rPr lang="fr-FR" sz="1800" dirty="0"/>
                  <a:t>EFS à 3 ans : 72 % </a:t>
                </a:r>
                <a:r>
                  <a:rPr lang="fr-FR" sz="1800" i="1" dirty="0"/>
                  <a:t>vs</a:t>
                </a:r>
                <a:r>
                  <a:rPr lang="fr-FR" sz="1800" dirty="0"/>
                  <a:t> 47 %, 42 %</a:t>
                </a:r>
                <a:r>
                  <a:rPr lang="fr-FR" sz="1800" i="1" dirty="0"/>
                  <a:t> vs </a:t>
                </a:r>
                <a:r>
                  <a:rPr lang="fr-FR" sz="1800" dirty="0"/>
                  <a:t>39 %</a:t>
                </a:r>
              </a:p>
              <a:p>
                <a:pPr lvl="1">
                  <a:spcAft>
                    <a:spcPts val="1800"/>
                  </a:spcAft>
                </a:pPr>
                <a:r>
                  <a:rPr lang="fr-FR" sz="1800" dirty="0"/>
                  <a:t>SG à 3 ans : 85 % </a:t>
                </a:r>
                <a:r>
                  <a:rPr lang="fr-FR" sz="1800" i="1" dirty="0"/>
                  <a:t>vs</a:t>
                </a:r>
                <a:r>
                  <a:rPr lang="fr-FR" sz="1800" dirty="0"/>
                  <a:t> 66 %, 71 % </a:t>
                </a:r>
                <a:r>
                  <a:rPr lang="fr-FR" sz="1800" i="1" dirty="0"/>
                  <a:t>vs</a:t>
                </a:r>
                <a:r>
                  <a:rPr lang="fr-FR" sz="1800" dirty="0"/>
                  <a:t> 60 %</a:t>
                </a:r>
              </a:p>
              <a:p>
                <a:pPr>
                  <a:spcAft>
                    <a:spcPts val="1800"/>
                  </a:spcAft>
                </a:pPr>
                <a:r>
                  <a:rPr lang="fr-FR" dirty="0"/>
                  <a:t>Va dans le sens de l’AMM européenne</a:t>
                </a:r>
              </a:p>
              <a:p>
                <a:pPr>
                  <a:spcAft>
                    <a:spcPts val="1200"/>
                  </a:spcAft>
                </a:pPr>
                <a:r>
                  <a:rPr lang="fr-FR" dirty="0"/>
                  <a:t>Bénéfice tout de même chez les patients PD-L1 négatifs surtout en taux de survie globale à 3 ans</a:t>
                </a:r>
              </a:p>
            </p:txBody>
          </p:sp>
        </mc:Choice>
        <mc:Fallback xmlns="">
          <p:sp>
            <p:nvSpPr>
              <p:cNvPr id="9" name="Espace réservé du contenu 8">
                <a:extLst>
                  <a:ext uri="{FF2B5EF4-FFF2-40B4-BE49-F238E27FC236}">
                    <a16:creationId xmlns:a16="http://schemas.microsoft.com/office/drawing/2014/main" xmlns:a14="http://schemas.microsoft.com/office/drawing/2010/main" xmlns="" id="{5AEBAC3C-5544-0830-F12B-D7396A540A26}"/>
                  </a:ext>
                </a:extLst>
              </p:cNvPr>
              <p:cNvSpPr>
                <a:spLocks noGrp="1" noRot="1" noChangeAspect="1" noMove="1" noResize="1" noEditPoints="1" noAdjustHandles="1" noChangeArrowheads="1" noChangeShapeType="1" noTextEdit="1"/>
              </p:cNvSpPr>
              <p:nvPr>
                <p:ph sz="quarter" idx="10"/>
              </p:nvPr>
            </p:nvSpPr>
            <p:spPr>
              <a:xfrm>
                <a:off x="1250889" y="1316203"/>
                <a:ext cx="10409866" cy="3692587"/>
              </a:xfrm>
              <a:blipFill rotWithShape="0">
                <a:blip r:embed="rId2"/>
                <a:stretch>
                  <a:fillRect l="-468" t="-1155" b="-5776"/>
                </a:stretch>
              </a:blipFill>
            </p:spPr>
            <p:txBody>
              <a:bodyPr/>
              <a:lstStyle/>
              <a:p>
                <a:r>
                  <a:rPr lang="fr-FR">
                    <a:noFill/>
                  </a:rPr>
                  <a:t> </a:t>
                </a:r>
              </a:p>
            </p:txBody>
          </p:sp>
        </mc:Fallback>
      </mc:AlternateContent>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M</a:t>
            </a:r>
            <a:r>
              <a:rPr lang="fr-FR" dirty="0" smtClean="0"/>
              <a:t>. P. </a:t>
            </a:r>
            <a:r>
              <a:rPr lang="fr-FR" dirty="0" err="1"/>
              <a:t>Pulla</a:t>
            </a:r>
            <a:r>
              <a:rPr lang="fr-FR" dirty="0"/>
              <a:t> et al. ESMO</a:t>
            </a:r>
            <a:r>
              <a:rPr lang="fr-FR" baseline="30000" dirty="0">
                <a:solidFill>
                  <a:srgbClr val="FFFFFF"/>
                </a:solidFill>
              </a:rPr>
              <a:t>®</a:t>
            </a:r>
            <a:r>
              <a:rPr lang="fr-FR" dirty="0"/>
              <a:t> 2023 Abs. #LBA 57</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96417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p:txBody>
          <a:bodyPr/>
          <a:lstStyle/>
          <a:p>
            <a:r>
              <a:rPr lang="fr-FR" sz="7200" dirty="0"/>
              <a:t>CBNPC </a:t>
            </a:r>
            <a:r>
              <a:rPr lang="fr-FR" sz="7200" dirty="0" err="1"/>
              <a:t>résécables</a:t>
            </a:r>
            <a:endParaRPr lang="fr-FR" sz="7200" dirty="0"/>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83496" y="3576007"/>
            <a:ext cx="10370160" cy="1690915"/>
          </a:xfrm>
        </p:spPr>
        <p:txBody>
          <a:bodyPr/>
          <a:lstStyle/>
          <a:p>
            <a:r>
              <a:rPr lang="fr-FR" dirty="0" err="1"/>
              <a:t>Néoadjuvant</a:t>
            </a:r>
            <a:r>
              <a:rPr lang="fr-FR" dirty="0"/>
              <a:t> &amp; immunothérapie</a:t>
            </a:r>
            <a:endParaRPr lang="fr-FR" i="1" dirty="0"/>
          </a:p>
        </p:txBody>
      </p:sp>
    </p:spTree>
    <p:extLst>
      <p:ext uri="{BB962C8B-B14F-4D97-AF65-F5344CB8AC3E}">
        <p14:creationId xmlns:p14="http://schemas.microsoft.com/office/powerpoint/2010/main" val="359930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06583" y="1595593"/>
            <a:ext cx="10370160" cy="1690915"/>
          </a:xfrm>
        </p:spPr>
        <p:txBody>
          <a:bodyPr/>
          <a:lstStyle/>
          <a:p>
            <a:r>
              <a:rPr lang="fr-FR" dirty="0" err="1"/>
              <a:t>Ipilimumab</a:t>
            </a:r>
            <a:r>
              <a:rPr lang="fr-FR" dirty="0"/>
              <a:t> et </a:t>
            </a:r>
            <a:r>
              <a:rPr lang="fr-FR" dirty="0" err="1"/>
              <a:t>nivolumab</a:t>
            </a:r>
            <a:r>
              <a:rPr lang="fr-FR" dirty="0"/>
              <a:t> en association en </a:t>
            </a:r>
            <a:r>
              <a:rPr lang="fr-FR" dirty="0" err="1"/>
              <a:t>néoadjuvant</a:t>
            </a:r>
            <a:r>
              <a:rPr lang="fr-FR" dirty="0"/>
              <a:t> pour les CBNPC opérables</a:t>
            </a:r>
          </a:p>
        </p:txBody>
      </p:sp>
      <p:sp>
        <p:nvSpPr>
          <p:cNvPr id="4" name="Espace réservé du texte 3"/>
          <p:cNvSpPr>
            <a:spLocks noGrp="1"/>
          </p:cNvSpPr>
          <p:nvPr>
            <p:ph type="body" sz="quarter" idx="18"/>
          </p:nvPr>
        </p:nvSpPr>
        <p:spPr/>
        <p:txBody>
          <a:bodyPr/>
          <a:lstStyle/>
          <a:p>
            <a:r>
              <a:rPr lang="fr-FR" sz="3600" dirty="0"/>
              <a:t> Etude de phase 3 CheckMate 816  </a:t>
            </a:r>
          </a:p>
        </p:txBody>
      </p:sp>
      <p:sp>
        <p:nvSpPr>
          <p:cNvPr id="6" name="Espace réservé du texte 2">
            <a:extLst>
              <a:ext uri="{FF2B5EF4-FFF2-40B4-BE49-F238E27FC236}">
                <a16:creationId xmlns="" xmlns:a16="http://schemas.microsoft.com/office/drawing/2014/main" id="{74628B48-AE63-BD37-8EC9-9B4AD5B8F144}"/>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ea typeface="Calibri" panose="020F0502020204030204" pitchFamily="34" charset="0"/>
                <a:cs typeface="Times New Roman" panose="02020603050405020304" pitchFamily="18" charset="0"/>
              </a:rPr>
              <a:t>MM. </a:t>
            </a:r>
            <a:r>
              <a:rPr lang="fr-FR" sz="1200" i="1" dirty="0" err="1">
                <a:solidFill>
                  <a:schemeClr val="bg1"/>
                </a:solidFill>
                <a:latin typeface="+mj-lt"/>
                <a:ea typeface="Calibri" panose="020F0502020204030204" pitchFamily="34" charset="0"/>
                <a:cs typeface="Times New Roman" panose="02020603050405020304" pitchFamily="18" charset="0"/>
              </a:rPr>
              <a:t>Awad</a:t>
            </a:r>
            <a:r>
              <a:rPr lang="fr-FR" sz="1200" i="1" dirty="0">
                <a:solidFill>
                  <a:schemeClr val="bg1"/>
                </a:solidFill>
                <a:latin typeface="+mj-lt"/>
                <a:ea typeface="Calibri" panose="020F0502020204030204" pitchFamily="34" charset="0"/>
                <a:cs typeface="Times New Roman" panose="02020603050405020304" pitchFamily="18" charset="0"/>
              </a:rPr>
              <a:t> </a:t>
            </a:r>
            <a:r>
              <a:rPr lang="fr-FR" sz="1200" i="1" dirty="0">
                <a:solidFill>
                  <a:schemeClr val="bg1"/>
                </a:solidFill>
                <a:latin typeface="+mj-lt"/>
              </a:rPr>
              <a:t>et al., ESMO</a:t>
            </a:r>
            <a:r>
              <a:rPr lang="fr-FR" sz="1200" i="1" baseline="30000" dirty="0">
                <a:solidFill>
                  <a:schemeClr val="bg1"/>
                </a:solidFill>
                <a:latin typeface="+mj-lt"/>
              </a:rPr>
              <a:t>® </a:t>
            </a:r>
            <a:r>
              <a:rPr lang="fr-FR" sz="1200" i="1" dirty="0">
                <a:solidFill>
                  <a:schemeClr val="bg1"/>
                </a:solidFill>
                <a:latin typeface="+mj-lt"/>
              </a:rPr>
              <a:t>2023, Abs.#1261O</a:t>
            </a:r>
          </a:p>
        </p:txBody>
      </p:sp>
    </p:spTree>
    <p:extLst>
      <p:ext uri="{BB962C8B-B14F-4D97-AF65-F5344CB8AC3E}">
        <p14:creationId xmlns:p14="http://schemas.microsoft.com/office/powerpoint/2010/main" val="2962530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l’essai</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fr-FR" dirty="0"/>
              <a:t>Etude </a:t>
            </a:r>
            <a:r>
              <a:rPr lang="fr-FR" dirty="0" err="1"/>
              <a:t>CheckMate</a:t>
            </a:r>
            <a:r>
              <a:rPr lang="fr-FR" dirty="0"/>
              <a:t> 816</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ea typeface="Calibri" panose="020F0502020204030204" pitchFamily="34" charset="0"/>
                <a:cs typeface="Times New Roman" panose="02020603050405020304" pitchFamily="18" charset="0"/>
              </a:rPr>
              <a:t>MM. Awad </a:t>
            </a:r>
            <a:r>
              <a:rPr lang="fr-FR" dirty="0"/>
              <a:t>et al., ESMO</a:t>
            </a:r>
            <a:r>
              <a:rPr lang="fr-FR" baseline="30000" dirty="0"/>
              <a:t>® </a:t>
            </a:r>
            <a:r>
              <a:rPr lang="fr-FR" dirty="0"/>
              <a:t>2023, Abs.#1261O</a:t>
            </a:r>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4401951" y="2285665"/>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N=108</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401951" y="3743278"/>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N=113</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375039" y="2620185"/>
            <a:ext cx="505305" cy="1041551"/>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321968" y="1352700"/>
            <a:ext cx="2838139" cy="2850682"/>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400"/>
              </a:spcBef>
              <a:defRPr/>
            </a:pPr>
            <a:r>
              <a:rPr lang="da-DK" sz="1500" b="1" dirty="0" err="1">
                <a:solidFill>
                  <a:schemeClr val="accent2"/>
                </a:solidFill>
                <a:cs typeface="Arial" panose="020B0604020202020204" pitchFamily="34" charset="0"/>
              </a:rPr>
              <a:t>Critères</a:t>
            </a:r>
            <a:r>
              <a:rPr lang="da-DK" sz="1500" b="1" dirty="0">
                <a:solidFill>
                  <a:schemeClr val="accent2"/>
                </a:solidFill>
                <a:cs typeface="Arial" panose="020B0604020202020204" pitchFamily="34" charset="0"/>
              </a:rPr>
              <a:t> </a:t>
            </a:r>
            <a:r>
              <a:rPr lang="da-DK" sz="1500" b="1" dirty="0" err="1">
                <a:solidFill>
                  <a:schemeClr val="accent2"/>
                </a:solidFill>
                <a:cs typeface="Arial" panose="020B0604020202020204" pitchFamily="34" charset="0"/>
              </a:rPr>
              <a:t>d’inclusion</a:t>
            </a:r>
            <a:endParaRPr lang="da-DK" sz="1500" b="1" dirty="0">
              <a:solidFill>
                <a:schemeClr val="accent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err="1">
                <a:solidFill>
                  <a:schemeClr val="tx2"/>
                </a:solidFill>
                <a:cs typeface="Arial" panose="020B0604020202020204" pitchFamily="34" charset="0"/>
              </a:rPr>
              <a:t>Tumeur</a:t>
            </a:r>
            <a:r>
              <a:rPr lang="en-US" sz="1300" dirty="0">
                <a:solidFill>
                  <a:schemeClr val="tx2"/>
                </a:solidFill>
                <a:cs typeface="Arial" panose="020B0604020202020204" pitchFamily="34" charset="0"/>
              </a:rPr>
              <a:t> de </a:t>
            </a:r>
            <a:r>
              <a:rPr lang="en-US" sz="1300" dirty="0" err="1">
                <a:solidFill>
                  <a:schemeClr val="tx2"/>
                </a:solidFill>
                <a:cs typeface="Arial" panose="020B0604020202020204" pitchFamily="34" charset="0"/>
              </a:rPr>
              <a:t>stade</a:t>
            </a:r>
            <a:r>
              <a:rPr lang="en-US" sz="1300" dirty="0">
                <a:solidFill>
                  <a:schemeClr val="tx2"/>
                </a:solidFill>
                <a:cs typeface="Arial" panose="020B0604020202020204" pitchFamily="34" charset="0"/>
              </a:rPr>
              <a:t> IB (≥ 4 cm)-IIIA CBNPC de diagnostic recent et </a:t>
            </a:r>
            <a:r>
              <a:rPr lang="en-US" sz="1300" dirty="0" err="1">
                <a:solidFill>
                  <a:schemeClr val="tx2"/>
                </a:solidFill>
                <a:cs typeface="Arial" panose="020B0604020202020204" pitchFamily="34" charset="0"/>
              </a:rPr>
              <a:t>resecable</a:t>
            </a:r>
            <a:r>
              <a:rPr lang="en-US" sz="1300" dirty="0">
                <a:solidFill>
                  <a:schemeClr val="tx2"/>
                </a:solidFill>
                <a:cs typeface="Arial" panose="020B0604020202020204" pitchFamily="34" charset="0"/>
              </a:rPr>
              <a:t> </a:t>
            </a:r>
            <a:br>
              <a:rPr lang="en-US" sz="1300" dirty="0">
                <a:solidFill>
                  <a:schemeClr val="tx2"/>
                </a:solidFill>
                <a:cs typeface="Arial" panose="020B0604020202020204" pitchFamily="34" charset="0"/>
              </a:rPr>
            </a:br>
            <a:r>
              <a:rPr lang="en-US" sz="1300" dirty="0">
                <a:solidFill>
                  <a:schemeClr val="tx2"/>
                </a:solidFill>
                <a:cs typeface="Arial" panose="020B0604020202020204" pitchFamily="34" charset="0"/>
              </a:rPr>
              <a:t>(AJCC TNM 7</a:t>
            </a:r>
            <a:r>
              <a:rPr lang="en-US" sz="1300" baseline="30000" dirty="0">
                <a:solidFill>
                  <a:schemeClr val="tx2"/>
                </a:solidFill>
                <a:cs typeface="Arial" panose="020B0604020202020204" pitchFamily="34" charset="0"/>
              </a:rPr>
              <a:t>ème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édition</a:t>
            </a:r>
            <a:r>
              <a:rPr lang="en-US" sz="1300" dirty="0">
                <a:solidFill>
                  <a:schemeClr val="tx2"/>
                </a:solidFill>
                <a:cs typeface="Arial" panose="020B0604020202020204" pitchFamily="34" charset="0"/>
              </a:rPr>
              <a:t>)</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ECOG performance status 0-1</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i="1" dirty="0">
                <a:solidFill>
                  <a:schemeClr val="tx2"/>
                </a:solidFill>
                <a:cs typeface="Arial" panose="020B0604020202020204" pitchFamily="34" charset="0"/>
              </a:rPr>
              <a:t>Sans mutation EGFR</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ou</a:t>
            </a:r>
            <a:r>
              <a:rPr lang="en-US" sz="1300" dirty="0">
                <a:solidFill>
                  <a:schemeClr val="tx2"/>
                </a:solidFill>
                <a:cs typeface="Arial" panose="020B0604020202020204" pitchFamily="34" charset="0"/>
              </a:rPr>
              <a:t> rearrangement de </a:t>
            </a:r>
            <a:r>
              <a:rPr lang="en-US" sz="1300" i="1" dirty="0">
                <a:solidFill>
                  <a:schemeClr val="tx2"/>
                </a:solidFill>
                <a:cs typeface="Arial" panose="020B0604020202020204" pitchFamily="34" charset="0"/>
              </a:rPr>
              <a:t>ALK</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connus</a:t>
            </a:r>
            <a:endParaRPr lang="en-US" sz="1300" dirty="0">
              <a:solidFill>
                <a:schemeClr val="tx2"/>
              </a:solidFill>
              <a:cs typeface="Arial" panose="020B0604020202020204" pitchFamily="34" charset="0"/>
            </a:endParaRPr>
          </a:p>
          <a:p>
            <a:pPr defTabSz="450056">
              <a:spcBef>
                <a:spcPts val="1200"/>
              </a:spcBef>
              <a:buClr>
                <a:schemeClr val="bg2"/>
              </a:buClr>
              <a:buSzPct val="70000"/>
              <a:tabLst>
                <a:tab pos="120650" algn="l"/>
              </a:tabLst>
              <a:defRPr/>
            </a:pPr>
            <a:r>
              <a:rPr lang="en-US" sz="1300" b="1" dirty="0" err="1">
                <a:solidFill>
                  <a:schemeClr val="tx2"/>
                </a:solidFill>
                <a:cs typeface="Arial" panose="020B0604020202020204" pitchFamily="34" charset="0"/>
              </a:rPr>
              <a:t>Stratifiés</a:t>
            </a:r>
            <a:r>
              <a:rPr lang="en-US" sz="1300" b="1" dirty="0">
                <a:solidFill>
                  <a:schemeClr val="tx2"/>
                </a:solidFill>
                <a:cs typeface="Arial" panose="020B0604020202020204" pitchFamily="34" charset="0"/>
              </a:rPr>
              <a:t> </a:t>
            </a:r>
            <a:r>
              <a:rPr lang="en-US" sz="1300" b="1" dirty="0" err="1">
                <a:solidFill>
                  <a:schemeClr val="tx2"/>
                </a:solidFill>
                <a:cs typeface="Arial" panose="020B0604020202020204" pitchFamily="34" charset="0"/>
              </a:rPr>
              <a:t>selon</a:t>
            </a:r>
            <a:r>
              <a:rPr lang="en-US" sz="1300" b="1" dirty="0">
                <a:solidFill>
                  <a:schemeClr val="tx2"/>
                </a:solidFill>
                <a:cs typeface="Arial" panose="020B0604020202020204" pitchFamily="34" charset="0"/>
              </a:rPr>
              <a:t/>
            </a:r>
            <a:br>
              <a:rPr lang="en-US" sz="1300" b="1" dirty="0">
                <a:solidFill>
                  <a:schemeClr val="tx2"/>
                </a:solidFill>
                <a:cs typeface="Arial" panose="020B0604020202020204" pitchFamily="34" charset="0"/>
              </a:rPr>
            </a:br>
            <a:r>
              <a:rPr lang="en-US" sz="1300" b="1" dirty="0">
                <a:solidFill>
                  <a:schemeClr val="tx2"/>
                </a:solidFill>
                <a:cs typeface="Arial" panose="020B0604020202020204" pitchFamily="34" charset="0"/>
              </a:rPr>
              <a:t>Stade (IB-II </a:t>
            </a:r>
            <a:r>
              <a:rPr lang="en-US" sz="1300" b="1" i="1" dirty="0">
                <a:solidFill>
                  <a:schemeClr val="tx2"/>
                </a:solidFill>
                <a:cs typeface="Arial" panose="020B0604020202020204" pitchFamily="34" charset="0"/>
              </a:rPr>
              <a:t>vs</a:t>
            </a:r>
            <a:r>
              <a:rPr lang="en-US" sz="1300" b="1" dirty="0">
                <a:solidFill>
                  <a:schemeClr val="tx2"/>
                </a:solidFill>
                <a:cs typeface="Arial" panose="020B0604020202020204" pitchFamily="34" charset="0"/>
              </a:rPr>
              <a:t> IIIA), </a:t>
            </a:r>
            <a:r>
              <a:rPr lang="en-US" sz="1300" b="1" dirty="0" err="1">
                <a:solidFill>
                  <a:schemeClr val="tx2"/>
                </a:solidFill>
                <a:cs typeface="Arial" panose="020B0604020202020204" pitchFamily="34" charset="0"/>
              </a:rPr>
              <a:t>niveau</a:t>
            </a:r>
            <a:r>
              <a:rPr lang="en-US" sz="1300" b="1" dirty="0">
                <a:solidFill>
                  <a:schemeClr val="tx2"/>
                </a:solidFill>
                <a:cs typeface="Arial" panose="020B0604020202020204" pitchFamily="34" charset="0"/>
              </a:rPr>
              <a:t> PD-L1 </a:t>
            </a:r>
            <a:br>
              <a:rPr lang="en-US" sz="1300" b="1" dirty="0">
                <a:solidFill>
                  <a:schemeClr val="tx2"/>
                </a:solidFill>
                <a:cs typeface="Arial" panose="020B0604020202020204" pitchFamily="34" charset="0"/>
              </a:rPr>
            </a:br>
            <a:r>
              <a:rPr lang="en-US" sz="1300" b="1" dirty="0">
                <a:solidFill>
                  <a:schemeClr val="tx2"/>
                </a:solidFill>
                <a:cs typeface="Arial" panose="020B0604020202020204" pitchFamily="34" charset="0"/>
              </a:rPr>
              <a:t>(≥ 1% </a:t>
            </a:r>
            <a:r>
              <a:rPr lang="en-US" sz="1300" b="1" i="1" dirty="0">
                <a:solidFill>
                  <a:schemeClr val="tx2"/>
                </a:solidFill>
                <a:cs typeface="Arial" panose="020B0604020202020204" pitchFamily="34" charset="0"/>
              </a:rPr>
              <a:t>vs</a:t>
            </a:r>
            <a:r>
              <a:rPr lang="en-US" sz="1300" b="1" dirty="0">
                <a:solidFill>
                  <a:schemeClr val="tx2"/>
                </a:solidFill>
                <a:cs typeface="Arial" panose="020B0604020202020204" pitchFamily="34" charset="0"/>
              </a:rPr>
              <a:t> &lt; 1%), et </a:t>
            </a:r>
            <a:r>
              <a:rPr lang="en-US" sz="1300" b="1" dirty="0" err="1">
                <a:solidFill>
                  <a:schemeClr val="tx2"/>
                </a:solidFill>
                <a:cs typeface="Arial" panose="020B0604020202020204" pitchFamily="34" charset="0"/>
              </a:rPr>
              <a:t>sexe</a:t>
            </a:r>
            <a:endParaRPr lang="en-US" sz="1300" b="1" dirty="0">
              <a:solidFill>
                <a:schemeClr val="tx2"/>
              </a:solidFill>
              <a:cs typeface="Arial" panose="020B0604020202020204" pitchFamily="34" charset="0"/>
            </a:endParaRPr>
          </a:p>
        </p:txBody>
      </p:sp>
      <p:sp>
        <p:nvSpPr>
          <p:cNvPr id="30" name="Freeform 41">
            <a:extLst>
              <a:ext uri="{FF2B5EF4-FFF2-40B4-BE49-F238E27FC236}">
                <a16:creationId xmlns="" xmlns:a16="http://schemas.microsoft.com/office/drawing/2014/main" id="{95F85855-8D02-3505-FB4D-5B9AEF81C26B}"/>
              </a:ext>
            </a:extLst>
          </p:cNvPr>
          <p:cNvSpPr/>
          <p:nvPr/>
        </p:nvSpPr>
        <p:spPr>
          <a:xfrm>
            <a:off x="5174475" y="2328635"/>
            <a:ext cx="2816256" cy="602577"/>
          </a:xfrm>
          <a:prstGeom prst="roundRect">
            <a:avLst>
              <a:gd name="adj" fmla="val 9151"/>
            </a:avLst>
          </a:prstGeom>
          <a:solidFill>
            <a:schemeClr val="accent3"/>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400" b="1" dirty="0">
                <a:solidFill>
                  <a:prstClr val="white"/>
                </a:solidFill>
                <a:cs typeface="Arial" panose="020B0604020202020204" pitchFamily="34" charset="0"/>
              </a:rPr>
              <a:t>CT Q3W (3 cycles)</a:t>
            </a:r>
            <a:endParaRPr lang="en-US" sz="1400" b="1" dirty="0">
              <a:solidFill>
                <a:prstClr val="white"/>
              </a:solidFill>
              <a:cs typeface="Arial" panose="020B0604020202020204" pitchFamily="34" charset="0"/>
            </a:endParaRPr>
          </a:p>
        </p:txBody>
      </p:sp>
      <p:sp>
        <p:nvSpPr>
          <p:cNvPr id="31" name="Ellipse 30">
            <a:extLst>
              <a:ext uri="{FF2B5EF4-FFF2-40B4-BE49-F238E27FC236}">
                <a16:creationId xmlns="" xmlns:a16="http://schemas.microsoft.com/office/drawing/2014/main" id="{111B0E5F-943B-A4AC-E37D-CBC483C1F84B}"/>
              </a:ext>
            </a:extLst>
          </p:cNvPr>
          <p:cNvSpPr/>
          <p:nvPr/>
        </p:nvSpPr>
        <p:spPr>
          <a:xfrm>
            <a:off x="4109010" y="2828896"/>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endParaRPr lang="en-US" altLang="zh-CN" sz="1200" b="1" dirty="0">
              <a:solidFill>
                <a:srgbClr val="FFFFFF"/>
              </a:solidFill>
              <a:cs typeface="Arial" panose="020B0604020202020204" pitchFamily="34" charset="0"/>
            </a:endParaRP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80241" y="1070919"/>
            <a:ext cx="10620000" cy="48768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8" name="Freeform 41">
            <a:extLst>
              <a:ext uri="{FF2B5EF4-FFF2-40B4-BE49-F238E27FC236}">
                <a16:creationId xmlns="" xmlns:a16="http://schemas.microsoft.com/office/drawing/2014/main" id="{3D5C626A-C9F5-3543-D919-E0C79D660BB1}"/>
              </a:ext>
            </a:extLst>
          </p:cNvPr>
          <p:cNvSpPr/>
          <p:nvPr/>
        </p:nvSpPr>
        <p:spPr>
          <a:xfrm>
            <a:off x="5183353" y="1377569"/>
            <a:ext cx="2816256" cy="754757"/>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NIVO 360 mg Q3W (3 cycles)</a:t>
            </a:r>
          </a:p>
          <a:p>
            <a:pPr algn="ctr"/>
            <a:r>
              <a:rPr lang="fr-FR" sz="1400" b="1" dirty="0">
                <a:solidFill>
                  <a:prstClr val="white"/>
                </a:solidFill>
                <a:cs typeface="Arial" panose="020B0604020202020204" pitchFamily="34" charset="0"/>
              </a:rPr>
              <a:t>+ CT Q3W (3 cycles)</a:t>
            </a:r>
          </a:p>
        </p:txBody>
      </p:sp>
      <p:sp>
        <p:nvSpPr>
          <p:cNvPr id="6" name="Freeform 41">
            <a:extLst>
              <a:ext uri="{FF2B5EF4-FFF2-40B4-BE49-F238E27FC236}">
                <a16:creationId xmlns="" xmlns:a16="http://schemas.microsoft.com/office/drawing/2014/main" id="{D1DF28D9-1F5E-BC20-D74E-AE7E1016A30E}"/>
              </a:ext>
            </a:extLst>
          </p:cNvPr>
          <p:cNvSpPr/>
          <p:nvPr/>
        </p:nvSpPr>
        <p:spPr>
          <a:xfrm>
            <a:off x="5174475" y="3300667"/>
            <a:ext cx="2816256" cy="654813"/>
          </a:xfrm>
          <a:prstGeom prst="roundRect">
            <a:avLst>
              <a:gd name="adj" fmla="val 9151"/>
            </a:avLst>
          </a:prstGeom>
          <a:solidFill>
            <a:schemeClr val="accent1"/>
          </a:solidFill>
          <a:ln w="25400" cap="flat" cmpd="sng" algn="ctr">
            <a:noFill/>
            <a:prstDash val="solid"/>
          </a:ln>
          <a:effectLst/>
        </p:spPr>
        <p:txBody>
          <a:bodyPr spcFirstLastPara="0" vert="horz" wrap="square" lIns="74434" tIns="74434" rIns="74434" bIns="74434" numCol="1" spcCol="1270" anchor="ctr" anchorCtr="0">
            <a:noAutofit/>
          </a:bodyPr>
          <a:lstStyle/>
          <a:p>
            <a:r>
              <a:rPr lang="fr-FR" sz="1400" b="1" dirty="0">
                <a:solidFill>
                  <a:prstClr val="white"/>
                </a:solidFill>
                <a:cs typeface="Arial" panose="020B0604020202020204" pitchFamily="34" charset="0"/>
              </a:rPr>
              <a:t>NIVO 3 mg/kg Q2W (3 cycles)</a:t>
            </a:r>
          </a:p>
          <a:p>
            <a:r>
              <a:rPr lang="fr-FR" sz="1400" b="1" dirty="0">
                <a:solidFill>
                  <a:prstClr val="white"/>
                </a:solidFill>
                <a:cs typeface="Arial" panose="020B0604020202020204" pitchFamily="34" charset="0"/>
              </a:rPr>
              <a:t>+ IPI 1 mg/kg (cycle 1)</a:t>
            </a:r>
          </a:p>
        </p:txBody>
      </p:sp>
      <p:sp>
        <p:nvSpPr>
          <p:cNvPr id="7" name="Freeform 41">
            <a:extLst>
              <a:ext uri="{FF2B5EF4-FFF2-40B4-BE49-F238E27FC236}">
                <a16:creationId xmlns="" xmlns:a16="http://schemas.microsoft.com/office/drawing/2014/main" id="{C91FA6AF-3C58-3D7B-8AA7-5BCEE5E2D8F6}"/>
              </a:ext>
            </a:extLst>
          </p:cNvPr>
          <p:cNvSpPr/>
          <p:nvPr/>
        </p:nvSpPr>
        <p:spPr>
          <a:xfrm>
            <a:off x="5157999" y="3981302"/>
            <a:ext cx="3027840" cy="280087"/>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r>
              <a:rPr lang="fr-FR" sz="1200" b="1" dirty="0">
                <a:solidFill>
                  <a:srgbClr val="737078"/>
                </a:solidFill>
                <a:cs typeface="Arial" panose="020B0604020202020204" pitchFamily="34" charset="0"/>
              </a:rPr>
              <a:t>Population pour Analyse exploratoire</a:t>
            </a:r>
          </a:p>
        </p:txBody>
      </p:sp>
      <p:sp>
        <p:nvSpPr>
          <p:cNvPr id="8" name="Rectangle à coins arrondis 30">
            <a:extLst>
              <a:ext uri="{FF2B5EF4-FFF2-40B4-BE49-F238E27FC236}">
                <a16:creationId xmlns="" xmlns:a16="http://schemas.microsoft.com/office/drawing/2014/main" id="{DEE217F3-752F-DAA1-83A5-2D7F7992CD5C}"/>
              </a:ext>
            </a:extLst>
          </p:cNvPr>
          <p:cNvSpPr/>
          <p:nvPr/>
        </p:nvSpPr>
        <p:spPr>
          <a:xfrm>
            <a:off x="5050464" y="2183313"/>
            <a:ext cx="3030280" cy="2138081"/>
          </a:xfrm>
          <a:prstGeom prst="roundRect">
            <a:avLst>
              <a:gd name="adj" fmla="val 0"/>
            </a:avLst>
          </a:prstGeom>
          <a:noFill/>
          <a:ln w="158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cxnSp>
        <p:nvCxnSpPr>
          <p:cNvPr id="10" name="Connecteur droit avec flèche 9">
            <a:extLst>
              <a:ext uri="{FF2B5EF4-FFF2-40B4-BE49-F238E27FC236}">
                <a16:creationId xmlns="" xmlns:a16="http://schemas.microsoft.com/office/drawing/2014/main" id="{0D5BEC6B-F887-4B80-EB5C-65499E9F59E1}"/>
              </a:ext>
            </a:extLst>
          </p:cNvPr>
          <p:cNvCxnSpPr>
            <a:cxnSpLocks/>
          </p:cNvCxnSpPr>
          <p:nvPr/>
        </p:nvCxnSpPr>
        <p:spPr>
          <a:xfrm flipH="1">
            <a:off x="8088356" y="2637536"/>
            <a:ext cx="765933" cy="0"/>
          </a:xfrm>
          <a:prstGeom prst="straightConnector1">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1" name="Freeform 41">
            <a:extLst>
              <a:ext uri="{FF2B5EF4-FFF2-40B4-BE49-F238E27FC236}">
                <a16:creationId xmlns="" xmlns:a16="http://schemas.microsoft.com/office/drawing/2014/main" id="{4C50468E-9D19-2E9B-048D-19EAFB256FBE}"/>
              </a:ext>
            </a:extLst>
          </p:cNvPr>
          <p:cNvSpPr/>
          <p:nvPr/>
        </p:nvSpPr>
        <p:spPr>
          <a:xfrm>
            <a:off x="8855239" y="2170902"/>
            <a:ext cx="939343" cy="931576"/>
          </a:xfrm>
          <a:prstGeom prst="roundRect">
            <a:avLst>
              <a:gd name="adj" fmla="val 9151"/>
            </a:avLst>
          </a:prstGeom>
          <a:solidFill>
            <a:schemeClr val="bg1"/>
          </a:solidFill>
          <a:ln w="127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a:r>
              <a:rPr lang="fr-FR" sz="1000" dirty="0">
                <a:solidFill>
                  <a:schemeClr val="tx1">
                    <a:lumMod val="50000"/>
                    <a:lumOff val="50000"/>
                  </a:schemeClr>
                </a:solidFill>
                <a:cs typeface="Arial" panose="020B0604020202020204" pitchFamily="34" charset="0"/>
              </a:rPr>
              <a:t>Chirurgie dans les 6 semaines</a:t>
            </a:r>
          </a:p>
        </p:txBody>
      </p:sp>
      <p:sp>
        <p:nvSpPr>
          <p:cNvPr id="12" name="Freeform 41">
            <a:extLst>
              <a:ext uri="{FF2B5EF4-FFF2-40B4-BE49-F238E27FC236}">
                <a16:creationId xmlns="" xmlns:a16="http://schemas.microsoft.com/office/drawing/2014/main" id="{DD5447AB-D7C8-5CEE-6725-DF09726C8B8E}"/>
              </a:ext>
            </a:extLst>
          </p:cNvPr>
          <p:cNvSpPr/>
          <p:nvPr/>
        </p:nvSpPr>
        <p:spPr>
          <a:xfrm>
            <a:off x="8092159" y="2226038"/>
            <a:ext cx="807938" cy="346360"/>
          </a:xfrm>
          <a:prstGeom prst="roundRect">
            <a:avLst>
              <a:gd name="adj" fmla="val 0"/>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000" dirty="0" err="1">
                <a:solidFill>
                  <a:schemeClr val="tx1">
                    <a:lumMod val="50000"/>
                    <a:lumOff val="50000"/>
                  </a:schemeClr>
                </a:solidFill>
                <a:cs typeface="Arial" panose="020B0604020202020204" pitchFamily="34" charset="0"/>
              </a:rPr>
              <a:t>Restaging</a:t>
            </a:r>
            <a:endParaRPr lang="fr-FR" sz="1000" dirty="0">
              <a:solidFill>
                <a:schemeClr val="tx1">
                  <a:lumMod val="50000"/>
                  <a:lumOff val="50000"/>
                </a:schemeClr>
              </a:solidFill>
              <a:cs typeface="Arial" panose="020B0604020202020204" pitchFamily="34" charset="0"/>
            </a:endParaRPr>
          </a:p>
        </p:txBody>
      </p:sp>
      <p:sp>
        <p:nvSpPr>
          <p:cNvPr id="13" name="Freeform 41">
            <a:extLst>
              <a:ext uri="{FF2B5EF4-FFF2-40B4-BE49-F238E27FC236}">
                <a16:creationId xmlns="" xmlns:a16="http://schemas.microsoft.com/office/drawing/2014/main" id="{366653A6-D1F5-C061-6BDC-31C73A97DE70}"/>
              </a:ext>
            </a:extLst>
          </p:cNvPr>
          <p:cNvSpPr/>
          <p:nvPr/>
        </p:nvSpPr>
        <p:spPr>
          <a:xfrm>
            <a:off x="10056019" y="2170902"/>
            <a:ext cx="955739" cy="931576"/>
          </a:xfrm>
          <a:prstGeom prst="roundRect">
            <a:avLst>
              <a:gd name="adj" fmla="val 9151"/>
            </a:avLst>
          </a:prstGeom>
          <a:solidFill>
            <a:schemeClr val="bg1"/>
          </a:solidFill>
          <a:ln w="127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a:r>
              <a:rPr lang="fr-FR" sz="1000" dirty="0">
                <a:solidFill>
                  <a:schemeClr val="tx1">
                    <a:lumMod val="50000"/>
                    <a:lumOff val="50000"/>
                  </a:schemeClr>
                </a:solidFill>
                <a:cs typeface="Arial" panose="020B0604020202020204" pitchFamily="34" charset="0"/>
              </a:rPr>
              <a:t>Chimio avec ou sans RT</a:t>
            </a:r>
          </a:p>
          <a:p>
            <a:pPr algn="ctr"/>
            <a:r>
              <a:rPr lang="fr-FR" sz="1000" dirty="0">
                <a:solidFill>
                  <a:schemeClr val="tx1">
                    <a:lumMod val="50000"/>
                    <a:lumOff val="50000"/>
                  </a:schemeClr>
                </a:solidFill>
                <a:cs typeface="Arial" panose="020B0604020202020204" pitchFamily="34" charset="0"/>
              </a:rPr>
              <a:t>Optionnelle</a:t>
            </a:r>
          </a:p>
        </p:txBody>
      </p:sp>
      <p:sp>
        <p:nvSpPr>
          <p:cNvPr id="14" name="Freeform 41">
            <a:extLst>
              <a:ext uri="{FF2B5EF4-FFF2-40B4-BE49-F238E27FC236}">
                <a16:creationId xmlns="" xmlns:a16="http://schemas.microsoft.com/office/drawing/2014/main" id="{40ABE468-004D-7CEE-43B0-73F855851D16}"/>
              </a:ext>
            </a:extLst>
          </p:cNvPr>
          <p:cNvSpPr/>
          <p:nvPr/>
        </p:nvSpPr>
        <p:spPr>
          <a:xfrm>
            <a:off x="10965386" y="2226038"/>
            <a:ext cx="776960" cy="346360"/>
          </a:xfrm>
          <a:prstGeom prst="roundRect">
            <a:avLst>
              <a:gd name="adj" fmla="val 0"/>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000" dirty="0">
                <a:solidFill>
                  <a:schemeClr val="tx1">
                    <a:lumMod val="50000"/>
                    <a:lumOff val="50000"/>
                  </a:schemeClr>
                </a:solidFill>
                <a:cs typeface="Arial" panose="020B0604020202020204" pitchFamily="34" charset="0"/>
              </a:rPr>
              <a:t>Suivi</a:t>
            </a:r>
          </a:p>
        </p:txBody>
      </p:sp>
      <p:cxnSp>
        <p:nvCxnSpPr>
          <p:cNvPr id="19" name="Connecteur droit avec flèche 18">
            <a:extLst>
              <a:ext uri="{FF2B5EF4-FFF2-40B4-BE49-F238E27FC236}">
                <a16:creationId xmlns="" xmlns:a16="http://schemas.microsoft.com/office/drawing/2014/main" id="{CD5B08AA-3060-DD32-63F2-B863CF1BB187}"/>
              </a:ext>
            </a:extLst>
          </p:cNvPr>
          <p:cNvCxnSpPr>
            <a:cxnSpLocks/>
            <a:endCxn id="11" idx="3"/>
          </p:cNvCxnSpPr>
          <p:nvPr/>
        </p:nvCxnSpPr>
        <p:spPr>
          <a:xfrm flipH="1" flipV="1">
            <a:off x="9794582" y="2636690"/>
            <a:ext cx="235703" cy="846"/>
          </a:xfrm>
          <a:prstGeom prst="straightConnector1">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 xmlns:a16="http://schemas.microsoft.com/office/drawing/2014/main" id="{631E0920-41B2-9B3B-C747-BC398F679EA0}"/>
              </a:ext>
            </a:extLst>
          </p:cNvPr>
          <p:cNvCxnSpPr>
            <a:cxnSpLocks/>
          </p:cNvCxnSpPr>
          <p:nvPr/>
        </p:nvCxnSpPr>
        <p:spPr>
          <a:xfrm flipH="1">
            <a:off x="10992544" y="2636690"/>
            <a:ext cx="713587" cy="0"/>
          </a:xfrm>
          <a:prstGeom prst="straightConnector1">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9" name="Freeform 5">
            <a:extLst>
              <a:ext uri="{FF2B5EF4-FFF2-40B4-BE49-F238E27FC236}">
                <a16:creationId xmlns="" xmlns:a16="http://schemas.microsoft.com/office/drawing/2014/main" id="{D5473A51-A332-1170-6EF0-2531A9D72121}"/>
              </a:ext>
            </a:extLst>
          </p:cNvPr>
          <p:cNvSpPr/>
          <p:nvPr/>
        </p:nvSpPr>
        <p:spPr>
          <a:xfrm>
            <a:off x="1590664" y="4457144"/>
            <a:ext cx="4059345" cy="210791"/>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algn="ctr" defTabSz="450056">
              <a:spcBef>
                <a:spcPts val="400"/>
              </a:spcBef>
              <a:defRPr/>
            </a:pPr>
            <a:r>
              <a:rPr lang="da-DK" sz="1100" b="1" dirty="0">
                <a:solidFill>
                  <a:schemeClr val="tx1">
                    <a:lumMod val="65000"/>
                    <a:lumOff val="35000"/>
                  </a:schemeClr>
                </a:solidFill>
                <a:cs typeface="Arial" panose="020B0604020202020204" pitchFamily="34" charset="0"/>
              </a:rPr>
              <a:t>Analyse primaire (NIVO vs CT</a:t>
            </a:r>
          </a:p>
        </p:txBody>
      </p:sp>
      <p:sp>
        <p:nvSpPr>
          <p:cNvPr id="40" name="Freeform 5">
            <a:extLst>
              <a:ext uri="{FF2B5EF4-FFF2-40B4-BE49-F238E27FC236}">
                <a16:creationId xmlns="" xmlns:a16="http://schemas.microsoft.com/office/drawing/2014/main" id="{9655EE3C-3C4C-1640-8743-A150BE2D9D14}"/>
              </a:ext>
            </a:extLst>
          </p:cNvPr>
          <p:cNvSpPr/>
          <p:nvPr/>
        </p:nvSpPr>
        <p:spPr>
          <a:xfrm>
            <a:off x="1960275" y="4797274"/>
            <a:ext cx="4059345" cy="135535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defRPr/>
            </a:pPr>
            <a:r>
              <a:rPr lang="da-DK" sz="1100" b="1" dirty="0" err="1">
                <a:solidFill>
                  <a:schemeClr val="accent2"/>
                </a:solidFill>
                <a:cs typeface="Arial" panose="020B0604020202020204" pitchFamily="34" charset="0"/>
              </a:rPr>
              <a:t>Objectifs</a:t>
            </a:r>
            <a:r>
              <a:rPr lang="da-DK" sz="1100" b="1" dirty="0">
                <a:solidFill>
                  <a:schemeClr val="accent2"/>
                </a:solidFill>
                <a:cs typeface="Arial" panose="020B0604020202020204" pitchFamily="34" charset="0"/>
              </a:rPr>
              <a:t> </a:t>
            </a:r>
            <a:r>
              <a:rPr lang="da-DK" sz="1100" b="1" dirty="0" err="1">
                <a:solidFill>
                  <a:schemeClr val="accent2"/>
                </a:solidFill>
                <a:cs typeface="Arial" panose="020B0604020202020204" pitchFamily="34" charset="0"/>
              </a:rPr>
              <a:t>principaux</a:t>
            </a:r>
            <a:endParaRPr lang="da-DK" sz="1100" b="1" dirty="0">
              <a:solidFill>
                <a:schemeClr val="accent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pCR</a:t>
            </a:r>
            <a:r>
              <a:rPr lang="en-US" sz="1100" dirty="0">
                <a:solidFill>
                  <a:schemeClr val="tx2"/>
                </a:solidFill>
                <a:cs typeface="Arial" panose="020B0604020202020204" pitchFamily="34" charset="0"/>
              </a:rPr>
              <a:t> by BIPR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EFS by BICR</a:t>
            </a:r>
            <a:endParaRPr lang="en-US" sz="1100" b="1" dirty="0">
              <a:solidFill>
                <a:schemeClr val="tx2"/>
              </a:solidFill>
              <a:cs typeface="Arial" panose="020B0604020202020204" pitchFamily="34" charset="0"/>
            </a:endParaRPr>
          </a:p>
        </p:txBody>
      </p:sp>
      <p:sp>
        <p:nvSpPr>
          <p:cNvPr id="41" name="Freeform 5">
            <a:extLst>
              <a:ext uri="{FF2B5EF4-FFF2-40B4-BE49-F238E27FC236}">
                <a16:creationId xmlns="" xmlns:a16="http://schemas.microsoft.com/office/drawing/2014/main" id="{3D58CD1F-7804-BF13-1357-621B8C6E5779}"/>
              </a:ext>
            </a:extLst>
          </p:cNvPr>
          <p:cNvSpPr/>
          <p:nvPr/>
        </p:nvSpPr>
        <p:spPr>
          <a:xfrm>
            <a:off x="3630813" y="4797274"/>
            <a:ext cx="2191253" cy="135535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defRPr/>
            </a:pPr>
            <a:r>
              <a:rPr lang="da-DK" sz="1100" b="1" dirty="0" err="1">
                <a:solidFill>
                  <a:schemeClr val="accent2"/>
                </a:solidFill>
                <a:cs typeface="Arial" panose="020B0604020202020204" pitchFamily="34" charset="0"/>
              </a:rPr>
              <a:t>Objectifs</a:t>
            </a:r>
            <a:r>
              <a:rPr lang="da-DK" sz="1100" b="1" dirty="0">
                <a:solidFill>
                  <a:schemeClr val="accent2"/>
                </a:solidFill>
                <a:cs typeface="Arial" panose="020B0604020202020204" pitchFamily="34" charset="0"/>
              </a:rPr>
              <a:t> </a:t>
            </a:r>
            <a:r>
              <a:rPr lang="da-DK" sz="1100" b="1" dirty="0" err="1">
                <a:solidFill>
                  <a:schemeClr val="accent2"/>
                </a:solidFill>
                <a:cs typeface="Arial" panose="020B0604020202020204" pitchFamily="34" charset="0"/>
              </a:rPr>
              <a:t>secondaires</a:t>
            </a:r>
            <a:endParaRPr lang="da-DK" sz="1100" b="1" dirty="0">
              <a:solidFill>
                <a:schemeClr val="accent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MPR by BIPR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SG</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TTDM</a:t>
            </a:r>
          </a:p>
        </p:txBody>
      </p:sp>
      <p:sp>
        <p:nvSpPr>
          <p:cNvPr id="42" name="Rectangle : coins arrondis 41">
            <a:extLst>
              <a:ext uri="{FF2B5EF4-FFF2-40B4-BE49-F238E27FC236}">
                <a16:creationId xmlns="" xmlns:a16="http://schemas.microsoft.com/office/drawing/2014/main" id="{C14C179D-9793-6E92-0800-D3C0FB3B0DCC}"/>
              </a:ext>
            </a:extLst>
          </p:cNvPr>
          <p:cNvSpPr/>
          <p:nvPr/>
        </p:nvSpPr>
        <p:spPr>
          <a:xfrm>
            <a:off x="1817225" y="4798385"/>
            <a:ext cx="3576578" cy="891251"/>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reeform 5">
            <a:extLst>
              <a:ext uri="{FF2B5EF4-FFF2-40B4-BE49-F238E27FC236}">
                <a16:creationId xmlns="" xmlns:a16="http://schemas.microsoft.com/office/drawing/2014/main" id="{B8D963DC-4363-CA54-25DE-A91F081EDCBB}"/>
              </a:ext>
            </a:extLst>
          </p:cNvPr>
          <p:cNvSpPr/>
          <p:nvPr/>
        </p:nvSpPr>
        <p:spPr>
          <a:xfrm>
            <a:off x="6179166" y="4465381"/>
            <a:ext cx="4059345" cy="210791"/>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algn="ctr" defTabSz="450056">
              <a:spcBef>
                <a:spcPts val="400"/>
              </a:spcBef>
              <a:defRPr/>
            </a:pPr>
            <a:r>
              <a:rPr lang="da-DK" sz="1100" b="1" dirty="0">
                <a:solidFill>
                  <a:schemeClr val="tx1">
                    <a:lumMod val="65000"/>
                    <a:lumOff val="35000"/>
                  </a:schemeClr>
                </a:solidFill>
                <a:cs typeface="Arial" panose="020B0604020202020204" pitchFamily="34" charset="0"/>
              </a:rPr>
              <a:t>Analyse exploratoire (NIVO </a:t>
            </a:r>
            <a:r>
              <a:rPr lang="da-DK" sz="1100" b="1" i="1" dirty="0">
                <a:solidFill>
                  <a:schemeClr val="tx1">
                    <a:lumMod val="65000"/>
                    <a:lumOff val="35000"/>
                  </a:schemeClr>
                </a:solidFill>
                <a:cs typeface="Arial" panose="020B0604020202020204" pitchFamily="34" charset="0"/>
              </a:rPr>
              <a:t>vs</a:t>
            </a:r>
            <a:r>
              <a:rPr lang="da-DK" sz="1100" b="1" dirty="0">
                <a:solidFill>
                  <a:schemeClr val="tx1">
                    <a:lumMod val="65000"/>
                    <a:lumOff val="35000"/>
                  </a:schemeClr>
                </a:solidFill>
                <a:cs typeface="Arial" panose="020B0604020202020204" pitchFamily="34" charset="0"/>
              </a:rPr>
              <a:t> CT)</a:t>
            </a:r>
          </a:p>
        </p:txBody>
      </p:sp>
      <p:sp>
        <p:nvSpPr>
          <p:cNvPr id="44" name="Freeform 5">
            <a:extLst>
              <a:ext uri="{FF2B5EF4-FFF2-40B4-BE49-F238E27FC236}">
                <a16:creationId xmlns="" xmlns:a16="http://schemas.microsoft.com/office/drawing/2014/main" id="{2DCB9F78-9C3F-2137-8DC7-01DE1F30A04A}"/>
              </a:ext>
            </a:extLst>
          </p:cNvPr>
          <p:cNvSpPr/>
          <p:nvPr/>
        </p:nvSpPr>
        <p:spPr>
          <a:xfrm>
            <a:off x="5879010" y="4797274"/>
            <a:ext cx="4059345" cy="135535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defRPr/>
            </a:pPr>
            <a:r>
              <a:rPr lang="da-DK" sz="1100" b="1" dirty="0" err="1">
                <a:solidFill>
                  <a:schemeClr val="accent2"/>
                </a:solidFill>
                <a:cs typeface="Arial" panose="020B0604020202020204" pitchFamily="34" charset="0"/>
              </a:rPr>
              <a:t>Objectifs</a:t>
            </a:r>
            <a:r>
              <a:rPr lang="da-DK" sz="1100" b="1" dirty="0">
                <a:solidFill>
                  <a:schemeClr val="accent2"/>
                </a:solidFill>
                <a:cs typeface="Arial" panose="020B0604020202020204" pitchFamily="34" charset="0"/>
              </a:rPr>
              <a:t> </a:t>
            </a:r>
            <a:r>
              <a:rPr lang="da-DK" sz="1100" b="1" dirty="0" err="1">
                <a:solidFill>
                  <a:schemeClr val="accent2"/>
                </a:solidFill>
                <a:cs typeface="Arial" panose="020B0604020202020204" pitchFamily="34" charset="0"/>
              </a:rPr>
              <a:t>principaux</a:t>
            </a:r>
            <a:endParaRPr lang="da-DK" sz="1100" b="1" dirty="0">
              <a:solidFill>
                <a:schemeClr val="accent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EFS by BICR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pCR</a:t>
            </a:r>
            <a:r>
              <a:rPr lang="en-US" sz="1100" dirty="0">
                <a:solidFill>
                  <a:schemeClr val="tx2"/>
                </a:solidFill>
                <a:cs typeface="Arial" panose="020B0604020202020204" pitchFamily="34" charset="0"/>
              </a:rPr>
              <a:t> and MPR by BIPR</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SG</a:t>
            </a:r>
          </a:p>
        </p:txBody>
      </p:sp>
      <p:sp>
        <p:nvSpPr>
          <p:cNvPr id="45" name="Freeform 5">
            <a:extLst>
              <a:ext uri="{FF2B5EF4-FFF2-40B4-BE49-F238E27FC236}">
                <a16:creationId xmlns="" xmlns:a16="http://schemas.microsoft.com/office/drawing/2014/main" id="{0FC95CF6-475A-4815-7F3B-1301920DD7B9}"/>
              </a:ext>
            </a:extLst>
          </p:cNvPr>
          <p:cNvSpPr/>
          <p:nvPr/>
        </p:nvSpPr>
        <p:spPr>
          <a:xfrm>
            <a:off x="7746317" y="4805511"/>
            <a:ext cx="3238058" cy="135535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defRPr/>
            </a:pPr>
            <a:r>
              <a:rPr lang="da-DK" sz="1100" b="1" dirty="0" err="1">
                <a:solidFill>
                  <a:schemeClr val="accent2"/>
                </a:solidFill>
                <a:cs typeface="Arial" panose="020B0604020202020204" pitchFamily="34" charset="0"/>
              </a:rPr>
              <a:t>Objectifs</a:t>
            </a:r>
            <a:r>
              <a:rPr lang="da-DK" sz="1100" b="1" dirty="0">
                <a:solidFill>
                  <a:schemeClr val="accent2"/>
                </a:solidFill>
                <a:cs typeface="Arial" panose="020B0604020202020204" pitchFamily="34" charset="0"/>
              </a:rPr>
              <a:t> </a:t>
            </a:r>
            <a:r>
              <a:rPr lang="da-DK" sz="1100" b="1" dirty="0" err="1">
                <a:solidFill>
                  <a:schemeClr val="accent2"/>
                </a:solidFill>
                <a:cs typeface="Arial" panose="020B0604020202020204" pitchFamily="34" charset="0"/>
              </a:rPr>
              <a:t>secondaires</a:t>
            </a:r>
            <a:endParaRPr lang="da-DK" sz="1100" b="1" dirty="0">
              <a:solidFill>
                <a:schemeClr val="accent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EFS, </a:t>
            </a:r>
            <a:r>
              <a:rPr lang="en-US" sz="1100" dirty="0" err="1">
                <a:solidFill>
                  <a:schemeClr val="tx2"/>
                </a:solidFill>
                <a:cs typeface="Arial" panose="020B0604020202020204" pitchFamily="34" charset="0"/>
              </a:rPr>
              <a:t>pCR</a:t>
            </a:r>
            <a:r>
              <a:rPr lang="en-US" sz="1100" dirty="0">
                <a:solidFill>
                  <a:schemeClr val="tx2"/>
                </a:solidFill>
                <a:cs typeface="Arial" panose="020B0604020202020204" pitchFamily="34" charset="0"/>
              </a:rPr>
              <a:t> and MPR </a:t>
            </a:r>
            <a:br>
              <a:rPr lang="en-US" sz="1100" dirty="0">
                <a:solidFill>
                  <a:schemeClr val="tx2"/>
                </a:solidFill>
                <a:cs typeface="Arial" panose="020B0604020202020204" pitchFamily="34" charset="0"/>
              </a:rPr>
            </a:br>
            <a:r>
              <a:rPr lang="en-US" sz="1100" dirty="0">
                <a:solidFill>
                  <a:schemeClr val="tx2"/>
                </a:solidFill>
                <a:cs typeface="Arial" panose="020B0604020202020204" pitchFamily="34" charset="0"/>
              </a:rPr>
              <a:t>by 4-gene inflammatory signature score</a:t>
            </a:r>
          </a:p>
        </p:txBody>
      </p:sp>
      <p:sp>
        <p:nvSpPr>
          <p:cNvPr id="46" name="Rectangle : coins arrondis 45">
            <a:extLst>
              <a:ext uri="{FF2B5EF4-FFF2-40B4-BE49-F238E27FC236}">
                <a16:creationId xmlns="" xmlns:a16="http://schemas.microsoft.com/office/drawing/2014/main" id="{DF22E8E9-DBEB-1A3B-14FC-2AEA6DCFD5A8}"/>
              </a:ext>
            </a:extLst>
          </p:cNvPr>
          <p:cNvSpPr/>
          <p:nvPr/>
        </p:nvSpPr>
        <p:spPr>
          <a:xfrm>
            <a:off x="5735959" y="4798385"/>
            <a:ext cx="5051645" cy="891251"/>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87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4F32ADB8-AA7B-116D-9B5C-10CA66595052}"/>
              </a:ext>
            </a:extLst>
          </p:cNvPr>
          <p:cNvSpPr>
            <a:spLocks noGrp="1"/>
          </p:cNvSpPr>
          <p:nvPr>
            <p:ph type="title"/>
          </p:nvPr>
        </p:nvSpPr>
        <p:spPr/>
        <p:txBody>
          <a:bodyPr/>
          <a:lstStyle/>
          <a:p>
            <a:r>
              <a:rPr lang="fr-FR" dirty="0"/>
              <a:t>Liens d’intérêts</a:t>
            </a:r>
          </a:p>
        </p:txBody>
      </p:sp>
      <p:sp>
        <p:nvSpPr>
          <p:cNvPr id="2" name="Espace réservé du texte 1">
            <a:extLst>
              <a:ext uri="{FF2B5EF4-FFF2-40B4-BE49-F238E27FC236}">
                <a16:creationId xmlns="" xmlns:a16="http://schemas.microsoft.com/office/drawing/2014/main" id="{A43954FF-6311-25A2-D20F-8B338FF7B1B0}"/>
              </a:ext>
            </a:extLst>
          </p:cNvPr>
          <p:cNvSpPr>
            <a:spLocks noGrp="1"/>
          </p:cNvSpPr>
          <p:nvPr>
            <p:ph type="body" sz="quarter" idx="11"/>
          </p:nvPr>
        </p:nvSpPr>
        <p:spPr/>
        <p:txBody>
          <a:bodyPr/>
          <a:lstStyle/>
          <a:p>
            <a:r>
              <a:rPr lang="fr-FR" dirty="0"/>
              <a:t>Laurent GREILLIER</a:t>
            </a:r>
          </a:p>
          <a:p>
            <a:endParaRPr lang="fr-FR" dirty="0"/>
          </a:p>
        </p:txBody>
      </p:sp>
      <p:sp>
        <p:nvSpPr>
          <p:cNvPr id="13" name="Rectangle 12">
            <a:extLst>
              <a:ext uri="{FF2B5EF4-FFF2-40B4-BE49-F238E27FC236}">
                <a16:creationId xmlns="" xmlns:a16="http://schemas.microsoft.com/office/drawing/2014/main" id="{159A018D-1764-3E4A-CDA8-AA64E84449B2}"/>
              </a:ext>
            </a:extLst>
          </p:cNvPr>
          <p:cNvSpPr/>
          <p:nvPr/>
        </p:nvSpPr>
        <p:spPr>
          <a:xfrm>
            <a:off x="2409371" y="4579257"/>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7" name="Espace réservé du contenu 16">
            <a:extLst>
              <a:ext uri="{FF2B5EF4-FFF2-40B4-BE49-F238E27FC236}">
                <a16:creationId xmlns="" xmlns:a16="http://schemas.microsoft.com/office/drawing/2014/main" id="{90E8515C-1ECD-F514-01BB-1A15D62CFDCD}"/>
              </a:ext>
            </a:extLst>
          </p:cNvPr>
          <p:cNvSpPr>
            <a:spLocks noGrp="1"/>
          </p:cNvSpPr>
          <p:nvPr>
            <p:ph sz="quarter" idx="10"/>
          </p:nvPr>
        </p:nvSpPr>
        <p:spPr>
          <a:xfrm>
            <a:off x="2816225" y="1796679"/>
            <a:ext cx="8249042" cy="3498333"/>
          </a:xfrm>
        </p:spPr>
        <p:txBody>
          <a:bodyPr/>
          <a:lstStyle/>
          <a:p>
            <a:pPr marL="317500" marR="0" lvl="0" indent="-317500" algn="l" defTabSz="914400" rtl="0" eaLnBrk="1" fontAlgn="auto" latinLnBrk="0" hangingPunct="1">
              <a:lnSpc>
                <a:spcPct val="100000"/>
              </a:lnSpc>
              <a:spcBef>
                <a:spcPts val="12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Invitation(s) congrès et présentations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rPr>
              <a:t>Amgen, </a:t>
            </a:r>
            <a:r>
              <a:rPr kumimoji="0" lang="fr-FR" sz="2000" b="1" i="0" u="none" strike="noStrike" kern="1200" cap="none" spc="0" normalizeH="0" baseline="0" noProof="0" dirty="0" err="1">
                <a:ln>
                  <a:noFill/>
                </a:ln>
                <a:solidFill>
                  <a:srgbClr val="005086"/>
                </a:solidFill>
                <a:effectLst/>
                <a:uLnTx/>
                <a:uFillTx/>
                <a:latin typeface="Century Gothic" panose="020F0302020204030204"/>
                <a:ea typeface="+mn-ea"/>
                <a:cs typeface="+mn-cs"/>
              </a:rPr>
              <a:t>Astra-Zeneca</a:t>
            </a:r>
            <a:r>
              <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rPr>
              <a:t>, BMS, MSD, Pfizer, Sanofi, Takeda </a:t>
            </a: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Table(s) ronde(s) scientifique(s)</a:t>
            </a:r>
          </a:p>
          <a:p>
            <a:pPr lvl="1">
              <a:spcBef>
                <a:spcPts val="1200"/>
              </a:spcBef>
              <a:buClr>
                <a:srgbClr val="005086"/>
              </a:buClr>
              <a:defRPr/>
            </a:pPr>
            <a:r>
              <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rPr>
              <a:t>Amgen, </a:t>
            </a:r>
            <a:r>
              <a:rPr kumimoji="0" lang="fr-FR" sz="2000" b="1" i="0" u="none" strike="noStrike" kern="1200" cap="none" spc="0" normalizeH="0" baseline="0" noProof="0" dirty="0" err="1">
                <a:ln>
                  <a:noFill/>
                </a:ln>
                <a:solidFill>
                  <a:srgbClr val="005086"/>
                </a:solidFill>
                <a:effectLst/>
                <a:uLnTx/>
                <a:uFillTx/>
                <a:latin typeface="Century Gothic" panose="020F0302020204030204"/>
                <a:ea typeface="+mn-ea"/>
                <a:cs typeface="+mn-cs"/>
              </a:rPr>
              <a:t>Astra-Zeneca</a:t>
            </a:r>
            <a:r>
              <a:rPr kumimoji="0" lang="fr-FR" sz="2000" b="1" i="0" u="none" strike="noStrike" kern="1200" cap="none" spc="0" normalizeH="0" baseline="0" noProof="0" dirty="0">
                <a:ln>
                  <a:noFill/>
                </a:ln>
                <a:solidFill>
                  <a:srgbClr val="005086"/>
                </a:solidFill>
                <a:effectLst/>
                <a:uLnTx/>
                <a:uFillTx/>
                <a:latin typeface="Century Gothic" panose="020F0302020204030204"/>
                <a:ea typeface="+mn-ea"/>
                <a:cs typeface="+mn-cs"/>
              </a:rPr>
              <a:t>, BMS, Janssen, Lilly, MSD, Novartis, Pfizer, Roche, Sanofi, Takeda</a:t>
            </a: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Ecriture d’article(s) scientifique(s)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kumimoji="0" lang="fr-FR" sz="2000" b="1" i="0" u="none" strike="noStrike" kern="1200" cap="none" spc="0" normalizeH="0" baseline="0" noProof="0" dirty="0" err="1">
                <a:ln>
                  <a:noFill/>
                </a:ln>
                <a:solidFill>
                  <a:srgbClr val="005086"/>
                </a:solidFill>
                <a:effectLst/>
                <a:uLnTx/>
                <a:uFillTx/>
                <a:latin typeface="Century Gothic" panose="020F0302020204030204"/>
                <a:ea typeface="+mn-ea"/>
                <a:cs typeface="+mn-cs"/>
              </a:rPr>
              <a:t>Astra-Zeneca</a:t>
            </a:r>
            <a:endParaRPr lang="fr-FR" dirty="0"/>
          </a:p>
        </p:txBody>
      </p:sp>
      <p:cxnSp>
        <p:nvCxnSpPr>
          <p:cNvPr id="4" name="Connecteur droit 3">
            <a:extLst>
              <a:ext uri="{FF2B5EF4-FFF2-40B4-BE49-F238E27FC236}">
                <a16:creationId xmlns="" xmlns:a16="http://schemas.microsoft.com/office/drawing/2014/main" id="{F0EECC89-2361-07E5-5569-F3F96A942127}"/>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93247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des patients et flow chart vers la chirurgie</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fr-FR" dirty="0"/>
              <a:t>Etude </a:t>
            </a:r>
            <a:r>
              <a:rPr lang="fr-FR" dirty="0" err="1"/>
              <a:t>CheckMate</a:t>
            </a:r>
            <a:r>
              <a:rPr lang="fr-FR" dirty="0"/>
              <a:t> 816</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ea typeface="Calibri" panose="020F0502020204030204" pitchFamily="34" charset="0"/>
                <a:cs typeface="Times New Roman" panose="02020603050405020304" pitchFamily="18" charset="0"/>
              </a:rPr>
              <a:t>MM. Awad </a:t>
            </a:r>
            <a:r>
              <a:rPr lang="fr-FR" dirty="0"/>
              <a:t>et al., ESMO</a:t>
            </a:r>
            <a:r>
              <a:rPr lang="fr-FR" baseline="30000" dirty="0"/>
              <a:t>® </a:t>
            </a:r>
            <a:r>
              <a:rPr lang="fr-FR" dirty="0"/>
              <a:t>2023, Abs.#1261O</a:t>
            </a:r>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1800755722"/>
              </p:ext>
            </p:extLst>
          </p:nvPr>
        </p:nvGraphicFramePr>
        <p:xfrm>
          <a:off x="1054442" y="1245716"/>
          <a:ext cx="3445330" cy="4491804"/>
        </p:xfrm>
        <a:graphic>
          <a:graphicData uri="http://schemas.openxmlformats.org/drawingml/2006/table">
            <a:tbl>
              <a:tblPr firstRow="1" bandRow="1"/>
              <a:tblGrid>
                <a:gridCol w="1749864">
                  <a:extLst>
                    <a:ext uri="{9D8B030D-6E8A-4147-A177-3AD203B41FA5}">
                      <a16:colId xmlns="" xmlns:a16="http://schemas.microsoft.com/office/drawing/2014/main" val="20000"/>
                    </a:ext>
                  </a:extLst>
                </a:gridCol>
                <a:gridCol w="847733">
                  <a:extLst>
                    <a:ext uri="{9D8B030D-6E8A-4147-A177-3AD203B41FA5}">
                      <a16:colId xmlns="" xmlns:a16="http://schemas.microsoft.com/office/drawing/2014/main" val="20001"/>
                    </a:ext>
                  </a:extLst>
                </a:gridCol>
                <a:gridCol w="847733">
                  <a:extLst>
                    <a:ext uri="{9D8B030D-6E8A-4147-A177-3AD203B41FA5}">
                      <a16:colId xmlns="" xmlns:a16="http://schemas.microsoft.com/office/drawing/2014/main" val="20002"/>
                    </a:ext>
                  </a:extLst>
                </a:gridCol>
              </a:tblGrid>
              <a:tr h="23231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900"/>
                        </a:lnSpc>
                        <a:spcBef>
                          <a:spcPts val="0"/>
                        </a:spcBef>
                      </a:pPr>
                      <a:endParaRPr lang="fr-FR" sz="800" b="0" i="0" dirty="0">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900"/>
                        </a:lnSpc>
                        <a:spcBef>
                          <a:spcPts val="0"/>
                        </a:spcBef>
                        <a:spcAft>
                          <a:spcPts val="0"/>
                        </a:spcAft>
                        <a:buClrTx/>
                        <a:buSzTx/>
                        <a:buFontTx/>
                        <a:buNone/>
                        <a:tabLst/>
                        <a:defRPr/>
                      </a:pPr>
                      <a:r>
                        <a:rPr lang="da-DK" sz="800" b="0" i="0" kern="1200" dirty="0">
                          <a:solidFill>
                            <a:schemeClr val="lt1"/>
                          </a:solidFill>
                          <a:latin typeface="Century Gothic" panose="020B0502020202020204" pitchFamily="34" charset="0"/>
                          <a:ea typeface="+mn-ea"/>
                          <a:cs typeface="Arial" panose="020B0604020202020204" pitchFamily="34" charset="0"/>
                        </a:rPr>
                        <a:t>NIVO + IPI</a:t>
                      </a:r>
                      <a:br>
                        <a:rPr lang="da-DK" sz="800" b="0" i="0" kern="1200" dirty="0">
                          <a:solidFill>
                            <a:schemeClr val="lt1"/>
                          </a:solidFill>
                          <a:latin typeface="Century Gothic" panose="020B0502020202020204" pitchFamily="34" charset="0"/>
                          <a:ea typeface="+mn-ea"/>
                          <a:cs typeface="Arial" panose="020B0604020202020204" pitchFamily="34" charset="0"/>
                        </a:rPr>
                      </a:br>
                      <a:r>
                        <a:rPr lang="da-DK" sz="800" b="0" i="0" kern="1200" dirty="0">
                          <a:solidFill>
                            <a:schemeClr val="lt1"/>
                          </a:solidFill>
                          <a:latin typeface="Century Gothic" panose="020B0502020202020204" pitchFamily="34" charset="0"/>
                          <a:ea typeface="+mn-ea"/>
                          <a:cs typeface="Arial" panose="020B0604020202020204" pitchFamily="34" charset="0"/>
                        </a:rPr>
                        <a:t> (n = 113)</a:t>
                      </a:r>
                      <a:endParaRPr lang="fr-FR" sz="8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900"/>
                        </a:lnSpc>
                        <a:spcBef>
                          <a:spcPts val="0"/>
                        </a:spcBef>
                        <a:spcAft>
                          <a:spcPts val="0"/>
                        </a:spcAft>
                        <a:buClrTx/>
                        <a:buSzTx/>
                        <a:buFontTx/>
                        <a:buNone/>
                        <a:tabLst/>
                        <a:defRPr/>
                      </a:pPr>
                      <a:r>
                        <a:rPr lang="da-DK" sz="800" b="0" i="0" kern="1200" dirty="0" err="1">
                          <a:solidFill>
                            <a:schemeClr val="lt1"/>
                          </a:solidFill>
                          <a:latin typeface="Century Gothic" panose="020B0502020202020204" pitchFamily="34" charset="0"/>
                          <a:ea typeface="+mn-ea"/>
                          <a:cs typeface="Arial" panose="020B0604020202020204" pitchFamily="34" charset="0"/>
                        </a:rPr>
                        <a:t>Chimio</a:t>
                      </a:r>
                      <a:r>
                        <a:rPr lang="da-DK" sz="800" b="0" i="0" kern="1200" dirty="0">
                          <a:solidFill>
                            <a:schemeClr val="lt1"/>
                          </a:solidFill>
                          <a:latin typeface="Century Gothic" panose="020B0502020202020204" pitchFamily="34" charset="0"/>
                          <a:ea typeface="+mn-ea"/>
                          <a:cs typeface="Arial" panose="020B0604020202020204" pitchFamily="34" charset="0"/>
                        </a:rPr>
                        <a:t> </a:t>
                      </a:r>
                      <a:br>
                        <a:rPr lang="da-DK" sz="800" b="0" i="0" kern="1200" dirty="0">
                          <a:solidFill>
                            <a:schemeClr val="lt1"/>
                          </a:solidFill>
                          <a:latin typeface="Century Gothic" panose="020B0502020202020204" pitchFamily="34" charset="0"/>
                          <a:ea typeface="+mn-ea"/>
                          <a:cs typeface="Arial" panose="020B0604020202020204" pitchFamily="34" charset="0"/>
                        </a:rPr>
                      </a:br>
                      <a:r>
                        <a:rPr lang="da-DK" sz="800" b="0" i="0" kern="1200" dirty="0">
                          <a:solidFill>
                            <a:schemeClr val="lt1"/>
                          </a:solidFill>
                          <a:latin typeface="Century Gothic" panose="020B0502020202020204" pitchFamily="34" charset="0"/>
                          <a:ea typeface="+mn-ea"/>
                          <a:cs typeface="Arial" panose="020B0604020202020204" pitchFamily="34" charset="0"/>
                        </a:rPr>
                        <a:t>(n = 108)</a:t>
                      </a:r>
                      <a:endParaRPr lang="fr-FR" sz="8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2186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900"/>
                        </a:lnSpc>
                        <a:spcBef>
                          <a:spcPts val="0"/>
                        </a:spcBef>
                      </a:pPr>
                      <a:r>
                        <a:rPr lang="fr-FR" sz="800" b="1" i="0" dirty="0">
                          <a:solidFill>
                            <a:schemeClr val="tx2"/>
                          </a:solidFill>
                          <a:latin typeface="Century Gothic" panose="020B0502020202020204" pitchFamily="34" charset="0"/>
                          <a:cs typeface="Arial" panose="020B0604020202020204" pitchFamily="34" charset="0"/>
                        </a:rPr>
                        <a:t>Âge médian, ans (intervalle)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64 (34-83)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r>
                        <a:rPr lang="fr-FR" sz="900" b="1" i="0" kern="1200" dirty="0">
                          <a:solidFill>
                            <a:schemeClr val="accent3"/>
                          </a:solidFill>
                          <a:latin typeface="Century Gothic" panose="020B0502020202020204" pitchFamily="34" charset="0"/>
                          <a:ea typeface="+mn-ea"/>
                          <a:cs typeface="Arial" panose="020B0604020202020204" pitchFamily="34" charset="0"/>
                        </a:rPr>
                        <a:t>65 (34-86)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2186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900"/>
                        </a:lnSpc>
                      </a:pPr>
                      <a:r>
                        <a:rPr lang="da-DK" sz="800" b="1" i="0" dirty="0">
                          <a:solidFill>
                            <a:schemeClr val="tx2"/>
                          </a:solidFill>
                          <a:latin typeface="Century Gothic" panose="020B0502020202020204" pitchFamily="34" charset="0"/>
                        </a:rPr>
                        <a:t>Homme, n (%)</a:t>
                      </a:r>
                      <a:endParaRPr lang="en-US" sz="8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73 (65)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r>
                        <a:rPr lang="fr-FR" sz="900" b="1" i="0" kern="1200" dirty="0">
                          <a:solidFill>
                            <a:schemeClr val="accent3"/>
                          </a:solidFill>
                          <a:latin typeface="Century Gothic" panose="020B0502020202020204" pitchFamily="34" charset="0"/>
                          <a:ea typeface="+mn-ea"/>
                          <a:cs typeface="Arial" panose="020B0604020202020204" pitchFamily="34" charset="0"/>
                        </a:rPr>
                        <a:t>70 (65)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1"/>
                  </a:ext>
                </a:extLst>
              </a:tr>
              <a:tr h="587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900"/>
                        </a:lnSpc>
                      </a:pPr>
                      <a:r>
                        <a:rPr lang="da-DK" sz="800" b="1" i="0" dirty="0">
                          <a:solidFill>
                            <a:schemeClr val="tx2"/>
                          </a:solidFill>
                          <a:latin typeface="Century Gothic" panose="020B0502020202020204" pitchFamily="34" charset="0"/>
                        </a:rPr>
                        <a:t>Origine Géographique</a:t>
                      </a:r>
                    </a:p>
                    <a:p>
                      <a:pPr>
                        <a:lnSpc>
                          <a:spcPts val="900"/>
                        </a:lnSpc>
                      </a:pPr>
                      <a:r>
                        <a:rPr lang="en-US" sz="800" b="0" i="0" dirty="0">
                          <a:solidFill>
                            <a:schemeClr val="tx2"/>
                          </a:solidFill>
                          <a:latin typeface="Century Gothic" panose="020B0502020202020204" pitchFamily="34" charset="0"/>
                        </a:rPr>
                        <a:t>      </a:t>
                      </a:r>
                      <a:r>
                        <a:rPr lang="en-US" sz="800" b="0" i="0" dirty="0" err="1">
                          <a:solidFill>
                            <a:schemeClr val="tx2"/>
                          </a:solidFill>
                          <a:latin typeface="Century Gothic" panose="020B0502020202020204" pitchFamily="34" charset="0"/>
                        </a:rPr>
                        <a:t>Amerique</a:t>
                      </a:r>
                      <a:r>
                        <a:rPr lang="en-US" sz="800" b="0" i="0" dirty="0">
                          <a:solidFill>
                            <a:schemeClr val="tx2"/>
                          </a:solidFill>
                          <a:latin typeface="Century Gothic" panose="020B0502020202020204" pitchFamily="34" charset="0"/>
                        </a:rPr>
                        <a:t> du </a:t>
                      </a:r>
                      <a:r>
                        <a:rPr lang="en-US" sz="800" b="0" i="0" dirty="0" err="1">
                          <a:solidFill>
                            <a:schemeClr val="tx2"/>
                          </a:solidFill>
                          <a:latin typeface="Century Gothic" panose="020B0502020202020204" pitchFamily="34" charset="0"/>
                        </a:rPr>
                        <a:t>nord</a:t>
                      </a:r>
                      <a:r>
                        <a:rPr lang="en-US" sz="800" b="0" i="0" dirty="0">
                          <a:solidFill>
                            <a:schemeClr val="tx2"/>
                          </a:solidFill>
                          <a:latin typeface="Century Gothic" panose="020B0502020202020204" pitchFamily="34" charset="0"/>
                        </a:rPr>
                        <a:t> </a:t>
                      </a:r>
                    </a:p>
                    <a:p>
                      <a:pPr marL="177800" indent="0">
                        <a:lnSpc>
                          <a:spcPts val="900"/>
                        </a:lnSpc>
                        <a:tabLst/>
                      </a:pPr>
                      <a:r>
                        <a:rPr lang="en-US" sz="800" b="0" i="0" dirty="0">
                          <a:solidFill>
                            <a:schemeClr val="tx2"/>
                          </a:solidFill>
                          <a:latin typeface="Century Gothic" panose="020B0502020202020204" pitchFamily="34" charset="0"/>
                        </a:rPr>
                        <a:t>Europe </a:t>
                      </a:r>
                    </a:p>
                    <a:p>
                      <a:pPr marL="177800" indent="0">
                        <a:lnSpc>
                          <a:spcPts val="900"/>
                        </a:lnSpc>
                        <a:tabLst/>
                      </a:pPr>
                      <a:r>
                        <a:rPr lang="en-US" sz="800" b="0" i="0" dirty="0">
                          <a:solidFill>
                            <a:schemeClr val="tx2"/>
                          </a:solidFill>
                          <a:latin typeface="Century Gothic" panose="020B0502020202020204" pitchFamily="34" charset="0"/>
                        </a:rPr>
                        <a:t>Asia</a:t>
                      </a:r>
                    </a:p>
                    <a:p>
                      <a:pPr marL="177800" indent="0">
                        <a:lnSpc>
                          <a:spcPts val="900"/>
                        </a:lnSpc>
                        <a:tabLst/>
                      </a:pPr>
                      <a:r>
                        <a:rPr lang="en-US" sz="800" b="0" i="0" dirty="0" err="1">
                          <a:solidFill>
                            <a:schemeClr val="tx2"/>
                          </a:solidFill>
                          <a:latin typeface="Century Gothic" panose="020B0502020202020204" pitchFamily="34" charset="0"/>
                        </a:rPr>
                        <a:t>Reste</a:t>
                      </a:r>
                      <a:r>
                        <a:rPr lang="en-US" sz="800" b="0" i="0" dirty="0">
                          <a:solidFill>
                            <a:schemeClr val="tx2"/>
                          </a:solidFill>
                          <a:latin typeface="Century Gothic" panose="020B0502020202020204" pitchFamily="34" charset="0"/>
                        </a:rPr>
                        <a:t> du monde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46 (41) </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15 (13)</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41 (36)</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11 (10)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accent3"/>
                          </a:solidFill>
                          <a:latin typeface="Century Gothic" panose="020B0502020202020204" pitchFamily="34" charset="0"/>
                          <a:ea typeface="+mn-ea"/>
                          <a:cs typeface="Arial" panose="020B0604020202020204" pitchFamily="34" charset="0"/>
                        </a:rPr>
                        <a:t>47 (44)</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16 (15)</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34 (32)</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11 (10)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2606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900"/>
                        </a:lnSpc>
                      </a:pPr>
                      <a:r>
                        <a:rPr lang="da-DK" sz="800" b="1" i="0" dirty="0">
                          <a:solidFill>
                            <a:schemeClr val="tx2"/>
                          </a:solidFill>
                          <a:latin typeface="Century Gothic" panose="020B0502020202020204" pitchFamily="34" charset="0"/>
                        </a:rPr>
                        <a:t>ECOG PS, n (%)</a:t>
                      </a:r>
                    </a:p>
                    <a:p>
                      <a:pPr marL="177800" indent="0">
                        <a:lnSpc>
                          <a:spcPts val="900"/>
                        </a:lnSpc>
                        <a:tabLst/>
                      </a:pPr>
                      <a:r>
                        <a:rPr lang="da-DK" sz="800" b="0" i="0" dirty="0">
                          <a:solidFill>
                            <a:schemeClr val="tx2"/>
                          </a:solidFill>
                          <a:latin typeface="Century Gothic" panose="020B0502020202020204" pitchFamily="34" charset="0"/>
                        </a:rPr>
                        <a:t>0</a:t>
                      </a:r>
                    </a:p>
                    <a:p>
                      <a:pPr marL="177800" indent="0">
                        <a:lnSpc>
                          <a:spcPts val="900"/>
                        </a:lnSpc>
                        <a:tabLst/>
                      </a:pPr>
                      <a:r>
                        <a:rPr lang="da-DK" sz="800" b="0" i="0" dirty="0">
                          <a:solidFill>
                            <a:schemeClr val="tx2"/>
                          </a:solidFill>
                          <a:latin typeface="Century Gothic" panose="020B0502020202020204" pitchFamily="34" charset="0"/>
                        </a:rPr>
                        <a:t>1</a:t>
                      </a:r>
                      <a:endParaRPr lang="en-US" sz="8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73 (65)</a:t>
                      </a: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39 (34)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68 (63)</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40 (37)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2599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900"/>
                        </a:lnSpc>
                      </a:pPr>
                      <a:r>
                        <a:rPr lang="en-US" sz="800" b="1" i="0" dirty="0" err="1">
                          <a:solidFill>
                            <a:schemeClr val="tx2"/>
                          </a:solidFill>
                          <a:latin typeface="Century Gothic" panose="020B0502020202020204" pitchFamily="34" charset="0"/>
                        </a:rPr>
                        <a:t>Stade</a:t>
                      </a:r>
                      <a:r>
                        <a:rPr lang="en-US" sz="800" b="1" i="0" dirty="0">
                          <a:solidFill>
                            <a:schemeClr val="tx2"/>
                          </a:solidFill>
                          <a:latin typeface="Century Gothic" panose="020B0502020202020204" pitchFamily="34" charset="0"/>
                        </a:rPr>
                        <a:t>, n (%)</a:t>
                      </a:r>
                    </a:p>
                    <a:p>
                      <a:pPr marL="177800" indent="0">
                        <a:lnSpc>
                          <a:spcPts val="900"/>
                        </a:lnSpc>
                        <a:tabLst/>
                      </a:pPr>
                      <a:r>
                        <a:rPr lang="en-US" sz="800" b="0" i="0" dirty="0">
                          <a:solidFill>
                            <a:schemeClr val="tx2"/>
                          </a:solidFill>
                          <a:latin typeface="Century Gothic" panose="020B0502020202020204" pitchFamily="34" charset="0"/>
                        </a:rPr>
                        <a:t>IB-II</a:t>
                      </a:r>
                    </a:p>
                    <a:p>
                      <a:pPr marL="177800" indent="0">
                        <a:lnSpc>
                          <a:spcPts val="900"/>
                        </a:lnSpc>
                        <a:tabLst/>
                      </a:pPr>
                      <a:r>
                        <a:rPr lang="en-US" sz="800" b="0" i="0" dirty="0">
                          <a:solidFill>
                            <a:schemeClr val="tx2"/>
                          </a:solidFill>
                          <a:latin typeface="Century Gothic" panose="020B0502020202020204" pitchFamily="34" charset="0"/>
                        </a:rPr>
                        <a:t>IIIA</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42 (37)</a:t>
                      </a: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71 (63)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40 (37)</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66 (61)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900"/>
                        </a:lnSpc>
                      </a:pPr>
                      <a:r>
                        <a:rPr lang="en-US" sz="800" b="1" i="0" dirty="0" err="1">
                          <a:solidFill>
                            <a:schemeClr val="tx2"/>
                          </a:solidFill>
                          <a:latin typeface="Century Gothic" panose="020B0502020202020204" pitchFamily="34" charset="0"/>
                        </a:rPr>
                        <a:t>Histologie</a:t>
                      </a:r>
                      <a:r>
                        <a:rPr lang="en-US" sz="800" b="1" i="0" dirty="0">
                          <a:solidFill>
                            <a:schemeClr val="tx2"/>
                          </a:solidFill>
                          <a:latin typeface="Century Gothic" panose="020B0502020202020204" pitchFamily="34" charset="0"/>
                        </a:rPr>
                        <a:t>, n (%)</a:t>
                      </a:r>
                    </a:p>
                    <a:p>
                      <a:pPr marL="177800" indent="0">
                        <a:lnSpc>
                          <a:spcPts val="900"/>
                        </a:lnSpc>
                        <a:tabLst/>
                      </a:pPr>
                      <a:r>
                        <a:rPr lang="en-US" sz="800" b="0" i="0" dirty="0" err="1">
                          <a:solidFill>
                            <a:schemeClr val="tx2"/>
                          </a:solidFill>
                          <a:latin typeface="Century Gothic" panose="020B0502020202020204" pitchFamily="34" charset="0"/>
                        </a:rPr>
                        <a:t>Epidermoïde</a:t>
                      </a:r>
                      <a:endParaRPr lang="en-US" sz="800" b="0" i="0" dirty="0">
                        <a:solidFill>
                          <a:schemeClr val="tx2"/>
                        </a:solidFill>
                        <a:latin typeface="Century Gothic" panose="020B0502020202020204" pitchFamily="34" charset="0"/>
                      </a:endParaRPr>
                    </a:p>
                    <a:p>
                      <a:pPr marL="177800" indent="0">
                        <a:lnSpc>
                          <a:spcPts val="900"/>
                        </a:lnSpc>
                        <a:tabLst/>
                      </a:pPr>
                      <a:r>
                        <a:rPr lang="en-US" sz="800" b="0" i="0" dirty="0">
                          <a:solidFill>
                            <a:schemeClr val="tx2"/>
                          </a:solidFill>
                          <a:latin typeface="Century Gothic" panose="020B0502020202020204" pitchFamily="34" charset="0"/>
                        </a:rPr>
                        <a:t>Non-</a:t>
                      </a:r>
                      <a:r>
                        <a:rPr lang="en-US" sz="800" b="0" i="0" dirty="0" err="1">
                          <a:solidFill>
                            <a:schemeClr val="tx2"/>
                          </a:solidFill>
                          <a:latin typeface="Century Gothic" panose="020B0502020202020204" pitchFamily="34" charset="0"/>
                        </a:rPr>
                        <a:t>epidermoïde</a:t>
                      </a:r>
                      <a:endParaRPr lang="en-US" sz="8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900"/>
                        </a:lnSpc>
                        <a:spcBef>
                          <a:spcPts val="0"/>
                        </a:spcBef>
                        <a:tabLst>
                          <a:tab pos="452438" algn="l"/>
                          <a:tab pos="722313" algn="l"/>
                        </a:tabLst>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55 (49)</a:t>
                      </a:r>
                    </a:p>
                    <a:p>
                      <a:pPr marL="0" indent="0" algn="ctr" defTabSz="609585" rtl="0" eaLnBrk="1" latinLnBrk="0" hangingPunct="1">
                        <a:lnSpc>
                          <a:spcPts val="900"/>
                        </a:lnSpc>
                        <a:spcBef>
                          <a:spcPts val="0"/>
                        </a:spcBef>
                        <a:tabLst>
                          <a:tab pos="452438" algn="l"/>
                          <a:tab pos="722313" algn="l"/>
                        </a:tabLst>
                      </a:pPr>
                      <a:r>
                        <a:rPr lang="fr-FR" sz="900" b="1" i="0" kern="1200" dirty="0">
                          <a:solidFill>
                            <a:schemeClr val="bg2"/>
                          </a:solidFill>
                          <a:latin typeface="Century Gothic" panose="020B0502020202020204" pitchFamily="34" charset="0"/>
                          <a:ea typeface="+mn-ea"/>
                          <a:cs typeface="Arial" panose="020B0604020202020204" pitchFamily="34" charset="0"/>
                        </a:rPr>
                        <a:t>58 (51)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52 (48)</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56 (52)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0">
                <a:tc>
                  <a:txBody>
                    <a:bodyPr/>
                    <a:lstStyle/>
                    <a:p>
                      <a:pPr>
                        <a:lnSpc>
                          <a:spcPts val="900"/>
                        </a:lnSpc>
                      </a:pPr>
                      <a:r>
                        <a:rPr lang="en-US" sz="800" b="1" i="0" dirty="0" err="1">
                          <a:solidFill>
                            <a:schemeClr val="tx2"/>
                          </a:solidFill>
                          <a:latin typeface="Century Gothic" panose="020B0502020202020204" pitchFamily="34" charset="0"/>
                        </a:rPr>
                        <a:t>Statut</a:t>
                      </a:r>
                      <a:r>
                        <a:rPr lang="en-US" sz="800" b="1" i="0" dirty="0">
                          <a:solidFill>
                            <a:schemeClr val="tx2"/>
                          </a:solidFill>
                          <a:latin typeface="Century Gothic" panose="020B0502020202020204" pitchFamily="34" charset="0"/>
                        </a:rPr>
                        <a:t> </a:t>
                      </a:r>
                      <a:r>
                        <a:rPr lang="en-US" sz="800" b="1" i="0" dirty="0" err="1">
                          <a:solidFill>
                            <a:schemeClr val="tx2"/>
                          </a:solidFill>
                          <a:latin typeface="Century Gothic" panose="020B0502020202020204" pitchFamily="34" charset="0"/>
                        </a:rPr>
                        <a:t>tabagique</a:t>
                      </a:r>
                      <a:r>
                        <a:rPr lang="en-US" sz="800" b="1" i="0" dirty="0">
                          <a:solidFill>
                            <a:schemeClr val="tx2"/>
                          </a:solidFill>
                          <a:latin typeface="Century Gothic" panose="020B0502020202020204" pitchFamily="34" charset="0"/>
                        </a:rPr>
                        <a:t> n (%)</a:t>
                      </a:r>
                    </a:p>
                    <a:p>
                      <a:pPr marL="177800" indent="0">
                        <a:lnSpc>
                          <a:spcPts val="900"/>
                        </a:lnSpc>
                        <a:tabLst/>
                      </a:pPr>
                      <a:r>
                        <a:rPr lang="en-US" sz="800" b="0" i="0" dirty="0">
                          <a:solidFill>
                            <a:schemeClr val="tx2"/>
                          </a:solidFill>
                          <a:latin typeface="Century Gothic" panose="020B0502020202020204" pitchFamily="34" charset="0"/>
                        </a:rPr>
                        <a:t>Actuel/</a:t>
                      </a:r>
                      <a:r>
                        <a:rPr lang="en-US" sz="800" b="0" i="0" dirty="0" err="1">
                          <a:solidFill>
                            <a:schemeClr val="tx2"/>
                          </a:solidFill>
                          <a:latin typeface="Century Gothic" panose="020B0502020202020204" pitchFamily="34" charset="0"/>
                        </a:rPr>
                        <a:t>sevré</a:t>
                      </a:r>
                      <a:endParaRPr lang="en-US" sz="800" b="0" i="0" dirty="0">
                        <a:solidFill>
                          <a:schemeClr val="tx2"/>
                        </a:solidFill>
                        <a:latin typeface="Century Gothic" panose="020B0502020202020204" pitchFamily="34" charset="0"/>
                      </a:endParaRPr>
                    </a:p>
                    <a:p>
                      <a:pPr marL="177800" indent="0">
                        <a:lnSpc>
                          <a:spcPts val="900"/>
                        </a:lnSpc>
                        <a:tabLst/>
                      </a:pPr>
                      <a:r>
                        <a:rPr lang="en-US" sz="800" b="0" i="0" dirty="0" err="1">
                          <a:solidFill>
                            <a:schemeClr val="tx2"/>
                          </a:solidFill>
                          <a:latin typeface="Century Gothic" panose="020B0502020202020204" pitchFamily="34" charset="0"/>
                        </a:rPr>
                        <a:t>jamais</a:t>
                      </a:r>
                      <a:endParaRPr lang="en-US" sz="8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99 (88)</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14 (12)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97 (90)</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10 (9)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513912270"/>
                  </a:ext>
                </a:extLst>
              </a:tr>
              <a:tr h="0">
                <a:tc>
                  <a:txBody>
                    <a:bodyPr/>
                    <a:lstStyle/>
                    <a:p>
                      <a:pPr>
                        <a:lnSpc>
                          <a:spcPts val="900"/>
                        </a:lnSpc>
                      </a:pPr>
                      <a:r>
                        <a:rPr lang="en-US" sz="800" b="1" i="0" dirty="0">
                          <a:solidFill>
                            <a:schemeClr val="tx2"/>
                          </a:solidFill>
                          <a:latin typeface="Century Gothic" panose="020B0502020202020204" pitchFamily="34" charset="0"/>
                        </a:rPr>
                        <a:t> Expression PD-L1, n (%)</a:t>
                      </a:r>
                    </a:p>
                    <a:p>
                      <a:pPr marL="177800" indent="0">
                        <a:lnSpc>
                          <a:spcPts val="900"/>
                        </a:lnSpc>
                        <a:tabLst/>
                      </a:pPr>
                      <a:r>
                        <a:rPr lang="en-US" sz="800" b="0" i="0" dirty="0">
                          <a:solidFill>
                            <a:schemeClr val="tx2"/>
                          </a:solidFill>
                          <a:latin typeface="Century Gothic" panose="020B0502020202020204" pitchFamily="34" charset="0"/>
                        </a:rPr>
                        <a:t>Non evaluable</a:t>
                      </a:r>
                    </a:p>
                    <a:p>
                      <a:pPr marL="177800" indent="0">
                        <a:lnSpc>
                          <a:spcPts val="900"/>
                        </a:lnSpc>
                        <a:tabLst/>
                      </a:pPr>
                      <a:r>
                        <a:rPr lang="en-US" sz="800" b="0" i="0" dirty="0">
                          <a:solidFill>
                            <a:schemeClr val="tx2"/>
                          </a:solidFill>
                          <a:latin typeface="Century Gothic" panose="020B0502020202020204" pitchFamily="34" charset="0"/>
                        </a:rPr>
                        <a:t>&lt; 1 %</a:t>
                      </a:r>
                    </a:p>
                    <a:p>
                      <a:pPr marL="177800" indent="0">
                        <a:lnSpc>
                          <a:spcPts val="900"/>
                        </a:lnSpc>
                        <a:tabLst/>
                      </a:pPr>
                      <a:r>
                        <a:rPr lang="en-US" sz="800" b="0" i="0" dirty="0">
                          <a:solidFill>
                            <a:schemeClr val="tx2"/>
                          </a:solidFill>
                          <a:latin typeface="Century Gothic" panose="020B0502020202020204" pitchFamily="34" charset="0"/>
                        </a:rPr>
                        <a:t>≥ 1 %</a:t>
                      </a:r>
                    </a:p>
                    <a:p>
                      <a:pPr marL="177800" indent="0">
                        <a:lnSpc>
                          <a:spcPts val="900"/>
                        </a:lnSpc>
                        <a:tabLst/>
                      </a:pPr>
                      <a:r>
                        <a:rPr lang="en-US" sz="800" b="0" i="0" dirty="0">
                          <a:solidFill>
                            <a:schemeClr val="tx2"/>
                          </a:solidFill>
                          <a:latin typeface="Century Gothic" panose="020B0502020202020204" pitchFamily="34" charset="0"/>
                        </a:rPr>
                        <a:t>1-49 %</a:t>
                      </a:r>
                    </a:p>
                    <a:p>
                      <a:pPr marL="177800" indent="0">
                        <a:lnSpc>
                          <a:spcPts val="900"/>
                        </a:lnSpc>
                        <a:tabLst/>
                      </a:pPr>
                      <a:r>
                        <a:rPr lang="en-US" sz="800" b="0" i="0" dirty="0">
                          <a:solidFill>
                            <a:schemeClr val="tx2"/>
                          </a:solidFill>
                          <a:latin typeface="Century Gothic" panose="020B0502020202020204" pitchFamily="34" charset="0"/>
                        </a:rPr>
                        <a:t>≥ 50 %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4 (4)</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49 (43)</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60 (53)</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37 (33)</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23 (20)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7 (6)</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43 (40)</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58 (54)</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40 (37)</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18 (17)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885035686"/>
                  </a:ext>
                </a:extLst>
              </a:tr>
              <a:tr h="296687">
                <a:tc>
                  <a:txBody>
                    <a:bodyPr/>
                    <a:lstStyle/>
                    <a:p>
                      <a:pPr>
                        <a:lnSpc>
                          <a:spcPts val="900"/>
                        </a:lnSpc>
                      </a:pPr>
                      <a:r>
                        <a:rPr lang="en-US" sz="800" b="1" i="0" dirty="0">
                          <a:solidFill>
                            <a:schemeClr val="tx2"/>
                          </a:solidFill>
                          <a:latin typeface="Century Gothic" panose="020B0502020202020204" pitchFamily="34" charset="0"/>
                        </a:rPr>
                        <a:t>TMB, n (%)</a:t>
                      </a:r>
                    </a:p>
                    <a:p>
                      <a:pPr marL="177800" indent="0">
                        <a:lnSpc>
                          <a:spcPts val="900"/>
                        </a:lnSpc>
                        <a:tabLst/>
                      </a:pPr>
                      <a:r>
                        <a:rPr lang="en-US" sz="800" b="0" i="0" dirty="0">
                          <a:solidFill>
                            <a:schemeClr val="tx2"/>
                          </a:solidFill>
                          <a:latin typeface="Century Gothic" panose="020B0502020202020204" pitchFamily="34" charset="0"/>
                        </a:rPr>
                        <a:t>Non </a:t>
                      </a:r>
                      <a:r>
                        <a:rPr lang="en-US" sz="800" b="0" i="0" dirty="0" err="1">
                          <a:solidFill>
                            <a:schemeClr val="tx2"/>
                          </a:solidFill>
                          <a:latin typeface="Century Gothic" panose="020B0502020202020204" pitchFamily="34" charset="0"/>
                        </a:rPr>
                        <a:t>évaluable</a:t>
                      </a:r>
                      <a:r>
                        <a:rPr lang="en-US" sz="800" b="0" i="0" dirty="0">
                          <a:solidFill>
                            <a:schemeClr val="tx2"/>
                          </a:solidFill>
                          <a:latin typeface="Century Gothic" panose="020B0502020202020204" pitchFamily="34" charset="0"/>
                        </a:rPr>
                        <a:t>/non </a:t>
                      </a:r>
                      <a:r>
                        <a:rPr lang="en-US" sz="800" b="0" i="0" dirty="0" err="1">
                          <a:solidFill>
                            <a:schemeClr val="tx2"/>
                          </a:solidFill>
                          <a:latin typeface="Century Gothic" panose="020B0502020202020204" pitchFamily="34" charset="0"/>
                        </a:rPr>
                        <a:t>rapporté</a:t>
                      </a:r>
                      <a:endParaRPr lang="en-US" sz="800" b="0" i="0" dirty="0">
                        <a:solidFill>
                          <a:schemeClr val="tx2"/>
                        </a:solidFill>
                        <a:latin typeface="Century Gothic" panose="020B0502020202020204" pitchFamily="34" charset="0"/>
                      </a:endParaRPr>
                    </a:p>
                    <a:p>
                      <a:pPr marL="177800" indent="0">
                        <a:lnSpc>
                          <a:spcPts val="900"/>
                        </a:lnSpc>
                        <a:tabLst/>
                      </a:pPr>
                      <a:r>
                        <a:rPr lang="en-US" sz="800" b="0" i="0" dirty="0">
                          <a:solidFill>
                            <a:schemeClr val="tx2"/>
                          </a:solidFill>
                          <a:latin typeface="Century Gothic" panose="020B0502020202020204" pitchFamily="34" charset="0"/>
                        </a:rPr>
                        <a:t>&lt; 12,3 mut/Mb</a:t>
                      </a:r>
                    </a:p>
                    <a:p>
                      <a:pPr marL="177800" indent="0">
                        <a:lnSpc>
                          <a:spcPts val="900"/>
                        </a:lnSpc>
                        <a:tabLst/>
                      </a:pPr>
                      <a:r>
                        <a:rPr lang="en-US" sz="800" b="0" i="0" dirty="0">
                          <a:solidFill>
                            <a:schemeClr val="tx2"/>
                          </a:solidFill>
                          <a:latin typeface="Century Gothic" panose="020B0502020202020204" pitchFamily="34" charset="0"/>
                        </a:rPr>
                        <a:t>≥ 12,3 mut//Mb</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53 (47)</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35 (31)</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bg2"/>
                          </a:solidFill>
                          <a:latin typeface="Century Gothic" panose="020B0502020202020204" pitchFamily="34" charset="0"/>
                          <a:ea typeface="+mn-ea"/>
                          <a:cs typeface="Arial" panose="020B0604020202020204" pitchFamily="34" charset="0"/>
                        </a:rPr>
                        <a:t>25 (22)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endParaRPr lang="fr-FR" sz="9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54 (50)</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33 (31)</a:t>
                      </a:r>
                    </a:p>
                    <a:p>
                      <a:pPr marL="0" marR="0" lvl="0" indent="0" algn="ctr" defTabSz="609585" rtl="0" eaLnBrk="1" fontAlgn="auto" latinLnBrk="0" hangingPunct="1">
                        <a:lnSpc>
                          <a:spcPts val="900"/>
                        </a:lnSpc>
                        <a:spcBef>
                          <a:spcPts val="0"/>
                        </a:spcBef>
                        <a:spcAft>
                          <a:spcPts val="0"/>
                        </a:spcAft>
                        <a:buClrTx/>
                        <a:buSzTx/>
                        <a:buFontTx/>
                        <a:buNone/>
                        <a:tabLst>
                          <a:tab pos="452438" algn="l"/>
                          <a:tab pos="722313" algn="l"/>
                        </a:tabLst>
                        <a:defRPr/>
                      </a:pPr>
                      <a:r>
                        <a:rPr lang="fr-FR" sz="900" b="1" i="0" kern="1200" dirty="0">
                          <a:solidFill>
                            <a:schemeClr val="accent3"/>
                          </a:solidFill>
                          <a:latin typeface="Century Gothic" panose="020B0502020202020204" pitchFamily="34" charset="0"/>
                          <a:ea typeface="+mn-ea"/>
                          <a:cs typeface="Arial" panose="020B0604020202020204" pitchFamily="34" charset="0"/>
                        </a:rPr>
                        <a:t>21 (19)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501478349"/>
                  </a:ext>
                </a:extLst>
              </a:tr>
            </a:tbl>
          </a:graphicData>
        </a:graphic>
      </p:graphicFrame>
      <p:sp>
        <p:nvSpPr>
          <p:cNvPr id="7" name="Rectangle à coins arrondis 30">
            <a:extLst>
              <a:ext uri="{FF2B5EF4-FFF2-40B4-BE49-F238E27FC236}">
                <a16:creationId xmlns="" xmlns:a16="http://schemas.microsoft.com/office/drawing/2014/main" id="{C60232ED-9F04-AAFD-29D6-2040B873EE16}"/>
              </a:ext>
            </a:extLst>
          </p:cNvPr>
          <p:cNvSpPr/>
          <p:nvPr/>
        </p:nvSpPr>
        <p:spPr>
          <a:xfrm>
            <a:off x="4794739" y="1273215"/>
            <a:ext cx="7005502" cy="4363655"/>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9" name="Groupe 8">
            <a:extLst>
              <a:ext uri="{FF2B5EF4-FFF2-40B4-BE49-F238E27FC236}">
                <a16:creationId xmlns="" xmlns:a16="http://schemas.microsoft.com/office/drawing/2014/main" id="{716C2D17-6643-2A9B-723C-E71F94FA60BC}"/>
              </a:ext>
            </a:extLst>
          </p:cNvPr>
          <p:cNvGrpSpPr/>
          <p:nvPr/>
        </p:nvGrpSpPr>
        <p:grpSpPr>
          <a:xfrm>
            <a:off x="4848678" y="1398037"/>
            <a:ext cx="6951561" cy="4382426"/>
            <a:chOff x="2480616" y="788436"/>
            <a:chExt cx="6951561" cy="4382426"/>
          </a:xfrm>
        </p:grpSpPr>
        <p:sp>
          <p:nvSpPr>
            <p:cNvPr id="19" name="TextBox 17">
              <a:extLst>
                <a:ext uri="{FF2B5EF4-FFF2-40B4-BE49-F238E27FC236}">
                  <a16:creationId xmlns="" xmlns:a16="http://schemas.microsoft.com/office/drawing/2014/main" id="{3F5440D4-8776-442B-546E-E3594E29792C}"/>
                </a:ext>
              </a:extLst>
            </p:cNvPr>
            <p:cNvSpPr txBox="1"/>
            <p:nvPr/>
          </p:nvSpPr>
          <p:spPr>
            <a:xfrm>
              <a:off x="4327929" y="136642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N=113</a:t>
              </a:r>
            </a:p>
          </p:txBody>
        </p:sp>
        <p:sp>
          <p:nvSpPr>
            <p:cNvPr id="20" name="TextBox 25">
              <a:extLst>
                <a:ext uri="{FF2B5EF4-FFF2-40B4-BE49-F238E27FC236}">
                  <a16:creationId xmlns="" xmlns:a16="http://schemas.microsoft.com/office/drawing/2014/main" id="{109CC705-B319-0C50-6294-6822F3471F60}"/>
                </a:ext>
              </a:extLst>
            </p:cNvPr>
            <p:cNvSpPr txBox="1"/>
            <p:nvPr/>
          </p:nvSpPr>
          <p:spPr>
            <a:xfrm>
              <a:off x="6846315" y="1336040"/>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N=108</a:t>
              </a:r>
            </a:p>
          </p:txBody>
        </p:sp>
        <p:sp>
          <p:nvSpPr>
            <p:cNvPr id="21" name="Parenthèse ouvrante 20">
              <a:extLst>
                <a:ext uri="{FF2B5EF4-FFF2-40B4-BE49-F238E27FC236}">
                  <a16:creationId xmlns="" xmlns:a16="http://schemas.microsoft.com/office/drawing/2014/main" id="{83B90718-446E-8D89-443B-D938BCB6431D}"/>
                </a:ext>
              </a:extLst>
            </p:cNvPr>
            <p:cNvSpPr/>
            <p:nvPr/>
          </p:nvSpPr>
          <p:spPr>
            <a:xfrm rot="5400000">
              <a:off x="5673664" y="645074"/>
              <a:ext cx="410915" cy="177018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2" name="Ellipse 21">
              <a:extLst>
                <a:ext uri="{FF2B5EF4-FFF2-40B4-BE49-F238E27FC236}">
                  <a16:creationId xmlns="" xmlns:a16="http://schemas.microsoft.com/office/drawing/2014/main" id="{3EF555C6-CC33-037E-FC1A-5A29B9BB8E7D}"/>
                </a:ext>
              </a:extLst>
            </p:cNvPr>
            <p:cNvSpPr/>
            <p:nvPr/>
          </p:nvSpPr>
          <p:spPr>
            <a:xfrm>
              <a:off x="5631485" y="1081475"/>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endParaRPr lang="en-US" altLang="zh-CN" sz="1200" b="1" dirty="0">
                <a:solidFill>
                  <a:srgbClr val="FFFFFF"/>
                </a:solidFill>
                <a:cs typeface="Arial" panose="020B0604020202020204" pitchFamily="34" charset="0"/>
              </a:endParaRPr>
            </a:p>
          </p:txBody>
        </p:sp>
        <p:sp>
          <p:nvSpPr>
            <p:cNvPr id="23" name="Freeform 9">
              <a:extLst>
                <a:ext uri="{FF2B5EF4-FFF2-40B4-BE49-F238E27FC236}">
                  <a16:creationId xmlns="" xmlns:a16="http://schemas.microsoft.com/office/drawing/2014/main" id="{A0302533-6841-FC66-75A4-AF716AA53ABA}"/>
                </a:ext>
              </a:extLst>
            </p:cNvPr>
            <p:cNvSpPr/>
            <p:nvPr/>
          </p:nvSpPr>
          <p:spPr>
            <a:xfrm>
              <a:off x="3263304" y="4041478"/>
              <a:ext cx="2954616" cy="112938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Durée </a:t>
              </a:r>
              <a:r>
                <a:rPr lang="en-US" sz="900" dirty="0" err="1">
                  <a:solidFill>
                    <a:schemeClr val="tx2"/>
                  </a:solidFill>
                  <a:cs typeface="Arial" panose="020B0604020202020204" pitchFamily="34" charset="0"/>
                </a:rPr>
                <a:t>médiane</a:t>
              </a:r>
              <a:r>
                <a:rPr lang="en-US" sz="900" dirty="0">
                  <a:solidFill>
                    <a:schemeClr val="tx2"/>
                  </a:solidFill>
                  <a:cs typeface="Arial" panose="020B0604020202020204" pitchFamily="34" charset="0"/>
                </a:rPr>
                <a:t> de la </a:t>
              </a:r>
              <a:r>
                <a:rPr lang="en-US" sz="900" dirty="0" err="1">
                  <a:solidFill>
                    <a:schemeClr val="tx2"/>
                  </a:solidFill>
                  <a:cs typeface="Arial" panose="020B0604020202020204" pitchFamily="34" charset="0"/>
                </a:rPr>
                <a:t>chirugie</a:t>
              </a:r>
              <a:r>
                <a:rPr lang="en-US" sz="900" dirty="0">
                  <a:solidFill>
                    <a:schemeClr val="tx2"/>
                  </a:solidFill>
                  <a:cs typeface="Arial" panose="020B0604020202020204" pitchFamily="34" charset="0"/>
                </a:rPr>
                <a:t> : 212.0 minutes</a:t>
              </a:r>
            </a:p>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Séjour</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hospitalier</a:t>
              </a:r>
              <a:r>
                <a:rPr lang="en-US" sz="900" dirty="0">
                  <a:solidFill>
                    <a:schemeClr val="tx2"/>
                  </a:solidFill>
                  <a:cs typeface="Arial" panose="020B0604020202020204" pitchFamily="34" charset="0"/>
                </a:rPr>
                <a:t> : 10.0 </a:t>
              </a:r>
              <a:r>
                <a:rPr lang="en-US" sz="900" dirty="0" err="1">
                  <a:solidFill>
                    <a:schemeClr val="tx2"/>
                  </a:solidFill>
                  <a:cs typeface="Arial" panose="020B0604020202020204" pitchFamily="34" charset="0"/>
                </a:rPr>
                <a:t>jrs</a:t>
              </a:r>
              <a:endParaRPr lang="en-US" sz="900" dirty="0">
                <a:solidFill>
                  <a:schemeClr val="tx2"/>
                </a:solidFill>
                <a:cs typeface="Arial" panose="020B0604020202020204" pitchFamily="34" charset="0"/>
              </a:endParaRPr>
            </a:p>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Chirurgie </a:t>
              </a:r>
              <a:r>
                <a:rPr lang="en-US" sz="900" dirty="0" err="1">
                  <a:solidFill>
                    <a:schemeClr val="tx2"/>
                  </a:solidFill>
                  <a:cs typeface="Arial" panose="020B0604020202020204" pitchFamily="34" charset="0"/>
                </a:rPr>
                <a:t>retardée</a:t>
              </a:r>
              <a:r>
                <a:rPr lang="en-US" sz="900" dirty="0">
                  <a:solidFill>
                    <a:schemeClr val="tx2"/>
                  </a:solidFill>
                  <a:cs typeface="Arial" panose="020B0604020202020204" pitchFamily="34" charset="0"/>
                </a:rPr>
                <a:t> : 5 (6%)</a:t>
              </a:r>
            </a:p>
          </p:txBody>
        </p:sp>
        <p:sp>
          <p:nvSpPr>
            <p:cNvPr id="24" name="TextBox 17">
              <a:extLst>
                <a:ext uri="{FF2B5EF4-FFF2-40B4-BE49-F238E27FC236}">
                  <a16:creationId xmlns="" xmlns:a16="http://schemas.microsoft.com/office/drawing/2014/main" id="{C5BE5C12-4761-9C97-C43C-16597F329544}"/>
                </a:ext>
              </a:extLst>
            </p:cNvPr>
            <p:cNvSpPr txBox="1"/>
            <p:nvPr/>
          </p:nvSpPr>
          <p:spPr>
            <a:xfrm>
              <a:off x="5531633" y="788436"/>
              <a:ext cx="743668" cy="261610"/>
            </a:xfrm>
            <a:prstGeom prst="rect">
              <a:avLst/>
            </a:prstGeom>
            <a:no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N=221</a:t>
              </a:r>
            </a:p>
          </p:txBody>
        </p:sp>
        <p:sp>
          <p:nvSpPr>
            <p:cNvPr id="25" name="Freeform 41">
              <a:extLst>
                <a:ext uri="{FF2B5EF4-FFF2-40B4-BE49-F238E27FC236}">
                  <a16:creationId xmlns="" xmlns:a16="http://schemas.microsoft.com/office/drawing/2014/main" id="{79E5D2C2-37ED-A034-4192-64220F6787E0}"/>
                </a:ext>
              </a:extLst>
            </p:cNvPr>
            <p:cNvSpPr/>
            <p:nvPr/>
          </p:nvSpPr>
          <p:spPr>
            <a:xfrm>
              <a:off x="5972711" y="1782835"/>
              <a:ext cx="1576940" cy="74044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Chimio</a:t>
              </a:r>
            </a:p>
            <a:p>
              <a:pPr algn="ctr"/>
              <a:r>
                <a:rPr lang="fr-FR" sz="1400" b="1" dirty="0">
                  <a:solidFill>
                    <a:prstClr val="white"/>
                  </a:solidFill>
                  <a:cs typeface="Arial" panose="020B0604020202020204" pitchFamily="34" charset="0"/>
                </a:rPr>
                <a:t>104 (96%)</a:t>
              </a:r>
            </a:p>
          </p:txBody>
        </p:sp>
        <p:sp>
          <p:nvSpPr>
            <p:cNvPr id="26" name="Freeform 41">
              <a:extLst>
                <a:ext uri="{FF2B5EF4-FFF2-40B4-BE49-F238E27FC236}">
                  <a16:creationId xmlns="" xmlns:a16="http://schemas.microsoft.com/office/drawing/2014/main" id="{0BFD2BC6-6609-2675-9169-D9E738A2B9E8}"/>
                </a:ext>
              </a:extLst>
            </p:cNvPr>
            <p:cNvSpPr/>
            <p:nvPr/>
          </p:nvSpPr>
          <p:spPr>
            <a:xfrm>
              <a:off x="4495238" y="3452256"/>
              <a:ext cx="940403" cy="754757"/>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83 (74%)</a:t>
              </a:r>
            </a:p>
            <a:p>
              <a:pPr algn="ctr"/>
              <a:r>
                <a:rPr kumimoji="0" lang="fr-FR" sz="900" b="1" i="0" u="none" strike="noStrike" kern="1200" cap="none" spc="0" normalizeH="0" baseline="0" noProof="0" dirty="0" err="1">
                  <a:ln>
                    <a:noFill/>
                  </a:ln>
                  <a:solidFill>
                    <a:prstClr val="white"/>
                  </a:solidFill>
                  <a:effectLst/>
                  <a:uLnTx/>
                  <a:uFillTx/>
                  <a:latin typeface="Century Gothic" panose="020F0302020204030204"/>
                  <a:ea typeface="+mn-ea"/>
                  <a:cs typeface="Arial" panose="020B0604020202020204" pitchFamily="34" charset="0"/>
                </a:rPr>
                <a:t>Received</a:t>
              </a:r>
              <a:endParaRPr lang="fr-FR" sz="1400" b="1" dirty="0">
                <a:solidFill>
                  <a:prstClr val="white"/>
                </a:solidFill>
                <a:cs typeface="Arial" panose="020B0604020202020204" pitchFamily="34" charset="0"/>
              </a:endParaRPr>
            </a:p>
          </p:txBody>
        </p:sp>
        <p:sp>
          <p:nvSpPr>
            <p:cNvPr id="27" name="Freeform 41">
              <a:extLst>
                <a:ext uri="{FF2B5EF4-FFF2-40B4-BE49-F238E27FC236}">
                  <a16:creationId xmlns="" xmlns:a16="http://schemas.microsoft.com/office/drawing/2014/main" id="{E6221D10-2A5F-1657-9762-D19D2B7C5825}"/>
                </a:ext>
              </a:extLst>
            </p:cNvPr>
            <p:cNvSpPr/>
            <p:nvPr/>
          </p:nvSpPr>
          <p:spPr>
            <a:xfrm>
              <a:off x="2480616" y="2607377"/>
              <a:ext cx="1530075" cy="754757"/>
            </a:xfrm>
            <a:prstGeom prst="roundRect">
              <a:avLst>
                <a:gd name="adj" fmla="val 0"/>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lnSpc>
                  <a:spcPts val="1120"/>
                </a:lnSpc>
                <a:spcAft>
                  <a:spcPts val="400"/>
                </a:spcAft>
                <a:buClr>
                  <a:schemeClr val="bg2"/>
                </a:buClr>
                <a:buSzPct val="70000"/>
                <a:tabLst>
                  <a:tab pos="120650" algn="l"/>
                  <a:tab pos="1595438" algn="l"/>
                </a:tabLst>
              </a:pPr>
              <a:r>
                <a:rPr lang="fr-FR" sz="1100" b="1" dirty="0">
                  <a:solidFill>
                    <a:schemeClr val="tx2"/>
                  </a:solidFill>
                  <a:cs typeface="Arial" panose="020B0604020202020204" pitchFamily="34" charset="0"/>
                </a:rPr>
                <a:t>29 (26 %) </a:t>
              </a:r>
              <a:r>
                <a:rPr lang="fr-FR" sz="800" b="1" dirty="0">
                  <a:solidFill>
                    <a:schemeClr val="tx2"/>
                  </a:solidFill>
                  <a:cs typeface="Arial" panose="020B0604020202020204" pitchFamily="34" charset="0"/>
                </a:rPr>
                <a:t>annulée</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 Progression : 18 (62 %)</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EI : 3 (10 %)</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autre : 8 (28 %)</a:t>
              </a:r>
            </a:p>
          </p:txBody>
        </p:sp>
        <p:cxnSp>
          <p:nvCxnSpPr>
            <p:cNvPr id="28" name="Connecteur droit avec flèche 27">
              <a:extLst>
                <a:ext uri="{FF2B5EF4-FFF2-40B4-BE49-F238E27FC236}">
                  <a16:creationId xmlns="" xmlns:a16="http://schemas.microsoft.com/office/drawing/2014/main" id="{D4912DB2-CDBA-3C3B-174C-D55340BD473F}"/>
                </a:ext>
              </a:extLst>
            </p:cNvPr>
            <p:cNvCxnSpPr>
              <a:cxnSpLocks/>
            </p:cNvCxnSpPr>
            <p:nvPr/>
          </p:nvCxnSpPr>
          <p:spPr>
            <a:xfrm flipH="1">
              <a:off x="3971748" y="2994537"/>
              <a:ext cx="350982"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 xmlns:a16="http://schemas.microsoft.com/office/drawing/2014/main" id="{E909070D-C77C-411B-AA3D-424AF5C51593}"/>
                </a:ext>
              </a:extLst>
            </p:cNvPr>
            <p:cNvCxnSpPr>
              <a:cxnSpLocks/>
            </p:cNvCxnSpPr>
            <p:nvPr/>
          </p:nvCxnSpPr>
          <p:spPr>
            <a:xfrm>
              <a:off x="4965439" y="2532840"/>
              <a:ext cx="0" cy="236966"/>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Freeform 41">
              <a:extLst>
                <a:ext uri="{FF2B5EF4-FFF2-40B4-BE49-F238E27FC236}">
                  <a16:creationId xmlns="" xmlns:a16="http://schemas.microsoft.com/office/drawing/2014/main" id="{A4C1A763-ECD1-3E35-3BC0-0D56F47EC978}"/>
                </a:ext>
              </a:extLst>
            </p:cNvPr>
            <p:cNvSpPr/>
            <p:nvPr/>
          </p:nvSpPr>
          <p:spPr>
            <a:xfrm>
              <a:off x="4242021" y="2838799"/>
              <a:ext cx="1446836" cy="344240"/>
            </a:xfrm>
            <a:prstGeom prst="roundRect">
              <a:avLst>
                <a:gd name="adj" fmla="val 9151"/>
              </a:avLst>
            </a:prstGeom>
            <a:solidFill>
              <a:schemeClr val="bg1"/>
            </a:solidFill>
            <a:ln w="25400" cap="flat" cmpd="sng" algn="ctr">
              <a:solidFill>
                <a:schemeClr val="bg2"/>
              </a:solidFill>
              <a:prstDash val="solid"/>
            </a:ln>
            <a:effectLst/>
          </p:spPr>
          <p:txBody>
            <a:bodyPr spcFirstLastPara="0" vert="horz" wrap="square" lIns="74434" tIns="74434" rIns="74434" bIns="74434" numCol="1" spcCol="1270" anchor="ctr" anchorCtr="0">
              <a:noAutofit/>
            </a:bodyPr>
            <a:lstStyle/>
            <a:p>
              <a:pPr algn="ctr"/>
              <a:r>
                <a:rPr lang="fr-FR" sz="1200" b="1" dirty="0">
                  <a:solidFill>
                    <a:schemeClr val="bg2"/>
                  </a:solidFill>
                  <a:cs typeface="Arial" panose="020B0604020202020204" pitchFamily="34" charset="0"/>
                </a:rPr>
                <a:t>chirurgie</a:t>
              </a:r>
            </a:p>
          </p:txBody>
        </p:sp>
        <p:cxnSp>
          <p:nvCxnSpPr>
            <p:cNvPr id="31" name="Connecteur droit avec flèche 30">
              <a:extLst>
                <a:ext uri="{FF2B5EF4-FFF2-40B4-BE49-F238E27FC236}">
                  <a16:creationId xmlns="" xmlns:a16="http://schemas.microsoft.com/office/drawing/2014/main" id="{198BB355-CCD5-7A50-36D9-1DDDF94A31F3}"/>
                </a:ext>
              </a:extLst>
            </p:cNvPr>
            <p:cNvCxnSpPr>
              <a:cxnSpLocks/>
            </p:cNvCxnSpPr>
            <p:nvPr/>
          </p:nvCxnSpPr>
          <p:spPr>
            <a:xfrm>
              <a:off x="4965439" y="3212976"/>
              <a:ext cx="0" cy="236966"/>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Freeform 41">
              <a:extLst>
                <a:ext uri="{FF2B5EF4-FFF2-40B4-BE49-F238E27FC236}">
                  <a16:creationId xmlns="" xmlns:a16="http://schemas.microsoft.com/office/drawing/2014/main" id="{6DF8FA2F-D338-05C7-4DFE-AB4F41B80AC5}"/>
                </a:ext>
              </a:extLst>
            </p:cNvPr>
            <p:cNvSpPr/>
            <p:nvPr/>
          </p:nvSpPr>
          <p:spPr>
            <a:xfrm>
              <a:off x="4199323" y="1797075"/>
              <a:ext cx="1532232" cy="754757"/>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NIVO + IPI</a:t>
              </a:r>
            </a:p>
            <a:p>
              <a:pPr algn="ctr"/>
              <a:r>
                <a:rPr lang="fr-FR" sz="1400" b="1" dirty="0">
                  <a:solidFill>
                    <a:prstClr val="white"/>
                  </a:solidFill>
                  <a:cs typeface="Arial" panose="020B0604020202020204" pitchFamily="34" charset="0"/>
                </a:rPr>
                <a:t>111 (98%)</a:t>
              </a:r>
            </a:p>
          </p:txBody>
        </p:sp>
        <p:sp>
          <p:nvSpPr>
            <p:cNvPr id="33" name="Freeform 41">
              <a:extLst>
                <a:ext uri="{FF2B5EF4-FFF2-40B4-BE49-F238E27FC236}">
                  <a16:creationId xmlns="" xmlns:a16="http://schemas.microsoft.com/office/drawing/2014/main" id="{E8872AFD-E14D-8E7D-40CD-568CF7AFA633}"/>
                </a:ext>
              </a:extLst>
            </p:cNvPr>
            <p:cNvSpPr/>
            <p:nvPr/>
          </p:nvSpPr>
          <p:spPr>
            <a:xfrm>
              <a:off x="6290980" y="3452256"/>
              <a:ext cx="940403" cy="754757"/>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a:r>
                <a:rPr lang="fr-FR" sz="1400" b="1" dirty="0">
                  <a:solidFill>
                    <a:prstClr val="white"/>
                  </a:solidFill>
                  <a:cs typeface="Arial" panose="020B0604020202020204" pitchFamily="34" charset="0"/>
                </a:rPr>
                <a:t>82 (76%)</a:t>
              </a:r>
            </a:p>
            <a:p>
              <a:pPr algn="ctr"/>
              <a:r>
                <a:rPr lang="fr-FR" sz="900" b="1" dirty="0" err="1">
                  <a:solidFill>
                    <a:prstClr val="white"/>
                  </a:solidFill>
                  <a:cs typeface="Arial" panose="020B0604020202020204" pitchFamily="34" charset="0"/>
                </a:rPr>
                <a:t>Received</a:t>
              </a:r>
              <a:endParaRPr lang="fr-FR" sz="900" b="1" dirty="0">
                <a:solidFill>
                  <a:prstClr val="white"/>
                </a:solidFill>
                <a:cs typeface="Arial" panose="020B0604020202020204" pitchFamily="34" charset="0"/>
              </a:endParaRPr>
            </a:p>
          </p:txBody>
        </p:sp>
        <p:cxnSp>
          <p:nvCxnSpPr>
            <p:cNvPr id="34" name="Connecteur droit avec flèche 33">
              <a:extLst>
                <a:ext uri="{FF2B5EF4-FFF2-40B4-BE49-F238E27FC236}">
                  <a16:creationId xmlns="" xmlns:a16="http://schemas.microsoft.com/office/drawing/2014/main" id="{94BC250C-BA58-861F-5BD9-0047A6E54EF5}"/>
                </a:ext>
              </a:extLst>
            </p:cNvPr>
            <p:cNvCxnSpPr>
              <a:cxnSpLocks/>
            </p:cNvCxnSpPr>
            <p:nvPr/>
          </p:nvCxnSpPr>
          <p:spPr>
            <a:xfrm>
              <a:off x="6761181" y="2532840"/>
              <a:ext cx="0" cy="236966"/>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 xmlns:a16="http://schemas.microsoft.com/office/drawing/2014/main" id="{6F57C972-5723-EB08-3CD1-7308D005194B}"/>
                </a:ext>
              </a:extLst>
            </p:cNvPr>
            <p:cNvCxnSpPr>
              <a:cxnSpLocks/>
            </p:cNvCxnSpPr>
            <p:nvPr/>
          </p:nvCxnSpPr>
          <p:spPr>
            <a:xfrm>
              <a:off x="6761181" y="3212976"/>
              <a:ext cx="0" cy="236966"/>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6" name="Freeform 41">
              <a:extLst>
                <a:ext uri="{FF2B5EF4-FFF2-40B4-BE49-F238E27FC236}">
                  <a16:creationId xmlns="" xmlns:a16="http://schemas.microsoft.com/office/drawing/2014/main" id="{F6E3B2AC-C0F1-A77A-BACF-B01A20C676C7}"/>
                </a:ext>
              </a:extLst>
            </p:cNvPr>
            <p:cNvSpPr/>
            <p:nvPr/>
          </p:nvSpPr>
          <p:spPr>
            <a:xfrm>
              <a:off x="7743642" y="2607377"/>
              <a:ext cx="1688535" cy="754757"/>
            </a:xfrm>
            <a:prstGeom prst="roundRect">
              <a:avLst>
                <a:gd name="adj" fmla="val 0"/>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lnSpc>
                  <a:spcPts val="1120"/>
                </a:lnSpc>
                <a:spcAft>
                  <a:spcPts val="400"/>
                </a:spcAft>
                <a:buClr>
                  <a:schemeClr val="bg2"/>
                </a:buClr>
                <a:buSzPct val="70000"/>
                <a:tabLst>
                  <a:tab pos="120650" algn="l"/>
                  <a:tab pos="1595438" algn="l"/>
                </a:tabLst>
              </a:pPr>
              <a:r>
                <a:rPr lang="fr-FR" sz="1100" b="1" dirty="0">
                  <a:solidFill>
                    <a:schemeClr val="tx2"/>
                  </a:solidFill>
                  <a:cs typeface="Arial" panose="020B0604020202020204" pitchFamily="34" charset="0"/>
                </a:rPr>
                <a:t>21 (19 %) </a:t>
              </a:r>
              <a:r>
                <a:rPr lang="fr-FR" sz="800" b="1" dirty="0">
                  <a:solidFill>
                    <a:schemeClr val="tx2"/>
                  </a:solidFill>
                  <a:cs typeface="Arial" panose="020B0604020202020204" pitchFamily="34" charset="0"/>
                </a:rPr>
                <a:t>annulée</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progression : 9 (43 %)</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EI : 0</a:t>
              </a:r>
            </a:p>
            <a:p>
              <a:pPr marL="95250" indent="-95250" defTabSz="450056">
                <a:lnSpc>
                  <a:spcPts val="1120"/>
                </a:lnSpc>
                <a:spcAft>
                  <a:spcPts val="200"/>
                </a:spcAft>
                <a:buClr>
                  <a:schemeClr val="bg2"/>
                </a:buClr>
                <a:buSzPct val="70000"/>
                <a:buFont typeface="Wingdings" panose="05000000000000000000" pitchFamily="2" charset="2"/>
                <a:buChar char="n"/>
                <a:tabLst>
                  <a:tab pos="793750" algn="l"/>
                  <a:tab pos="928688" algn="l"/>
                  <a:tab pos="1235075" algn="l"/>
                </a:tabLst>
              </a:pPr>
              <a:r>
                <a:rPr lang="fr-FR" sz="900" dirty="0">
                  <a:solidFill>
                    <a:schemeClr val="tx2"/>
                  </a:solidFill>
                  <a:cs typeface="Arial" panose="020B0604020202020204" pitchFamily="34" charset="0"/>
                </a:rPr>
                <a:t>autre: 12 (57 %)</a:t>
              </a:r>
            </a:p>
          </p:txBody>
        </p:sp>
        <p:cxnSp>
          <p:nvCxnSpPr>
            <p:cNvPr id="37" name="Connecteur droit avec flèche 36">
              <a:extLst>
                <a:ext uri="{FF2B5EF4-FFF2-40B4-BE49-F238E27FC236}">
                  <a16:creationId xmlns="" xmlns:a16="http://schemas.microsoft.com/office/drawing/2014/main" id="{A77835EE-18EB-362E-8902-7AF290632747}"/>
                </a:ext>
              </a:extLst>
            </p:cNvPr>
            <p:cNvCxnSpPr>
              <a:cxnSpLocks/>
            </p:cNvCxnSpPr>
            <p:nvPr/>
          </p:nvCxnSpPr>
          <p:spPr>
            <a:xfrm flipH="1">
              <a:off x="7364946" y="2994537"/>
              <a:ext cx="350982" cy="0"/>
            </a:xfrm>
            <a:prstGeom prst="straightConnector1">
              <a:avLst/>
            </a:prstGeom>
            <a:ln w="12700">
              <a:solidFill>
                <a:schemeClr val="tx1">
                  <a:lumMod val="50000"/>
                  <a:lumOff val="50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38" name="Freeform 41">
              <a:extLst>
                <a:ext uri="{FF2B5EF4-FFF2-40B4-BE49-F238E27FC236}">
                  <a16:creationId xmlns="" xmlns:a16="http://schemas.microsoft.com/office/drawing/2014/main" id="{81210787-F4FB-58DD-2ECF-50D919F82033}"/>
                </a:ext>
              </a:extLst>
            </p:cNvPr>
            <p:cNvSpPr/>
            <p:nvPr/>
          </p:nvSpPr>
          <p:spPr>
            <a:xfrm>
              <a:off x="6037763" y="2838799"/>
              <a:ext cx="1446836" cy="344240"/>
            </a:xfrm>
            <a:prstGeom prst="roundRect">
              <a:avLst>
                <a:gd name="adj" fmla="val 9151"/>
              </a:avLst>
            </a:prstGeom>
            <a:solidFill>
              <a:schemeClr val="bg1"/>
            </a:solidFill>
            <a:ln w="25400" cap="flat" cmpd="sng" algn="ctr">
              <a:solidFill>
                <a:schemeClr val="tx1">
                  <a:lumMod val="50000"/>
                  <a:lumOff val="50000"/>
                </a:schemeClr>
              </a:solidFill>
              <a:prstDash val="solid"/>
            </a:ln>
            <a:effectLst/>
          </p:spPr>
          <p:txBody>
            <a:bodyPr spcFirstLastPara="0" vert="horz" wrap="square" lIns="74434" tIns="74434" rIns="74434" bIns="74434" numCol="1" spcCol="1270" anchor="ctr" anchorCtr="0">
              <a:noAutofit/>
            </a:bodyPr>
            <a:lstStyle/>
            <a:p>
              <a:pPr algn="ctr"/>
              <a:r>
                <a:rPr lang="fr-FR" sz="1200" b="1" dirty="0">
                  <a:solidFill>
                    <a:schemeClr val="tx1">
                      <a:lumMod val="50000"/>
                      <a:lumOff val="50000"/>
                    </a:schemeClr>
                  </a:solidFill>
                  <a:cs typeface="Arial" panose="020B0604020202020204" pitchFamily="34" charset="0"/>
                </a:rPr>
                <a:t>chirurgie</a:t>
              </a:r>
            </a:p>
          </p:txBody>
        </p:sp>
        <p:sp>
          <p:nvSpPr>
            <p:cNvPr id="39" name="Freeform 9">
              <a:extLst>
                <a:ext uri="{FF2B5EF4-FFF2-40B4-BE49-F238E27FC236}">
                  <a16:creationId xmlns="" xmlns:a16="http://schemas.microsoft.com/office/drawing/2014/main" id="{3FEAA15C-AB79-1498-66A0-A8B7941B9FD4}"/>
                </a:ext>
              </a:extLst>
            </p:cNvPr>
            <p:cNvSpPr/>
            <p:nvPr/>
          </p:nvSpPr>
          <p:spPr>
            <a:xfrm>
              <a:off x="6221728" y="4041478"/>
              <a:ext cx="2812544" cy="112938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a:solidFill>
                    <a:schemeClr val="tx2"/>
                  </a:solidFill>
                  <a:cs typeface="Arial" panose="020B0604020202020204" pitchFamily="34" charset="0"/>
                </a:rPr>
                <a:t>Durée </a:t>
              </a:r>
              <a:r>
                <a:rPr lang="en-US" sz="900" dirty="0" err="1">
                  <a:solidFill>
                    <a:schemeClr val="tx2"/>
                  </a:solidFill>
                  <a:cs typeface="Arial" panose="020B0604020202020204" pitchFamily="34" charset="0"/>
                </a:rPr>
                <a:t>médiane</a:t>
              </a:r>
              <a:r>
                <a:rPr lang="en-US" sz="900" dirty="0">
                  <a:solidFill>
                    <a:schemeClr val="tx2"/>
                  </a:solidFill>
                  <a:cs typeface="Arial" panose="020B0604020202020204" pitchFamily="34" charset="0"/>
                </a:rPr>
                <a:t> de la Chirurgie : 217.0 minutes</a:t>
              </a:r>
            </a:p>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Séjour</a:t>
              </a:r>
              <a:r>
                <a:rPr lang="en-US" sz="900" dirty="0">
                  <a:solidFill>
                    <a:schemeClr val="tx2"/>
                  </a:solidFill>
                  <a:cs typeface="Arial" panose="020B0604020202020204" pitchFamily="34" charset="0"/>
                </a:rPr>
                <a:t> </a:t>
              </a:r>
              <a:r>
                <a:rPr lang="en-US" sz="900" dirty="0" err="1">
                  <a:solidFill>
                    <a:schemeClr val="tx2"/>
                  </a:solidFill>
                  <a:cs typeface="Arial" panose="020B0604020202020204" pitchFamily="34" charset="0"/>
                </a:rPr>
                <a:t>hospitalier</a:t>
              </a:r>
              <a:r>
                <a:rPr lang="en-US" sz="900" dirty="0">
                  <a:solidFill>
                    <a:schemeClr val="tx2"/>
                  </a:solidFill>
                  <a:cs typeface="Arial" panose="020B0604020202020204" pitchFamily="34" charset="0"/>
                </a:rPr>
                <a:t> : 9.0 </a:t>
              </a:r>
              <a:r>
                <a:rPr lang="en-US" sz="900" dirty="0" err="1">
                  <a:solidFill>
                    <a:schemeClr val="tx2"/>
                  </a:solidFill>
                  <a:cs typeface="Arial" panose="020B0604020202020204" pitchFamily="34" charset="0"/>
                </a:rPr>
                <a:t>jrs</a:t>
              </a:r>
              <a:endParaRPr lang="en-US" sz="900" dirty="0">
                <a:solidFill>
                  <a:schemeClr val="tx2"/>
                </a:solidFill>
                <a:cs typeface="Arial" panose="020B0604020202020204" pitchFamily="34" charset="0"/>
              </a:endParaRPr>
            </a:p>
            <a:p>
              <a:pPr marL="168275" indent="-168275" defTabSz="450056">
                <a:lnSpc>
                  <a:spcPts val="1020"/>
                </a:lnSpc>
                <a:spcAft>
                  <a:spcPts val="400"/>
                </a:spcAft>
                <a:buClr>
                  <a:schemeClr val="bg2"/>
                </a:buClr>
                <a:buSzPct val="70000"/>
                <a:buFont typeface="Wingdings" panose="05000000000000000000" pitchFamily="2" charset="2"/>
                <a:buChar char="n"/>
                <a:tabLst>
                  <a:tab pos="120650" algn="l"/>
                </a:tabLst>
                <a:defRPr/>
              </a:pPr>
              <a:r>
                <a:rPr lang="en-US" sz="900" dirty="0" err="1">
                  <a:solidFill>
                    <a:schemeClr val="tx2"/>
                  </a:solidFill>
                  <a:cs typeface="Arial" panose="020B0604020202020204" pitchFamily="34" charset="0"/>
                </a:rPr>
                <a:t>Chirurgienretardée</a:t>
              </a:r>
              <a:r>
                <a:rPr lang="en-US" sz="900" dirty="0">
                  <a:solidFill>
                    <a:schemeClr val="tx2"/>
                  </a:solidFill>
                  <a:cs typeface="Arial" panose="020B0604020202020204" pitchFamily="34" charset="0"/>
                </a:rPr>
                <a:t> : 9 (11%)</a:t>
              </a:r>
            </a:p>
          </p:txBody>
        </p:sp>
      </p:grpSp>
      <p:cxnSp>
        <p:nvCxnSpPr>
          <p:cNvPr id="40" name="Connecteur droit 39">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133004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solidFill>
                  <a:srgbClr val="005086"/>
                </a:solidFill>
                <a:latin typeface="Century Gothic" panose="020B0502020202020204" pitchFamily="34" charset="0"/>
              </a:rPr>
              <a:t>Analyse exploratoire EFS et Réponses pathologiques</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ea typeface="Calibri" panose="020F0502020204030204" pitchFamily="34" charset="0"/>
                <a:cs typeface="Times New Roman" panose="02020603050405020304" pitchFamily="18" charset="0"/>
              </a:rPr>
              <a:t>MM. Awad </a:t>
            </a:r>
            <a:r>
              <a:rPr lang="fr-FR" dirty="0"/>
              <a:t>et al., ESMO</a:t>
            </a:r>
            <a:r>
              <a:rPr lang="fr-FR" baseline="30000" dirty="0"/>
              <a:t>® </a:t>
            </a:r>
            <a:r>
              <a:rPr lang="fr-FR" dirty="0"/>
              <a:t>2023, Abs.#1261O</a:t>
            </a:r>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1588292"/>
            <a:ext cx="6540339" cy="416149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604919" y="1428225"/>
            <a:ext cx="3871650"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EFS sous NIVO + IPI vs chimio</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51339149"/>
              </p:ext>
            </p:extLst>
          </p:nvPr>
        </p:nvGraphicFramePr>
        <p:xfrm>
          <a:off x="1258927" y="4554362"/>
          <a:ext cx="6304101" cy="820396"/>
        </p:xfrm>
        <a:graphic>
          <a:graphicData uri="http://schemas.openxmlformats.org/drawingml/2006/table">
            <a:tbl>
              <a:tblPr firstRow="1" bandRow="1">
                <a:tableStyleId>{5C22544A-7EE6-4342-B048-85BDC9FD1C3A}</a:tableStyleId>
              </a:tblPr>
              <a:tblGrid>
                <a:gridCol w="545318">
                  <a:extLst>
                    <a:ext uri="{9D8B030D-6E8A-4147-A177-3AD203B41FA5}">
                      <a16:colId xmlns="" xmlns:a16="http://schemas.microsoft.com/office/drawing/2014/main" val="20000"/>
                    </a:ext>
                  </a:extLst>
                </a:gridCol>
                <a:gridCol w="101467">
                  <a:extLst>
                    <a:ext uri="{9D8B030D-6E8A-4147-A177-3AD203B41FA5}">
                      <a16:colId xmlns="" xmlns:a16="http://schemas.microsoft.com/office/drawing/2014/main" val="857179020"/>
                    </a:ext>
                  </a:extLst>
                </a:gridCol>
                <a:gridCol w="269396">
                  <a:extLst>
                    <a:ext uri="{9D8B030D-6E8A-4147-A177-3AD203B41FA5}">
                      <a16:colId xmlns="" xmlns:a16="http://schemas.microsoft.com/office/drawing/2014/main" val="20001"/>
                    </a:ext>
                  </a:extLst>
                </a:gridCol>
                <a:gridCol w="269396">
                  <a:extLst>
                    <a:ext uri="{9D8B030D-6E8A-4147-A177-3AD203B41FA5}">
                      <a16:colId xmlns="" xmlns:a16="http://schemas.microsoft.com/office/drawing/2014/main" val="20006"/>
                    </a:ext>
                  </a:extLst>
                </a:gridCol>
                <a:gridCol w="269396">
                  <a:extLst>
                    <a:ext uri="{9D8B030D-6E8A-4147-A177-3AD203B41FA5}">
                      <a16:colId xmlns="" xmlns:a16="http://schemas.microsoft.com/office/drawing/2014/main" val="20002"/>
                    </a:ext>
                  </a:extLst>
                </a:gridCol>
                <a:gridCol w="269396">
                  <a:extLst>
                    <a:ext uri="{9D8B030D-6E8A-4147-A177-3AD203B41FA5}">
                      <a16:colId xmlns="" xmlns:a16="http://schemas.microsoft.com/office/drawing/2014/main" val="20007"/>
                    </a:ext>
                  </a:extLst>
                </a:gridCol>
                <a:gridCol w="269396">
                  <a:extLst>
                    <a:ext uri="{9D8B030D-6E8A-4147-A177-3AD203B41FA5}">
                      <a16:colId xmlns="" xmlns:a16="http://schemas.microsoft.com/office/drawing/2014/main" val="20003"/>
                    </a:ext>
                  </a:extLst>
                </a:gridCol>
                <a:gridCol w="269396">
                  <a:extLst>
                    <a:ext uri="{9D8B030D-6E8A-4147-A177-3AD203B41FA5}">
                      <a16:colId xmlns="" xmlns:a16="http://schemas.microsoft.com/office/drawing/2014/main" val="20008"/>
                    </a:ext>
                  </a:extLst>
                </a:gridCol>
                <a:gridCol w="269396">
                  <a:extLst>
                    <a:ext uri="{9D8B030D-6E8A-4147-A177-3AD203B41FA5}">
                      <a16:colId xmlns="" xmlns:a16="http://schemas.microsoft.com/office/drawing/2014/main" val="20004"/>
                    </a:ext>
                  </a:extLst>
                </a:gridCol>
                <a:gridCol w="269396">
                  <a:extLst>
                    <a:ext uri="{9D8B030D-6E8A-4147-A177-3AD203B41FA5}">
                      <a16:colId xmlns="" xmlns:a16="http://schemas.microsoft.com/office/drawing/2014/main" val="20009"/>
                    </a:ext>
                  </a:extLst>
                </a:gridCol>
                <a:gridCol w="269396">
                  <a:extLst>
                    <a:ext uri="{9D8B030D-6E8A-4147-A177-3AD203B41FA5}">
                      <a16:colId xmlns="" xmlns:a16="http://schemas.microsoft.com/office/drawing/2014/main" val="20005"/>
                    </a:ext>
                  </a:extLst>
                </a:gridCol>
                <a:gridCol w="269396">
                  <a:extLst>
                    <a:ext uri="{9D8B030D-6E8A-4147-A177-3AD203B41FA5}">
                      <a16:colId xmlns="" xmlns:a16="http://schemas.microsoft.com/office/drawing/2014/main" val="20010"/>
                    </a:ext>
                  </a:extLst>
                </a:gridCol>
                <a:gridCol w="269396">
                  <a:extLst>
                    <a:ext uri="{9D8B030D-6E8A-4147-A177-3AD203B41FA5}">
                      <a16:colId xmlns="" xmlns:a16="http://schemas.microsoft.com/office/drawing/2014/main" val="20011"/>
                    </a:ext>
                  </a:extLst>
                </a:gridCol>
                <a:gridCol w="269396">
                  <a:extLst>
                    <a:ext uri="{9D8B030D-6E8A-4147-A177-3AD203B41FA5}">
                      <a16:colId xmlns="" xmlns:a16="http://schemas.microsoft.com/office/drawing/2014/main" val="812390092"/>
                    </a:ext>
                  </a:extLst>
                </a:gridCol>
                <a:gridCol w="269396">
                  <a:extLst>
                    <a:ext uri="{9D8B030D-6E8A-4147-A177-3AD203B41FA5}">
                      <a16:colId xmlns="" xmlns:a16="http://schemas.microsoft.com/office/drawing/2014/main" val="3076410197"/>
                    </a:ext>
                  </a:extLst>
                </a:gridCol>
                <a:gridCol w="269396">
                  <a:extLst>
                    <a:ext uri="{9D8B030D-6E8A-4147-A177-3AD203B41FA5}">
                      <a16:colId xmlns="" xmlns:a16="http://schemas.microsoft.com/office/drawing/2014/main" val="4258737368"/>
                    </a:ext>
                  </a:extLst>
                </a:gridCol>
                <a:gridCol w="269396">
                  <a:extLst>
                    <a:ext uri="{9D8B030D-6E8A-4147-A177-3AD203B41FA5}">
                      <a16:colId xmlns="" xmlns:a16="http://schemas.microsoft.com/office/drawing/2014/main" val="1314773762"/>
                    </a:ext>
                  </a:extLst>
                </a:gridCol>
                <a:gridCol w="269396">
                  <a:extLst>
                    <a:ext uri="{9D8B030D-6E8A-4147-A177-3AD203B41FA5}">
                      <a16:colId xmlns="" xmlns:a16="http://schemas.microsoft.com/office/drawing/2014/main" val="3021876653"/>
                    </a:ext>
                  </a:extLst>
                </a:gridCol>
                <a:gridCol w="269396">
                  <a:extLst>
                    <a:ext uri="{9D8B030D-6E8A-4147-A177-3AD203B41FA5}">
                      <a16:colId xmlns="" xmlns:a16="http://schemas.microsoft.com/office/drawing/2014/main" val="3107884904"/>
                    </a:ext>
                  </a:extLst>
                </a:gridCol>
                <a:gridCol w="269396">
                  <a:extLst>
                    <a:ext uri="{9D8B030D-6E8A-4147-A177-3AD203B41FA5}">
                      <a16:colId xmlns="" xmlns:a16="http://schemas.microsoft.com/office/drawing/2014/main" val="2792343167"/>
                    </a:ext>
                  </a:extLst>
                </a:gridCol>
                <a:gridCol w="269396">
                  <a:extLst>
                    <a:ext uri="{9D8B030D-6E8A-4147-A177-3AD203B41FA5}">
                      <a16:colId xmlns="" xmlns:a16="http://schemas.microsoft.com/office/drawing/2014/main" val="3681429957"/>
                    </a:ext>
                  </a:extLst>
                </a:gridCol>
                <a:gridCol w="269396">
                  <a:extLst>
                    <a:ext uri="{9D8B030D-6E8A-4147-A177-3AD203B41FA5}">
                      <a16:colId xmlns="" xmlns:a16="http://schemas.microsoft.com/office/drawing/2014/main" val="20012"/>
                    </a:ext>
                  </a:extLst>
                </a:gridCol>
                <a:gridCol w="269396">
                  <a:extLst>
                    <a:ext uri="{9D8B030D-6E8A-4147-A177-3AD203B41FA5}">
                      <a16:colId xmlns="" xmlns:a16="http://schemas.microsoft.com/office/drawing/2014/main" val="20013"/>
                    </a:ext>
                  </a:extLst>
                </a:gridCol>
              </a:tblGrid>
              <a:tr h="261990">
                <a:tc gridSpan="1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a:solidFill>
                            <a:schemeClr val="tx1">
                              <a:lumMod val="65000"/>
                              <a:lumOff val="35000"/>
                            </a:schemeClr>
                          </a:solidFill>
                        </a:rPr>
                        <a:t>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7920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spc="-30" dirty="0">
                          <a:solidFill>
                            <a:schemeClr val="bg2"/>
                          </a:solidFill>
                        </a:rPr>
                        <a:t>NIVO </a:t>
                      </a:r>
                      <a:br>
                        <a:rPr lang="fr-FR" sz="800" b="1" spc="-30" dirty="0">
                          <a:solidFill>
                            <a:schemeClr val="bg2"/>
                          </a:solidFill>
                        </a:rPr>
                      </a:br>
                      <a:r>
                        <a:rPr lang="fr-FR" sz="800" b="1" spc="-30" dirty="0">
                          <a:solidFill>
                            <a:schemeClr val="bg2"/>
                          </a:solidFill>
                        </a:rPr>
                        <a:t>+ IPI</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800" b="1"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83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50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34</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31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18</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17</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11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7920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spc="-30" dirty="0">
                          <a:solidFill>
                            <a:schemeClr val="accent3"/>
                          </a:solidFill>
                        </a:rPr>
                        <a:t>CT</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fr-FR" sz="800" b="1" spc="-30" dirty="0">
                        <a:solidFill>
                          <a:schemeClr val="accent3"/>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108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53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38</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35</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33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31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19</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16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2</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1948441" y="4731782"/>
            <a:ext cx="5674608"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418602" y="2179300"/>
            <a:ext cx="6204246" cy="2485238"/>
            <a:chOff x="529157" y="2485881"/>
            <a:chExt cx="5305459" cy="3103172"/>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105471" y="3717768"/>
              <a:ext cx="1193778" cy="20295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EFS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301632"/>
              <a:ext cx="3306656" cy="2874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Mois </a:t>
              </a:r>
              <a:r>
                <a:rPr lang="da-DK" sz="1000" dirty="0" err="1">
                  <a:solidFill>
                    <a:schemeClr val="tx1">
                      <a:lumMod val="50000"/>
                      <a:lumOff val="50000"/>
                    </a:schemeClr>
                  </a:solidFill>
                  <a:latin typeface="+mn-lt"/>
                  <a:ea typeface="+mn-ea"/>
                  <a:cs typeface="Arial"/>
                </a:rPr>
                <a:t>après</a:t>
              </a:r>
              <a:r>
                <a:rPr lang="da-DK" sz="1000" dirty="0">
                  <a:solidFill>
                    <a:schemeClr val="tx1">
                      <a:lumMod val="50000"/>
                      <a:lumOff val="50000"/>
                    </a:schemeClr>
                  </a:solidFill>
                  <a:latin typeface="+mn-lt"/>
                  <a:ea typeface="+mn-ea"/>
                  <a:cs typeface="Arial"/>
                </a:rPr>
                <a:t> la </a:t>
              </a:r>
              <a:r>
                <a:rPr lang="da-DK" sz="1000" dirty="0" err="1">
                  <a:solidFill>
                    <a:schemeClr val="tx1">
                      <a:lumMod val="50000"/>
                      <a:lumOff val="50000"/>
                    </a:schemeClr>
                  </a:solidFill>
                  <a:latin typeface="+mn-lt"/>
                  <a:ea typeface="+mn-ea"/>
                  <a:cs typeface="Arial"/>
                </a:rPr>
                <a:t>randomisation</a:t>
              </a:r>
              <a:endParaRPr lang="da-DK" sz="1000" dirty="0">
                <a:solidFill>
                  <a:schemeClr val="tx1">
                    <a:lumMod val="50000"/>
                    <a:lumOff val="50000"/>
                  </a:schemeClr>
                </a:solidFill>
                <a:latin typeface="+mn-lt"/>
                <a:ea typeface="+mn-ea"/>
                <a:cs typeface="Arial"/>
              </a:endParaRPr>
            </a:p>
          </p:txBody>
        </p:sp>
      </p:grpSp>
      <p:graphicFrame>
        <p:nvGraphicFramePr>
          <p:cNvPr id="13" name="Tableau 12">
            <a:extLst>
              <a:ext uri="{FF2B5EF4-FFF2-40B4-BE49-F238E27FC236}">
                <a16:creationId xmlns="" xmlns:a16="http://schemas.microsoft.com/office/drawing/2014/main" id="{76AD43E4-AD88-DD19-F2A7-0BCDDE3D77E1}"/>
              </a:ext>
            </a:extLst>
          </p:cNvPr>
          <p:cNvGraphicFramePr>
            <a:graphicFrameLocks noGrp="1"/>
          </p:cNvGraphicFramePr>
          <p:nvPr>
            <p:extLst>
              <p:ext uri="{D42A27DB-BD31-4B8C-83A1-F6EECF244321}">
                <p14:modId xmlns:p14="http://schemas.microsoft.com/office/powerpoint/2010/main" val="3582784043"/>
              </p:ext>
            </p:extLst>
          </p:nvPr>
        </p:nvGraphicFramePr>
        <p:xfrm>
          <a:off x="3932142" y="1800275"/>
          <a:ext cx="3127420" cy="939800"/>
        </p:xfrm>
        <a:graphic>
          <a:graphicData uri="http://schemas.openxmlformats.org/drawingml/2006/table">
            <a:tbl>
              <a:tblPr firstRow="1" bandRow="1">
                <a:tableStyleId>{5C22544A-7EE6-4342-B048-85BDC9FD1C3A}</a:tableStyleId>
              </a:tblPr>
              <a:tblGrid>
                <a:gridCol w="1127483">
                  <a:extLst>
                    <a:ext uri="{9D8B030D-6E8A-4147-A177-3AD203B41FA5}">
                      <a16:colId xmlns="" xmlns:a16="http://schemas.microsoft.com/office/drawing/2014/main" val="20000"/>
                    </a:ext>
                  </a:extLst>
                </a:gridCol>
                <a:gridCol w="1056823">
                  <a:extLst>
                    <a:ext uri="{9D8B030D-6E8A-4147-A177-3AD203B41FA5}">
                      <a16:colId xmlns="" xmlns:a16="http://schemas.microsoft.com/office/drawing/2014/main" val="20002"/>
                    </a:ext>
                  </a:extLst>
                </a:gridCol>
                <a:gridCol w="943114">
                  <a:extLst>
                    <a:ext uri="{9D8B030D-6E8A-4147-A177-3AD203B41FA5}">
                      <a16:colId xmlns="" xmlns:a16="http://schemas.microsoft.com/office/drawing/2014/main" val="4294353734"/>
                    </a:ext>
                  </a:extLst>
                </a:gridCol>
              </a:tblGrid>
              <a:tr h="0">
                <a:tc>
                  <a:txBody>
                    <a:bodyPr/>
                    <a:lstStyle/>
                    <a:p>
                      <a:pPr algn="ctr">
                        <a:lnSpc>
                          <a:spcPts val="1300"/>
                        </a:lnSpc>
                      </a:pPr>
                      <a:endParaRPr lang="fr-FR" sz="80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800" b="0" dirty="0">
                          <a:solidFill>
                            <a:schemeClr val="tx1"/>
                          </a:solidFill>
                          <a:latin typeface="+mj-lt"/>
                          <a:cs typeface="Arial" panose="020B0604020202020204" pitchFamily="34" charset="0"/>
                        </a:rPr>
                        <a:t>Médiane EFS, </a:t>
                      </a:r>
                      <a:br>
                        <a:rPr lang="fr-FR" sz="800" b="0" dirty="0">
                          <a:solidFill>
                            <a:schemeClr val="tx1"/>
                          </a:solidFill>
                          <a:latin typeface="+mj-lt"/>
                          <a:cs typeface="Arial" panose="020B0604020202020204" pitchFamily="34" charset="0"/>
                        </a:rPr>
                      </a:br>
                      <a:r>
                        <a:rPr lang="fr-FR" sz="800" b="0" dirty="0">
                          <a:solidFill>
                            <a:schemeClr val="tx1"/>
                          </a:solidFill>
                          <a:latin typeface="+mj-lt"/>
                          <a:cs typeface="Arial" panose="020B0604020202020204" pitchFamily="34" charset="0"/>
                        </a:rPr>
                        <a:t>mois (IC95%I)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fr-FR" sz="800" b="0" kern="1200" dirty="0">
                          <a:solidFill>
                            <a:schemeClr val="tx1"/>
                          </a:solidFill>
                          <a:latin typeface="+mn-lt"/>
                          <a:ea typeface="+mn-ea"/>
                          <a:cs typeface="Arial" panose="020B0604020202020204" pitchFamily="34" charset="0"/>
                        </a:rPr>
                        <a:t>HR </a:t>
                      </a:r>
                      <a:br>
                        <a:rPr lang="fr-FR" sz="800" b="0" kern="1200" dirty="0">
                          <a:solidFill>
                            <a:schemeClr val="tx1"/>
                          </a:solidFill>
                          <a:latin typeface="+mn-lt"/>
                          <a:ea typeface="+mn-ea"/>
                          <a:cs typeface="Arial" panose="020B0604020202020204" pitchFamily="34" charset="0"/>
                        </a:rPr>
                      </a:br>
                      <a:r>
                        <a:rPr lang="fr-FR" sz="800" b="0" kern="1200" dirty="0">
                          <a:solidFill>
                            <a:schemeClr val="tx1"/>
                          </a:solidFill>
                          <a:latin typeface="+mn-lt"/>
                          <a:ea typeface="+mn-ea"/>
                          <a:cs typeface="Arial" panose="020B0604020202020204" pitchFamily="34" charset="0"/>
                        </a:rPr>
                        <a:t>(IC95%I)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1724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bg2"/>
                          </a:solidFill>
                          <a:latin typeface="+mj-lt"/>
                          <a:cs typeface="Arial" panose="020B0604020202020204" pitchFamily="34" charset="0"/>
                        </a:rPr>
                        <a:t>NIVO + IPI (n = 113)</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54,8 (24,4-NA)</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800" b="1" dirty="0">
                          <a:solidFill>
                            <a:schemeClr val="tx1"/>
                          </a:solidFill>
                          <a:latin typeface="+mj-lt"/>
                          <a:cs typeface="Arial" panose="020B0604020202020204" pitchFamily="34" charset="0"/>
                        </a:rPr>
                        <a:t>0,77 (0,51-1,15)</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724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accent3"/>
                          </a:solidFill>
                          <a:latin typeface="+mj-lt"/>
                          <a:cs typeface="Arial" panose="020B0604020202020204" pitchFamily="34" charset="0"/>
                        </a:rPr>
                        <a:t>Chimio (n = 108) </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20,9 (14,2-NA)</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ct val="100000"/>
                        </a:lnSpc>
                      </a:pPr>
                      <a:endParaRPr lang="fr-FR" sz="12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23" name="Rectangle à coins arrondis 16">
            <a:extLst>
              <a:ext uri="{FF2B5EF4-FFF2-40B4-BE49-F238E27FC236}">
                <a16:creationId xmlns="" xmlns:a16="http://schemas.microsoft.com/office/drawing/2014/main" id="{5FDD9D38-BB2A-F963-74E5-990F9A7A9D32}"/>
              </a:ext>
            </a:extLst>
          </p:cNvPr>
          <p:cNvSpPr/>
          <p:nvPr/>
        </p:nvSpPr>
        <p:spPr>
          <a:xfrm>
            <a:off x="7954297" y="1588292"/>
            <a:ext cx="3952568" cy="416149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8" name="Forme libre 27">
            <a:extLst>
              <a:ext uri="{FF2B5EF4-FFF2-40B4-BE49-F238E27FC236}">
                <a16:creationId xmlns="" xmlns:a16="http://schemas.microsoft.com/office/drawing/2014/main" id="{29E40A6F-8C5B-9DAC-E1B6-C78E67EA04EF}"/>
              </a:ext>
            </a:extLst>
          </p:cNvPr>
          <p:cNvSpPr/>
          <p:nvPr/>
        </p:nvSpPr>
        <p:spPr>
          <a:xfrm>
            <a:off x="2047009" y="2260809"/>
            <a:ext cx="5382491" cy="2000250"/>
          </a:xfrm>
          <a:custGeom>
            <a:avLst/>
            <a:gdLst>
              <a:gd name="connsiteX0" fmla="*/ 0 w 5382491"/>
              <a:gd name="connsiteY0" fmla="*/ 0 h 2000250"/>
              <a:gd name="connsiteX1" fmla="*/ 114300 w 5382491"/>
              <a:gd name="connsiteY1" fmla="*/ 10391 h 2000250"/>
              <a:gd name="connsiteX2" fmla="*/ 135082 w 5382491"/>
              <a:gd name="connsiteY2" fmla="*/ 145473 h 2000250"/>
              <a:gd name="connsiteX3" fmla="*/ 218209 w 5382491"/>
              <a:gd name="connsiteY3" fmla="*/ 363682 h 2000250"/>
              <a:gd name="connsiteX4" fmla="*/ 332509 w 5382491"/>
              <a:gd name="connsiteY4" fmla="*/ 394855 h 2000250"/>
              <a:gd name="connsiteX5" fmla="*/ 426027 w 5382491"/>
              <a:gd name="connsiteY5" fmla="*/ 394855 h 2000250"/>
              <a:gd name="connsiteX6" fmla="*/ 426027 w 5382491"/>
              <a:gd name="connsiteY6" fmla="*/ 467591 h 2000250"/>
              <a:gd name="connsiteX7" fmla="*/ 550718 w 5382491"/>
              <a:gd name="connsiteY7" fmla="*/ 467591 h 2000250"/>
              <a:gd name="connsiteX8" fmla="*/ 550718 w 5382491"/>
              <a:gd name="connsiteY8" fmla="*/ 540327 h 2000250"/>
              <a:gd name="connsiteX9" fmla="*/ 872836 w 5382491"/>
              <a:gd name="connsiteY9" fmla="*/ 540327 h 2000250"/>
              <a:gd name="connsiteX10" fmla="*/ 872836 w 5382491"/>
              <a:gd name="connsiteY10" fmla="*/ 592282 h 2000250"/>
              <a:gd name="connsiteX11" fmla="*/ 1163782 w 5382491"/>
              <a:gd name="connsiteY11" fmla="*/ 592282 h 2000250"/>
              <a:gd name="connsiteX12" fmla="*/ 1163782 w 5382491"/>
              <a:gd name="connsiteY12" fmla="*/ 592282 h 2000250"/>
              <a:gd name="connsiteX13" fmla="*/ 1163782 w 5382491"/>
              <a:gd name="connsiteY13" fmla="*/ 639041 h 2000250"/>
              <a:gd name="connsiteX14" fmla="*/ 1454727 w 5382491"/>
              <a:gd name="connsiteY14" fmla="*/ 639041 h 2000250"/>
              <a:gd name="connsiteX15" fmla="*/ 1454727 w 5382491"/>
              <a:gd name="connsiteY15" fmla="*/ 711777 h 2000250"/>
              <a:gd name="connsiteX16" fmla="*/ 1766455 w 5382491"/>
              <a:gd name="connsiteY16" fmla="*/ 711777 h 2000250"/>
              <a:gd name="connsiteX17" fmla="*/ 1766455 w 5382491"/>
              <a:gd name="connsiteY17" fmla="*/ 737755 h 2000250"/>
              <a:gd name="connsiteX18" fmla="*/ 1995055 w 5382491"/>
              <a:gd name="connsiteY18" fmla="*/ 737755 h 2000250"/>
              <a:gd name="connsiteX19" fmla="*/ 1995055 w 5382491"/>
              <a:gd name="connsiteY19" fmla="*/ 794905 h 2000250"/>
              <a:gd name="connsiteX20" fmla="*/ 2602923 w 5382491"/>
              <a:gd name="connsiteY20" fmla="*/ 794905 h 2000250"/>
              <a:gd name="connsiteX21" fmla="*/ 2602923 w 5382491"/>
              <a:gd name="connsiteY21" fmla="*/ 878032 h 2000250"/>
              <a:gd name="connsiteX22" fmla="*/ 3667991 w 5382491"/>
              <a:gd name="connsiteY22" fmla="*/ 878032 h 2000250"/>
              <a:gd name="connsiteX23" fmla="*/ 3667991 w 5382491"/>
              <a:gd name="connsiteY23" fmla="*/ 929986 h 2000250"/>
              <a:gd name="connsiteX24" fmla="*/ 4904509 w 5382491"/>
              <a:gd name="connsiteY24" fmla="*/ 929986 h 2000250"/>
              <a:gd name="connsiteX25" fmla="*/ 4904509 w 5382491"/>
              <a:gd name="connsiteY25" fmla="*/ 1033895 h 2000250"/>
              <a:gd name="connsiteX26" fmla="*/ 5075959 w 5382491"/>
              <a:gd name="connsiteY26" fmla="*/ 1033895 h 2000250"/>
              <a:gd name="connsiteX27" fmla="*/ 5075959 w 5382491"/>
              <a:gd name="connsiteY27" fmla="*/ 1143000 h 2000250"/>
              <a:gd name="connsiteX28" fmla="*/ 5101936 w 5382491"/>
              <a:gd name="connsiteY28" fmla="*/ 1143000 h 2000250"/>
              <a:gd name="connsiteX29" fmla="*/ 5101936 w 5382491"/>
              <a:gd name="connsiteY29" fmla="*/ 1262495 h 2000250"/>
              <a:gd name="connsiteX30" fmla="*/ 5216236 w 5382491"/>
              <a:gd name="connsiteY30" fmla="*/ 1262495 h 2000250"/>
              <a:gd name="connsiteX31" fmla="*/ 5216236 w 5382491"/>
              <a:gd name="connsiteY31" fmla="*/ 2000250 h 2000250"/>
              <a:gd name="connsiteX32" fmla="*/ 5382491 w 5382491"/>
              <a:gd name="connsiteY32" fmla="*/ 20002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82491" h="2000250">
                <a:moveTo>
                  <a:pt x="0" y="0"/>
                </a:moveTo>
                <a:lnTo>
                  <a:pt x="114300" y="10391"/>
                </a:lnTo>
                <a:lnTo>
                  <a:pt x="135082" y="145473"/>
                </a:lnTo>
                <a:lnTo>
                  <a:pt x="218209" y="363682"/>
                </a:lnTo>
                <a:lnTo>
                  <a:pt x="332509" y="394855"/>
                </a:lnTo>
                <a:lnTo>
                  <a:pt x="426027" y="394855"/>
                </a:lnTo>
                <a:lnTo>
                  <a:pt x="426027" y="467591"/>
                </a:lnTo>
                <a:lnTo>
                  <a:pt x="550718" y="467591"/>
                </a:lnTo>
                <a:lnTo>
                  <a:pt x="550718" y="540327"/>
                </a:lnTo>
                <a:lnTo>
                  <a:pt x="872836" y="540327"/>
                </a:lnTo>
                <a:lnTo>
                  <a:pt x="872836" y="592282"/>
                </a:lnTo>
                <a:lnTo>
                  <a:pt x="1163782" y="592282"/>
                </a:lnTo>
                <a:lnTo>
                  <a:pt x="1163782" y="592282"/>
                </a:lnTo>
                <a:lnTo>
                  <a:pt x="1163782" y="639041"/>
                </a:lnTo>
                <a:lnTo>
                  <a:pt x="1454727" y="639041"/>
                </a:lnTo>
                <a:lnTo>
                  <a:pt x="1454727" y="711777"/>
                </a:lnTo>
                <a:lnTo>
                  <a:pt x="1766455" y="711777"/>
                </a:lnTo>
                <a:lnTo>
                  <a:pt x="1766455" y="737755"/>
                </a:lnTo>
                <a:lnTo>
                  <a:pt x="1995055" y="737755"/>
                </a:lnTo>
                <a:lnTo>
                  <a:pt x="1995055" y="794905"/>
                </a:lnTo>
                <a:lnTo>
                  <a:pt x="2602923" y="794905"/>
                </a:lnTo>
                <a:lnTo>
                  <a:pt x="2602923" y="878032"/>
                </a:lnTo>
                <a:lnTo>
                  <a:pt x="3667991" y="878032"/>
                </a:lnTo>
                <a:lnTo>
                  <a:pt x="3667991" y="929986"/>
                </a:lnTo>
                <a:lnTo>
                  <a:pt x="4904509" y="929986"/>
                </a:lnTo>
                <a:lnTo>
                  <a:pt x="4904509" y="1033895"/>
                </a:lnTo>
                <a:lnTo>
                  <a:pt x="5075959" y="1033895"/>
                </a:lnTo>
                <a:lnTo>
                  <a:pt x="5075959" y="1143000"/>
                </a:lnTo>
                <a:lnTo>
                  <a:pt x="5101936" y="1143000"/>
                </a:lnTo>
                <a:lnTo>
                  <a:pt x="5101936" y="1262495"/>
                </a:lnTo>
                <a:lnTo>
                  <a:pt x="5216236" y="1262495"/>
                </a:lnTo>
                <a:lnTo>
                  <a:pt x="5216236" y="2000250"/>
                </a:lnTo>
                <a:lnTo>
                  <a:pt x="5382491" y="2000250"/>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a:extLst>
              <a:ext uri="{FF2B5EF4-FFF2-40B4-BE49-F238E27FC236}">
                <a16:creationId xmlns="" xmlns:a16="http://schemas.microsoft.com/office/drawing/2014/main" id="{C39D0856-4342-A7B0-F774-2A387FFDC4B7}"/>
              </a:ext>
            </a:extLst>
          </p:cNvPr>
          <p:cNvSpPr/>
          <p:nvPr/>
        </p:nvSpPr>
        <p:spPr>
          <a:xfrm>
            <a:off x="2047009" y="2250418"/>
            <a:ext cx="5268191" cy="1215736"/>
          </a:xfrm>
          <a:custGeom>
            <a:avLst/>
            <a:gdLst>
              <a:gd name="connsiteX0" fmla="*/ 0 w 5268191"/>
              <a:gd name="connsiteY0" fmla="*/ 0 h 1215736"/>
              <a:gd name="connsiteX1" fmla="*/ 135082 w 5268191"/>
              <a:gd name="connsiteY1" fmla="*/ 46759 h 1215736"/>
              <a:gd name="connsiteX2" fmla="*/ 233796 w 5268191"/>
              <a:gd name="connsiteY2" fmla="*/ 46759 h 1215736"/>
              <a:gd name="connsiteX3" fmla="*/ 233796 w 5268191"/>
              <a:gd name="connsiteY3" fmla="*/ 176646 h 1215736"/>
              <a:gd name="connsiteX4" fmla="*/ 363682 w 5268191"/>
              <a:gd name="connsiteY4" fmla="*/ 176646 h 1215736"/>
              <a:gd name="connsiteX5" fmla="*/ 363682 w 5268191"/>
              <a:gd name="connsiteY5" fmla="*/ 254577 h 1215736"/>
              <a:gd name="connsiteX6" fmla="*/ 483177 w 5268191"/>
              <a:gd name="connsiteY6" fmla="*/ 254577 h 1215736"/>
              <a:gd name="connsiteX7" fmla="*/ 483177 w 5268191"/>
              <a:gd name="connsiteY7" fmla="*/ 316923 h 1215736"/>
              <a:gd name="connsiteX8" fmla="*/ 696191 w 5268191"/>
              <a:gd name="connsiteY8" fmla="*/ 316923 h 1215736"/>
              <a:gd name="connsiteX9" fmla="*/ 696191 w 5268191"/>
              <a:gd name="connsiteY9" fmla="*/ 384464 h 1215736"/>
              <a:gd name="connsiteX10" fmla="*/ 753341 w 5268191"/>
              <a:gd name="connsiteY10" fmla="*/ 384464 h 1215736"/>
              <a:gd name="connsiteX11" fmla="*/ 753341 w 5268191"/>
              <a:gd name="connsiteY11" fmla="*/ 483177 h 1215736"/>
              <a:gd name="connsiteX12" fmla="*/ 867641 w 5268191"/>
              <a:gd name="connsiteY12" fmla="*/ 483177 h 1215736"/>
              <a:gd name="connsiteX13" fmla="*/ 867641 w 5268191"/>
              <a:gd name="connsiteY13" fmla="*/ 618259 h 1215736"/>
              <a:gd name="connsiteX14" fmla="*/ 971550 w 5268191"/>
              <a:gd name="connsiteY14" fmla="*/ 618259 h 1215736"/>
              <a:gd name="connsiteX15" fmla="*/ 971550 w 5268191"/>
              <a:gd name="connsiteY15" fmla="*/ 706582 h 1215736"/>
              <a:gd name="connsiteX16" fmla="*/ 1200150 w 5268191"/>
              <a:gd name="connsiteY16" fmla="*/ 706582 h 1215736"/>
              <a:gd name="connsiteX17" fmla="*/ 1200150 w 5268191"/>
              <a:gd name="connsiteY17" fmla="*/ 758536 h 1215736"/>
              <a:gd name="connsiteX18" fmla="*/ 1252105 w 5268191"/>
              <a:gd name="connsiteY18" fmla="*/ 758536 h 1215736"/>
              <a:gd name="connsiteX19" fmla="*/ 1252105 w 5268191"/>
              <a:gd name="connsiteY19" fmla="*/ 815686 h 1215736"/>
              <a:gd name="connsiteX20" fmla="*/ 1537855 w 5268191"/>
              <a:gd name="connsiteY20" fmla="*/ 815686 h 1215736"/>
              <a:gd name="connsiteX21" fmla="*/ 1537855 w 5268191"/>
              <a:gd name="connsiteY21" fmla="*/ 888423 h 1215736"/>
              <a:gd name="connsiteX22" fmla="*/ 1724891 w 5268191"/>
              <a:gd name="connsiteY22" fmla="*/ 888423 h 1215736"/>
              <a:gd name="connsiteX23" fmla="*/ 1724891 w 5268191"/>
              <a:gd name="connsiteY23" fmla="*/ 945573 h 1215736"/>
              <a:gd name="connsiteX24" fmla="*/ 1880755 w 5268191"/>
              <a:gd name="connsiteY24" fmla="*/ 945573 h 1215736"/>
              <a:gd name="connsiteX25" fmla="*/ 1880755 w 5268191"/>
              <a:gd name="connsiteY25" fmla="*/ 1028700 h 1215736"/>
              <a:gd name="connsiteX26" fmla="*/ 2343150 w 5268191"/>
              <a:gd name="connsiteY26" fmla="*/ 1028700 h 1215736"/>
              <a:gd name="connsiteX27" fmla="*/ 2343150 w 5268191"/>
              <a:gd name="connsiteY27" fmla="*/ 1075459 h 1215736"/>
              <a:gd name="connsiteX28" fmla="*/ 2343150 w 5268191"/>
              <a:gd name="connsiteY28" fmla="*/ 1101436 h 1215736"/>
              <a:gd name="connsiteX29" fmla="*/ 2857500 w 5268191"/>
              <a:gd name="connsiteY29" fmla="*/ 1101436 h 1215736"/>
              <a:gd name="connsiteX30" fmla="*/ 2857500 w 5268191"/>
              <a:gd name="connsiteY30" fmla="*/ 1148196 h 1215736"/>
              <a:gd name="connsiteX31" fmla="*/ 3766705 w 5268191"/>
              <a:gd name="connsiteY31" fmla="*/ 1148196 h 1215736"/>
              <a:gd name="connsiteX32" fmla="*/ 3766705 w 5268191"/>
              <a:gd name="connsiteY32" fmla="*/ 1215736 h 1215736"/>
              <a:gd name="connsiteX33" fmla="*/ 5268191 w 5268191"/>
              <a:gd name="connsiteY33" fmla="*/ 1215736 h 121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68191" h="1215736">
                <a:moveTo>
                  <a:pt x="0" y="0"/>
                </a:moveTo>
                <a:lnTo>
                  <a:pt x="135082" y="46759"/>
                </a:lnTo>
                <a:lnTo>
                  <a:pt x="233796" y="46759"/>
                </a:lnTo>
                <a:lnTo>
                  <a:pt x="233796" y="176646"/>
                </a:lnTo>
                <a:lnTo>
                  <a:pt x="363682" y="176646"/>
                </a:lnTo>
                <a:lnTo>
                  <a:pt x="363682" y="254577"/>
                </a:lnTo>
                <a:lnTo>
                  <a:pt x="483177" y="254577"/>
                </a:lnTo>
                <a:lnTo>
                  <a:pt x="483177" y="316923"/>
                </a:lnTo>
                <a:lnTo>
                  <a:pt x="696191" y="316923"/>
                </a:lnTo>
                <a:lnTo>
                  <a:pt x="696191" y="384464"/>
                </a:lnTo>
                <a:lnTo>
                  <a:pt x="753341" y="384464"/>
                </a:lnTo>
                <a:lnTo>
                  <a:pt x="753341" y="483177"/>
                </a:lnTo>
                <a:lnTo>
                  <a:pt x="867641" y="483177"/>
                </a:lnTo>
                <a:lnTo>
                  <a:pt x="867641" y="618259"/>
                </a:lnTo>
                <a:lnTo>
                  <a:pt x="971550" y="618259"/>
                </a:lnTo>
                <a:lnTo>
                  <a:pt x="971550" y="706582"/>
                </a:lnTo>
                <a:lnTo>
                  <a:pt x="1200150" y="706582"/>
                </a:lnTo>
                <a:lnTo>
                  <a:pt x="1200150" y="758536"/>
                </a:lnTo>
                <a:lnTo>
                  <a:pt x="1252105" y="758536"/>
                </a:lnTo>
                <a:lnTo>
                  <a:pt x="1252105" y="815686"/>
                </a:lnTo>
                <a:lnTo>
                  <a:pt x="1537855" y="815686"/>
                </a:lnTo>
                <a:lnTo>
                  <a:pt x="1537855" y="888423"/>
                </a:lnTo>
                <a:lnTo>
                  <a:pt x="1724891" y="888423"/>
                </a:lnTo>
                <a:lnTo>
                  <a:pt x="1724891" y="945573"/>
                </a:lnTo>
                <a:lnTo>
                  <a:pt x="1880755" y="945573"/>
                </a:lnTo>
                <a:lnTo>
                  <a:pt x="1880755" y="1028700"/>
                </a:lnTo>
                <a:lnTo>
                  <a:pt x="2343150" y="1028700"/>
                </a:lnTo>
                <a:lnTo>
                  <a:pt x="2343150" y="1075459"/>
                </a:lnTo>
                <a:lnTo>
                  <a:pt x="2343150" y="1101436"/>
                </a:lnTo>
                <a:lnTo>
                  <a:pt x="2857500" y="1101436"/>
                </a:lnTo>
                <a:lnTo>
                  <a:pt x="2857500" y="1148196"/>
                </a:lnTo>
                <a:lnTo>
                  <a:pt x="3766705" y="1148196"/>
                </a:lnTo>
                <a:lnTo>
                  <a:pt x="3766705" y="1215736"/>
                </a:lnTo>
                <a:lnTo>
                  <a:pt x="5268191" y="1215736"/>
                </a:lnTo>
              </a:path>
            </a:pathLst>
          </a:cu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 xmlns:a16="http://schemas.microsoft.com/office/drawing/2014/main" id="{1045C164-025A-EF01-98EA-13C9EA584125}"/>
              </a:ext>
            </a:extLst>
          </p:cNvPr>
          <p:cNvSpPr txBox="1"/>
          <p:nvPr/>
        </p:nvSpPr>
        <p:spPr>
          <a:xfrm>
            <a:off x="2738005" y="2951805"/>
            <a:ext cx="535132" cy="215444"/>
          </a:xfrm>
          <a:prstGeom prst="rect">
            <a:avLst/>
          </a:prstGeom>
          <a:noFill/>
        </p:spPr>
        <p:txBody>
          <a:bodyPr wrap="square" rtlCol="0">
            <a:spAutoFit/>
          </a:bodyPr>
          <a:lstStyle/>
          <a:p>
            <a:r>
              <a:rPr lang="fr-FR" sz="800" b="1" dirty="0">
                <a:solidFill>
                  <a:schemeClr val="accent3"/>
                </a:solidFill>
              </a:rPr>
              <a:t>64%</a:t>
            </a:r>
          </a:p>
        </p:txBody>
      </p:sp>
      <p:sp>
        <p:nvSpPr>
          <p:cNvPr id="31" name="ZoneTexte 30">
            <a:extLst>
              <a:ext uri="{FF2B5EF4-FFF2-40B4-BE49-F238E27FC236}">
                <a16:creationId xmlns="" xmlns:a16="http://schemas.microsoft.com/office/drawing/2014/main" id="{AA288E6B-097F-8FD0-6F8D-ADF5DB6A9BC6}"/>
              </a:ext>
            </a:extLst>
          </p:cNvPr>
          <p:cNvSpPr txBox="1"/>
          <p:nvPr/>
        </p:nvSpPr>
        <p:spPr>
          <a:xfrm>
            <a:off x="4121340" y="2854451"/>
            <a:ext cx="535132" cy="215444"/>
          </a:xfrm>
          <a:prstGeom prst="rect">
            <a:avLst/>
          </a:prstGeom>
          <a:noFill/>
        </p:spPr>
        <p:txBody>
          <a:bodyPr wrap="square" rtlCol="0">
            <a:spAutoFit/>
          </a:bodyPr>
          <a:lstStyle/>
          <a:p>
            <a:r>
              <a:rPr lang="fr-FR" sz="800" b="1" dirty="0">
                <a:solidFill>
                  <a:schemeClr val="bg2"/>
                </a:solidFill>
              </a:rPr>
              <a:t>60%</a:t>
            </a:r>
          </a:p>
        </p:txBody>
      </p:sp>
      <p:sp>
        <p:nvSpPr>
          <p:cNvPr id="32" name="ZoneTexte 31">
            <a:extLst>
              <a:ext uri="{FF2B5EF4-FFF2-40B4-BE49-F238E27FC236}">
                <a16:creationId xmlns="" xmlns:a16="http://schemas.microsoft.com/office/drawing/2014/main" id="{70AF0F6A-F118-FCE1-3BC5-DC97A6BBB247}"/>
              </a:ext>
            </a:extLst>
          </p:cNvPr>
          <p:cNvSpPr txBox="1"/>
          <p:nvPr/>
        </p:nvSpPr>
        <p:spPr>
          <a:xfrm>
            <a:off x="5208840" y="2920535"/>
            <a:ext cx="535132" cy="215444"/>
          </a:xfrm>
          <a:prstGeom prst="rect">
            <a:avLst/>
          </a:prstGeom>
          <a:noFill/>
        </p:spPr>
        <p:txBody>
          <a:bodyPr wrap="square" rtlCol="0">
            <a:spAutoFit/>
          </a:bodyPr>
          <a:lstStyle/>
          <a:p>
            <a:r>
              <a:rPr lang="fr-FR" sz="800" b="1" dirty="0">
                <a:solidFill>
                  <a:schemeClr val="bg2"/>
                </a:solidFill>
              </a:rPr>
              <a:t>56%</a:t>
            </a:r>
          </a:p>
        </p:txBody>
      </p:sp>
      <p:sp>
        <p:nvSpPr>
          <p:cNvPr id="33" name="ZoneTexte 32">
            <a:extLst>
              <a:ext uri="{FF2B5EF4-FFF2-40B4-BE49-F238E27FC236}">
                <a16:creationId xmlns="" xmlns:a16="http://schemas.microsoft.com/office/drawing/2014/main" id="{1ADCB522-FE21-E1EF-7352-4EE2140C5E3E}"/>
              </a:ext>
            </a:extLst>
          </p:cNvPr>
          <p:cNvSpPr txBox="1"/>
          <p:nvPr/>
        </p:nvSpPr>
        <p:spPr>
          <a:xfrm>
            <a:off x="6435793" y="2960641"/>
            <a:ext cx="936557" cy="215444"/>
          </a:xfrm>
          <a:prstGeom prst="rect">
            <a:avLst/>
          </a:prstGeom>
          <a:noFill/>
        </p:spPr>
        <p:txBody>
          <a:bodyPr wrap="square" rtlCol="0">
            <a:spAutoFit/>
          </a:bodyPr>
          <a:lstStyle/>
          <a:p>
            <a:r>
              <a:rPr lang="fr-FR" sz="800" b="1" dirty="0">
                <a:solidFill>
                  <a:schemeClr val="bg2"/>
                </a:solidFill>
              </a:rPr>
              <a:t>NIVO + IPI</a:t>
            </a:r>
          </a:p>
        </p:txBody>
      </p:sp>
      <p:sp>
        <p:nvSpPr>
          <p:cNvPr id="34" name="ZoneTexte 33">
            <a:extLst>
              <a:ext uri="{FF2B5EF4-FFF2-40B4-BE49-F238E27FC236}">
                <a16:creationId xmlns="" xmlns:a16="http://schemas.microsoft.com/office/drawing/2014/main" id="{2ECCA88E-6263-472E-D3A1-F4180B7B21BC}"/>
              </a:ext>
            </a:extLst>
          </p:cNvPr>
          <p:cNvSpPr txBox="1"/>
          <p:nvPr/>
        </p:nvSpPr>
        <p:spPr>
          <a:xfrm>
            <a:off x="3811701" y="3281400"/>
            <a:ext cx="535132" cy="215444"/>
          </a:xfrm>
          <a:prstGeom prst="rect">
            <a:avLst/>
          </a:prstGeom>
          <a:noFill/>
        </p:spPr>
        <p:txBody>
          <a:bodyPr wrap="square" rtlCol="0">
            <a:spAutoFit/>
          </a:bodyPr>
          <a:lstStyle/>
          <a:p>
            <a:r>
              <a:rPr lang="fr-FR" sz="800" b="1" dirty="0">
                <a:solidFill>
                  <a:schemeClr val="accent3"/>
                </a:solidFill>
              </a:rPr>
              <a:t>48%</a:t>
            </a:r>
          </a:p>
        </p:txBody>
      </p:sp>
      <p:sp>
        <p:nvSpPr>
          <p:cNvPr id="35" name="ZoneTexte 34">
            <a:extLst>
              <a:ext uri="{FF2B5EF4-FFF2-40B4-BE49-F238E27FC236}">
                <a16:creationId xmlns="" xmlns:a16="http://schemas.microsoft.com/office/drawing/2014/main" id="{5936F1CA-E6EB-6BA0-BAB5-8075581EB03C}"/>
              </a:ext>
            </a:extLst>
          </p:cNvPr>
          <p:cNvSpPr txBox="1"/>
          <p:nvPr/>
        </p:nvSpPr>
        <p:spPr>
          <a:xfrm>
            <a:off x="4829378" y="3408276"/>
            <a:ext cx="535132" cy="215444"/>
          </a:xfrm>
          <a:prstGeom prst="rect">
            <a:avLst/>
          </a:prstGeom>
          <a:noFill/>
        </p:spPr>
        <p:txBody>
          <a:bodyPr wrap="square" rtlCol="0">
            <a:spAutoFit/>
          </a:bodyPr>
          <a:lstStyle/>
          <a:p>
            <a:r>
              <a:rPr lang="fr-FR" sz="800" b="1" dirty="0">
                <a:solidFill>
                  <a:schemeClr val="accent3"/>
                </a:solidFill>
              </a:rPr>
              <a:t>44%</a:t>
            </a:r>
          </a:p>
        </p:txBody>
      </p:sp>
      <p:sp>
        <p:nvSpPr>
          <p:cNvPr id="36" name="ZoneTexte 35">
            <a:extLst>
              <a:ext uri="{FF2B5EF4-FFF2-40B4-BE49-F238E27FC236}">
                <a16:creationId xmlns="" xmlns:a16="http://schemas.microsoft.com/office/drawing/2014/main" id="{F135027F-58E0-A603-4B87-7A7F493AC304}"/>
              </a:ext>
            </a:extLst>
          </p:cNvPr>
          <p:cNvSpPr txBox="1"/>
          <p:nvPr/>
        </p:nvSpPr>
        <p:spPr>
          <a:xfrm>
            <a:off x="6442638" y="3466250"/>
            <a:ext cx="607593" cy="215444"/>
          </a:xfrm>
          <a:prstGeom prst="rect">
            <a:avLst/>
          </a:prstGeom>
          <a:noFill/>
        </p:spPr>
        <p:txBody>
          <a:bodyPr wrap="square" rtlCol="0">
            <a:spAutoFit/>
          </a:bodyPr>
          <a:lstStyle/>
          <a:p>
            <a:r>
              <a:rPr lang="fr-FR" sz="800" b="1" dirty="0">
                <a:solidFill>
                  <a:schemeClr val="accent3"/>
                </a:solidFill>
              </a:rPr>
              <a:t>Chemo</a:t>
            </a:r>
          </a:p>
        </p:txBody>
      </p:sp>
      <p:cxnSp>
        <p:nvCxnSpPr>
          <p:cNvPr id="38" name="Connecteur droit 37">
            <a:extLst>
              <a:ext uri="{FF2B5EF4-FFF2-40B4-BE49-F238E27FC236}">
                <a16:creationId xmlns="" xmlns:a16="http://schemas.microsoft.com/office/drawing/2014/main" id="{67EEC674-D470-2918-BED1-D76CBA5B2C53}"/>
              </a:ext>
            </a:extLst>
          </p:cNvPr>
          <p:cNvCxnSpPr>
            <a:cxnSpLocks/>
          </p:cNvCxnSpPr>
          <p:nvPr/>
        </p:nvCxnSpPr>
        <p:spPr>
          <a:xfrm flipV="1">
            <a:off x="3122468" y="2827114"/>
            <a:ext cx="0" cy="141330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 xmlns:a16="http://schemas.microsoft.com/office/drawing/2014/main" id="{8AB11C98-793C-E97C-A539-248963C1560E}"/>
              </a:ext>
            </a:extLst>
          </p:cNvPr>
          <p:cNvCxnSpPr>
            <a:cxnSpLocks/>
          </p:cNvCxnSpPr>
          <p:nvPr/>
        </p:nvCxnSpPr>
        <p:spPr>
          <a:xfrm flipV="1">
            <a:off x="4193344" y="3055714"/>
            <a:ext cx="0" cy="118470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 xmlns:a16="http://schemas.microsoft.com/office/drawing/2014/main" id="{B92DFB3B-BD42-5EE2-341F-1A6CF86CED20}"/>
              </a:ext>
            </a:extLst>
          </p:cNvPr>
          <p:cNvCxnSpPr>
            <a:cxnSpLocks/>
          </p:cNvCxnSpPr>
          <p:nvPr/>
        </p:nvCxnSpPr>
        <p:spPr>
          <a:xfrm flipV="1">
            <a:off x="5263074" y="3144036"/>
            <a:ext cx="0" cy="109638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 xmlns:a16="http://schemas.microsoft.com/office/drawing/2014/main" id="{96EEC388-83A9-F5CC-8AD3-6FE03E55B438}"/>
              </a:ext>
            </a:extLst>
          </p:cNvPr>
          <p:cNvSpPr txBox="1"/>
          <p:nvPr/>
        </p:nvSpPr>
        <p:spPr>
          <a:xfrm>
            <a:off x="8174686" y="1428225"/>
            <a:ext cx="3509196" cy="307777"/>
          </a:xfrm>
          <a:prstGeom prst="rect">
            <a:avLst/>
          </a:prstGeom>
          <a:solidFill>
            <a:schemeClr val="bg1"/>
          </a:solidFill>
          <a:ln>
            <a:noFill/>
          </a:ln>
        </p:spPr>
        <p:txBody>
          <a:bodyPr wrap="square" rtlCol="0" anchor="ctr">
            <a:spAutoFit/>
          </a:bodyPr>
          <a:lstStyle/>
          <a:p>
            <a:pPr>
              <a:spcAft>
                <a:spcPts val="400"/>
              </a:spcAft>
              <a:defRPr/>
            </a:pPr>
            <a:r>
              <a:rPr lang="fr-FR" sz="1400" b="1" dirty="0" err="1">
                <a:solidFill>
                  <a:srgbClr val="737078"/>
                </a:solidFill>
                <a:latin typeface="+mj-lt"/>
                <a:cs typeface="Arial Narrow" panose="020B0604020202020204" pitchFamily="34" charset="0"/>
              </a:rPr>
              <a:t>pCR</a:t>
            </a:r>
            <a:r>
              <a:rPr lang="fr-FR" sz="1400" b="1" dirty="0">
                <a:solidFill>
                  <a:srgbClr val="737078"/>
                </a:solidFill>
                <a:latin typeface="+mj-lt"/>
                <a:cs typeface="Arial Narrow" panose="020B0604020202020204" pitchFamily="34" charset="0"/>
              </a:rPr>
              <a:t> et MPR sous NIVO + IPI </a:t>
            </a:r>
            <a:r>
              <a:rPr lang="fr-FR" sz="1400" b="1" i="1" dirty="0">
                <a:solidFill>
                  <a:srgbClr val="737078"/>
                </a:solidFill>
                <a:latin typeface="+mj-lt"/>
                <a:cs typeface="Arial Narrow" panose="020B0604020202020204" pitchFamily="34" charset="0"/>
              </a:rPr>
              <a:t>vs</a:t>
            </a:r>
            <a:r>
              <a:rPr lang="fr-FR" sz="1400" b="1" dirty="0">
                <a:solidFill>
                  <a:srgbClr val="737078"/>
                </a:solidFill>
                <a:latin typeface="+mj-lt"/>
                <a:cs typeface="Arial Narrow" panose="020B0604020202020204" pitchFamily="34" charset="0"/>
              </a:rPr>
              <a:t> chimio</a:t>
            </a:r>
          </a:p>
        </p:txBody>
      </p:sp>
      <p:grpSp>
        <p:nvGrpSpPr>
          <p:cNvPr id="48" name="Groupe 47">
            <a:extLst>
              <a:ext uri="{FF2B5EF4-FFF2-40B4-BE49-F238E27FC236}">
                <a16:creationId xmlns="" xmlns:a16="http://schemas.microsoft.com/office/drawing/2014/main" id="{BBD55A83-FFAB-6BB1-01F4-1247B4656C50}"/>
              </a:ext>
            </a:extLst>
          </p:cNvPr>
          <p:cNvGrpSpPr/>
          <p:nvPr/>
        </p:nvGrpSpPr>
        <p:grpSpPr>
          <a:xfrm>
            <a:off x="9944776" y="2390248"/>
            <a:ext cx="2861894" cy="2360901"/>
            <a:chOff x="302506" y="2756237"/>
            <a:chExt cx="3440665" cy="2947920"/>
          </a:xfrm>
        </p:grpSpPr>
        <p:graphicFrame>
          <p:nvGraphicFramePr>
            <p:cNvPr id="49" name="Graphique 48">
              <a:extLst>
                <a:ext uri="{FF2B5EF4-FFF2-40B4-BE49-F238E27FC236}">
                  <a16:creationId xmlns="" xmlns:a16="http://schemas.microsoft.com/office/drawing/2014/main" id="{4E5D7A83-C795-1BBB-6DC9-A0514A0EC210}"/>
                </a:ext>
              </a:extLst>
            </p:cNvPr>
            <p:cNvGraphicFramePr/>
            <p:nvPr/>
          </p:nvGraphicFramePr>
          <p:xfrm>
            <a:off x="529157" y="2756237"/>
            <a:ext cx="3214014" cy="2714414"/>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4">
              <a:extLst>
                <a:ext uri="{FF2B5EF4-FFF2-40B4-BE49-F238E27FC236}">
                  <a16:creationId xmlns="" xmlns:a16="http://schemas.microsoft.com/office/drawing/2014/main" id="{BF491474-DB2B-655D-2E79-76244631ADB0}"/>
                </a:ext>
              </a:extLst>
            </p:cNvPr>
            <p:cNvSpPr txBox="1">
              <a:spLocks noChangeArrowheads="1"/>
            </p:cNvSpPr>
            <p:nvPr/>
          </p:nvSpPr>
          <p:spPr bwMode="auto">
            <a:xfrm rot="16200000">
              <a:off x="-470104" y="3653597"/>
              <a:ext cx="1841236" cy="2960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a:solidFill>
                    <a:schemeClr val="tx1">
                      <a:lumMod val="50000"/>
                      <a:lumOff val="50000"/>
                    </a:schemeClr>
                  </a:solidFill>
                  <a:latin typeface="+mn-lt"/>
                  <a:ea typeface="+mn-ea"/>
                  <a:cs typeface="Arial"/>
                </a:rPr>
                <a:t>MPR rate (%)</a:t>
              </a:r>
            </a:p>
          </p:txBody>
        </p:sp>
        <p:sp>
          <p:nvSpPr>
            <p:cNvPr id="51" name="Text Box 4">
              <a:extLst>
                <a:ext uri="{FF2B5EF4-FFF2-40B4-BE49-F238E27FC236}">
                  <a16:creationId xmlns="" xmlns:a16="http://schemas.microsoft.com/office/drawing/2014/main" id="{07BAC9B6-BD73-1917-17BC-F75C935055D5}"/>
                </a:ext>
              </a:extLst>
            </p:cNvPr>
            <p:cNvSpPr txBox="1">
              <a:spLocks noChangeArrowheads="1"/>
            </p:cNvSpPr>
            <p:nvPr/>
          </p:nvSpPr>
          <p:spPr bwMode="auto">
            <a:xfrm>
              <a:off x="487470" y="5281424"/>
              <a:ext cx="1633449" cy="4227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bg2"/>
                  </a:solidFill>
                  <a:latin typeface="+mn-lt"/>
                  <a:ea typeface="+mn-ea"/>
                  <a:cs typeface="Arial"/>
                </a:rPr>
                <a:t>NIVO + IPI</a:t>
              </a:r>
              <a:br>
                <a:rPr lang="da-DK" sz="800" b="1" dirty="0">
                  <a:solidFill>
                    <a:schemeClr val="bg2"/>
                  </a:solidFill>
                  <a:latin typeface="+mn-lt"/>
                  <a:ea typeface="+mn-ea"/>
                  <a:cs typeface="Arial"/>
                </a:rPr>
              </a:br>
              <a:r>
                <a:rPr lang="da-DK" sz="800" b="1" dirty="0">
                  <a:solidFill>
                    <a:schemeClr val="bg2"/>
                  </a:solidFill>
                  <a:latin typeface="+mn-lt"/>
                  <a:ea typeface="+mn-ea"/>
                  <a:cs typeface="Arial"/>
                </a:rPr>
                <a:t>32/113</a:t>
              </a:r>
            </a:p>
          </p:txBody>
        </p:sp>
        <p:sp>
          <p:nvSpPr>
            <p:cNvPr id="52" name="Text Box 4">
              <a:extLst>
                <a:ext uri="{FF2B5EF4-FFF2-40B4-BE49-F238E27FC236}">
                  <a16:creationId xmlns="" xmlns:a16="http://schemas.microsoft.com/office/drawing/2014/main" id="{7F39100E-320F-C9B7-72BA-2F7CF45AFCA0}"/>
                </a:ext>
              </a:extLst>
            </p:cNvPr>
            <p:cNvSpPr txBox="1">
              <a:spLocks noChangeArrowheads="1"/>
            </p:cNvSpPr>
            <p:nvPr/>
          </p:nvSpPr>
          <p:spPr bwMode="auto">
            <a:xfrm>
              <a:off x="1218559" y="5281424"/>
              <a:ext cx="1486074" cy="4227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err="1">
                  <a:solidFill>
                    <a:schemeClr val="accent3"/>
                  </a:solidFill>
                  <a:latin typeface="+mn-lt"/>
                  <a:ea typeface="+mn-ea"/>
                  <a:cs typeface="Arial"/>
                </a:rPr>
                <a:t>Chimio</a:t>
              </a:r>
              <a:r>
                <a:rPr lang="da-DK" sz="800" b="1" dirty="0">
                  <a:solidFill>
                    <a:schemeClr val="accent3"/>
                  </a:solidFill>
                  <a:latin typeface="+mn-lt"/>
                  <a:ea typeface="+mn-ea"/>
                  <a:cs typeface="Arial"/>
                </a:rPr>
                <a:t/>
              </a:r>
              <a:br>
                <a:rPr lang="da-DK" sz="800" b="1" dirty="0">
                  <a:solidFill>
                    <a:schemeClr val="accent3"/>
                  </a:solidFill>
                  <a:latin typeface="+mn-lt"/>
                  <a:ea typeface="+mn-ea"/>
                  <a:cs typeface="Arial"/>
                </a:rPr>
              </a:br>
              <a:r>
                <a:rPr lang="da-DK" sz="800" b="1" dirty="0">
                  <a:solidFill>
                    <a:schemeClr val="accent3"/>
                  </a:solidFill>
                  <a:latin typeface="+mn-lt"/>
                  <a:ea typeface="+mn-ea"/>
                  <a:cs typeface="Arial"/>
                </a:rPr>
                <a:t>16/108</a:t>
              </a:r>
            </a:p>
          </p:txBody>
        </p:sp>
      </p:grpSp>
      <p:grpSp>
        <p:nvGrpSpPr>
          <p:cNvPr id="54" name="Groupe 53">
            <a:extLst>
              <a:ext uri="{FF2B5EF4-FFF2-40B4-BE49-F238E27FC236}">
                <a16:creationId xmlns="" xmlns:a16="http://schemas.microsoft.com/office/drawing/2014/main" id="{FC473431-CD25-EA48-279F-80083126105E}"/>
              </a:ext>
            </a:extLst>
          </p:cNvPr>
          <p:cNvGrpSpPr/>
          <p:nvPr/>
        </p:nvGrpSpPr>
        <p:grpSpPr>
          <a:xfrm>
            <a:off x="8048542" y="1979856"/>
            <a:ext cx="3912472" cy="2771293"/>
            <a:chOff x="302506" y="2243804"/>
            <a:chExt cx="4703705" cy="3460353"/>
          </a:xfrm>
        </p:grpSpPr>
        <p:graphicFrame>
          <p:nvGraphicFramePr>
            <p:cNvPr id="55" name="Graphique 54">
              <a:extLst>
                <a:ext uri="{FF2B5EF4-FFF2-40B4-BE49-F238E27FC236}">
                  <a16:creationId xmlns="" xmlns:a16="http://schemas.microsoft.com/office/drawing/2014/main" id="{9ACA436E-A34E-3552-BADA-3149EC62A333}"/>
                </a:ext>
              </a:extLst>
            </p:cNvPr>
            <p:cNvGraphicFramePr/>
            <p:nvPr/>
          </p:nvGraphicFramePr>
          <p:xfrm>
            <a:off x="529157" y="2756237"/>
            <a:ext cx="3214014" cy="2714414"/>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 Box 4">
              <a:extLst>
                <a:ext uri="{FF2B5EF4-FFF2-40B4-BE49-F238E27FC236}">
                  <a16:creationId xmlns="" xmlns:a16="http://schemas.microsoft.com/office/drawing/2014/main" id="{EF13291D-B6EE-33D9-B1F2-D145D0BA8EBC}"/>
                </a:ext>
              </a:extLst>
            </p:cNvPr>
            <p:cNvSpPr txBox="1">
              <a:spLocks noChangeArrowheads="1"/>
            </p:cNvSpPr>
            <p:nvPr/>
          </p:nvSpPr>
          <p:spPr bwMode="auto">
            <a:xfrm rot="16200000">
              <a:off x="-470104" y="3653597"/>
              <a:ext cx="1841236" cy="2960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dirty="0" err="1">
                  <a:solidFill>
                    <a:schemeClr val="tx1">
                      <a:lumMod val="50000"/>
                      <a:lumOff val="50000"/>
                    </a:schemeClr>
                  </a:solidFill>
                  <a:latin typeface="+mn-lt"/>
                  <a:ea typeface="+mn-ea"/>
                  <a:cs typeface="Arial"/>
                </a:rPr>
                <a:t>pCR</a:t>
              </a:r>
              <a:r>
                <a:rPr lang="da-DK" sz="1000" dirty="0">
                  <a:solidFill>
                    <a:schemeClr val="tx1">
                      <a:lumMod val="50000"/>
                      <a:lumOff val="50000"/>
                    </a:schemeClr>
                  </a:solidFill>
                  <a:latin typeface="+mn-lt"/>
                  <a:ea typeface="+mn-ea"/>
                  <a:cs typeface="Arial"/>
                </a:rPr>
                <a:t> rate (%)</a:t>
              </a:r>
            </a:p>
          </p:txBody>
        </p:sp>
        <p:sp>
          <p:nvSpPr>
            <p:cNvPr id="57" name="Text Box 4">
              <a:extLst>
                <a:ext uri="{FF2B5EF4-FFF2-40B4-BE49-F238E27FC236}">
                  <a16:creationId xmlns="" xmlns:a16="http://schemas.microsoft.com/office/drawing/2014/main" id="{E46ECB2E-D24D-8F45-0724-ECB0824239C9}"/>
                </a:ext>
              </a:extLst>
            </p:cNvPr>
            <p:cNvSpPr txBox="1">
              <a:spLocks noChangeArrowheads="1"/>
            </p:cNvSpPr>
            <p:nvPr/>
          </p:nvSpPr>
          <p:spPr bwMode="auto">
            <a:xfrm>
              <a:off x="487470" y="5281424"/>
              <a:ext cx="1633449" cy="4227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bg2"/>
                  </a:solidFill>
                  <a:latin typeface="+mn-lt"/>
                  <a:ea typeface="+mn-ea"/>
                  <a:cs typeface="Arial"/>
                </a:rPr>
                <a:t>NIVO + IPI</a:t>
              </a:r>
              <a:br>
                <a:rPr lang="da-DK" sz="800" b="1" dirty="0">
                  <a:solidFill>
                    <a:schemeClr val="bg2"/>
                  </a:solidFill>
                  <a:latin typeface="+mn-lt"/>
                  <a:ea typeface="+mn-ea"/>
                  <a:cs typeface="Arial"/>
                </a:rPr>
              </a:br>
              <a:r>
                <a:rPr lang="da-DK" sz="800" b="1" dirty="0">
                  <a:solidFill>
                    <a:schemeClr val="bg2"/>
                  </a:solidFill>
                  <a:latin typeface="+mn-lt"/>
                  <a:ea typeface="+mn-ea"/>
                  <a:cs typeface="Arial"/>
                </a:rPr>
                <a:t>23/113</a:t>
              </a:r>
            </a:p>
          </p:txBody>
        </p:sp>
        <p:sp>
          <p:nvSpPr>
            <p:cNvPr id="58" name="Text Box 4">
              <a:extLst>
                <a:ext uri="{FF2B5EF4-FFF2-40B4-BE49-F238E27FC236}">
                  <a16:creationId xmlns="" xmlns:a16="http://schemas.microsoft.com/office/drawing/2014/main" id="{1CB97ADF-C3AD-A1C4-3AAD-A3BA7C9BC7A2}"/>
                </a:ext>
              </a:extLst>
            </p:cNvPr>
            <p:cNvSpPr txBox="1">
              <a:spLocks noChangeArrowheads="1"/>
            </p:cNvSpPr>
            <p:nvPr/>
          </p:nvSpPr>
          <p:spPr bwMode="auto">
            <a:xfrm>
              <a:off x="1218559" y="5281424"/>
              <a:ext cx="1486074" cy="4227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err="1">
                  <a:solidFill>
                    <a:schemeClr val="accent3"/>
                  </a:solidFill>
                  <a:latin typeface="+mn-lt"/>
                  <a:ea typeface="+mn-ea"/>
                  <a:cs typeface="Arial"/>
                </a:rPr>
                <a:t>Chimio</a:t>
              </a:r>
              <a:r>
                <a:rPr lang="da-DK" sz="800" b="1" dirty="0">
                  <a:solidFill>
                    <a:schemeClr val="accent3"/>
                  </a:solidFill>
                  <a:latin typeface="+mn-lt"/>
                  <a:ea typeface="+mn-ea"/>
                  <a:cs typeface="Arial"/>
                </a:rPr>
                <a:t/>
              </a:r>
              <a:br>
                <a:rPr lang="da-DK" sz="800" b="1" dirty="0">
                  <a:solidFill>
                    <a:schemeClr val="accent3"/>
                  </a:solidFill>
                  <a:latin typeface="+mn-lt"/>
                  <a:ea typeface="+mn-ea"/>
                  <a:cs typeface="Arial"/>
                </a:rPr>
              </a:br>
              <a:r>
                <a:rPr lang="da-DK" sz="800" b="1" dirty="0">
                  <a:solidFill>
                    <a:schemeClr val="accent3"/>
                  </a:solidFill>
                  <a:latin typeface="+mn-lt"/>
                  <a:ea typeface="+mn-ea"/>
                  <a:cs typeface="Arial"/>
                </a:rPr>
                <a:t>5/108</a:t>
              </a:r>
            </a:p>
          </p:txBody>
        </p:sp>
        <p:sp>
          <p:nvSpPr>
            <p:cNvPr id="59" name="Text Box 4">
              <a:extLst>
                <a:ext uri="{FF2B5EF4-FFF2-40B4-BE49-F238E27FC236}">
                  <a16:creationId xmlns="" xmlns:a16="http://schemas.microsoft.com/office/drawing/2014/main" id="{646C4753-3FE1-3139-E89F-04A1234ACD4F}"/>
                </a:ext>
              </a:extLst>
            </p:cNvPr>
            <p:cNvSpPr txBox="1">
              <a:spLocks noChangeArrowheads="1"/>
            </p:cNvSpPr>
            <p:nvPr/>
          </p:nvSpPr>
          <p:spPr bwMode="auto">
            <a:xfrm>
              <a:off x="1251822" y="4628361"/>
              <a:ext cx="1486074" cy="26901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accent3"/>
                  </a:solidFill>
                  <a:latin typeface="+mn-lt"/>
                  <a:ea typeface="+mn-ea"/>
                  <a:cs typeface="Arial"/>
                </a:rPr>
                <a:t>4,6 %</a:t>
              </a:r>
            </a:p>
          </p:txBody>
        </p:sp>
        <p:sp>
          <p:nvSpPr>
            <p:cNvPr id="60" name="Text Box 4">
              <a:extLst>
                <a:ext uri="{FF2B5EF4-FFF2-40B4-BE49-F238E27FC236}">
                  <a16:creationId xmlns="" xmlns:a16="http://schemas.microsoft.com/office/drawing/2014/main" id="{A73BAF87-3AD4-85BF-EDB9-3E9C3FF01439}"/>
                </a:ext>
              </a:extLst>
            </p:cNvPr>
            <p:cNvSpPr txBox="1">
              <a:spLocks noChangeArrowheads="1"/>
            </p:cNvSpPr>
            <p:nvPr/>
          </p:nvSpPr>
          <p:spPr bwMode="auto">
            <a:xfrm>
              <a:off x="3520137" y="4161386"/>
              <a:ext cx="1486074" cy="26901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accent3"/>
                  </a:solidFill>
                  <a:latin typeface="+mn-lt"/>
                  <a:ea typeface="+mn-ea"/>
                  <a:cs typeface="Arial"/>
                </a:rPr>
                <a:t>14,8 %</a:t>
              </a:r>
            </a:p>
          </p:txBody>
        </p:sp>
        <p:sp>
          <p:nvSpPr>
            <p:cNvPr id="61" name="Text Box 4">
              <a:extLst>
                <a:ext uri="{FF2B5EF4-FFF2-40B4-BE49-F238E27FC236}">
                  <a16:creationId xmlns="" xmlns:a16="http://schemas.microsoft.com/office/drawing/2014/main" id="{6FB57ADA-AFBC-5D2C-6BE2-9B9A3820C377}"/>
                </a:ext>
              </a:extLst>
            </p:cNvPr>
            <p:cNvSpPr txBox="1">
              <a:spLocks noChangeArrowheads="1"/>
            </p:cNvSpPr>
            <p:nvPr/>
          </p:nvSpPr>
          <p:spPr bwMode="auto">
            <a:xfrm>
              <a:off x="2905402" y="3581497"/>
              <a:ext cx="1486074" cy="26901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bg2"/>
                  </a:solidFill>
                  <a:latin typeface="+mn-lt"/>
                  <a:ea typeface="+mn-ea"/>
                  <a:cs typeface="Arial"/>
                </a:rPr>
                <a:t>28,3 %</a:t>
              </a:r>
            </a:p>
          </p:txBody>
        </p:sp>
        <p:sp>
          <p:nvSpPr>
            <p:cNvPr id="62" name="Text Box 4">
              <a:extLst>
                <a:ext uri="{FF2B5EF4-FFF2-40B4-BE49-F238E27FC236}">
                  <a16:creationId xmlns="" xmlns:a16="http://schemas.microsoft.com/office/drawing/2014/main" id="{92626808-76EA-3D1E-EB57-9ACF4E3C9E37}"/>
                </a:ext>
              </a:extLst>
            </p:cNvPr>
            <p:cNvSpPr txBox="1">
              <a:spLocks noChangeArrowheads="1"/>
            </p:cNvSpPr>
            <p:nvPr/>
          </p:nvSpPr>
          <p:spPr bwMode="auto">
            <a:xfrm>
              <a:off x="991124" y="3920939"/>
              <a:ext cx="633641" cy="26901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solidFill>
                    <a:schemeClr val="bg2"/>
                  </a:solidFill>
                  <a:latin typeface="+mn-lt"/>
                  <a:ea typeface="+mn-ea"/>
                  <a:cs typeface="Arial"/>
                </a:rPr>
                <a:t>20,4 %</a:t>
              </a:r>
            </a:p>
          </p:txBody>
        </p:sp>
        <p:sp>
          <p:nvSpPr>
            <p:cNvPr id="63" name="Text Box 4">
              <a:extLst>
                <a:ext uri="{FF2B5EF4-FFF2-40B4-BE49-F238E27FC236}">
                  <a16:creationId xmlns="" xmlns:a16="http://schemas.microsoft.com/office/drawing/2014/main" id="{3427607F-54FC-9F94-5682-12533084D520}"/>
                </a:ext>
              </a:extLst>
            </p:cNvPr>
            <p:cNvSpPr txBox="1">
              <a:spLocks noChangeArrowheads="1"/>
            </p:cNvSpPr>
            <p:nvPr/>
          </p:nvSpPr>
          <p:spPr bwMode="auto">
            <a:xfrm>
              <a:off x="1422990" y="2243804"/>
              <a:ext cx="633641" cy="32665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100" b="1" dirty="0" err="1">
                  <a:solidFill>
                    <a:schemeClr val="tx1">
                      <a:lumMod val="50000"/>
                      <a:lumOff val="50000"/>
                    </a:schemeClr>
                  </a:solidFill>
                  <a:latin typeface="+mn-lt"/>
                  <a:ea typeface="+mn-ea"/>
                  <a:cs typeface="Arial"/>
                </a:rPr>
                <a:t>pCR</a:t>
              </a:r>
              <a:endParaRPr lang="da-DK" sz="1100" b="1" dirty="0">
                <a:solidFill>
                  <a:schemeClr val="tx1">
                    <a:lumMod val="50000"/>
                    <a:lumOff val="50000"/>
                  </a:schemeClr>
                </a:solidFill>
                <a:latin typeface="+mn-lt"/>
                <a:ea typeface="+mn-ea"/>
                <a:cs typeface="Arial"/>
              </a:endParaRPr>
            </a:p>
          </p:txBody>
        </p:sp>
        <p:sp>
          <p:nvSpPr>
            <p:cNvPr id="64" name="Text Box 4">
              <a:extLst>
                <a:ext uri="{FF2B5EF4-FFF2-40B4-BE49-F238E27FC236}">
                  <a16:creationId xmlns="" xmlns:a16="http://schemas.microsoft.com/office/drawing/2014/main" id="{75E339CC-06C9-F8FD-DEDE-4E4A856DC603}"/>
                </a:ext>
              </a:extLst>
            </p:cNvPr>
            <p:cNvSpPr txBox="1">
              <a:spLocks noChangeArrowheads="1"/>
            </p:cNvSpPr>
            <p:nvPr/>
          </p:nvSpPr>
          <p:spPr bwMode="auto">
            <a:xfrm>
              <a:off x="3625179" y="2243804"/>
              <a:ext cx="633641" cy="32665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100" b="1" dirty="0">
                  <a:solidFill>
                    <a:schemeClr val="tx1">
                      <a:lumMod val="50000"/>
                      <a:lumOff val="50000"/>
                    </a:schemeClr>
                  </a:solidFill>
                  <a:latin typeface="+mn-lt"/>
                  <a:ea typeface="+mn-ea"/>
                  <a:cs typeface="Arial"/>
                </a:rPr>
                <a:t>MPR</a:t>
              </a:r>
            </a:p>
          </p:txBody>
        </p:sp>
        <p:sp>
          <p:nvSpPr>
            <p:cNvPr id="65" name="Text Box 4">
              <a:extLst>
                <a:ext uri="{FF2B5EF4-FFF2-40B4-BE49-F238E27FC236}">
                  <a16:creationId xmlns="" xmlns:a16="http://schemas.microsoft.com/office/drawing/2014/main" id="{4FCC8567-B02F-4CBD-B859-FF927C27EB15}"/>
                </a:ext>
              </a:extLst>
            </p:cNvPr>
            <p:cNvSpPr txBox="1">
              <a:spLocks noChangeArrowheads="1"/>
            </p:cNvSpPr>
            <p:nvPr/>
          </p:nvSpPr>
          <p:spPr bwMode="auto">
            <a:xfrm>
              <a:off x="660562" y="2983110"/>
              <a:ext cx="1944164" cy="23058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600" b="1" dirty="0">
                  <a:latin typeface="+mn-lt"/>
                  <a:ea typeface="+mn-ea"/>
                  <a:cs typeface="Arial"/>
                </a:rPr>
                <a:t>OR, 5,14 (95% CI, 1,91-13,80)</a:t>
              </a:r>
            </a:p>
          </p:txBody>
        </p:sp>
        <p:sp>
          <p:nvSpPr>
            <p:cNvPr id="66" name="Text Box 4">
              <a:extLst>
                <a:ext uri="{FF2B5EF4-FFF2-40B4-BE49-F238E27FC236}">
                  <a16:creationId xmlns="" xmlns:a16="http://schemas.microsoft.com/office/drawing/2014/main" id="{7E7A8BA6-5C26-1475-8759-B3822D2AF95C}"/>
                </a:ext>
              </a:extLst>
            </p:cNvPr>
            <p:cNvSpPr txBox="1">
              <a:spLocks noChangeArrowheads="1"/>
            </p:cNvSpPr>
            <p:nvPr/>
          </p:nvSpPr>
          <p:spPr bwMode="auto">
            <a:xfrm>
              <a:off x="3046600" y="2983110"/>
              <a:ext cx="1944164" cy="23058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600" b="1" dirty="0">
                  <a:latin typeface="+mn-lt"/>
                  <a:ea typeface="+mn-ea"/>
                  <a:cs typeface="Arial"/>
                </a:rPr>
                <a:t>OR, 2,15 (95% CI, 1,13-4,10)</a:t>
              </a:r>
            </a:p>
          </p:txBody>
        </p:sp>
        <p:sp>
          <p:nvSpPr>
            <p:cNvPr id="67" name="Text Box 4">
              <a:extLst>
                <a:ext uri="{FF2B5EF4-FFF2-40B4-BE49-F238E27FC236}">
                  <a16:creationId xmlns="" xmlns:a16="http://schemas.microsoft.com/office/drawing/2014/main" id="{86D43B97-2FB0-6187-C828-3B199025E37D}"/>
                </a:ext>
              </a:extLst>
            </p:cNvPr>
            <p:cNvSpPr txBox="1">
              <a:spLocks noChangeArrowheads="1"/>
            </p:cNvSpPr>
            <p:nvPr/>
          </p:nvSpPr>
          <p:spPr bwMode="auto">
            <a:xfrm>
              <a:off x="1164293" y="3289241"/>
              <a:ext cx="969190" cy="34587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600" dirty="0" err="1">
                  <a:latin typeface="+mn-lt"/>
                  <a:ea typeface="+mn-ea"/>
                  <a:cs typeface="Arial"/>
                </a:rPr>
                <a:t>Différence</a:t>
              </a:r>
              <a:r>
                <a:rPr lang="da-DK" sz="600" dirty="0">
                  <a:latin typeface="+mn-lt"/>
                  <a:ea typeface="+mn-ea"/>
                  <a:cs typeface="Arial"/>
                </a:rPr>
                <a:t/>
              </a:r>
              <a:br>
                <a:rPr lang="da-DK" sz="600" dirty="0">
                  <a:latin typeface="+mn-lt"/>
                  <a:ea typeface="+mn-ea"/>
                  <a:cs typeface="Arial"/>
                </a:rPr>
              </a:br>
              <a:r>
                <a:rPr lang="da-DK" sz="600" dirty="0">
                  <a:latin typeface="+mn-lt"/>
                  <a:ea typeface="+mn-ea"/>
                  <a:cs typeface="Arial"/>
                </a:rPr>
                <a:t>15,9 %</a:t>
              </a:r>
            </a:p>
          </p:txBody>
        </p:sp>
        <p:sp>
          <p:nvSpPr>
            <p:cNvPr id="68" name="Text Box 4">
              <a:extLst>
                <a:ext uri="{FF2B5EF4-FFF2-40B4-BE49-F238E27FC236}">
                  <a16:creationId xmlns="" xmlns:a16="http://schemas.microsoft.com/office/drawing/2014/main" id="{8347DD21-3107-9B1A-C484-D797855416E1}"/>
                </a:ext>
              </a:extLst>
            </p:cNvPr>
            <p:cNvSpPr txBox="1">
              <a:spLocks noChangeArrowheads="1"/>
            </p:cNvSpPr>
            <p:nvPr/>
          </p:nvSpPr>
          <p:spPr bwMode="auto">
            <a:xfrm>
              <a:off x="3488439" y="3289241"/>
              <a:ext cx="969190" cy="34587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600" dirty="0" err="1">
                  <a:latin typeface="+mn-lt"/>
                  <a:ea typeface="+mn-ea"/>
                  <a:cs typeface="Arial"/>
                </a:rPr>
                <a:t>Différence</a:t>
              </a:r>
              <a:r>
                <a:rPr lang="da-DK" sz="600" dirty="0">
                  <a:latin typeface="+mn-lt"/>
                  <a:ea typeface="+mn-ea"/>
                  <a:cs typeface="Arial"/>
                </a:rPr>
                <a:t/>
              </a:r>
              <a:br>
                <a:rPr lang="da-DK" sz="600" dirty="0">
                  <a:latin typeface="+mn-lt"/>
                  <a:ea typeface="+mn-ea"/>
                  <a:cs typeface="Arial"/>
                </a:rPr>
              </a:br>
              <a:r>
                <a:rPr lang="da-DK" sz="600" dirty="0">
                  <a:latin typeface="+mn-lt"/>
                  <a:ea typeface="+mn-ea"/>
                  <a:cs typeface="Arial"/>
                </a:rPr>
                <a:t>13,6 %</a:t>
              </a:r>
            </a:p>
          </p:txBody>
        </p:sp>
      </p:grpSp>
      <p:cxnSp>
        <p:nvCxnSpPr>
          <p:cNvPr id="69" name="Connecteur droit 68">
            <a:extLst>
              <a:ext uri="{FF2B5EF4-FFF2-40B4-BE49-F238E27FC236}">
                <a16:creationId xmlns="" xmlns:a16="http://schemas.microsoft.com/office/drawing/2014/main" id="{B3588232-569D-8398-820B-02BDED07D541}"/>
              </a:ext>
            </a:extLst>
          </p:cNvPr>
          <p:cNvCxnSpPr>
            <a:cxnSpLocks/>
          </p:cNvCxnSpPr>
          <p:nvPr/>
        </p:nvCxnSpPr>
        <p:spPr>
          <a:xfrm>
            <a:off x="8533383" y="4258047"/>
            <a:ext cx="12542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8A14732A-6963-93C6-3AB3-B8D0E1B782DF}"/>
              </a:ext>
            </a:extLst>
          </p:cNvPr>
          <p:cNvSpPr/>
          <p:nvPr/>
        </p:nvSpPr>
        <p:spPr>
          <a:xfrm>
            <a:off x="8703315" y="3538047"/>
            <a:ext cx="347959" cy="720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 xmlns:a16="http://schemas.microsoft.com/office/drawing/2014/main" id="{F775E640-350F-893C-5BE8-4D02FC8AF745}"/>
              </a:ext>
            </a:extLst>
          </p:cNvPr>
          <p:cNvSpPr/>
          <p:nvPr/>
        </p:nvSpPr>
        <p:spPr>
          <a:xfrm>
            <a:off x="9244300" y="4114047"/>
            <a:ext cx="347959" cy="144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 xmlns:a16="http://schemas.microsoft.com/office/drawing/2014/main" id="{2D56FD39-BC21-A3C0-58A9-2A4DDB46B73C}"/>
              </a:ext>
            </a:extLst>
          </p:cNvPr>
          <p:cNvSpPr/>
          <p:nvPr/>
        </p:nvSpPr>
        <p:spPr>
          <a:xfrm>
            <a:off x="10661588" y="3250048"/>
            <a:ext cx="347959" cy="100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 xmlns:a16="http://schemas.microsoft.com/office/drawing/2014/main" id="{FE8878FD-5502-1186-70AB-86425E51400D}"/>
              </a:ext>
            </a:extLst>
          </p:cNvPr>
          <p:cNvSpPr/>
          <p:nvPr/>
        </p:nvSpPr>
        <p:spPr>
          <a:xfrm>
            <a:off x="11170204" y="3718047"/>
            <a:ext cx="347959" cy="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73">
            <a:extLst>
              <a:ext uri="{FF2B5EF4-FFF2-40B4-BE49-F238E27FC236}">
                <a16:creationId xmlns="" xmlns:a16="http://schemas.microsoft.com/office/drawing/2014/main" id="{762686A4-2F7F-99B7-DADE-A2BF7382E945}"/>
              </a:ext>
            </a:extLst>
          </p:cNvPr>
          <p:cNvCxnSpPr>
            <a:cxnSpLocks/>
          </p:cNvCxnSpPr>
          <p:nvPr/>
        </p:nvCxnSpPr>
        <p:spPr>
          <a:xfrm>
            <a:off x="10429617" y="4258047"/>
            <a:ext cx="125426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5" name="Groupe 74">
            <a:extLst>
              <a:ext uri="{FF2B5EF4-FFF2-40B4-BE49-F238E27FC236}">
                <a16:creationId xmlns="" xmlns:a16="http://schemas.microsoft.com/office/drawing/2014/main" id="{753A6823-6D2F-83C8-83AB-8359D8B5BBB4}"/>
              </a:ext>
            </a:extLst>
          </p:cNvPr>
          <p:cNvGrpSpPr/>
          <p:nvPr/>
        </p:nvGrpSpPr>
        <p:grpSpPr>
          <a:xfrm>
            <a:off x="8865156" y="2801092"/>
            <a:ext cx="583353" cy="1075626"/>
            <a:chOff x="4652920" y="2120113"/>
            <a:chExt cx="583353" cy="1075626"/>
          </a:xfrm>
        </p:grpSpPr>
        <p:cxnSp>
          <p:nvCxnSpPr>
            <p:cNvPr id="76" name="Connecteur droit 75">
              <a:extLst>
                <a:ext uri="{FF2B5EF4-FFF2-40B4-BE49-F238E27FC236}">
                  <a16:creationId xmlns="" xmlns:a16="http://schemas.microsoft.com/office/drawing/2014/main" id="{C5E5F4CA-91B9-4E3D-0AD9-DCF233128C0E}"/>
                </a:ext>
              </a:extLst>
            </p:cNvPr>
            <p:cNvCxnSpPr>
              <a:cxnSpLocks/>
            </p:cNvCxnSpPr>
            <p:nvPr/>
          </p:nvCxnSpPr>
          <p:spPr>
            <a:xfrm flipV="1">
              <a:off x="4652920" y="2120113"/>
              <a:ext cx="0" cy="512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 xmlns:a16="http://schemas.microsoft.com/office/drawing/2014/main" id="{CBDFB904-E43C-4F13-5EDC-3C24DE94FD0C}"/>
                </a:ext>
              </a:extLst>
            </p:cNvPr>
            <p:cNvCxnSpPr>
              <a:cxnSpLocks/>
            </p:cNvCxnSpPr>
            <p:nvPr/>
          </p:nvCxnSpPr>
          <p:spPr>
            <a:xfrm flipV="1">
              <a:off x="5231904" y="2120113"/>
              <a:ext cx="0" cy="1075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 xmlns:a16="http://schemas.microsoft.com/office/drawing/2014/main" id="{AA06ED36-0126-DC08-B931-6E787B6E5565}"/>
                </a:ext>
              </a:extLst>
            </p:cNvPr>
            <p:cNvCxnSpPr>
              <a:cxnSpLocks/>
            </p:cNvCxnSpPr>
            <p:nvPr/>
          </p:nvCxnSpPr>
          <p:spPr>
            <a:xfrm>
              <a:off x="4654583" y="2122363"/>
              <a:ext cx="581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e 78">
            <a:extLst>
              <a:ext uri="{FF2B5EF4-FFF2-40B4-BE49-F238E27FC236}">
                <a16:creationId xmlns="" xmlns:a16="http://schemas.microsoft.com/office/drawing/2014/main" id="{9DC49799-C0A9-398E-6061-3C36B22ACD05}"/>
              </a:ext>
            </a:extLst>
          </p:cNvPr>
          <p:cNvGrpSpPr/>
          <p:nvPr/>
        </p:nvGrpSpPr>
        <p:grpSpPr>
          <a:xfrm>
            <a:off x="10812292" y="2801092"/>
            <a:ext cx="583353" cy="700177"/>
            <a:chOff x="4652920" y="2120113"/>
            <a:chExt cx="583353" cy="700177"/>
          </a:xfrm>
        </p:grpSpPr>
        <p:cxnSp>
          <p:nvCxnSpPr>
            <p:cNvPr id="80" name="Connecteur droit 79">
              <a:extLst>
                <a:ext uri="{FF2B5EF4-FFF2-40B4-BE49-F238E27FC236}">
                  <a16:creationId xmlns="" xmlns:a16="http://schemas.microsoft.com/office/drawing/2014/main" id="{0582494C-1BE2-CF92-92AB-FE2E6A3F7D2D}"/>
                </a:ext>
              </a:extLst>
            </p:cNvPr>
            <p:cNvCxnSpPr>
              <a:cxnSpLocks/>
            </p:cNvCxnSpPr>
            <p:nvPr/>
          </p:nvCxnSpPr>
          <p:spPr>
            <a:xfrm flipV="1">
              <a:off x="4652920" y="2120113"/>
              <a:ext cx="0" cy="258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 xmlns:a16="http://schemas.microsoft.com/office/drawing/2014/main" id="{4DFC6D10-ABE2-0E03-64F5-F3A570B10801}"/>
                </a:ext>
              </a:extLst>
            </p:cNvPr>
            <p:cNvCxnSpPr>
              <a:cxnSpLocks/>
            </p:cNvCxnSpPr>
            <p:nvPr/>
          </p:nvCxnSpPr>
          <p:spPr>
            <a:xfrm flipV="1">
              <a:off x="5231904" y="2120113"/>
              <a:ext cx="0" cy="700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 xmlns:a16="http://schemas.microsoft.com/office/drawing/2014/main" id="{555C2BD7-DE10-951E-B374-E3C9B0011817}"/>
                </a:ext>
              </a:extLst>
            </p:cNvPr>
            <p:cNvCxnSpPr>
              <a:cxnSpLocks/>
            </p:cNvCxnSpPr>
            <p:nvPr/>
          </p:nvCxnSpPr>
          <p:spPr>
            <a:xfrm>
              <a:off x="4654583" y="2122363"/>
              <a:ext cx="581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a:t>
            </a:r>
            <a:r>
              <a:rPr lang="fr-FR" dirty="0" err="1"/>
              <a:t>CheckMate</a:t>
            </a:r>
            <a:r>
              <a:rPr lang="fr-FR" dirty="0"/>
              <a:t> 816</a:t>
            </a:r>
          </a:p>
        </p:txBody>
      </p:sp>
    </p:spTree>
    <p:extLst>
      <p:ext uri="{BB962C8B-B14F-4D97-AF65-F5344CB8AC3E}">
        <p14:creationId xmlns:p14="http://schemas.microsoft.com/office/powerpoint/2010/main" val="22586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Etude </a:t>
            </a:r>
            <a:r>
              <a:rPr lang="fr-FR" dirty="0" err="1"/>
              <a:t>CheckMate</a:t>
            </a:r>
            <a:r>
              <a:rPr lang="fr-FR" dirty="0"/>
              <a:t> 816</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Toxicités</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ea typeface="Calibri" panose="020F0502020204030204" pitchFamily="34" charset="0"/>
                <a:cs typeface="Times New Roman" panose="02020603050405020304" pitchFamily="18" charset="0"/>
              </a:rPr>
              <a:t>MM. Awad </a:t>
            </a:r>
            <a:r>
              <a:rPr lang="fr-FR" dirty="0"/>
              <a:t>et al., ESMO</a:t>
            </a:r>
            <a:r>
              <a:rPr lang="fr-FR" baseline="30000" dirty="0"/>
              <a:t>® </a:t>
            </a:r>
            <a:r>
              <a:rPr lang="fr-FR" dirty="0"/>
              <a:t>2023, Abs.#1261O</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6" name="Tableau 5">
            <a:extLst>
              <a:ext uri="{FF2B5EF4-FFF2-40B4-BE49-F238E27FC236}">
                <a16:creationId xmlns="" xmlns:a16="http://schemas.microsoft.com/office/drawing/2014/main" id="{411AFB32-7DE0-0483-8CFB-484F03DA7BBD}"/>
              </a:ext>
            </a:extLst>
          </p:cNvPr>
          <p:cNvGraphicFramePr>
            <a:graphicFrameLocks noGrp="1"/>
          </p:cNvGraphicFramePr>
          <p:nvPr>
            <p:extLst>
              <p:ext uri="{D42A27DB-BD31-4B8C-83A1-F6EECF244321}">
                <p14:modId xmlns:p14="http://schemas.microsoft.com/office/powerpoint/2010/main" val="2123707755"/>
              </p:ext>
            </p:extLst>
          </p:nvPr>
        </p:nvGraphicFramePr>
        <p:xfrm>
          <a:off x="1937279" y="1318055"/>
          <a:ext cx="8152804" cy="4164258"/>
        </p:xfrm>
        <a:graphic>
          <a:graphicData uri="http://schemas.openxmlformats.org/drawingml/2006/table">
            <a:tbl>
              <a:tblPr firstRow="1" bandRow="1"/>
              <a:tblGrid>
                <a:gridCol w="3241536">
                  <a:extLst>
                    <a:ext uri="{9D8B030D-6E8A-4147-A177-3AD203B41FA5}">
                      <a16:colId xmlns="" xmlns:a16="http://schemas.microsoft.com/office/drawing/2014/main" val="20000"/>
                    </a:ext>
                  </a:extLst>
                </a:gridCol>
                <a:gridCol w="1227817">
                  <a:extLst>
                    <a:ext uri="{9D8B030D-6E8A-4147-A177-3AD203B41FA5}">
                      <a16:colId xmlns="" xmlns:a16="http://schemas.microsoft.com/office/drawing/2014/main" val="20001"/>
                    </a:ext>
                  </a:extLst>
                </a:gridCol>
                <a:gridCol w="1227817">
                  <a:extLst>
                    <a:ext uri="{9D8B030D-6E8A-4147-A177-3AD203B41FA5}">
                      <a16:colId xmlns="" xmlns:a16="http://schemas.microsoft.com/office/drawing/2014/main" val="3359764437"/>
                    </a:ext>
                  </a:extLst>
                </a:gridCol>
                <a:gridCol w="1227817">
                  <a:extLst>
                    <a:ext uri="{9D8B030D-6E8A-4147-A177-3AD203B41FA5}">
                      <a16:colId xmlns="" xmlns:a16="http://schemas.microsoft.com/office/drawing/2014/main" val="1496125672"/>
                    </a:ext>
                  </a:extLst>
                </a:gridCol>
                <a:gridCol w="1227817">
                  <a:extLst>
                    <a:ext uri="{9D8B030D-6E8A-4147-A177-3AD203B41FA5}">
                      <a16:colId xmlns="" xmlns:a16="http://schemas.microsoft.com/office/drawing/2014/main" val="20002"/>
                    </a:ext>
                  </a:extLst>
                </a:gridCol>
              </a:tblGrid>
              <a:tr h="4201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100" b="0" i="0" dirty="0">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NIVO + IPI (n=111)</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Chimio</a:t>
                      </a:r>
                      <a:r>
                        <a:rPr lang="da-DK" sz="1200" b="0" i="0" kern="1200" dirty="0">
                          <a:solidFill>
                            <a:schemeClr val="lt1"/>
                          </a:solidFill>
                          <a:latin typeface="Century Gothic" panose="020B0502020202020204" pitchFamily="34" charset="0"/>
                          <a:ea typeface="+mn-ea"/>
                          <a:cs typeface="Arial" panose="020B0604020202020204" pitchFamily="34" charset="0"/>
                        </a:rPr>
                        <a:t> (n=104)</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TPC (n=202)</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404385">
                <a:tc>
                  <a:txBody>
                    <a:bodyPr/>
                    <a:lstStyle/>
                    <a:p>
                      <a:pPr algn="l">
                        <a:spcBef>
                          <a:spcPts val="0"/>
                        </a:spcBef>
                      </a:pPr>
                      <a:r>
                        <a:rPr lang="fr-FR" sz="1100" b="0" i="0" dirty="0">
                          <a:solidFill>
                            <a:schemeClr val="bg1"/>
                          </a:solidFill>
                          <a:latin typeface="Century Gothic" panose="020B0502020202020204" pitchFamily="34" charset="0"/>
                          <a:cs typeface="Arial" panose="020B0604020202020204" pitchFamily="34" charset="0"/>
                        </a:rPr>
                        <a:t>Patients</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lt1"/>
                          </a:solidFill>
                          <a:latin typeface="Century Gothic" panose="020B0502020202020204" pitchFamily="34" charset="0"/>
                          <a:ea typeface="+mn-ea"/>
                          <a:cs typeface="Arial" panose="020B0604020202020204" pitchFamily="34" charset="0"/>
                        </a:rPr>
                        <a:t>Tout grade</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lt1"/>
                          </a:solidFill>
                          <a:latin typeface="Century Gothic" panose="020B0502020202020204" pitchFamily="34" charset="0"/>
                          <a:ea typeface="+mn-ea"/>
                          <a:cs typeface="Arial" panose="020B0604020202020204" pitchFamily="34" charset="0"/>
                        </a:rPr>
                        <a:t>Grade 3-4</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lt1"/>
                          </a:solidFill>
                          <a:latin typeface="Century Gothic" panose="020B0502020202020204" pitchFamily="34" charset="0"/>
                          <a:ea typeface="+mn-ea"/>
                          <a:cs typeface="Arial" panose="020B0604020202020204" pitchFamily="34" charset="0"/>
                        </a:rPr>
                        <a:t>Tout grade</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lt1"/>
                          </a:solidFill>
                          <a:latin typeface="Century Gothic" panose="020B0502020202020204" pitchFamily="34" charset="0"/>
                          <a:ea typeface="+mn-ea"/>
                          <a:cs typeface="Arial" panose="020B0604020202020204" pitchFamily="34" charset="0"/>
                        </a:rPr>
                        <a:t>Grade 3-4</a:t>
                      </a: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 xmlns:a16="http://schemas.microsoft.com/office/drawing/2014/main" val="2156298508"/>
                  </a:ext>
                </a:extLst>
              </a:tr>
              <a:tr h="4043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Tout </a:t>
                      </a:r>
                      <a:r>
                        <a:rPr lang="fr-FR" sz="1200" b="1" i="0" dirty="0" err="1">
                          <a:solidFill>
                            <a:schemeClr val="tx2"/>
                          </a:solidFill>
                          <a:latin typeface="Century Gothic" panose="020B0502020202020204" pitchFamily="34" charset="0"/>
                          <a:cs typeface="Arial" panose="020B0604020202020204" pitchFamily="34" charset="0"/>
                        </a:rPr>
                        <a:t>EIs</a:t>
                      </a:r>
                      <a:endParaRPr lang="fr-FR" sz="1200" b="1" i="0" dirty="0">
                        <a:solidFill>
                          <a:schemeClr val="tx2"/>
                        </a:solidFill>
                        <a:latin typeface="Century Gothic" panose="020B0502020202020204" pitchFamily="34" charset="0"/>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97 (87)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22 (20)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103 (99)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47 (45)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4043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a:solidFill>
                            <a:schemeClr val="tx2"/>
                          </a:solidFill>
                          <a:latin typeface="Century Gothic" panose="020B0502020202020204" pitchFamily="34" charset="0"/>
                        </a:rPr>
                        <a:t>EIs liés au traitement</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72 (65)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15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96 (92)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38 (36)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4043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a:solidFill>
                            <a:schemeClr val="tx2"/>
                          </a:solidFill>
                          <a:latin typeface="Century Gothic" panose="020B0502020202020204" pitchFamily="34" charset="0"/>
                        </a:rPr>
                        <a:t>EIs entrainant l’arrêt du traitement</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6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5 (4)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10 (10)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5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4043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liés</a:t>
                      </a:r>
                      <a:r>
                        <a:rPr lang="en-US" sz="1200" b="1" i="0" dirty="0">
                          <a:solidFill>
                            <a:schemeClr val="tx2"/>
                          </a:solidFill>
                          <a:latin typeface="Century Gothic" panose="020B0502020202020204" pitchFamily="34" charset="0"/>
                        </a:rPr>
                        <a:t> au </a:t>
                      </a:r>
                      <a:r>
                        <a:rPr lang="en-US" sz="1200" b="1" i="0" dirty="0" err="1">
                          <a:solidFill>
                            <a:schemeClr val="tx2"/>
                          </a:solidFill>
                          <a:latin typeface="Century Gothic" panose="020B0502020202020204" pitchFamily="34" charset="0"/>
                        </a:rPr>
                        <a:t>traitement</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entraînant</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l’arrêt</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6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5 (4)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7 (7)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4 (4)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404385">
                <a:tc>
                  <a:txBody>
                    <a:bodyPr/>
                    <a:lstStyle/>
                    <a:p>
                      <a:pPr>
                        <a:lnSpc>
                          <a:spcPts val="1540"/>
                        </a:lnSpc>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sévères</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15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11 (10)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21 (20)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17 (16)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130764753"/>
                  </a:ext>
                </a:extLst>
              </a:tr>
              <a:tr h="509049">
                <a:tc>
                  <a:txBody>
                    <a:bodyPr/>
                    <a:lstStyle/>
                    <a:p>
                      <a:pPr>
                        <a:lnSpc>
                          <a:spcPts val="1540"/>
                        </a:lnSpc>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sévères</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liés</a:t>
                      </a:r>
                      <a:r>
                        <a:rPr lang="en-US" sz="1200" b="1" i="0" dirty="0">
                          <a:solidFill>
                            <a:schemeClr val="tx2"/>
                          </a:solidFill>
                          <a:latin typeface="Century Gothic" panose="020B0502020202020204" pitchFamily="34" charset="0"/>
                        </a:rPr>
                        <a:t> au </a:t>
                      </a:r>
                      <a:r>
                        <a:rPr lang="en-US" sz="1200" b="1" i="0" dirty="0" err="1">
                          <a:solidFill>
                            <a:schemeClr val="tx2"/>
                          </a:solidFill>
                          <a:latin typeface="Century Gothic" panose="020B0502020202020204" pitchFamily="34" charset="0"/>
                        </a:rPr>
                        <a:t>traitement</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10 (9)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6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15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13 (12)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093623308"/>
                  </a:ext>
                </a:extLst>
              </a:tr>
              <a:tr h="404385">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liés</a:t>
                      </a:r>
                      <a:r>
                        <a:rPr lang="en-US" sz="1200" b="1" i="0" dirty="0">
                          <a:solidFill>
                            <a:schemeClr val="tx2"/>
                          </a:solidFill>
                          <a:latin typeface="Century Gothic" panose="020B0502020202020204" pitchFamily="34" charset="0"/>
                        </a:rPr>
                        <a:t> à la </a:t>
                      </a:r>
                      <a:r>
                        <a:rPr lang="en-US" sz="1200" b="1" i="0" dirty="0" err="1">
                          <a:solidFill>
                            <a:schemeClr val="tx2"/>
                          </a:solidFill>
                          <a:latin typeface="Century Gothic" panose="020B0502020202020204" pitchFamily="34" charset="0"/>
                        </a:rPr>
                        <a:t>chirugie</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45 (55)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12 (15)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37 (45)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12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373347525"/>
                  </a:ext>
                </a:extLst>
              </a:tr>
              <a:tr h="4043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200" b="1" i="0" dirty="0" err="1">
                          <a:solidFill>
                            <a:schemeClr val="tx2"/>
                          </a:solidFill>
                          <a:latin typeface="Century Gothic" panose="020B0502020202020204" pitchFamily="34" charset="0"/>
                        </a:rPr>
                        <a:t>Décés</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liés</a:t>
                      </a:r>
                      <a:r>
                        <a:rPr lang="en-US" sz="1200" b="1" i="0" dirty="0">
                          <a:solidFill>
                            <a:schemeClr val="tx2"/>
                          </a:solidFill>
                          <a:latin typeface="Century Gothic" panose="020B0502020202020204" pitchFamily="34" charset="0"/>
                        </a:rPr>
                        <a:t> au </a:t>
                      </a:r>
                      <a:r>
                        <a:rPr lang="en-US" sz="1200" b="1" i="0" dirty="0" err="1">
                          <a:solidFill>
                            <a:schemeClr val="tx2"/>
                          </a:solidFill>
                          <a:latin typeface="Century Gothic" panose="020B0502020202020204" pitchFamily="34" charset="0"/>
                        </a:rPr>
                        <a:t>traitement</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97 (87)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1 (1)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kumimoji="0" lang="fr-FR" sz="1300" b="1" i="0" u="none" strike="noStrike" kern="1200" cap="none" spc="0" normalizeH="0" baseline="0" noProof="0" dirty="0">
                          <a:ln>
                            <a:noFill/>
                          </a:ln>
                          <a:solidFill>
                            <a:srgbClr val="005086"/>
                          </a:solidFill>
                          <a:effectLst/>
                          <a:uLnTx/>
                          <a:uFillTx/>
                          <a:latin typeface="Century Gothic" panose="020B0502020202020204" pitchFamily="34" charset="0"/>
                          <a:ea typeface="+mn-ea"/>
                          <a:cs typeface="Arial" panose="020B0604020202020204" pitchFamily="34" charset="0"/>
                        </a:rPr>
                        <a:t>47 (45)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21067169"/>
                  </a:ext>
                </a:extLst>
              </a:tr>
            </a:tbl>
          </a:graphicData>
        </a:graphic>
      </p:graphicFrame>
    </p:spTree>
    <p:extLst>
      <p:ext uri="{BB962C8B-B14F-4D97-AF65-F5344CB8AC3E}">
        <p14:creationId xmlns:p14="http://schemas.microsoft.com/office/powerpoint/2010/main" val="257256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Etude CheckMate 816</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10409866" cy="3692587"/>
          </a:xfrm>
        </p:spPr>
        <p:txBody>
          <a:bodyPr vert="horz" lIns="91440" tIns="45720" rIns="91440" bIns="45720" rtlCol="0" anchor="t">
            <a:noAutofit/>
          </a:bodyPr>
          <a:lstStyle/>
          <a:p>
            <a:pPr>
              <a:spcAft>
                <a:spcPts val="1800"/>
              </a:spcAft>
            </a:pPr>
            <a:r>
              <a:rPr lang="fr-FR" dirty="0"/>
              <a:t>Analyse exploratoire : signal d'efficacité de la double immunothérapie sans chimiothérapie ?</a:t>
            </a:r>
          </a:p>
          <a:p>
            <a:pPr>
              <a:spcAft>
                <a:spcPts val="600"/>
              </a:spcAft>
            </a:pPr>
            <a:r>
              <a:rPr lang="fr-FR" dirty="0"/>
              <a:t>Les courbes de survie se croisent : deux populations différentes ?</a:t>
            </a:r>
          </a:p>
          <a:p>
            <a:pPr lvl="1">
              <a:spcAft>
                <a:spcPts val="600"/>
              </a:spcAft>
            </a:pPr>
            <a:r>
              <a:rPr lang="fr-FR" sz="2400" dirty="0">
                <a:solidFill>
                  <a:schemeClr val="tx1"/>
                </a:solidFill>
              </a:rPr>
              <a:t>﻿﻿</a:t>
            </a:r>
            <a:r>
              <a:rPr lang="fr-FR" sz="1800" dirty="0"/>
              <a:t>Progression initiale : facteur de non accès à la chirurgie</a:t>
            </a:r>
          </a:p>
          <a:p>
            <a:pPr lvl="1">
              <a:spcAft>
                <a:spcPts val="600"/>
              </a:spcAft>
            </a:pPr>
            <a:r>
              <a:rPr lang="fr-FR" sz="1800" dirty="0"/>
              <a:t>Profil génique inflammatoire semble bénéficier plus de cette stratégie</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ea typeface="Calibri" panose="020F0502020204030204" pitchFamily="34" charset="0"/>
                <a:cs typeface="Times New Roman" panose="02020603050405020304" pitchFamily="18" charset="0"/>
              </a:rPr>
              <a:t>MM. </a:t>
            </a:r>
            <a:r>
              <a:rPr lang="fr-FR" dirty="0" err="1">
                <a:ea typeface="Calibri" panose="020F0502020204030204" pitchFamily="34" charset="0"/>
                <a:cs typeface="Times New Roman" panose="02020603050405020304" pitchFamily="18" charset="0"/>
              </a:rPr>
              <a:t>Awad</a:t>
            </a:r>
            <a:r>
              <a:rPr lang="fr-FR" dirty="0">
                <a:ea typeface="Calibri" panose="020F0502020204030204" pitchFamily="34" charset="0"/>
                <a:cs typeface="Times New Roman" panose="02020603050405020304" pitchFamily="18" charset="0"/>
              </a:rPr>
              <a:t> </a:t>
            </a:r>
            <a:r>
              <a:rPr lang="fr-FR" dirty="0"/>
              <a:t>et al., ESMO</a:t>
            </a:r>
            <a:r>
              <a:rPr lang="fr-FR" baseline="30000" dirty="0"/>
              <a:t>® </a:t>
            </a:r>
            <a:r>
              <a:rPr lang="fr-FR" dirty="0"/>
              <a:t>2023, Abs.#1261O</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878031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2033BD0A-5704-1CE1-2733-030ACBFFF80F}"/>
              </a:ext>
            </a:extLst>
          </p:cNvPr>
          <p:cNvSpPr>
            <a:spLocks noGrp="1"/>
          </p:cNvSpPr>
          <p:nvPr>
            <p:ph type="body" sz="quarter" idx="15"/>
          </p:nvPr>
        </p:nvSpPr>
        <p:spPr/>
        <p:txBody>
          <a:bodyPr>
            <a:normAutofit lnSpcReduction="10000"/>
          </a:bodyPr>
          <a:lstStyle/>
          <a:p>
            <a:r>
              <a:rPr lang="fr-FR" dirty="0">
                <a:cs typeface="Gordita" pitchFamily="2" charset="77"/>
              </a:rPr>
              <a:t>20 -24 octobre 2023</a:t>
            </a:r>
            <a:r>
              <a:rPr lang="fr-FR" dirty="0">
                <a:cs typeface="Gordita Light" pitchFamily="2" charset="77"/>
              </a:rPr>
              <a:t> </a:t>
            </a:r>
            <a:endParaRPr lang="fr-FR" dirty="0"/>
          </a:p>
          <a:p>
            <a:endParaRPr lang="fr-FR" dirty="0"/>
          </a:p>
        </p:txBody>
      </p:sp>
      <p:sp>
        <p:nvSpPr>
          <p:cNvPr id="4" name="Espace réservé du texte 3">
            <a:extLst>
              <a:ext uri="{FF2B5EF4-FFF2-40B4-BE49-F238E27FC236}">
                <a16:creationId xmlns="" xmlns:a16="http://schemas.microsoft.com/office/drawing/2014/main" id="{3E7D8F0D-B8DB-C411-35D9-B3730D82CF5B}"/>
              </a:ext>
            </a:extLst>
          </p:cNvPr>
          <p:cNvSpPr>
            <a:spLocks noGrp="1"/>
          </p:cNvSpPr>
          <p:nvPr>
            <p:ph type="body" sz="quarter" idx="17"/>
          </p:nvPr>
        </p:nvSpPr>
        <p:spPr>
          <a:xfrm>
            <a:off x="1367481" y="4044778"/>
            <a:ext cx="10375164" cy="2242570"/>
          </a:xfrm>
        </p:spPr>
        <p:txBody>
          <a:bodyPr anchor="t"/>
          <a:lstStyle/>
          <a:p>
            <a:r>
              <a:rPr lang="en-US" sz="3600" dirty="0">
                <a:solidFill>
                  <a:srgbClr val="005086"/>
                </a:solidFill>
              </a:rPr>
              <a:t>Etude de phase 3 AEGEAN</a:t>
            </a:r>
            <a:endParaRPr lang="fr-FR" sz="3600" dirty="0">
              <a:solidFill>
                <a:srgbClr val="005086"/>
              </a:solidFill>
            </a:endParaRPr>
          </a:p>
        </p:txBody>
      </p:sp>
      <p:sp>
        <p:nvSpPr>
          <p:cNvPr id="15" name="Espace réservé du contenu 14">
            <a:extLst>
              <a:ext uri="{FF2B5EF4-FFF2-40B4-BE49-F238E27FC236}">
                <a16:creationId xmlns="" xmlns:a16="http://schemas.microsoft.com/office/drawing/2014/main" id="{1CD812D8-6AF3-B2E6-7BAF-89A628E102D4}"/>
              </a:ext>
            </a:extLst>
          </p:cNvPr>
          <p:cNvSpPr>
            <a:spLocks noGrp="1"/>
          </p:cNvSpPr>
          <p:nvPr>
            <p:ph sz="quarter" idx="16"/>
          </p:nvPr>
        </p:nvSpPr>
        <p:spPr/>
        <p:txBody>
          <a:bodyPr/>
          <a:lstStyle/>
          <a:p>
            <a:r>
              <a:rPr lang="fr-FR" dirty="0"/>
              <a:t>M. </a:t>
            </a:r>
            <a:r>
              <a:rPr lang="fr-FR" dirty="0" err="1"/>
              <a:t>Reck</a:t>
            </a:r>
            <a:r>
              <a:rPr lang="fr-FR" dirty="0"/>
              <a:t> et al. </a:t>
            </a:r>
            <a:r>
              <a:rPr lang="fr-FR" dirty="0" smtClean="0"/>
              <a:t>ESMO</a:t>
            </a:r>
            <a:r>
              <a:rPr lang="fr-FR" sz="1200" i="1" baseline="30000" dirty="0" smtClean="0">
                <a:solidFill>
                  <a:schemeClr val="bg1"/>
                </a:solidFill>
                <a:latin typeface="Century Gothic" panose="020B0502020202020204" pitchFamily="34" charset="0"/>
              </a:rPr>
              <a:t>®</a:t>
            </a:r>
            <a:r>
              <a:rPr lang="fr-FR" dirty="0" smtClean="0"/>
              <a:t> </a:t>
            </a:r>
            <a:r>
              <a:rPr lang="fr-FR" dirty="0"/>
              <a:t>2023 Abs</a:t>
            </a:r>
            <a:r>
              <a:rPr lang="fr-FR" dirty="0" smtClean="0"/>
              <a:t>. #</a:t>
            </a:r>
            <a:r>
              <a:rPr lang="fr-FR" dirty="0"/>
              <a:t>LBA59</a:t>
            </a:r>
          </a:p>
        </p:txBody>
      </p:sp>
      <p:sp>
        <p:nvSpPr>
          <p:cNvPr id="5" name="Espace réservé du texte 2"/>
          <p:cNvSpPr>
            <a:spLocks noGrp="1"/>
          </p:cNvSpPr>
          <p:nvPr>
            <p:ph type="body" sz="quarter" idx="17"/>
          </p:nvPr>
        </p:nvSpPr>
        <p:spPr>
          <a:xfrm>
            <a:off x="1306583" y="1369560"/>
            <a:ext cx="10370160" cy="1690915"/>
          </a:xfrm>
        </p:spPr>
        <p:txBody>
          <a:bodyPr/>
          <a:lstStyle/>
          <a:p>
            <a:r>
              <a:rPr lang="fr-FR" dirty="0">
                <a:latin typeface="Century Gothic"/>
              </a:rPr>
              <a:t>Association entre la clairance de l’ADN circulant et la réponse pathologique avec le traitement néo-adjuvant chez les CBNPC </a:t>
            </a:r>
            <a:r>
              <a:rPr lang="fr-FR" dirty="0" err="1">
                <a:latin typeface="Century Gothic"/>
              </a:rPr>
              <a:t>résécables</a:t>
            </a:r>
            <a:r>
              <a:rPr lang="fr-FR" dirty="0">
                <a:latin typeface="Century Gothic"/>
              </a:rPr>
              <a:t> </a:t>
            </a:r>
            <a:endParaRPr lang="en-US" dirty="0">
              <a:latin typeface="Century Gothic"/>
            </a:endParaRPr>
          </a:p>
        </p:txBody>
      </p:sp>
    </p:spTree>
    <p:extLst>
      <p:ext uri="{BB962C8B-B14F-4D97-AF65-F5344CB8AC3E}">
        <p14:creationId xmlns:p14="http://schemas.microsoft.com/office/powerpoint/2010/main" val="250202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vert="horz" lIns="90000" tIns="45720" rIns="91440" bIns="45720" rtlCol="0" anchor="t">
            <a:noAutofit/>
          </a:bodyPr>
          <a:lstStyle/>
          <a:p>
            <a:r>
              <a:rPr lang="en-US" dirty="0">
                <a:latin typeface="Century Gothic"/>
              </a:rPr>
              <a:t>Design </a:t>
            </a:r>
            <a:r>
              <a:rPr lang="en-US" b="0" dirty="0">
                <a:latin typeface="Century Gothic"/>
              </a:rPr>
              <a:t>- Phase III, </a:t>
            </a:r>
            <a:r>
              <a:rPr lang="en-US" b="0" dirty="0" err="1">
                <a:latin typeface="Century Gothic"/>
              </a:rPr>
              <a:t>randomisée</a:t>
            </a:r>
            <a:r>
              <a:rPr lang="en-US" b="0" dirty="0">
                <a:latin typeface="Century Gothic"/>
              </a:rPr>
              <a:t> </a:t>
            </a:r>
            <a:r>
              <a:rPr lang="en-US" b="0" dirty="0" err="1">
                <a:latin typeface="Century Gothic"/>
              </a:rPr>
              <a:t>en</a:t>
            </a:r>
            <a:r>
              <a:rPr lang="en-US" b="0" dirty="0">
                <a:latin typeface="Century Gothic"/>
              </a:rPr>
              <a:t> double </a:t>
            </a:r>
            <a:r>
              <a:rPr lang="en-US" b="0" dirty="0" err="1">
                <a:latin typeface="Century Gothic"/>
              </a:rPr>
              <a:t>aveugle</a:t>
            </a:r>
            <a:r>
              <a:rPr lang="en-US" b="0" dirty="0">
                <a:latin typeface="Century Gothic"/>
              </a:rPr>
              <a:t>, contrôlée </a:t>
            </a:r>
            <a:r>
              <a:rPr lang="en-US" b="0" dirty="0" err="1">
                <a:latin typeface="Century Gothic"/>
              </a:rPr>
              <a:t>contre</a:t>
            </a:r>
            <a:r>
              <a:rPr lang="en-US" b="0" dirty="0">
                <a:latin typeface="Century Gothic"/>
              </a:rPr>
              <a:t> placebo</a:t>
            </a:r>
            <a:endParaRPr lang="fr-FR" b="0"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AEGEAN</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M. </a:t>
            </a:r>
            <a:r>
              <a:rPr lang="fr-FR" dirty="0" err="1"/>
              <a:t>Reck</a:t>
            </a:r>
            <a:r>
              <a:rPr lang="fr-FR" dirty="0"/>
              <a:t> et al. </a:t>
            </a:r>
            <a:r>
              <a:rPr lang="fr-FR" dirty="0" smtClean="0"/>
              <a:t>ESMO</a:t>
            </a:r>
            <a:r>
              <a:rPr lang="fr-FR" baseline="30000" dirty="0" smtClean="0"/>
              <a:t>®</a:t>
            </a:r>
            <a:r>
              <a:rPr lang="fr-FR" dirty="0" smtClean="0"/>
              <a:t> </a:t>
            </a:r>
            <a:r>
              <a:rPr lang="fr-FR" dirty="0"/>
              <a:t>2023 Abs</a:t>
            </a:r>
            <a:r>
              <a:rPr lang="fr-FR" dirty="0" smtClean="0"/>
              <a:t>. #</a:t>
            </a:r>
            <a:r>
              <a:rPr lang="fr-FR" dirty="0"/>
              <a:t>LBA59</a:t>
            </a:r>
          </a:p>
        </p:txBody>
      </p:sp>
      <p:sp>
        <p:nvSpPr>
          <p:cNvPr id="17" name="Freeform 5">
            <a:extLst>
              <a:ext uri="{FF2B5EF4-FFF2-40B4-BE49-F238E27FC236}">
                <a16:creationId xmlns="" xmlns:a16="http://schemas.microsoft.com/office/drawing/2014/main" id="{415EE982-3D98-EB5A-52E8-8289C9029458}"/>
              </a:ext>
            </a:extLst>
          </p:cNvPr>
          <p:cNvSpPr/>
          <p:nvPr/>
        </p:nvSpPr>
        <p:spPr>
          <a:xfrm>
            <a:off x="1313732" y="1360598"/>
            <a:ext cx="2447793" cy="1896954"/>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fr-FR" sz="1200" b="1" dirty="0">
                <a:solidFill>
                  <a:schemeClr val="accent2"/>
                </a:solidFill>
                <a:cs typeface="Arial" panose="020B0604020202020204" pitchFamily="34" charset="0"/>
              </a:rPr>
              <a:t>Population</a:t>
            </a:r>
            <a:endParaRPr lang="en-US" sz="12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Naïve de TTTT</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ECOG PS 0 ou 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CBNPC résécable</a:t>
            </a:r>
            <a:r>
              <a:rPr lang="en-US" sz="1050" baseline="30000" dirty="0">
                <a:solidFill>
                  <a:schemeClr val="tx2"/>
                </a:solidFill>
                <a:cs typeface="Arial" panose="020B0604020202020204" pitchFamily="34" charset="0"/>
              </a:rPr>
              <a:t/>
            </a:r>
            <a:br>
              <a:rPr lang="en-US" sz="1050" baseline="30000" dirty="0">
                <a:solidFill>
                  <a:schemeClr val="tx2"/>
                </a:solidFill>
                <a:cs typeface="Arial" panose="020B0604020202020204" pitchFamily="34" charset="0"/>
              </a:rPr>
            </a:br>
            <a:r>
              <a:rPr lang="en-US" sz="1050" spc="-20" dirty="0">
                <a:solidFill>
                  <a:schemeClr val="tx2"/>
                </a:solidFill>
                <a:cs typeface="Arial" panose="020B0604020202020204" pitchFamily="34" charset="0"/>
              </a:rPr>
              <a:t>(</a:t>
            </a:r>
            <a:r>
              <a:rPr lang="en-US" sz="1050" spc="-20" dirty="0" err="1">
                <a:solidFill>
                  <a:schemeClr val="tx2"/>
                </a:solidFill>
                <a:cs typeface="Arial" panose="020B0604020202020204" pitchFamily="34" charset="0"/>
              </a:rPr>
              <a:t>stade</a:t>
            </a:r>
            <a:r>
              <a:rPr lang="en-US" sz="1050" spc="-20" dirty="0">
                <a:solidFill>
                  <a:schemeClr val="tx2"/>
                </a:solidFill>
                <a:cs typeface="Arial" panose="020B0604020202020204" pitchFamily="34" charset="0"/>
              </a:rPr>
              <a:t> IIA-IIIB[N2]; AJCC 8</a:t>
            </a:r>
            <a:r>
              <a:rPr lang="en-US" sz="1050" spc="-20" baseline="30000" dirty="0">
                <a:solidFill>
                  <a:schemeClr val="tx2"/>
                </a:solidFill>
                <a:cs typeface="Arial" panose="020B0604020202020204" pitchFamily="34" charset="0"/>
              </a:rPr>
              <a:t>th</a:t>
            </a:r>
            <a:r>
              <a:rPr lang="en-US" sz="1050" spc="-20" dirty="0">
                <a:solidFill>
                  <a:schemeClr val="tx2"/>
                </a:solidFill>
                <a:cs typeface="Arial" panose="020B0604020202020204" pitchFamily="34" charset="0"/>
              </a:rPr>
              <a:t> ed)</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err="1">
                <a:solidFill>
                  <a:schemeClr val="tx2"/>
                </a:solidFill>
                <a:cs typeface="Arial" panose="020B0604020202020204" pitchFamily="34" charset="0"/>
              </a:rPr>
              <a:t>Lobectomie</a:t>
            </a:r>
            <a:r>
              <a:rPr lang="en-US" sz="1050" dirty="0">
                <a:solidFill>
                  <a:schemeClr val="tx2"/>
                </a:solidFill>
                <a:cs typeface="Arial" panose="020B0604020202020204" pitchFamily="34" charset="0"/>
              </a:rPr>
              <a:t>, sleeve resection, et </a:t>
            </a:r>
            <a:r>
              <a:rPr lang="en-US" sz="1050" dirty="0" err="1">
                <a:solidFill>
                  <a:schemeClr val="tx2"/>
                </a:solidFill>
                <a:cs typeface="Arial" panose="020B0604020202020204" pitchFamily="34" charset="0"/>
              </a:rPr>
              <a:t>bilobectomie</a:t>
            </a:r>
            <a:r>
              <a:rPr lang="en-US" sz="1050" dirty="0">
                <a:solidFill>
                  <a:schemeClr val="tx2"/>
                </a:solidFill>
                <a:cs typeface="Arial" panose="020B0604020202020204" pitchFamily="34" charset="0"/>
              </a:rPr>
              <a:t>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err="1">
                <a:solidFill>
                  <a:schemeClr val="tx2"/>
                </a:solidFill>
                <a:cs typeface="Arial" panose="020B0604020202020204" pitchFamily="34" charset="0"/>
              </a:rPr>
              <a:t>Statut</a:t>
            </a:r>
            <a:r>
              <a:rPr lang="en-US" sz="1050" dirty="0">
                <a:solidFill>
                  <a:schemeClr val="tx2"/>
                </a:solidFill>
                <a:cs typeface="Arial" panose="020B0604020202020204" pitchFamily="34" charset="0"/>
              </a:rPr>
              <a:t> PD-L1 </a:t>
            </a:r>
            <a:r>
              <a:rPr lang="en-US" sz="1050" dirty="0" err="1">
                <a:solidFill>
                  <a:schemeClr val="tx2"/>
                </a:solidFill>
                <a:cs typeface="Arial" panose="020B0604020202020204" pitchFamily="34" charset="0"/>
              </a:rPr>
              <a:t>en</a:t>
            </a:r>
            <a:r>
              <a:rPr lang="en-US" sz="1050" dirty="0">
                <a:solidFill>
                  <a:schemeClr val="tx2"/>
                </a:solidFill>
                <a:cs typeface="Arial" panose="020B0604020202020204" pitchFamily="34" charset="0"/>
              </a:rPr>
              <a:t> </a:t>
            </a:r>
            <a:r>
              <a:rPr lang="en-US" sz="1050" dirty="0" err="1">
                <a:solidFill>
                  <a:schemeClr val="tx2"/>
                </a:solidFill>
                <a:cs typeface="Arial" panose="020B0604020202020204" pitchFamily="34" charset="0"/>
              </a:rPr>
              <a:t>centralisé</a:t>
            </a:r>
            <a:endParaRPr lang="en-US" sz="105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ALK/EGFR </a:t>
            </a:r>
            <a:r>
              <a:rPr lang="en-US" sz="1050" dirty="0" err="1">
                <a:solidFill>
                  <a:schemeClr val="tx2"/>
                </a:solidFill>
                <a:cs typeface="Arial" panose="020B0604020202020204" pitchFamily="34" charset="0"/>
              </a:rPr>
              <a:t>négatif</a:t>
            </a:r>
            <a:endParaRPr lang="en-US" sz="1000" dirty="0">
              <a:solidFill>
                <a:schemeClr val="tx2"/>
              </a:solidFill>
              <a:cs typeface="Arial" panose="020B0604020202020204" pitchFamily="34" charset="0"/>
            </a:endParaRP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80241" y="1097744"/>
            <a:ext cx="10620000" cy="3355382"/>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1" name="Freeform 5">
            <a:extLst>
              <a:ext uri="{FF2B5EF4-FFF2-40B4-BE49-F238E27FC236}">
                <a16:creationId xmlns="" xmlns:a16="http://schemas.microsoft.com/office/drawing/2014/main" id="{030F93D1-9149-E257-70D3-AFC4BD5A20D6}"/>
              </a:ext>
            </a:extLst>
          </p:cNvPr>
          <p:cNvSpPr/>
          <p:nvPr/>
        </p:nvSpPr>
        <p:spPr>
          <a:xfrm>
            <a:off x="1313732" y="3371400"/>
            <a:ext cx="2447793" cy="773569"/>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1800"/>
              </a:spcBef>
              <a:defRPr/>
            </a:pPr>
            <a:r>
              <a:rPr lang="fr-FR" sz="1200" b="1" dirty="0">
                <a:solidFill>
                  <a:schemeClr val="accent2"/>
                </a:solidFill>
                <a:cs typeface="Arial" panose="020B0604020202020204" pitchFamily="34" charset="0"/>
              </a:rPr>
              <a:t>Facteur de stratification</a:t>
            </a:r>
            <a:endParaRPr lang="en-US" sz="12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Stade (II </a:t>
            </a:r>
            <a:r>
              <a:rPr lang="en-US" sz="1050" i="1" dirty="0">
                <a:solidFill>
                  <a:schemeClr val="tx2"/>
                </a:solidFill>
                <a:cs typeface="Arial" panose="020B0604020202020204" pitchFamily="34" charset="0"/>
              </a:rPr>
              <a:t>vs </a:t>
            </a:r>
            <a:r>
              <a:rPr lang="en-US" sz="1050" dirty="0">
                <a:solidFill>
                  <a:schemeClr val="tx2"/>
                </a:solidFill>
                <a:cs typeface="Arial" panose="020B0604020202020204" pitchFamily="34" charset="0"/>
              </a:rPr>
              <a:t>III)</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50" dirty="0">
                <a:solidFill>
                  <a:schemeClr val="tx2"/>
                </a:solidFill>
                <a:cs typeface="Arial" panose="020B0604020202020204" pitchFamily="34" charset="0"/>
              </a:rPr>
              <a:t>PD-L1 (</a:t>
            </a:r>
            <a:r>
              <a:rPr lang="en-US" sz="1050" u="sng" dirty="0">
                <a:solidFill>
                  <a:schemeClr val="tx2"/>
                </a:solidFill>
                <a:cs typeface="Arial" panose="020B0604020202020204" pitchFamily="34" charset="0"/>
              </a:rPr>
              <a:t>&gt;</a:t>
            </a:r>
            <a:r>
              <a:rPr lang="en-US" sz="1050" dirty="0">
                <a:solidFill>
                  <a:schemeClr val="tx2"/>
                </a:solidFill>
                <a:cs typeface="Arial" panose="020B0604020202020204" pitchFamily="34" charset="0"/>
              </a:rPr>
              <a:t>1 % </a:t>
            </a:r>
            <a:r>
              <a:rPr lang="en-US" sz="1050" i="1" dirty="0">
                <a:solidFill>
                  <a:schemeClr val="tx2"/>
                </a:solidFill>
                <a:cs typeface="Arial" panose="020B0604020202020204" pitchFamily="34" charset="0"/>
              </a:rPr>
              <a:t>vs</a:t>
            </a:r>
            <a:r>
              <a:rPr lang="en-US" sz="1050" dirty="0">
                <a:solidFill>
                  <a:schemeClr val="tx2"/>
                </a:solidFill>
                <a:cs typeface="Arial" panose="020B0604020202020204" pitchFamily="34" charset="0"/>
              </a:rPr>
              <a:t> &lt;1%)</a:t>
            </a:r>
          </a:p>
        </p:txBody>
      </p:sp>
      <p:sp>
        <p:nvSpPr>
          <p:cNvPr id="8" name="Parenthèse ouvrante 7">
            <a:extLst>
              <a:ext uri="{FF2B5EF4-FFF2-40B4-BE49-F238E27FC236}">
                <a16:creationId xmlns="" xmlns:a16="http://schemas.microsoft.com/office/drawing/2014/main" id="{B5E7A586-9D67-3C98-BAF0-C6602F6FC1E7}"/>
              </a:ext>
            </a:extLst>
          </p:cNvPr>
          <p:cNvSpPr/>
          <p:nvPr/>
        </p:nvSpPr>
        <p:spPr>
          <a:xfrm>
            <a:off x="4283573" y="1740007"/>
            <a:ext cx="477640" cy="1883366"/>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0" name="Ellipse 9">
            <a:extLst>
              <a:ext uri="{FF2B5EF4-FFF2-40B4-BE49-F238E27FC236}">
                <a16:creationId xmlns="" xmlns:a16="http://schemas.microsoft.com/office/drawing/2014/main" id="{9C20CFB3-A7A7-FF61-541B-442A9E02A1C7}"/>
              </a:ext>
            </a:extLst>
          </p:cNvPr>
          <p:cNvSpPr/>
          <p:nvPr/>
        </p:nvSpPr>
        <p:spPr>
          <a:xfrm>
            <a:off x="4017545" y="2320058"/>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19" name="TextBox 17">
            <a:extLst>
              <a:ext uri="{FF2B5EF4-FFF2-40B4-BE49-F238E27FC236}">
                <a16:creationId xmlns="" xmlns:a16="http://schemas.microsoft.com/office/drawing/2014/main" id="{5C698768-068D-18B7-4084-A46FD055678E}"/>
              </a:ext>
            </a:extLst>
          </p:cNvPr>
          <p:cNvSpPr txBox="1"/>
          <p:nvPr/>
        </p:nvSpPr>
        <p:spPr>
          <a:xfrm>
            <a:off x="3917693" y="2875289"/>
            <a:ext cx="743668" cy="230832"/>
          </a:xfrm>
          <a:prstGeom prst="rect">
            <a:avLst/>
          </a:prstGeom>
          <a:solidFill>
            <a:schemeClr val="bg1"/>
          </a:solidFill>
        </p:spPr>
        <p:txBody>
          <a:bodyPr wrap="square" lIns="0" tIns="0" rIns="0" rtlCol="0" anchor="ctr">
            <a:spAutoFit/>
          </a:bodyPr>
          <a:lstStyle/>
          <a:p>
            <a:pPr algn="ctr"/>
            <a:r>
              <a:rPr lang="en-US" altLang="zh-CN" sz="1200" b="1" dirty="0">
                <a:solidFill>
                  <a:schemeClr val="tx1">
                    <a:lumMod val="50000"/>
                    <a:lumOff val="50000"/>
                  </a:schemeClr>
                </a:solidFill>
                <a:cs typeface="Arial" panose="020B0604020202020204" pitchFamily="34" charset="0"/>
              </a:rPr>
              <a:t>N=802</a:t>
            </a:r>
          </a:p>
        </p:txBody>
      </p:sp>
      <p:sp>
        <p:nvSpPr>
          <p:cNvPr id="23" name="Freeform 41">
            <a:extLst>
              <a:ext uri="{FF2B5EF4-FFF2-40B4-BE49-F238E27FC236}">
                <a16:creationId xmlns="" xmlns:a16="http://schemas.microsoft.com/office/drawing/2014/main" id="{4C1D1613-B353-3A39-9718-CD9AA1BABC88}"/>
              </a:ext>
            </a:extLst>
          </p:cNvPr>
          <p:cNvSpPr/>
          <p:nvPr/>
        </p:nvSpPr>
        <p:spPr>
          <a:xfrm>
            <a:off x="4753278" y="1344007"/>
            <a:ext cx="2685443" cy="792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200" b="1" dirty="0">
                <a:solidFill>
                  <a:prstClr val="white"/>
                </a:solidFill>
                <a:cs typeface="Arial" panose="020B0604020202020204" pitchFamily="34" charset="0"/>
              </a:rPr>
              <a:t>Durvalumab 1500 mg IV +</a:t>
            </a:r>
            <a:br>
              <a:rPr lang="en-US" sz="1200" b="1" dirty="0">
                <a:solidFill>
                  <a:prstClr val="white"/>
                </a:solidFill>
                <a:cs typeface="Arial" panose="020B0604020202020204" pitchFamily="34" charset="0"/>
              </a:rPr>
            </a:br>
            <a:r>
              <a:rPr lang="en-US" sz="1200" b="1" dirty="0">
                <a:solidFill>
                  <a:prstClr val="white"/>
                </a:solidFill>
                <a:cs typeface="Arial" panose="020B0604020202020204" pitchFamily="34" charset="0"/>
              </a:rPr>
              <a:t>CT-</a:t>
            </a:r>
            <a:r>
              <a:rPr lang="en-US" sz="1200" b="1" dirty="0" err="1">
                <a:solidFill>
                  <a:prstClr val="white"/>
                </a:solidFill>
                <a:cs typeface="Arial" panose="020B0604020202020204" pitchFamily="34" charset="0"/>
              </a:rPr>
              <a:t>platine</a:t>
            </a:r>
            <a:endParaRPr lang="en-US" sz="1200" b="1" dirty="0">
              <a:solidFill>
                <a:prstClr val="white"/>
              </a:solidFill>
              <a:cs typeface="Arial" panose="020B0604020202020204" pitchFamily="34" charset="0"/>
            </a:endParaRPr>
          </a:p>
          <a:p>
            <a:pPr algn="ctr" defTabSz="514350">
              <a:spcBef>
                <a:spcPts val="600"/>
              </a:spcBef>
              <a:defRPr/>
            </a:pPr>
            <a:r>
              <a:rPr lang="en-US" sz="1100" dirty="0" err="1">
                <a:solidFill>
                  <a:prstClr val="white"/>
                </a:solidFill>
                <a:cs typeface="Arial" panose="020B0604020202020204" pitchFamily="34" charset="0"/>
              </a:rPr>
              <a:t>Toutes</a:t>
            </a:r>
            <a:r>
              <a:rPr lang="en-US" sz="1100" dirty="0">
                <a:solidFill>
                  <a:prstClr val="white"/>
                </a:solidFill>
                <a:cs typeface="Arial" panose="020B0604020202020204" pitchFamily="34" charset="0"/>
              </a:rPr>
              <a:t> les 4 sem., 4 cycles</a:t>
            </a:r>
          </a:p>
        </p:txBody>
      </p:sp>
      <p:sp>
        <p:nvSpPr>
          <p:cNvPr id="25" name="Freeform 9">
            <a:extLst>
              <a:ext uri="{FF2B5EF4-FFF2-40B4-BE49-F238E27FC236}">
                <a16:creationId xmlns="" xmlns:a16="http://schemas.microsoft.com/office/drawing/2014/main" id="{6CEBD637-A909-51FF-05CF-0F48F12565FB}"/>
              </a:ext>
            </a:extLst>
          </p:cNvPr>
          <p:cNvSpPr/>
          <p:nvPr/>
        </p:nvSpPr>
        <p:spPr>
          <a:xfrm>
            <a:off x="8122230" y="2425213"/>
            <a:ext cx="1182574" cy="488876"/>
          </a:xfrm>
          <a:prstGeom prst="rect">
            <a:avLst/>
          </a:prstGeom>
          <a:noFill/>
          <a:ln w="25400" cap="flat" cmpd="sng" algn="ctr">
            <a:noFill/>
            <a:prstDash val="solid"/>
          </a:ln>
          <a:effectLst/>
        </p:spPr>
        <p:txBody>
          <a:bodyPr spcFirstLastPara="0" vert="horz" wrap="square" lIns="74434" tIns="74434" rIns="74434" bIns="74434" numCol="1" spcCol="1270" anchor="ctr" anchorCtr="0">
            <a:spAutoFit/>
          </a:bodyPr>
          <a:lstStyle/>
          <a:p>
            <a:pPr algn="ctr" defTabSz="450056">
              <a:buClr>
                <a:schemeClr val="bg2"/>
              </a:buClr>
              <a:buSzPct val="70000"/>
              <a:tabLst>
                <a:tab pos="120650" algn="l"/>
              </a:tabLst>
              <a:defRPr/>
            </a:pPr>
            <a:r>
              <a:rPr lang="en-US" sz="1100" b="1" dirty="0" err="1">
                <a:solidFill>
                  <a:schemeClr val="accent2"/>
                </a:solidFill>
                <a:cs typeface="Arial" panose="020B0604020202020204" pitchFamily="34" charset="0"/>
              </a:rPr>
              <a:t>pCR</a:t>
            </a:r>
            <a:r>
              <a:rPr lang="en-US" sz="1100" b="1" dirty="0">
                <a:solidFill>
                  <a:schemeClr val="accent2"/>
                </a:solidFill>
                <a:cs typeface="Arial" panose="020B0604020202020204" pitchFamily="34" charset="0"/>
              </a:rPr>
              <a:t>/MPR</a:t>
            </a:r>
          </a:p>
          <a:p>
            <a:pPr algn="ctr" defTabSz="450056">
              <a:buClr>
                <a:schemeClr val="bg2"/>
              </a:buClr>
              <a:buSzPct val="70000"/>
              <a:tabLst>
                <a:tab pos="120650" algn="l"/>
              </a:tabLst>
              <a:defRPr/>
            </a:pPr>
            <a:endParaRPr lang="en-US" sz="1100" dirty="0">
              <a:solidFill>
                <a:schemeClr val="accent2"/>
              </a:solidFill>
              <a:cs typeface="Arial" panose="020B0604020202020204" pitchFamily="34" charset="0"/>
            </a:endParaRPr>
          </a:p>
        </p:txBody>
      </p:sp>
      <p:sp>
        <p:nvSpPr>
          <p:cNvPr id="31" name="Freeform 9">
            <a:extLst>
              <a:ext uri="{FF2B5EF4-FFF2-40B4-BE49-F238E27FC236}">
                <a16:creationId xmlns="" xmlns:a16="http://schemas.microsoft.com/office/drawing/2014/main" id="{7504EDB1-E8D5-9357-5C93-4DA402C68563}"/>
              </a:ext>
            </a:extLst>
          </p:cNvPr>
          <p:cNvSpPr/>
          <p:nvPr/>
        </p:nvSpPr>
        <p:spPr>
          <a:xfrm>
            <a:off x="8347422" y="1344007"/>
            <a:ext cx="732190" cy="792000"/>
          </a:xfrm>
          <a:prstGeom prst="rect">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300"/>
              </a:spcBef>
              <a:buClr>
                <a:schemeClr val="bg2"/>
              </a:buClr>
              <a:buSzPct val="70000"/>
              <a:tabLst>
                <a:tab pos="120650" algn="l"/>
              </a:tabLst>
              <a:defRPr/>
            </a:pPr>
            <a:r>
              <a:rPr lang="en-US" sz="1000" dirty="0" err="1">
                <a:solidFill>
                  <a:schemeClr val="accent2"/>
                </a:solidFill>
                <a:cs typeface="Arial" panose="020B0604020202020204" pitchFamily="34" charset="0"/>
              </a:rPr>
              <a:t>Chirurgie</a:t>
            </a:r>
            <a:endParaRPr lang="en-US" sz="1000" dirty="0">
              <a:solidFill>
                <a:schemeClr val="accent2"/>
              </a:solidFill>
              <a:cs typeface="Arial" panose="020B0604020202020204" pitchFamily="34" charset="0"/>
            </a:endParaRPr>
          </a:p>
        </p:txBody>
      </p:sp>
      <p:cxnSp>
        <p:nvCxnSpPr>
          <p:cNvPr id="33" name="Connecteur droit avec flèche 32">
            <a:extLst>
              <a:ext uri="{FF2B5EF4-FFF2-40B4-BE49-F238E27FC236}">
                <a16:creationId xmlns="" xmlns:a16="http://schemas.microsoft.com/office/drawing/2014/main" id="{A2175E18-E813-C75C-46E6-2E69BB2EDBE1}"/>
              </a:ext>
            </a:extLst>
          </p:cNvPr>
          <p:cNvCxnSpPr>
            <a:cxnSpLocks/>
          </p:cNvCxnSpPr>
          <p:nvPr/>
        </p:nvCxnSpPr>
        <p:spPr>
          <a:xfrm>
            <a:off x="7506886" y="1740007"/>
            <a:ext cx="720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5" name="Freeform 41">
            <a:extLst>
              <a:ext uri="{FF2B5EF4-FFF2-40B4-BE49-F238E27FC236}">
                <a16:creationId xmlns="" xmlns:a16="http://schemas.microsoft.com/office/drawing/2014/main" id="{1F1AF373-E31C-18C8-464A-4361CEC7E3A7}"/>
              </a:ext>
            </a:extLst>
          </p:cNvPr>
          <p:cNvSpPr/>
          <p:nvPr/>
        </p:nvSpPr>
        <p:spPr>
          <a:xfrm>
            <a:off x="4753278" y="3227373"/>
            <a:ext cx="2685443" cy="792000"/>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200" b="1" dirty="0">
                <a:solidFill>
                  <a:prstClr val="white"/>
                </a:solidFill>
                <a:cs typeface="Arial" panose="020B0604020202020204" pitchFamily="34" charset="0"/>
              </a:rPr>
              <a:t>Placebo IV +</a:t>
            </a:r>
            <a:br>
              <a:rPr lang="en-US" sz="1200" b="1" dirty="0">
                <a:solidFill>
                  <a:prstClr val="white"/>
                </a:solidFill>
                <a:cs typeface="Arial" panose="020B0604020202020204" pitchFamily="34" charset="0"/>
              </a:rPr>
            </a:br>
            <a:r>
              <a:rPr lang="en-US" sz="1200" b="1" dirty="0">
                <a:solidFill>
                  <a:prstClr val="white"/>
                </a:solidFill>
                <a:cs typeface="Arial" panose="020B0604020202020204" pitchFamily="34" charset="0"/>
              </a:rPr>
              <a:t>CT-</a:t>
            </a:r>
            <a:r>
              <a:rPr lang="en-US" sz="1200" b="1" dirty="0" err="1">
                <a:solidFill>
                  <a:prstClr val="white"/>
                </a:solidFill>
                <a:cs typeface="Arial" panose="020B0604020202020204" pitchFamily="34" charset="0"/>
              </a:rPr>
              <a:t>platine</a:t>
            </a:r>
            <a:endParaRPr lang="en-US" sz="1200" b="1" dirty="0">
              <a:solidFill>
                <a:prstClr val="white"/>
              </a:solidFill>
              <a:cs typeface="Arial" panose="020B0604020202020204" pitchFamily="34" charset="0"/>
            </a:endParaRPr>
          </a:p>
          <a:p>
            <a:pPr algn="ctr" defTabSz="514350">
              <a:spcBef>
                <a:spcPts val="600"/>
              </a:spcBef>
              <a:defRPr/>
            </a:pPr>
            <a:r>
              <a:rPr lang="en-US" sz="1100" dirty="0" err="1">
                <a:solidFill>
                  <a:prstClr val="white"/>
                </a:solidFill>
                <a:cs typeface="Arial" panose="020B0604020202020204" pitchFamily="34" charset="0"/>
              </a:rPr>
              <a:t>Toutes</a:t>
            </a:r>
            <a:r>
              <a:rPr lang="en-US" sz="1100" dirty="0">
                <a:solidFill>
                  <a:prstClr val="white"/>
                </a:solidFill>
                <a:cs typeface="Arial" panose="020B0604020202020204" pitchFamily="34" charset="0"/>
              </a:rPr>
              <a:t> les 4 sem., 4 cycles</a:t>
            </a:r>
          </a:p>
        </p:txBody>
      </p:sp>
      <p:sp>
        <p:nvSpPr>
          <p:cNvPr id="37" name="TextBox 17">
            <a:extLst>
              <a:ext uri="{FF2B5EF4-FFF2-40B4-BE49-F238E27FC236}">
                <a16:creationId xmlns="" xmlns:a16="http://schemas.microsoft.com/office/drawing/2014/main" id="{367B1CB9-4F80-C11F-1075-8DA3B215B47C}"/>
              </a:ext>
            </a:extLst>
          </p:cNvPr>
          <p:cNvSpPr txBox="1"/>
          <p:nvPr/>
        </p:nvSpPr>
        <p:spPr>
          <a:xfrm>
            <a:off x="9921963" y="2377856"/>
            <a:ext cx="1329927" cy="492443"/>
          </a:xfrm>
          <a:prstGeom prst="rect">
            <a:avLst/>
          </a:prstGeom>
          <a:noFill/>
        </p:spPr>
        <p:txBody>
          <a:bodyPr wrap="square" lIns="0" tIns="0" rIns="0" bIns="0" rtlCol="0" anchor="ctr">
            <a:spAutoFit/>
          </a:bodyPr>
          <a:lstStyle/>
          <a:p>
            <a:pPr algn="ctr"/>
            <a:r>
              <a:rPr lang="en-US" altLang="zh-CN" sz="800" dirty="0">
                <a:solidFill>
                  <a:schemeClr val="tx2"/>
                </a:solidFill>
                <a:cs typeface="Arial" panose="020B0604020202020204" pitchFamily="34" charset="0"/>
              </a:rPr>
              <a:t>Une </a:t>
            </a:r>
            <a:r>
              <a:rPr lang="en-US" altLang="zh-CN" sz="800" dirty="0" err="1">
                <a:solidFill>
                  <a:schemeClr val="tx2"/>
                </a:solidFill>
                <a:cs typeface="Arial" panose="020B0604020202020204" pitchFamily="34" charset="0"/>
              </a:rPr>
              <a:t>analyse</a:t>
            </a:r>
            <a:r>
              <a:rPr lang="en-US" altLang="zh-CN" sz="800" dirty="0">
                <a:solidFill>
                  <a:schemeClr val="tx2"/>
                </a:solidFill>
                <a:cs typeface="Arial" panose="020B0604020202020204" pitchFamily="34" charset="0"/>
              </a:rPr>
              <a:t> </a:t>
            </a:r>
            <a:r>
              <a:rPr lang="en-US" altLang="zh-CN" sz="800" dirty="0" err="1">
                <a:solidFill>
                  <a:schemeClr val="tx2"/>
                </a:solidFill>
                <a:cs typeface="Arial" panose="020B0604020202020204" pitchFamily="34" charset="0"/>
              </a:rPr>
              <a:t>supplémentaire</a:t>
            </a:r>
            <a:r>
              <a:rPr lang="en-US" altLang="zh-CN" sz="800" dirty="0">
                <a:solidFill>
                  <a:schemeClr val="tx2"/>
                </a:solidFill>
                <a:cs typeface="Arial" panose="020B0604020202020204" pitchFamily="34" charset="0"/>
              </a:rPr>
              <a:t> de </a:t>
            </a:r>
            <a:r>
              <a:rPr lang="en-US" altLang="zh-CN" sz="800" dirty="0" err="1">
                <a:solidFill>
                  <a:schemeClr val="tx2"/>
                </a:solidFill>
                <a:cs typeface="Arial" panose="020B0604020202020204" pitchFamily="34" charset="0"/>
              </a:rPr>
              <a:t>l'ADNct</a:t>
            </a:r>
            <a:r>
              <a:rPr lang="en-US" altLang="zh-CN" sz="800" dirty="0">
                <a:solidFill>
                  <a:schemeClr val="tx2"/>
                </a:solidFill>
                <a:cs typeface="Arial" panose="020B0604020202020204" pitchFamily="34" charset="0"/>
              </a:rPr>
              <a:t> après </a:t>
            </a:r>
            <a:r>
              <a:rPr lang="en-US" altLang="zh-CN" sz="800" dirty="0" err="1">
                <a:solidFill>
                  <a:schemeClr val="tx2"/>
                </a:solidFill>
                <a:cs typeface="Arial" panose="020B0604020202020204" pitchFamily="34" charset="0"/>
              </a:rPr>
              <a:t>l'opération</a:t>
            </a:r>
            <a:r>
              <a:rPr lang="en-US" altLang="zh-CN" sz="800" dirty="0">
                <a:solidFill>
                  <a:schemeClr val="tx2"/>
                </a:solidFill>
                <a:cs typeface="Arial" panose="020B0604020202020204" pitchFamily="34" charset="0"/>
              </a:rPr>
              <a:t> </a:t>
            </a:r>
            <a:r>
              <a:rPr lang="en-US" altLang="zh-CN" sz="800" dirty="0" err="1">
                <a:solidFill>
                  <a:schemeClr val="tx2"/>
                </a:solidFill>
                <a:cs typeface="Arial" panose="020B0604020202020204" pitchFamily="34" charset="0"/>
              </a:rPr>
              <a:t>est</a:t>
            </a:r>
            <a:r>
              <a:rPr lang="en-US" altLang="zh-CN" sz="800" dirty="0">
                <a:solidFill>
                  <a:schemeClr val="tx2"/>
                </a:solidFill>
                <a:cs typeface="Arial" panose="020B0604020202020204" pitchFamily="34" charset="0"/>
              </a:rPr>
              <a:t> </a:t>
            </a:r>
            <a:r>
              <a:rPr lang="en-US" altLang="zh-CN" sz="800" dirty="0" err="1">
                <a:solidFill>
                  <a:schemeClr val="tx2"/>
                </a:solidFill>
                <a:cs typeface="Arial" panose="020B0604020202020204" pitchFamily="34" charset="0"/>
              </a:rPr>
              <a:t>prévue</a:t>
            </a:r>
            <a:r>
              <a:rPr lang="en-US" altLang="zh-CN" sz="800" dirty="0">
                <a:solidFill>
                  <a:schemeClr val="tx2"/>
                </a:solidFill>
                <a:cs typeface="Arial" panose="020B0604020202020204" pitchFamily="34" charset="0"/>
              </a:rPr>
              <a:t>.</a:t>
            </a:r>
          </a:p>
        </p:txBody>
      </p:sp>
      <p:cxnSp>
        <p:nvCxnSpPr>
          <p:cNvPr id="42" name="Connecteur droit avec flèche 41">
            <a:extLst>
              <a:ext uri="{FF2B5EF4-FFF2-40B4-BE49-F238E27FC236}">
                <a16:creationId xmlns="" xmlns:a16="http://schemas.microsoft.com/office/drawing/2014/main" id="{CA63FF79-9308-0B2F-E5D3-0B5E1F1912DA}"/>
              </a:ext>
            </a:extLst>
          </p:cNvPr>
          <p:cNvCxnSpPr>
            <a:cxnSpLocks/>
          </p:cNvCxnSpPr>
          <p:nvPr/>
        </p:nvCxnSpPr>
        <p:spPr>
          <a:xfrm>
            <a:off x="7506886" y="3623373"/>
            <a:ext cx="720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4" name="Freeform 9">
            <a:extLst>
              <a:ext uri="{FF2B5EF4-FFF2-40B4-BE49-F238E27FC236}">
                <a16:creationId xmlns="" xmlns:a16="http://schemas.microsoft.com/office/drawing/2014/main" id="{9B607430-ADE4-9A76-9246-AF4046FD3774}"/>
              </a:ext>
            </a:extLst>
          </p:cNvPr>
          <p:cNvSpPr/>
          <p:nvPr/>
        </p:nvSpPr>
        <p:spPr>
          <a:xfrm>
            <a:off x="8347422" y="3227373"/>
            <a:ext cx="732190" cy="792000"/>
          </a:xfrm>
          <a:prstGeom prst="rect">
            <a:avLst/>
          </a:prstGeom>
          <a:solidFill>
            <a:schemeClr val="bg1"/>
          </a:solid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300"/>
              </a:spcBef>
              <a:buClr>
                <a:schemeClr val="bg2"/>
              </a:buClr>
              <a:buSzPct val="70000"/>
              <a:tabLst>
                <a:tab pos="120650" algn="l"/>
              </a:tabLst>
              <a:defRPr/>
            </a:pPr>
            <a:r>
              <a:rPr lang="en-US" sz="1000" dirty="0" err="1">
                <a:solidFill>
                  <a:schemeClr val="accent2"/>
                </a:solidFill>
                <a:cs typeface="Arial" panose="020B0604020202020204" pitchFamily="34" charset="0"/>
              </a:rPr>
              <a:t>Chirurgie</a:t>
            </a:r>
            <a:endParaRPr lang="en-US" sz="1000" dirty="0">
              <a:solidFill>
                <a:schemeClr val="accent2"/>
              </a:solidFill>
              <a:cs typeface="Arial" panose="020B0604020202020204" pitchFamily="34" charset="0"/>
            </a:endParaRPr>
          </a:p>
        </p:txBody>
      </p:sp>
      <p:cxnSp>
        <p:nvCxnSpPr>
          <p:cNvPr id="45" name="Connecteur droit avec flèche 44">
            <a:extLst>
              <a:ext uri="{FF2B5EF4-FFF2-40B4-BE49-F238E27FC236}">
                <a16:creationId xmlns="" xmlns:a16="http://schemas.microsoft.com/office/drawing/2014/main" id="{20F1D0EC-F5AB-2E01-0C58-7D14045AD5D9}"/>
              </a:ext>
            </a:extLst>
          </p:cNvPr>
          <p:cNvCxnSpPr>
            <a:cxnSpLocks/>
          </p:cNvCxnSpPr>
          <p:nvPr/>
        </p:nvCxnSpPr>
        <p:spPr>
          <a:xfrm>
            <a:off x="9169777" y="1740007"/>
            <a:ext cx="252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a:extLst>
              <a:ext uri="{FF2B5EF4-FFF2-40B4-BE49-F238E27FC236}">
                <a16:creationId xmlns="" xmlns:a16="http://schemas.microsoft.com/office/drawing/2014/main" id="{5641CD5C-CC6A-406B-D6D1-C977C08953CF}"/>
              </a:ext>
            </a:extLst>
          </p:cNvPr>
          <p:cNvCxnSpPr>
            <a:cxnSpLocks/>
          </p:cNvCxnSpPr>
          <p:nvPr/>
        </p:nvCxnSpPr>
        <p:spPr>
          <a:xfrm>
            <a:off x="9169777" y="3623373"/>
            <a:ext cx="252000"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7" name="Freeform 41">
            <a:extLst>
              <a:ext uri="{FF2B5EF4-FFF2-40B4-BE49-F238E27FC236}">
                <a16:creationId xmlns="" xmlns:a16="http://schemas.microsoft.com/office/drawing/2014/main" id="{11FDE6B6-B3B8-A242-E9F5-8A2CE1FF11ED}"/>
              </a:ext>
            </a:extLst>
          </p:cNvPr>
          <p:cNvSpPr/>
          <p:nvPr/>
        </p:nvSpPr>
        <p:spPr>
          <a:xfrm>
            <a:off x="9529778" y="1344007"/>
            <a:ext cx="2114296" cy="792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200" b="1" dirty="0">
                <a:solidFill>
                  <a:prstClr val="white"/>
                </a:solidFill>
                <a:cs typeface="Arial" panose="020B0604020202020204" pitchFamily="34" charset="0"/>
              </a:rPr>
              <a:t>Durvalumab 1500 mg IV</a:t>
            </a:r>
          </a:p>
          <a:p>
            <a:pPr algn="ctr" defTabSz="514350">
              <a:spcBef>
                <a:spcPts val="600"/>
              </a:spcBef>
              <a:defRPr/>
            </a:pPr>
            <a:r>
              <a:rPr lang="en-US" sz="1100" dirty="0" err="1">
                <a:solidFill>
                  <a:prstClr val="white"/>
                </a:solidFill>
                <a:cs typeface="Arial" panose="020B0604020202020204" pitchFamily="34" charset="0"/>
              </a:rPr>
              <a:t>Toutes</a:t>
            </a:r>
            <a:r>
              <a:rPr lang="en-US" sz="1100" dirty="0">
                <a:solidFill>
                  <a:prstClr val="white"/>
                </a:solidFill>
                <a:cs typeface="Arial" panose="020B0604020202020204" pitchFamily="34" charset="0"/>
              </a:rPr>
              <a:t> les 4  sem., 12 cycles</a:t>
            </a:r>
          </a:p>
        </p:txBody>
      </p:sp>
      <p:sp>
        <p:nvSpPr>
          <p:cNvPr id="48" name="Freeform 41">
            <a:extLst>
              <a:ext uri="{FF2B5EF4-FFF2-40B4-BE49-F238E27FC236}">
                <a16:creationId xmlns="" xmlns:a16="http://schemas.microsoft.com/office/drawing/2014/main" id="{0AB02F6D-FD3B-6042-FCC1-0310C5FAFA00}"/>
              </a:ext>
            </a:extLst>
          </p:cNvPr>
          <p:cNvSpPr/>
          <p:nvPr/>
        </p:nvSpPr>
        <p:spPr>
          <a:xfrm>
            <a:off x="9529778" y="3227373"/>
            <a:ext cx="2114296" cy="792000"/>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200" b="1" dirty="0">
                <a:solidFill>
                  <a:prstClr val="white"/>
                </a:solidFill>
                <a:cs typeface="Arial" panose="020B0604020202020204" pitchFamily="34" charset="0"/>
              </a:rPr>
              <a:t>Placebo IV</a:t>
            </a:r>
          </a:p>
          <a:p>
            <a:pPr algn="ctr" defTabSz="514350">
              <a:spcBef>
                <a:spcPts val="600"/>
              </a:spcBef>
              <a:defRPr/>
            </a:pPr>
            <a:r>
              <a:rPr lang="en-US" sz="1100" dirty="0" err="1">
                <a:solidFill>
                  <a:prstClr val="white"/>
                </a:solidFill>
                <a:cs typeface="Arial" panose="020B0604020202020204" pitchFamily="34" charset="0"/>
              </a:rPr>
              <a:t>Toutes</a:t>
            </a:r>
            <a:r>
              <a:rPr lang="en-US" sz="1100" dirty="0">
                <a:solidFill>
                  <a:prstClr val="white"/>
                </a:solidFill>
                <a:cs typeface="Arial" panose="020B0604020202020204" pitchFamily="34" charset="0"/>
              </a:rPr>
              <a:t> les 4 sem., 12 cycles</a:t>
            </a:r>
          </a:p>
        </p:txBody>
      </p:sp>
      <p:sp>
        <p:nvSpPr>
          <p:cNvPr id="52" name="Espace réservé du contenu 8">
            <a:extLst>
              <a:ext uri="{FF2B5EF4-FFF2-40B4-BE49-F238E27FC236}">
                <a16:creationId xmlns="" xmlns:a16="http://schemas.microsoft.com/office/drawing/2014/main" id="{0DB68BB6-77FA-F72E-A7E8-DC27F10E96A1}"/>
              </a:ext>
            </a:extLst>
          </p:cNvPr>
          <p:cNvSpPr txBox="1">
            <a:spLocks/>
          </p:cNvSpPr>
          <p:nvPr/>
        </p:nvSpPr>
        <p:spPr>
          <a:xfrm>
            <a:off x="1325029" y="4690750"/>
            <a:ext cx="10409866" cy="1197251"/>
          </a:xfrm>
          <a:prstGeom prst="rect">
            <a:avLst/>
          </a:prstGeom>
        </p:spPr>
        <p:txBody>
          <a:bodyPr>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600"/>
              </a:spcBef>
            </a:pPr>
            <a:r>
              <a:rPr lang="fr-FR" sz="1400" dirty="0"/>
              <a:t>Des échantillons de plasma ont été prélevés à des moments définis par le protocole notamment avant chaque cycle de traitement néoadjuvant et avant la chirurgie.</a:t>
            </a:r>
          </a:p>
          <a:p>
            <a:pPr marL="176213" indent="-176213">
              <a:spcBef>
                <a:spcPts val="600"/>
              </a:spcBef>
            </a:pPr>
            <a:r>
              <a:rPr lang="fr-FR" sz="1400" dirty="0"/>
              <a:t>L'analyse a été réalisée à l'aide d'</a:t>
            </a:r>
            <a:r>
              <a:rPr lang="fr-FR" sz="1400" dirty="0" err="1"/>
              <a:t>Invitae</a:t>
            </a:r>
            <a:r>
              <a:rPr lang="fr-FR" sz="1400" dirty="0"/>
              <a:t> </a:t>
            </a:r>
            <a:r>
              <a:rPr lang="fr-FR" sz="1400" dirty="0" err="1"/>
              <a:t>Personalized</a:t>
            </a:r>
            <a:r>
              <a:rPr lang="fr-FR" sz="1400" dirty="0"/>
              <a:t> Cancer Monitoring™, un test MRDD sur la tumeur.</a:t>
            </a:r>
          </a:p>
          <a:p>
            <a:pPr marL="503238" lvl="1" indent="-176213">
              <a:spcBef>
                <a:spcPts val="600"/>
              </a:spcBef>
            </a:pPr>
            <a:r>
              <a:rPr lang="fr-FR" sz="1100" dirty="0"/>
              <a:t>Les panels de tumeurs spécifiques aux patients ont été conçus pour inclure 16 à 50 variantes, identifiées par séquençage de l'exome entier de biopsies diagnostiques naïves de traitement uniquement (plutôt que des résections chirurgicales à l'étude) afin d'éviter tout biais de sélection.</a:t>
            </a:r>
          </a:p>
        </p:txBody>
      </p:sp>
      <p:sp>
        <p:nvSpPr>
          <p:cNvPr id="53" name="Flèche : droite 52">
            <a:extLst>
              <a:ext uri="{FF2B5EF4-FFF2-40B4-BE49-F238E27FC236}">
                <a16:creationId xmlns="" xmlns:a16="http://schemas.microsoft.com/office/drawing/2014/main" id="{F311D9DD-91C8-3BE1-B857-572C2F848D10}"/>
              </a:ext>
            </a:extLst>
          </p:cNvPr>
          <p:cNvSpPr/>
          <p:nvPr/>
        </p:nvSpPr>
        <p:spPr>
          <a:xfrm>
            <a:off x="4753280" y="2320058"/>
            <a:ext cx="3594142" cy="491036"/>
          </a:xfrm>
          <a:prstGeom prst="rightArrow">
            <a:avLst>
              <a:gd name="adj1" fmla="val 64750"/>
              <a:gd name="adj2" fmla="val 50000"/>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bIns="144000" rtlCol="0" anchor="ctr"/>
          <a:lstStyle/>
          <a:p>
            <a:r>
              <a:rPr lang="fr-FR" sz="800" dirty="0">
                <a:solidFill>
                  <a:schemeClr val="bg1"/>
                </a:solidFill>
              </a:rPr>
              <a:t>prélèvement du plasma en vue de l'analyse de l'</a:t>
            </a:r>
            <a:r>
              <a:rPr lang="fr-FR" sz="800" dirty="0" err="1">
                <a:solidFill>
                  <a:schemeClr val="bg1"/>
                </a:solidFill>
              </a:rPr>
              <a:t>ADNct</a:t>
            </a:r>
            <a:endParaRPr lang="fr-FR" sz="800" dirty="0">
              <a:solidFill>
                <a:schemeClr val="bg1"/>
              </a:solidFill>
            </a:endParaRPr>
          </a:p>
        </p:txBody>
      </p:sp>
      <p:cxnSp>
        <p:nvCxnSpPr>
          <p:cNvPr id="55" name="Connecteur droit 54">
            <a:extLst>
              <a:ext uri="{FF2B5EF4-FFF2-40B4-BE49-F238E27FC236}">
                <a16:creationId xmlns="" xmlns:a16="http://schemas.microsoft.com/office/drawing/2014/main" id="{086D55B6-47B0-DBEB-25B0-73D79F2469FB}"/>
              </a:ext>
            </a:extLst>
          </p:cNvPr>
          <p:cNvCxnSpPr/>
          <p:nvPr/>
        </p:nvCxnSpPr>
        <p:spPr>
          <a:xfrm flipH="1">
            <a:off x="4953341" y="2659060"/>
            <a:ext cx="0" cy="28800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sp>
        <p:nvSpPr>
          <p:cNvPr id="56" name="Freeform 9">
            <a:extLst>
              <a:ext uri="{FF2B5EF4-FFF2-40B4-BE49-F238E27FC236}">
                <a16:creationId xmlns="" xmlns:a16="http://schemas.microsoft.com/office/drawing/2014/main" id="{97CEA873-6EE0-8E6E-84CE-DDF2699422DE}"/>
              </a:ext>
            </a:extLst>
          </p:cNvPr>
          <p:cNvSpPr/>
          <p:nvPr/>
        </p:nvSpPr>
        <p:spPr>
          <a:xfrm>
            <a:off x="5027240" y="2847226"/>
            <a:ext cx="477639" cy="123111"/>
          </a:xfrm>
          <a:prstGeom prst="rect">
            <a:avLst/>
          </a:prstGeom>
          <a:noFill/>
          <a:ln w="25400" cap="flat" cmpd="sng" algn="ctr">
            <a:noFill/>
            <a:prstDash val="solid"/>
          </a:ln>
          <a:effectLst/>
        </p:spPr>
        <p:txBody>
          <a:bodyPr spcFirstLastPara="0" vert="horz" wrap="square" lIns="0" tIns="0" rIns="0" bIns="0" numCol="1" spcCol="1270" anchor="t" anchorCtr="0">
            <a:spAutoFit/>
          </a:bodyPr>
          <a:lstStyle/>
          <a:p>
            <a:pPr defTabSz="450056">
              <a:buClr>
                <a:schemeClr val="bg2"/>
              </a:buClr>
              <a:buSzPct val="70000"/>
              <a:tabLst>
                <a:tab pos="120650" algn="l"/>
              </a:tabLst>
              <a:defRPr/>
            </a:pPr>
            <a:r>
              <a:rPr lang="en-US" sz="800" dirty="0">
                <a:solidFill>
                  <a:schemeClr val="accent2"/>
                </a:solidFill>
                <a:cs typeface="Arial" panose="020B0604020202020204" pitchFamily="34" charset="0"/>
              </a:rPr>
              <a:t>C1D1</a:t>
            </a:r>
          </a:p>
        </p:txBody>
      </p:sp>
      <p:cxnSp>
        <p:nvCxnSpPr>
          <p:cNvPr id="57" name="Connecteur droit 56">
            <a:extLst>
              <a:ext uri="{FF2B5EF4-FFF2-40B4-BE49-F238E27FC236}">
                <a16:creationId xmlns="" xmlns:a16="http://schemas.microsoft.com/office/drawing/2014/main" id="{5FD33415-D17B-F07A-4CF8-1CFD22F54465}"/>
              </a:ext>
            </a:extLst>
          </p:cNvPr>
          <p:cNvCxnSpPr/>
          <p:nvPr/>
        </p:nvCxnSpPr>
        <p:spPr>
          <a:xfrm flipH="1">
            <a:off x="5597955" y="2659060"/>
            <a:ext cx="0" cy="28800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sp>
        <p:nvSpPr>
          <p:cNvPr id="58" name="Freeform 9">
            <a:extLst>
              <a:ext uri="{FF2B5EF4-FFF2-40B4-BE49-F238E27FC236}">
                <a16:creationId xmlns="" xmlns:a16="http://schemas.microsoft.com/office/drawing/2014/main" id="{84F0990D-F219-556C-6E1E-C429C0B584EF}"/>
              </a:ext>
            </a:extLst>
          </p:cNvPr>
          <p:cNvSpPr/>
          <p:nvPr/>
        </p:nvSpPr>
        <p:spPr>
          <a:xfrm>
            <a:off x="5671854" y="2847226"/>
            <a:ext cx="477639" cy="123111"/>
          </a:xfrm>
          <a:prstGeom prst="rect">
            <a:avLst/>
          </a:prstGeom>
          <a:noFill/>
          <a:ln w="25400" cap="flat" cmpd="sng" algn="ctr">
            <a:noFill/>
            <a:prstDash val="solid"/>
          </a:ln>
          <a:effectLst/>
        </p:spPr>
        <p:txBody>
          <a:bodyPr spcFirstLastPara="0" vert="horz" wrap="square" lIns="0" tIns="0" rIns="0" bIns="0" numCol="1" spcCol="1270" anchor="t" anchorCtr="0">
            <a:spAutoFit/>
          </a:bodyPr>
          <a:lstStyle/>
          <a:p>
            <a:pPr defTabSz="450056">
              <a:buClr>
                <a:schemeClr val="bg2"/>
              </a:buClr>
              <a:buSzPct val="70000"/>
              <a:tabLst>
                <a:tab pos="120650" algn="l"/>
              </a:tabLst>
              <a:defRPr/>
            </a:pPr>
            <a:r>
              <a:rPr lang="en-US" sz="800" dirty="0">
                <a:solidFill>
                  <a:schemeClr val="accent2"/>
                </a:solidFill>
                <a:cs typeface="Arial" panose="020B0604020202020204" pitchFamily="34" charset="0"/>
              </a:rPr>
              <a:t>C2D1</a:t>
            </a:r>
          </a:p>
        </p:txBody>
      </p:sp>
      <p:cxnSp>
        <p:nvCxnSpPr>
          <p:cNvPr id="59" name="Connecteur droit 58">
            <a:extLst>
              <a:ext uri="{FF2B5EF4-FFF2-40B4-BE49-F238E27FC236}">
                <a16:creationId xmlns="" xmlns:a16="http://schemas.microsoft.com/office/drawing/2014/main" id="{1A051FEF-48FE-151D-B75F-112AD07CF45E}"/>
              </a:ext>
            </a:extLst>
          </p:cNvPr>
          <p:cNvCxnSpPr/>
          <p:nvPr/>
        </p:nvCxnSpPr>
        <p:spPr>
          <a:xfrm flipH="1">
            <a:off x="6242569" y="2659060"/>
            <a:ext cx="0" cy="28800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sp>
        <p:nvSpPr>
          <p:cNvPr id="60" name="Freeform 9">
            <a:extLst>
              <a:ext uri="{FF2B5EF4-FFF2-40B4-BE49-F238E27FC236}">
                <a16:creationId xmlns="" xmlns:a16="http://schemas.microsoft.com/office/drawing/2014/main" id="{34430E20-82D8-6CF1-5362-A05221151C86}"/>
              </a:ext>
            </a:extLst>
          </p:cNvPr>
          <p:cNvSpPr/>
          <p:nvPr/>
        </p:nvSpPr>
        <p:spPr>
          <a:xfrm>
            <a:off x="6316468" y="2847226"/>
            <a:ext cx="477639" cy="123111"/>
          </a:xfrm>
          <a:prstGeom prst="rect">
            <a:avLst/>
          </a:prstGeom>
          <a:noFill/>
          <a:ln w="25400" cap="flat" cmpd="sng" algn="ctr">
            <a:noFill/>
            <a:prstDash val="solid"/>
          </a:ln>
          <a:effectLst/>
        </p:spPr>
        <p:txBody>
          <a:bodyPr spcFirstLastPara="0" vert="horz" wrap="square" lIns="0" tIns="0" rIns="0" bIns="0" numCol="1" spcCol="1270" anchor="t" anchorCtr="0">
            <a:spAutoFit/>
          </a:bodyPr>
          <a:lstStyle/>
          <a:p>
            <a:pPr defTabSz="450056">
              <a:buClr>
                <a:schemeClr val="bg2"/>
              </a:buClr>
              <a:buSzPct val="70000"/>
              <a:tabLst>
                <a:tab pos="120650" algn="l"/>
              </a:tabLst>
              <a:defRPr/>
            </a:pPr>
            <a:r>
              <a:rPr lang="en-US" sz="800" dirty="0">
                <a:solidFill>
                  <a:schemeClr val="accent2"/>
                </a:solidFill>
                <a:cs typeface="Arial" panose="020B0604020202020204" pitchFamily="34" charset="0"/>
              </a:rPr>
              <a:t>C3D1</a:t>
            </a:r>
          </a:p>
        </p:txBody>
      </p:sp>
      <p:cxnSp>
        <p:nvCxnSpPr>
          <p:cNvPr id="61" name="Connecteur droit 60">
            <a:extLst>
              <a:ext uri="{FF2B5EF4-FFF2-40B4-BE49-F238E27FC236}">
                <a16:creationId xmlns="" xmlns:a16="http://schemas.microsoft.com/office/drawing/2014/main" id="{0A2AF2D6-2231-4298-10EF-D4A94FAB3B6B}"/>
              </a:ext>
            </a:extLst>
          </p:cNvPr>
          <p:cNvCxnSpPr/>
          <p:nvPr/>
        </p:nvCxnSpPr>
        <p:spPr>
          <a:xfrm flipH="1">
            <a:off x="6887183" y="2659060"/>
            <a:ext cx="0" cy="28800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sp>
        <p:nvSpPr>
          <p:cNvPr id="62" name="Freeform 9">
            <a:extLst>
              <a:ext uri="{FF2B5EF4-FFF2-40B4-BE49-F238E27FC236}">
                <a16:creationId xmlns="" xmlns:a16="http://schemas.microsoft.com/office/drawing/2014/main" id="{45A46BF9-BE08-F80F-B080-B582CF454105}"/>
              </a:ext>
            </a:extLst>
          </p:cNvPr>
          <p:cNvSpPr/>
          <p:nvPr/>
        </p:nvSpPr>
        <p:spPr>
          <a:xfrm>
            <a:off x="6961082" y="2847226"/>
            <a:ext cx="477639" cy="123111"/>
          </a:xfrm>
          <a:prstGeom prst="rect">
            <a:avLst/>
          </a:prstGeom>
          <a:noFill/>
          <a:ln w="25400" cap="flat" cmpd="sng" algn="ctr">
            <a:noFill/>
            <a:prstDash val="solid"/>
          </a:ln>
          <a:effectLst/>
        </p:spPr>
        <p:txBody>
          <a:bodyPr spcFirstLastPara="0" vert="horz" wrap="square" lIns="0" tIns="0" rIns="0" bIns="0" numCol="1" spcCol="1270" anchor="t" anchorCtr="0">
            <a:spAutoFit/>
          </a:bodyPr>
          <a:lstStyle/>
          <a:p>
            <a:pPr defTabSz="450056">
              <a:buClr>
                <a:schemeClr val="bg2"/>
              </a:buClr>
              <a:buSzPct val="70000"/>
              <a:tabLst>
                <a:tab pos="120650" algn="l"/>
              </a:tabLst>
              <a:defRPr/>
            </a:pPr>
            <a:r>
              <a:rPr lang="en-US" sz="800" dirty="0">
                <a:solidFill>
                  <a:schemeClr val="accent2"/>
                </a:solidFill>
                <a:cs typeface="Arial" panose="020B0604020202020204" pitchFamily="34" charset="0"/>
              </a:rPr>
              <a:t>C4D1</a:t>
            </a:r>
          </a:p>
        </p:txBody>
      </p:sp>
      <p:cxnSp>
        <p:nvCxnSpPr>
          <p:cNvPr id="63" name="Connecteur droit 62">
            <a:extLst>
              <a:ext uri="{FF2B5EF4-FFF2-40B4-BE49-F238E27FC236}">
                <a16:creationId xmlns="" xmlns:a16="http://schemas.microsoft.com/office/drawing/2014/main" id="{A65596FF-9756-FC67-6B3B-E5F7043BD594}"/>
              </a:ext>
            </a:extLst>
          </p:cNvPr>
          <p:cNvCxnSpPr/>
          <p:nvPr/>
        </p:nvCxnSpPr>
        <p:spPr>
          <a:xfrm flipH="1">
            <a:off x="7531796" y="2659060"/>
            <a:ext cx="0" cy="288000"/>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sp>
        <p:nvSpPr>
          <p:cNvPr id="64" name="Freeform 9">
            <a:extLst>
              <a:ext uri="{FF2B5EF4-FFF2-40B4-BE49-F238E27FC236}">
                <a16:creationId xmlns="" xmlns:a16="http://schemas.microsoft.com/office/drawing/2014/main" id="{9E08308E-9EE2-8A36-4782-A106479875E6}"/>
              </a:ext>
            </a:extLst>
          </p:cNvPr>
          <p:cNvSpPr/>
          <p:nvPr/>
        </p:nvSpPr>
        <p:spPr>
          <a:xfrm>
            <a:off x="7605695" y="2847226"/>
            <a:ext cx="647999" cy="123111"/>
          </a:xfrm>
          <a:prstGeom prst="rect">
            <a:avLst/>
          </a:prstGeom>
          <a:noFill/>
          <a:ln w="25400" cap="flat" cmpd="sng" algn="ctr">
            <a:noFill/>
            <a:prstDash val="solid"/>
          </a:ln>
          <a:effectLst/>
        </p:spPr>
        <p:txBody>
          <a:bodyPr spcFirstLastPara="0" vert="horz" wrap="square" lIns="0" tIns="0" rIns="0" bIns="0" numCol="1" spcCol="1270" anchor="t" anchorCtr="0">
            <a:spAutoFit/>
          </a:bodyPr>
          <a:lstStyle/>
          <a:p>
            <a:pPr defTabSz="450056">
              <a:buClr>
                <a:schemeClr val="bg2"/>
              </a:buClr>
              <a:buSzPct val="70000"/>
              <a:tabLst>
                <a:tab pos="120650" algn="l"/>
              </a:tabLst>
              <a:defRPr/>
            </a:pPr>
            <a:r>
              <a:rPr lang="en-US" sz="800" dirty="0" err="1">
                <a:solidFill>
                  <a:schemeClr val="accent2"/>
                </a:solidFill>
                <a:cs typeface="Arial" panose="020B0604020202020204" pitchFamily="34" charset="0"/>
              </a:rPr>
              <a:t>Pré-chirurgie</a:t>
            </a:r>
            <a:endParaRPr lang="en-US" sz="800" dirty="0">
              <a:solidFill>
                <a:schemeClr val="accent2"/>
              </a:solidFill>
              <a:cs typeface="Arial" panose="020B0604020202020204" pitchFamily="34" charset="0"/>
            </a:endParaRPr>
          </a:p>
        </p:txBody>
      </p:sp>
    </p:spTree>
    <p:extLst>
      <p:ext uri="{BB962C8B-B14F-4D97-AF65-F5344CB8AC3E}">
        <p14:creationId xmlns:p14="http://schemas.microsoft.com/office/powerpoint/2010/main" val="1862117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1" name="Groupe 810">
            <a:extLst>
              <a:ext uri="{FF2B5EF4-FFF2-40B4-BE49-F238E27FC236}">
                <a16:creationId xmlns="" xmlns:a16="http://schemas.microsoft.com/office/drawing/2014/main" id="{062522C7-FB3A-1FEB-1BBD-CAD122EE1765}"/>
              </a:ext>
            </a:extLst>
          </p:cNvPr>
          <p:cNvGrpSpPr/>
          <p:nvPr/>
        </p:nvGrpSpPr>
        <p:grpSpPr>
          <a:xfrm>
            <a:off x="3400497" y="3631899"/>
            <a:ext cx="7360712" cy="972000"/>
            <a:chOff x="3400497" y="5612979"/>
            <a:chExt cx="7360712" cy="720000"/>
          </a:xfrm>
        </p:grpSpPr>
        <p:sp>
          <p:nvSpPr>
            <p:cNvPr id="803" name="Rectangle 802">
              <a:extLst>
                <a:ext uri="{FF2B5EF4-FFF2-40B4-BE49-F238E27FC236}">
                  <a16:creationId xmlns="" xmlns:a16="http://schemas.microsoft.com/office/drawing/2014/main" id="{1806526D-4899-B8C1-6BA6-D6ED95561AB1}"/>
                </a:ext>
              </a:extLst>
            </p:cNvPr>
            <p:cNvSpPr/>
            <p:nvPr/>
          </p:nvSpPr>
          <p:spPr>
            <a:xfrm>
              <a:off x="3400497"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4" name="Rectangle 803">
              <a:extLst>
                <a:ext uri="{FF2B5EF4-FFF2-40B4-BE49-F238E27FC236}">
                  <a16:creationId xmlns="" xmlns:a16="http://schemas.microsoft.com/office/drawing/2014/main" id="{C7FA71D8-9297-555E-C4A4-F9C87315BA4B}"/>
                </a:ext>
              </a:extLst>
            </p:cNvPr>
            <p:cNvSpPr/>
            <p:nvPr/>
          </p:nvSpPr>
          <p:spPr>
            <a:xfrm>
              <a:off x="4202223"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5" name="Rectangle 804">
              <a:extLst>
                <a:ext uri="{FF2B5EF4-FFF2-40B4-BE49-F238E27FC236}">
                  <a16:creationId xmlns="" xmlns:a16="http://schemas.microsoft.com/office/drawing/2014/main" id="{6C46EEFA-7A53-6AAA-F774-7FCE29F5E38F}"/>
                </a:ext>
              </a:extLst>
            </p:cNvPr>
            <p:cNvSpPr/>
            <p:nvPr/>
          </p:nvSpPr>
          <p:spPr>
            <a:xfrm>
              <a:off x="5003949"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6" name="Rectangle 805">
              <a:extLst>
                <a:ext uri="{FF2B5EF4-FFF2-40B4-BE49-F238E27FC236}">
                  <a16:creationId xmlns="" xmlns:a16="http://schemas.microsoft.com/office/drawing/2014/main" id="{227BD57D-9CDA-FBF3-847E-F1E1AE6A39F5}"/>
                </a:ext>
              </a:extLst>
            </p:cNvPr>
            <p:cNvSpPr/>
            <p:nvPr/>
          </p:nvSpPr>
          <p:spPr>
            <a:xfrm>
              <a:off x="5805675"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7" name="Rectangle 806">
              <a:extLst>
                <a:ext uri="{FF2B5EF4-FFF2-40B4-BE49-F238E27FC236}">
                  <a16:creationId xmlns="" xmlns:a16="http://schemas.microsoft.com/office/drawing/2014/main" id="{7201F270-BA1B-F0A5-67D6-C6B40CABE264}"/>
                </a:ext>
              </a:extLst>
            </p:cNvPr>
            <p:cNvSpPr/>
            <p:nvPr/>
          </p:nvSpPr>
          <p:spPr>
            <a:xfrm>
              <a:off x="8068031"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8" name="Rectangle 807">
              <a:extLst>
                <a:ext uri="{FF2B5EF4-FFF2-40B4-BE49-F238E27FC236}">
                  <a16:creationId xmlns="" xmlns:a16="http://schemas.microsoft.com/office/drawing/2014/main" id="{5F061B84-0C03-0F23-05F2-35A6BA5A770B}"/>
                </a:ext>
              </a:extLst>
            </p:cNvPr>
            <p:cNvSpPr/>
            <p:nvPr/>
          </p:nvSpPr>
          <p:spPr>
            <a:xfrm>
              <a:off x="8869757"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09" name="Rectangle 808">
              <a:extLst>
                <a:ext uri="{FF2B5EF4-FFF2-40B4-BE49-F238E27FC236}">
                  <a16:creationId xmlns="" xmlns:a16="http://schemas.microsoft.com/office/drawing/2014/main" id="{C983C81B-2F2F-2690-2B0D-618AEA4CEE45}"/>
                </a:ext>
              </a:extLst>
            </p:cNvPr>
            <p:cNvSpPr/>
            <p:nvPr/>
          </p:nvSpPr>
          <p:spPr>
            <a:xfrm>
              <a:off x="9671483"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810" name="Rectangle 809">
              <a:extLst>
                <a:ext uri="{FF2B5EF4-FFF2-40B4-BE49-F238E27FC236}">
                  <a16:creationId xmlns="" xmlns:a16="http://schemas.microsoft.com/office/drawing/2014/main" id="{33C38386-2205-CC59-386E-91242A779CC8}"/>
                </a:ext>
              </a:extLst>
            </p:cNvPr>
            <p:cNvSpPr/>
            <p:nvPr/>
          </p:nvSpPr>
          <p:spPr>
            <a:xfrm>
              <a:off x="10473209" y="5612979"/>
              <a:ext cx="288000" cy="7200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grpSp>
      <p:grpSp>
        <p:nvGrpSpPr>
          <p:cNvPr id="792" name="Groupe 791">
            <a:extLst>
              <a:ext uri="{FF2B5EF4-FFF2-40B4-BE49-F238E27FC236}">
                <a16:creationId xmlns="" xmlns:a16="http://schemas.microsoft.com/office/drawing/2014/main" id="{CE478EC0-BCFC-58DE-71A3-0A78871CB4FD}"/>
              </a:ext>
            </a:extLst>
          </p:cNvPr>
          <p:cNvGrpSpPr/>
          <p:nvPr/>
        </p:nvGrpSpPr>
        <p:grpSpPr>
          <a:xfrm>
            <a:off x="3400497" y="3631899"/>
            <a:ext cx="7360712" cy="720000"/>
            <a:chOff x="3255622" y="3985896"/>
            <a:chExt cx="7360712" cy="592526"/>
          </a:xfrm>
        </p:grpSpPr>
        <p:sp>
          <p:nvSpPr>
            <p:cNvPr id="180" name="Flèche : bas 179">
              <a:extLst>
                <a:ext uri="{FF2B5EF4-FFF2-40B4-BE49-F238E27FC236}">
                  <a16:creationId xmlns="" xmlns:a16="http://schemas.microsoft.com/office/drawing/2014/main" id="{53F6587F-18CC-3CBC-64F9-F93D41BF536A}"/>
                </a:ext>
              </a:extLst>
            </p:cNvPr>
            <p:cNvSpPr/>
            <p:nvPr/>
          </p:nvSpPr>
          <p:spPr>
            <a:xfrm>
              <a:off x="3255622" y="3985896"/>
              <a:ext cx="288000" cy="592526"/>
            </a:xfrm>
            <a:prstGeom prst="downArrow">
              <a:avLst>
                <a:gd name="adj1" fmla="val 60166"/>
                <a:gd name="adj2" fmla="val 5961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181" name="Flèche : bas 180">
              <a:extLst>
                <a:ext uri="{FF2B5EF4-FFF2-40B4-BE49-F238E27FC236}">
                  <a16:creationId xmlns="" xmlns:a16="http://schemas.microsoft.com/office/drawing/2014/main" id="{7485D1E2-EE19-D02E-0CCE-CD370A5D3D4C}"/>
                </a:ext>
              </a:extLst>
            </p:cNvPr>
            <p:cNvSpPr/>
            <p:nvPr/>
          </p:nvSpPr>
          <p:spPr>
            <a:xfrm>
              <a:off x="4057348" y="3985896"/>
              <a:ext cx="288000" cy="521675"/>
            </a:xfrm>
            <a:prstGeom prst="downArrow">
              <a:avLst>
                <a:gd name="adj1" fmla="val 60166"/>
                <a:gd name="adj2" fmla="val 5972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182" name="Flèche : bas 181">
              <a:extLst>
                <a:ext uri="{FF2B5EF4-FFF2-40B4-BE49-F238E27FC236}">
                  <a16:creationId xmlns="" xmlns:a16="http://schemas.microsoft.com/office/drawing/2014/main" id="{BD015106-AB1D-6596-860A-5ECEBD5F17D7}"/>
                </a:ext>
              </a:extLst>
            </p:cNvPr>
            <p:cNvSpPr/>
            <p:nvPr/>
          </p:nvSpPr>
          <p:spPr>
            <a:xfrm>
              <a:off x="4859074" y="3985897"/>
              <a:ext cx="288000" cy="80816"/>
            </a:xfrm>
            <a:prstGeom prst="downArrow">
              <a:avLst>
                <a:gd name="adj1" fmla="val 60166"/>
                <a:gd name="adj2" fmla="val 762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183" name="Flèche : bas 182">
              <a:extLst>
                <a:ext uri="{FF2B5EF4-FFF2-40B4-BE49-F238E27FC236}">
                  <a16:creationId xmlns="" xmlns:a16="http://schemas.microsoft.com/office/drawing/2014/main" id="{4BA6FFFC-E9AF-A9DD-7314-93E70B933AE6}"/>
                </a:ext>
              </a:extLst>
            </p:cNvPr>
            <p:cNvSpPr/>
            <p:nvPr/>
          </p:nvSpPr>
          <p:spPr>
            <a:xfrm>
              <a:off x="5660800" y="3985897"/>
              <a:ext cx="288000" cy="274828"/>
            </a:xfrm>
            <a:prstGeom prst="downArrow">
              <a:avLst>
                <a:gd name="adj1" fmla="val 60166"/>
                <a:gd name="adj2" fmla="val 730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283" name="Flèche : bas 282">
              <a:extLst>
                <a:ext uri="{FF2B5EF4-FFF2-40B4-BE49-F238E27FC236}">
                  <a16:creationId xmlns="" xmlns:a16="http://schemas.microsoft.com/office/drawing/2014/main" id="{C21562ED-75F0-E07B-2DF5-A7B2DA1531B3}"/>
                </a:ext>
              </a:extLst>
            </p:cNvPr>
            <p:cNvSpPr/>
            <p:nvPr/>
          </p:nvSpPr>
          <p:spPr>
            <a:xfrm>
              <a:off x="7923156" y="3985896"/>
              <a:ext cx="288000" cy="576000"/>
            </a:xfrm>
            <a:prstGeom prst="downArrow">
              <a:avLst>
                <a:gd name="adj1" fmla="val 60166"/>
                <a:gd name="adj2" fmla="val 339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284" name="Flèche : bas 283">
              <a:extLst>
                <a:ext uri="{FF2B5EF4-FFF2-40B4-BE49-F238E27FC236}">
                  <a16:creationId xmlns="" xmlns:a16="http://schemas.microsoft.com/office/drawing/2014/main" id="{CB8091E0-BF9C-CD01-178F-364D806D4B3D}"/>
                </a:ext>
              </a:extLst>
            </p:cNvPr>
            <p:cNvSpPr/>
            <p:nvPr/>
          </p:nvSpPr>
          <p:spPr>
            <a:xfrm>
              <a:off x="8724882" y="3985896"/>
              <a:ext cx="288000" cy="414000"/>
            </a:xfrm>
            <a:prstGeom prst="downArrow">
              <a:avLst>
                <a:gd name="adj1" fmla="val 60166"/>
                <a:gd name="adj2" fmla="val 4900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285" name="Flèche : bas 284">
              <a:extLst>
                <a:ext uri="{FF2B5EF4-FFF2-40B4-BE49-F238E27FC236}">
                  <a16:creationId xmlns="" xmlns:a16="http://schemas.microsoft.com/office/drawing/2014/main" id="{709CD3CA-DED5-1E85-81B1-5308A856A9AB}"/>
                </a:ext>
              </a:extLst>
            </p:cNvPr>
            <p:cNvSpPr/>
            <p:nvPr/>
          </p:nvSpPr>
          <p:spPr>
            <a:xfrm>
              <a:off x="9526608" y="3985897"/>
              <a:ext cx="288000" cy="216000"/>
            </a:xfrm>
            <a:prstGeom prst="downArrow">
              <a:avLst>
                <a:gd name="adj1" fmla="val 60166"/>
                <a:gd name="adj2" fmla="val 762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sp>
          <p:nvSpPr>
            <p:cNvPr id="286" name="Flèche : bas 285">
              <a:extLst>
                <a:ext uri="{FF2B5EF4-FFF2-40B4-BE49-F238E27FC236}">
                  <a16:creationId xmlns="" xmlns:a16="http://schemas.microsoft.com/office/drawing/2014/main" id="{99EF66B9-21EF-F625-7576-98CC898D48F8}"/>
                </a:ext>
              </a:extLst>
            </p:cNvPr>
            <p:cNvSpPr/>
            <p:nvPr/>
          </p:nvSpPr>
          <p:spPr>
            <a:xfrm>
              <a:off x="10328334" y="3985897"/>
              <a:ext cx="288000" cy="79200"/>
            </a:xfrm>
            <a:prstGeom prst="downArrow">
              <a:avLst>
                <a:gd name="adj1" fmla="val 60166"/>
                <a:gd name="adj2" fmla="val 730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sz="1000" b="1" dirty="0"/>
            </a:p>
          </p:txBody>
        </p:sp>
      </p:grpSp>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en-US" dirty="0" err="1"/>
              <a:t>Taux</a:t>
            </a:r>
            <a:r>
              <a:rPr lang="en-US" dirty="0"/>
              <a:t> de VAF pendant le </a:t>
            </a:r>
            <a:r>
              <a:rPr lang="en-US" dirty="0" err="1"/>
              <a:t>traitement</a:t>
            </a:r>
            <a:r>
              <a:rPr lang="en-US" dirty="0"/>
              <a:t> </a:t>
            </a:r>
            <a:r>
              <a:rPr lang="en-US" dirty="0" err="1"/>
              <a:t>néoadjuvant</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AEGEAN</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M. </a:t>
            </a:r>
            <a:r>
              <a:rPr lang="fr-FR" dirty="0" err="1"/>
              <a:t>Reck</a:t>
            </a:r>
            <a:r>
              <a:rPr lang="fr-FR" dirty="0"/>
              <a:t> et al. </a:t>
            </a:r>
            <a:r>
              <a:rPr lang="fr-FR" dirty="0" smtClean="0"/>
              <a:t>ESMO</a:t>
            </a:r>
            <a:r>
              <a:rPr lang="fr-FR" baseline="30000" dirty="0" smtClean="0"/>
              <a:t>®</a:t>
            </a:r>
            <a:r>
              <a:rPr lang="fr-FR" dirty="0" smtClean="0"/>
              <a:t> </a:t>
            </a:r>
            <a:r>
              <a:rPr lang="fr-FR" dirty="0"/>
              <a:t>2023 Abs</a:t>
            </a:r>
            <a:r>
              <a:rPr lang="fr-FR" dirty="0" smtClean="0"/>
              <a:t>. #</a:t>
            </a:r>
            <a:r>
              <a:rPr lang="fr-FR" dirty="0"/>
              <a:t>LBA59</a:t>
            </a:r>
          </a:p>
        </p:txBody>
      </p:sp>
      <p:sp>
        <p:nvSpPr>
          <p:cNvPr id="8" name="Freeform 5">
            <a:extLst>
              <a:ext uri="{FF2B5EF4-FFF2-40B4-BE49-F238E27FC236}">
                <a16:creationId xmlns="" xmlns:a16="http://schemas.microsoft.com/office/drawing/2014/main" id="{EFB71E38-FBA2-F728-7A05-379A9962DAE4}"/>
              </a:ext>
            </a:extLst>
          </p:cNvPr>
          <p:cNvSpPr/>
          <p:nvPr/>
        </p:nvSpPr>
        <p:spPr>
          <a:xfrm>
            <a:off x="1223942" y="5015094"/>
            <a:ext cx="10478992" cy="684000"/>
          </a:xfrm>
          <a:prstGeom prst="rect">
            <a:avLst/>
          </a:prstGeom>
          <a:solidFill>
            <a:srgbClr val="005087"/>
          </a:solidFill>
        </p:spPr>
        <p:txBody>
          <a:bodyPr anchor="ctr"/>
          <a:lstStyle/>
          <a:p>
            <a:pPr algn="ctr">
              <a:spcBef>
                <a:spcPts val="300"/>
              </a:spcBef>
              <a:buClr>
                <a:srgbClr val="106DAE"/>
              </a:buClr>
              <a:buSzPct val="60000"/>
            </a:pPr>
            <a:r>
              <a:rPr lang="en-US" sz="1600" b="1" dirty="0">
                <a:solidFill>
                  <a:schemeClr val="bg1"/>
                </a:solidFill>
                <a:latin typeface="Century Gothic" panose="020B0502020202020204" pitchFamily="34" charset="0"/>
                <a:cs typeface="Arial Narrow" panose="020B0604020202020204" pitchFamily="34" charset="0"/>
              </a:rPr>
              <a:t>La </a:t>
            </a:r>
            <a:r>
              <a:rPr lang="en-US" sz="1600" b="1" dirty="0" err="1">
                <a:solidFill>
                  <a:schemeClr val="bg1"/>
                </a:solidFill>
                <a:latin typeface="Century Gothic" panose="020B0502020202020204" pitchFamily="34" charset="0"/>
                <a:cs typeface="Arial Narrow" panose="020B0604020202020204" pitchFamily="34" charset="0"/>
              </a:rPr>
              <a:t>réduction</a:t>
            </a:r>
            <a:r>
              <a:rPr lang="en-US" sz="1600" b="1" dirty="0">
                <a:solidFill>
                  <a:schemeClr val="bg1"/>
                </a:solidFill>
                <a:latin typeface="Century Gothic" panose="020B0502020202020204" pitchFamily="34" charset="0"/>
                <a:cs typeface="Arial Narrow" panose="020B0604020202020204" pitchFamily="34" charset="0"/>
              </a:rPr>
              <a:t> des </a:t>
            </a:r>
            <a:r>
              <a:rPr lang="en-US" sz="1600" b="1" dirty="0" err="1">
                <a:solidFill>
                  <a:schemeClr val="bg1"/>
                </a:solidFill>
                <a:latin typeface="Century Gothic" panose="020B0502020202020204" pitchFamily="34" charset="0"/>
                <a:cs typeface="Arial Narrow" panose="020B0604020202020204" pitchFamily="34" charset="0"/>
              </a:rPr>
              <a:t>taux</a:t>
            </a:r>
            <a:r>
              <a:rPr lang="en-US" sz="1600" b="1" dirty="0">
                <a:solidFill>
                  <a:schemeClr val="bg1"/>
                </a:solidFill>
                <a:latin typeface="Century Gothic" panose="020B0502020202020204" pitchFamily="34" charset="0"/>
                <a:cs typeface="Arial Narrow" panose="020B0604020202020204" pitchFamily="34" charset="0"/>
              </a:rPr>
              <a:t> </a:t>
            </a:r>
            <a:r>
              <a:rPr lang="en-US" sz="1600" b="1" dirty="0" err="1">
                <a:solidFill>
                  <a:schemeClr val="bg1"/>
                </a:solidFill>
                <a:latin typeface="Century Gothic" panose="020B0502020202020204" pitchFamily="34" charset="0"/>
                <a:cs typeface="Arial Narrow" panose="020B0604020202020204" pitchFamily="34" charset="0"/>
              </a:rPr>
              <a:t>médians</a:t>
            </a:r>
            <a:r>
              <a:rPr lang="en-US" sz="1600" b="1" dirty="0">
                <a:solidFill>
                  <a:schemeClr val="bg1"/>
                </a:solidFill>
                <a:latin typeface="Century Gothic" panose="020B0502020202020204" pitchFamily="34" charset="0"/>
                <a:cs typeface="Arial Narrow" panose="020B0604020202020204" pitchFamily="34" charset="0"/>
              </a:rPr>
              <a:t> de VAF a </a:t>
            </a:r>
            <a:r>
              <a:rPr lang="en-US" sz="1600" b="1" dirty="0" err="1">
                <a:solidFill>
                  <a:schemeClr val="bg1"/>
                </a:solidFill>
                <a:latin typeface="Century Gothic" panose="020B0502020202020204" pitchFamily="34" charset="0"/>
                <a:cs typeface="Arial Narrow" panose="020B0604020202020204" pitchFamily="34" charset="0"/>
              </a:rPr>
              <a:t>été</a:t>
            </a:r>
            <a:r>
              <a:rPr lang="en-US" sz="1600" b="1" dirty="0">
                <a:solidFill>
                  <a:schemeClr val="bg1"/>
                </a:solidFill>
                <a:latin typeface="Century Gothic" panose="020B0502020202020204" pitchFamily="34" charset="0"/>
                <a:cs typeface="Arial Narrow" panose="020B0604020202020204" pitchFamily="34" charset="0"/>
              </a:rPr>
              <a:t> plus </a:t>
            </a:r>
            <a:r>
              <a:rPr lang="en-US" sz="1600" b="1" dirty="0" err="1">
                <a:solidFill>
                  <a:schemeClr val="bg1"/>
                </a:solidFill>
                <a:latin typeface="Century Gothic" panose="020B0502020202020204" pitchFamily="34" charset="0"/>
                <a:cs typeface="Arial Narrow" panose="020B0604020202020204" pitchFamily="34" charset="0"/>
              </a:rPr>
              <a:t>importante</a:t>
            </a:r>
            <a:r>
              <a:rPr lang="en-US" sz="1600" b="1" dirty="0">
                <a:solidFill>
                  <a:schemeClr val="bg1"/>
                </a:solidFill>
                <a:latin typeface="Century Gothic" panose="020B0502020202020204" pitchFamily="34" charset="0"/>
                <a:cs typeface="Arial Narrow" panose="020B0604020202020204" pitchFamily="34" charset="0"/>
              </a:rPr>
              <a:t> dans le bras </a:t>
            </a:r>
            <a:r>
              <a:rPr lang="en-US" sz="1600" b="1" dirty="0" err="1">
                <a:solidFill>
                  <a:schemeClr val="bg1"/>
                </a:solidFill>
                <a:latin typeface="Century Gothic" panose="020B0502020202020204" pitchFamily="34" charset="0"/>
                <a:cs typeface="Arial Narrow" panose="020B0604020202020204" pitchFamily="34" charset="0"/>
              </a:rPr>
              <a:t>Durvalumab</a:t>
            </a:r>
            <a:r>
              <a:rPr lang="en-US" sz="1600" b="1" dirty="0">
                <a:solidFill>
                  <a:schemeClr val="bg1"/>
                </a:solidFill>
                <a:latin typeface="Century Gothic" panose="020B0502020202020204" pitchFamily="34" charset="0"/>
                <a:cs typeface="Arial Narrow" panose="020B0604020202020204" pitchFamily="34" charset="0"/>
              </a:rPr>
              <a:t> que dans le bras Placebo, la diminution la plus </a:t>
            </a:r>
            <a:r>
              <a:rPr lang="en-US" sz="1600" b="1" dirty="0" err="1">
                <a:solidFill>
                  <a:schemeClr val="bg1"/>
                </a:solidFill>
                <a:latin typeface="Century Gothic" panose="020B0502020202020204" pitchFamily="34" charset="0"/>
                <a:cs typeface="Arial Narrow" panose="020B0604020202020204" pitchFamily="34" charset="0"/>
              </a:rPr>
              <a:t>importante</a:t>
            </a:r>
            <a:r>
              <a:rPr lang="en-US" sz="1600" b="1" dirty="0">
                <a:solidFill>
                  <a:schemeClr val="bg1"/>
                </a:solidFill>
                <a:latin typeface="Century Gothic" panose="020B0502020202020204" pitchFamily="34" charset="0"/>
                <a:cs typeface="Arial Narrow" panose="020B0604020202020204" pitchFamily="34" charset="0"/>
              </a:rPr>
              <a:t> </a:t>
            </a:r>
            <a:r>
              <a:rPr lang="en-US" sz="1600" b="1" dirty="0" err="1">
                <a:solidFill>
                  <a:schemeClr val="bg1"/>
                </a:solidFill>
                <a:latin typeface="Century Gothic" panose="020B0502020202020204" pitchFamily="34" charset="0"/>
                <a:cs typeface="Arial Narrow" panose="020B0604020202020204" pitchFamily="34" charset="0"/>
              </a:rPr>
              <a:t>étant</a:t>
            </a:r>
            <a:r>
              <a:rPr lang="en-US" sz="1600" b="1" dirty="0">
                <a:solidFill>
                  <a:schemeClr val="bg1"/>
                </a:solidFill>
                <a:latin typeface="Century Gothic" panose="020B0502020202020204" pitchFamily="34" charset="0"/>
                <a:cs typeface="Arial Narrow" panose="020B0604020202020204" pitchFamily="34" charset="0"/>
              </a:rPr>
              <a:t> </a:t>
            </a:r>
            <a:r>
              <a:rPr lang="en-US" sz="1600" b="1" dirty="0" err="1">
                <a:solidFill>
                  <a:schemeClr val="bg1"/>
                </a:solidFill>
                <a:latin typeface="Century Gothic" panose="020B0502020202020204" pitchFamily="34" charset="0"/>
                <a:cs typeface="Arial Narrow" panose="020B0604020202020204" pitchFamily="34" charset="0"/>
              </a:rPr>
              <a:t>observée</a:t>
            </a:r>
            <a:r>
              <a:rPr lang="en-US" sz="1600" b="1" dirty="0">
                <a:solidFill>
                  <a:schemeClr val="bg1"/>
                </a:solidFill>
                <a:latin typeface="Century Gothic" panose="020B0502020202020204" pitchFamily="34" charset="0"/>
                <a:cs typeface="Arial Narrow" panose="020B0604020202020204" pitchFamily="34" charset="0"/>
              </a:rPr>
              <a:t> après le 1</a:t>
            </a:r>
            <a:r>
              <a:rPr lang="en-US" sz="1600" b="1" baseline="30000" dirty="0">
                <a:solidFill>
                  <a:schemeClr val="bg1"/>
                </a:solidFill>
                <a:latin typeface="Century Gothic" panose="020B0502020202020204" pitchFamily="34" charset="0"/>
                <a:cs typeface="Arial Narrow" panose="020B0604020202020204" pitchFamily="34" charset="0"/>
              </a:rPr>
              <a:t>er </a:t>
            </a:r>
            <a:r>
              <a:rPr lang="en-US" sz="1600" b="1" dirty="0">
                <a:solidFill>
                  <a:schemeClr val="bg1"/>
                </a:solidFill>
                <a:latin typeface="Century Gothic" panose="020B0502020202020204" pitchFamily="34" charset="0"/>
                <a:cs typeface="Arial Narrow" panose="020B0604020202020204" pitchFamily="34" charset="0"/>
              </a:rPr>
              <a:t>cycle.</a:t>
            </a:r>
            <a:endParaRPr lang="fr-FR" sz="1600" b="1" dirty="0">
              <a:solidFill>
                <a:schemeClr val="bg1"/>
              </a:solidFill>
              <a:latin typeface="Century Gothic" panose="020B0502020202020204" pitchFamily="34" charset="0"/>
              <a:cs typeface="Arial Narrow" panose="020B0604020202020204" pitchFamily="34" charset="0"/>
            </a:endParaRPr>
          </a:p>
        </p:txBody>
      </p:sp>
      <p:sp>
        <p:nvSpPr>
          <p:cNvPr id="15" name="Text Box 4">
            <a:extLst>
              <a:ext uri="{FF2B5EF4-FFF2-40B4-BE49-F238E27FC236}">
                <a16:creationId xmlns="" xmlns:a16="http://schemas.microsoft.com/office/drawing/2014/main" id="{E823710D-3CD3-0BA8-539F-5895486BEF47}"/>
              </a:ext>
            </a:extLst>
          </p:cNvPr>
          <p:cNvSpPr txBox="1">
            <a:spLocks noChangeArrowheads="1"/>
          </p:cNvSpPr>
          <p:nvPr/>
        </p:nvSpPr>
        <p:spPr bwMode="auto">
          <a:xfrm rot="16200000">
            <a:off x="158872" y="2514837"/>
            <a:ext cx="2145790"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900" dirty="0">
                <a:solidFill>
                  <a:schemeClr val="tx1">
                    <a:lumMod val="65000"/>
                    <a:lumOff val="35000"/>
                  </a:schemeClr>
                </a:solidFill>
                <a:latin typeface="+mn-lt"/>
                <a:ea typeface="+mn-ea"/>
                <a:cs typeface="Arial"/>
              </a:rPr>
              <a:t>Variant allele fraction (VAF)</a:t>
            </a:r>
            <a:r>
              <a:rPr lang="da-DK" sz="900" baseline="30000" dirty="0">
                <a:solidFill>
                  <a:schemeClr val="tx1">
                    <a:lumMod val="65000"/>
                    <a:lumOff val="35000"/>
                  </a:schemeClr>
                </a:solidFill>
                <a:latin typeface="+mn-lt"/>
                <a:ea typeface="+mn-ea"/>
                <a:cs typeface="Arial"/>
              </a:rPr>
              <a:t>3</a:t>
            </a:r>
            <a:r>
              <a:rPr lang="da-DK" sz="900" dirty="0">
                <a:solidFill>
                  <a:schemeClr val="tx1">
                    <a:lumMod val="65000"/>
                    <a:lumOff val="35000"/>
                  </a:schemeClr>
                </a:solidFill>
                <a:latin typeface="+mn-lt"/>
                <a:ea typeface="+mn-ea"/>
                <a:cs typeface="Arial"/>
              </a:rPr>
              <a:t>, %</a:t>
            </a:r>
          </a:p>
        </p:txBody>
      </p:sp>
      <p:sp>
        <p:nvSpPr>
          <p:cNvPr id="5" name="Text Box 4">
            <a:extLst>
              <a:ext uri="{FF2B5EF4-FFF2-40B4-BE49-F238E27FC236}">
                <a16:creationId xmlns="" xmlns:a16="http://schemas.microsoft.com/office/drawing/2014/main" id="{060EEFFA-B19A-E497-3EE6-33B73197C9E9}"/>
              </a:ext>
            </a:extLst>
          </p:cNvPr>
          <p:cNvSpPr txBox="1">
            <a:spLocks noChangeArrowheads="1"/>
          </p:cNvSpPr>
          <p:nvPr/>
        </p:nvSpPr>
        <p:spPr bwMode="auto">
          <a:xfrm>
            <a:off x="1045027" y="3688124"/>
            <a:ext cx="1440655" cy="46166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r" eaLnBrk="1" hangingPunct="1"/>
            <a:r>
              <a:rPr lang="da-DK" sz="800" b="1" dirty="0" err="1">
                <a:latin typeface="+mn-lt"/>
                <a:ea typeface="+mn-ea"/>
                <a:cs typeface="Arial"/>
              </a:rPr>
              <a:t>ctDNA</a:t>
            </a:r>
            <a:r>
              <a:rPr lang="da-DK" sz="800" b="1" dirty="0">
                <a:latin typeface="+mn-lt"/>
                <a:ea typeface="+mn-ea"/>
                <a:cs typeface="Arial"/>
              </a:rPr>
              <a:t> </a:t>
            </a:r>
            <a:r>
              <a:rPr lang="da-DK" sz="800" b="1" dirty="0" err="1">
                <a:latin typeface="+mn-lt"/>
                <a:ea typeface="+mn-ea"/>
                <a:cs typeface="Arial"/>
              </a:rPr>
              <a:t>dectecté</a:t>
            </a:r>
            <a:r>
              <a:rPr lang="da-DK" sz="800" b="1" dirty="0">
                <a:latin typeface="+mn-lt"/>
                <a:ea typeface="+mn-ea"/>
                <a:cs typeface="Arial"/>
              </a:rPr>
              <a:t/>
            </a:r>
            <a:br>
              <a:rPr lang="da-DK" sz="800" b="1" dirty="0">
                <a:latin typeface="+mn-lt"/>
                <a:ea typeface="+mn-ea"/>
                <a:cs typeface="Arial"/>
              </a:rPr>
            </a:br>
            <a:r>
              <a:rPr lang="da-DK" sz="800" dirty="0">
                <a:latin typeface="+mn-lt"/>
                <a:ea typeface="+mn-ea"/>
                <a:cs typeface="Arial"/>
              </a:rPr>
              <a:t>(%)</a:t>
            </a:r>
            <a:r>
              <a:rPr lang="da-DK" sz="800" baseline="30000" dirty="0">
                <a:latin typeface="+mn-lt"/>
                <a:ea typeface="+mn-ea"/>
                <a:cs typeface="Arial"/>
              </a:rPr>
              <a:t>1</a:t>
            </a:r>
            <a:br>
              <a:rPr lang="da-DK" sz="800" baseline="30000" dirty="0">
                <a:latin typeface="+mn-lt"/>
                <a:ea typeface="+mn-ea"/>
                <a:cs typeface="Arial"/>
              </a:rPr>
            </a:br>
            <a:r>
              <a:rPr lang="da-DK" sz="800" dirty="0">
                <a:latin typeface="+mn-lt"/>
                <a:ea typeface="+mn-ea"/>
                <a:cs typeface="Arial"/>
              </a:rPr>
              <a:t># total </a:t>
            </a:r>
            <a:r>
              <a:rPr lang="da-DK" sz="800" dirty="0" err="1">
                <a:latin typeface="+mn-lt"/>
                <a:ea typeface="+mn-ea"/>
                <a:cs typeface="Arial"/>
              </a:rPr>
              <a:t>detecté</a:t>
            </a:r>
            <a:endParaRPr lang="da-DK" sz="800" dirty="0">
              <a:latin typeface="+mn-lt"/>
              <a:ea typeface="+mn-ea"/>
              <a:cs typeface="Arial"/>
            </a:endParaRPr>
          </a:p>
        </p:txBody>
      </p:sp>
      <p:sp>
        <p:nvSpPr>
          <p:cNvPr id="12" name="Text Box 4">
            <a:extLst>
              <a:ext uri="{FF2B5EF4-FFF2-40B4-BE49-F238E27FC236}">
                <a16:creationId xmlns="" xmlns:a16="http://schemas.microsoft.com/office/drawing/2014/main" id="{4E5252CB-E9F1-AC0F-0CE3-C3E23235706A}"/>
              </a:ext>
            </a:extLst>
          </p:cNvPr>
          <p:cNvSpPr txBox="1">
            <a:spLocks noChangeArrowheads="1"/>
          </p:cNvSpPr>
          <p:nvPr/>
        </p:nvSpPr>
        <p:spPr bwMode="auto">
          <a:xfrm>
            <a:off x="926898" y="4350209"/>
            <a:ext cx="1706213" cy="21544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r" eaLnBrk="1" hangingPunct="1"/>
            <a:r>
              <a:rPr lang="da-DK" sz="800" b="1" dirty="0" err="1">
                <a:latin typeface="+mn-lt"/>
                <a:ea typeface="+mn-ea"/>
                <a:cs typeface="Arial"/>
              </a:rPr>
              <a:t>Diminution</a:t>
            </a:r>
            <a:r>
              <a:rPr lang="da-DK" sz="800" b="1" dirty="0">
                <a:latin typeface="+mn-lt"/>
                <a:ea typeface="+mn-ea"/>
                <a:cs typeface="Arial"/>
              </a:rPr>
              <a:t> de la VAF </a:t>
            </a:r>
            <a:r>
              <a:rPr lang="da-DK" sz="800" b="1" dirty="0" err="1">
                <a:latin typeface="+mn-lt"/>
                <a:ea typeface="+mn-ea"/>
                <a:cs typeface="Arial"/>
              </a:rPr>
              <a:t>médiane</a:t>
            </a:r>
            <a:r>
              <a:rPr lang="da-DK" sz="800" b="1" dirty="0">
                <a:latin typeface="+mn-lt"/>
                <a:ea typeface="+mn-ea"/>
                <a:cs typeface="Arial"/>
              </a:rPr>
              <a:t> </a:t>
            </a:r>
          </a:p>
        </p:txBody>
      </p:sp>
      <p:grpSp>
        <p:nvGrpSpPr>
          <p:cNvPr id="20" name="Groupe 19">
            <a:extLst>
              <a:ext uri="{FF2B5EF4-FFF2-40B4-BE49-F238E27FC236}">
                <a16:creationId xmlns="" xmlns:a16="http://schemas.microsoft.com/office/drawing/2014/main" id="{1B96AB6B-8577-1B8D-7513-D71E032587D6}"/>
              </a:ext>
            </a:extLst>
          </p:cNvPr>
          <p:cNvGrpSpPr/>
          <p:nvPr/>
        </p:nvGrpSpPr>
        <p:grpSpPr>
          <a:xfrm>
            <a:off x="10738876" y="271922"/>
            <a:ext cx="1610065" cy="640038"/>
            <a:chOff x="12557207" y="2949137"/>
            <a:chExt cx="1610065" cy="640038"/>
          </a:xfrm>
        </p:grpSpPr>
        <p:grpSp>
          <p:nvGrpSpPr>
            <p:cNvPr id="24" name="Groupe 23">
              <a:extLst>
                <a:ext uri="{FF2B5EF4-FFF2-40B4-BE49-F238E27FC236}">
                  <a16:creationId xmlns="" xmlns:a16="http://schemas.microsoft.com/office/drawing/2014/main" id="{FBE5FFF0-1934-7D22-6404-47C6D3F76256}"/>
                </a:ext>
              </a:extLst>
            </p:cNvPr>
            <p:cNvGrpSpPr/>
            <p:nvPr/>
          </p:nvGrpSpPr>
          <p:grpSpPr>
            <a:xfrm>
              <a:off x="12640959" y="3236302"/>
              <a:ext cx="127901" cy="352873"/>
              <a:chOff x="6197865" y="-862664"/>
              <a:chExt cx="90000" cy="248306"/>
            </a:xfrm>
          </p:grpSpPr>
          <p:sp>
            <p:nvSpPr>
              <p:cNvPr id="25" name="Ellipse 24">
                <a:extLst>
                  <a:ext uri="{FF2B5EF4-FFF2-40B4-BE49-F238E27FC236}">
                    <a16:creationId xmlns="" xmlns:a16="http://schemas.microsoft.com/office/drawing/2014/main" id="{3532B9AC-A445-87FD-0F94-004A605990E9}"/>
                  </a:ext>
                </a:extLst>
              </p:cNvPr>
              <p:cNvSpPr/>
              <p:nvPr/>
            </p:nvSpPr>
            <p:spPr>
              <a:xfrm>
                <a:off x="6197865" y="-862664"/>
                <a:ext cx="90000" cy="90000"/>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1000" dirty="0">
                    <a:solidFill>
                      <a:schemeClr val="tx1"/>
                    </a:solidFill>
                  </a:rPr>
                  <a:t>Négative</a:t>
                </a:r>
              </a:p>
            </p:txBody>
          </p:sp>
          <p:sp>
            <p:nvSpPr>
              <p:cNvPr id="26" name="Ellipse 25">
                <a:extLst>
                  <a:ext uri="{FF2B5EF4-FFF2-40B4-BE49-F238E27FC236}">
                    <a16:creationId xmlns="" xmlns:a16="http://schemas.microsoft.com/office/drawing/2014/main" id="{2E204CBF-AEAD-0623-6D4C-5AD4BA54483E}"/>
                  </a:ext>
                </a:extLst>
              </p:cNvPr>
              <p:cNvSpPr/>
              <p:nvPr/>
            </p:nvSpPr>
            <p:spPr>
              <a:xfrm>
                <a:off x="6197865" y="-704358"/>
                <a:ext cx="90000" cy="90000"/>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rtlCol="0" anchor="ctr"/>
              <a:lstStyle/>
              <a:p>
                <a:r>
                  <a:rPr lang="fr-FR" sz="1000" dirty="0">
                    <a:solidFill>
                      <a:schemeClr val="tx1"/>
                    </a:solidFill>
                  </a:rPr>
                  <a:t>Positive</a:t>
                </a:r>
              </a:p>
            </p:txBody>
          </p:sp>
        </p:grpSp>
        <p:sp>
          <p:nvSpPr>
            <p:cNvPr id="19" name="Text Box 4">
              <a:extLst>
                <a:ext uri="{FF2B5EF4-FFF2-40B4-BE49-F238E27FC236}">
                  <a16:creationId xmlns="" xmlns:a16="http://schemas.microsoft.com/office/drawing/2014/main" id="{0511C88B-3227-8285-0392-9B447EB4F1F3}"/>
                </a:ext>
              </a:extLst>
            </p:cNvPr>
            <p:cNvSpPr txBox="1">
              <a:spLocks noChangeArrowheads="1"/>
            </p:cNvSpPr>
            <p:nvPr/>
          </p:nvSpPr>
          <p:spPr bwMode="auto">
            <a:xfrm>
              <a:off x="12557207" y="2949137"/>
              <a:ext cx="1610065" cy="24622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eaLnBrk="1" hangingPunct="1"/>
              <a:r>
                <a:rPr lang="da-DK" sz="1000" b="1" dirty="0" err="1">
                  <a:latin typeface="+mn-lt"/>
                  <a:ea typeface="+mn-ea"/>
                  <a:cs typeface="Arial"/>
                </a:rPr>
                <a:t>Detection</a:t>
              </a:r>
              <a:r>
                <a:rPr lang="da-DK" sz="1000" b="1" dirty="0">
                  <a:latin typeface="+mn-lt"/>
                  <a:ea typeface="+mn-ea"/>
                  <a:cs typeface="Arial"/>
                </a:rPr>
                <a:t> </a:t>
              </a:r>
              <a:r>
                <a:rPr lang="da-DK" sz="1000" b="1" dirty="0" err="1">
                  <a:latin typeface="+mn-lt"/>
                  <a:ea typeface="+mn-ea"/>
                  <a:cs typeface="Arial"/>
                </a:rPr>
                <a:t>ctDNA</a:t>
              </a:r>
              <a:endParaRPr lang="da-DK" sz="1000" b="1" dirty="0">
                <a:latin typeface="+mn-lt"/>
                <a:ea typeface="+mn-ea"/>
                <a:cs typeface="Arial"/>
              </a:endParaRPr>
            </a:p>
          </p:txBody>
        </p:sp>
      </p:grpSp>
      <p:sp>
        <p:nvSpPr>
          <p:cNvPr id="21" name="Rectangle à coins arrondis 83">
            <a:extLst>
              <a:ext uri="{FF2B5EF4-FFF2-40B4-BE49-F238E27FC236}">
                <a16:creationId xmlns="" xmlns:a16="http://schemas.microsoft.com/office/drawing/2014/main" id="{D6919748-386D-8799-9333-EFEF8C52460C}"/>
              </a:ext>
            </a:extLst>
          </p:cNvPr>
          <p:cNvSpPr/>
          <p:nvPr/>
        </p:nvSpPr>
        <p:spPr>
          <a:xfrm>
            <a:off x="2538484" y="1320195"/>
            <a:ext cx="4392000" cy="3276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3" name="ZoneTexte 22">
            <a:extLst>
              <a:ext uri="{FF2B5EF4-FFF2-40B4-BE49-F238E27FC236}">
                <a16:creationId xmlns="" xmlns:a16="http://schemas.microsoft.com/office/drawing/2014/main" id="{B139CAD1-83BC-F0A8-5881-B1602F17FB6B}"/>
              </a:ext>
            </a:extLst>
          </p:cNvPr>
          <p:cNvSpPr txBox="1"/>
          <p:nvPr/>
        </p:nvSpPr>
        <p:spPr>
          <a:xfrm>
            <a:off x="4135044" y="1130251"/>
            <a:ext cx="1198881" cy="307777"/>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e-DE" sz="1400" b="1" dirty="0" err="1">
                <a:solidFill>
                  <a:srgbClr val="737078"/>
                </a:solidFill>
                <a:latin typeface="+mj-lt"/>
                <a:cs typeface="Arial Narrow" panose="020B0604020202020204" pitchFamily="34" charset="0"/>
              </a:rPr>
              <a:t>Bras</a:t>
            </a:r>
            <a:r>
              <a:rPr lang="de-DE" sz="1400" b="1" dirty="0">
                <a:solidFill>
                  <a:srgbClr val="737078"/>
                </a:solidFill>
                <a:latin typeface="+mj-lt"/>
                <a:cs typeface="Arial Narrow" panose="020B0604020202020204" pitchFamily="34" charset="0"/>
              </a:rPr>
              <a:t> DURVA</a:t>
            </a:r>
            <a:endParaRPr lang="fr-FR" sz="1400" dirty="0">
              <a:solidFill>
                <a:srgbClr val="737078"/>
              </a:solidFill>
              <a:latin typeface="+mj-lt"/>
              <a:cs typeface="Arial Narrow" panose="020B0604020202020204" pitchFamily="34" charset="0"/>
            </a:endParaRPr>
          </a:p>
        </p:txBody>
      </p:sp>
      <p:sp>
        <p:nvSpPr>
          <p:cNvPr id="44" name="Text Box 4">
            <a:extLst>
              <a:ext uri="{FF2B5EF4-FFF2-40B4-BE49-F238E27FC236}">
                <a16:creationId xmlns="" xmlns:a16="http://schemas.microsoft.com/office/drawing/2014/main" id="{2A136EF9-CE3D-68B3-689B-42615103DCA8}"/>
              </a:ext>
            </a:extLst>
          </p:cNvPr>
          <p:cNvSpPr txBox="1">
            <a:spLocks noChangeArrowheads="1"/>
          </p:cNvSpPr>
          <p:nvPr/>
        </p:nvSpPr>
        <p:spPr bwMode="auto">
          <a:xfrm>
            <a:off x="1939883" y="1547660"/>
            <a:ext cx="693228" cy="217751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r" eaLnBrk="1" hangingPunct="1">
              <a:spcBef>
                <a:spcPts val="2000"/>
              </a:spcBef>
            </a:pPr>
            <a:r>
              <a:rPr lang="da-DK" sz="800" dirty="0">
                <a:solidFill>
                  <a:schemeClr val="tx1">
                    <a:lumMod val="65000"/>
                    <a:lumOff val="35000"/>
                  </a:schemeClr>
                </a:solidFill>
                <a:latin typeface="+mn-lt"/>
                <a:ea typeface="+mn-ea"/>
                <a:cs typeface="Arial"/>
              </a:rPr>
              <a:t>10 –</a:t>
            </a:r>
          </a:p>
          <a:p>
            <a:pPr algn="r" eaLnBrk="1" hangingPunct="1">
              <a:spcBef>
                <a:spcPts val="2000"/>
              </a:spcBef>
            </a:pPr>
            <a:r>
              <a:rPr lang="da-DK" sz="800" dirty="0">
                <a:solidFill>
                  <a:schemeClr val="tx1">
                    <a:lumMod val="65000"/>
                    <a:lumOff val="35000"/>
                  </a:schemeClr>
                </a:solidFill>
                <a:latin typeface="+mn-lt"/>
                <a:ea typeface="+mn-ea"/>
                <a:cs typeface="Arial"/>
              </a:rPr>
              <a:t>1 –</a:t>
            </a:r>
          </a:p>
          <a:p>
            <a:pPr algn="r" eaLnBrk="1" hangingPunct="1">
              <a:spcBef>
                <a:spcPts val="2000"/>
              </a:spcBef>
            </a:pPr>
            <a:r>
              <a:rPr lang="da-DK" sz="800" dirty="0">
                <a:solidFill>
                  <a:schemeClr val="tx1">
                    <a:lumMod val="65000"/>
                    <a:lumOff val="35000"/>
                  </a:schemeClr>
                </a:solidFill>
                <a:latin typeface="+mn-lt"/>
                <a:ea typeface="+mn-ea"/>
                <a:cs typeface="Arial"/>
              </a:rPr>
              <a:t>0,1 –</a:t>
            </a:r>
          </a:p>
          <a:p>
            <a:pPr algn="r" eaLnBrk="1" hangingPunct="1">
              <a:spcBef>
                <a:spcPts val="2000"/>
              </a:spcBef>
            </a:pPr>
            <a:r>
              <a:rPr lang="da-DK" sz="800" dirty="0">
                <a:solidFill>
                  <a:schemeClr val="tx1">
                    <a:lumMod val="65000"/>
                    <a:lumOff val="35000"/>
                  </a:schemeClr>
                </a:solidFill>
                <a:latin typeface="+mn-lt"/>
                <a:ea typeface="+mn-ea"/>
                <a:cs typeface="Arial"/>
              </a:rPr>
              <a:t>0,01 –</a:t>
            </a:r>
          </a:p>
          <a:p>
            <a:pPr algn="r" eaLnBrk="1" hangingPunct="1">
              <a:spcBef>
                <a:spcPts val="2000"/>
              </a:spcBef>
            </a:pPr>
            <a:r>
              <a:rPr lang="da-DK" sz="800" dirty="0">
                <a:solidFill>
                  <a:schemeClr val="tx1">
                    <a:lumMod val="65000"/>
                    <a:lumOff val="35000"/>
                  </a:schemeClr>
                </a:solidFill>
                <a:latin typeface="+mn-lt"/>
                <a:ea typeface="+mn-ea"/>
                <a:cs typeface="Arial"/>
              </a:rPr>
              <a:t>0,001 –</a:t>
            </a:r>
          </a:p>
          <a:p>
            <a:pPr algn="r" eaLnBrk="1" hangingPunct="1">
              <a:spcBef>
                <a:spcPts val="2000"/>
              </a:spcBef>
            </a:pPr>
            <a:r>
              <a:rPr lang="da-DK" sz="800" dirty="0">
                <a:solidFill>
                  <a:schemeClr val="tx1">
                    <a:lumMod val="65000"/>
                    <a:lumOff val="35000"/>
                  </a:schemeClr>
                </a:solidFill>
                <a:latin typeface="+mn-lt"/>
                <a:ea typeface="+mn-ea"/>
                <a:cs typeface="Arial"/>
              </a:rPr>
              <a:t>0 –</a:t>
            </a:r>
          </a:p>
        </p:txBody>
      </p:sp>
      <p:cxnSp>
        <p:nvCxnSpPr>
          <p:cNvPr id="158" name="Connecteur droit 157">
            <a:extLst>
              <a:ext uri="{FF2B5EF4-FFF2-40B4-BE49-F238E27FC236}">
                <a16:creationId xmlns="" xmlns:a16="http://schemas.microsoft.com/office/drawing/2014/main" id="{B861A43B-44B0-19E7-C47D-69202C2BD9E6}"/>
              </a:ext>
            </a:extLst>
          </p:cNvPr>
          <p:cNvCxnSpPr>
            <a:cxnSpLocks/>
          </p:cNvCxnSpPr>
          <p:nvPr/>
        </p:nvCxnSpPr>
        <p:spPr>
          <a:xfrm>
            <a:off x="2737682" y="3624299"/>
            <a:ext cx="3924000"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88" name="Groupe 187">
            <a:extLst>
              <a:ext uri="{FF2B5EF4-FFF2-40B4-BE49-F238E27FC236}">
                <a16:creationId xmlns="" xmlns:a16="http://schemas.microsoft.com/office/drawing/2014/main" id="{B0ECB8B5-3E99-184D-9F92-27669F090E56}"/>
              </a:ext>
            </a:extLst>
          </p:cNvPr>
          <p:cNvGrpSpPr/>
          <p:nvPr/>
        </p:nvGrpSpPr>
        <p:grpSpPr>
          <a:xfrm>
            <a:off x="2791745" y="1524800"/>
            <a:ext cx="693229" cy="2584085"/>
            <a:chOff x="2682561" y="1651262"/>
            <a:chExt cx="693229" cy="2584085"/>
          </a:xfrm>
        </p:grpSpPr>
        <p:cxnSp>
          <p:nvCxnSpPr>
            <p:cNvPr id="58" name="Connecteur droit 57">
              <a:extLst>
                <a:ext uri="{FF2B5EF4-FFF2-40B4-BE49-F238E27FC236}">
                  <a16:creationId xmlns="" xmlns:a16="http://schemas.microsoft.com/office/drawing/2014/main" id="{39B3977D-DCC2-5CF2-C379-7A13A849895B}"/>
                </a:ext>
              </a:extLst>
            </p:cNvPr>
            <p:cNvCxnSpPr>
              <a:cxnSpLocks/>
            </p:cNvCxnSpPr>
            <p:nvPr/>
          </p:nvCxnSpPr>
          <p:spPr>
            <a:xfrm>
              <a:off x="3029175" y="1683167"/>
              <a:ext cx="0" cy="1578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 xmlns:a16="http://schemas.microsoft.com/office/drawing/2014/main" id="{C50FC700-8F9F-C7F2-A718-770484192101}"/>
                </a:ext>
              </a:extLst>
            </p:cNvPr>
            <p:cNvSpPr/>
            <p:nvPr/>
          </p:nvSpPr>
          <p:spPr>
            <a:xfrm>
              <a:off x="2777175" y="2092405"/>
              <a:ext cx="504000" cy="54132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 xmlns:a16="http://schemas.microsoft.com/office/drawing/2014/main" id="{28DB3C59-ED0F-70D5-C392-07FF257F7EA6}"/>
                </a:ext>
              </a:extLst>
            </p:cNvPr>
            <p:cNvCxnSpPr>
              <a:cxnSpLocks/>
            </p:cNvCxnSpPr>
            <p:nvPr/>
          </p:nvCxnSpPr>
          <p:spPr>
            <a:xfrm>
              <a:off x="2777175" y="2344282"/>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 xmlns:a16="http://schemas.microsoft.com/office/drawing/2014/main" id="{8AE39381-03EE-9AB5-3DA9-B5A1D85B919B}"/>
                </a:ext>
              </a:extLst>
            </p:cNvPr>
            <p:cNvSpPr/>
            <p:nvPr/>
          </p:nvSpPr>
          <p:spPr>
            <a:xfrm>
              <a:off x="3006207" y="165126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a:extLst>
                <a:ext uri="{FF2B5EF4-FFF2-40B4-BE49-F238E27FC236}">
                  <a16:creationId xmlns="" xmlns:a16="http://schemas.microsoft.com/office/drawing/2014/main" id="{E464AED2-CEDD-BD8E-866C-C1207E5CE3D5}"/>
                </a:ext>
              </a:extLst>
            </p:cNvPr>
            <p:cNvSpPr/>
            <p:nvPr/>
          </p:nvSpPr>
          <p:spPr>
            <a:xfrm>
              <a:off x="3024052" y="16720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a:extLst>
                <a:ext uri="{FF2B5EF4-FFF2-40B4-BE49-F238E27FC236}">
                  <a16:creationId xmlns="" xmlns:a16="http://schemas.microsoft.com/office/drawing/2014/main" id="{319916A0-4D3A-01ED-34EF-A1B9D7D4BF1D}"/>
                </a:ext>
              </a:extLst>
            </p:cNvPr>
            <p:cNvSpPr/>
            <p:nvPr/>
          </p:nvSpPr>
          <p:spPr>
            <a:xfrm>
              <a:off x="3002737" y="17147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Ellipse 104">
              <a:extLst>
                <a:ext uri="{FF2B5EF4-FFF2-40B4-BE49-F238E27FC236}">
                  <a16:creationId xmlns="" xmlns:a16="http://schemas.microsoft.com/office/drawing/2014/main" id="{3864D9B3-7A78-FE79-4AD1-3980326663F7}"/>
                </a:ext>
              </a:extLst>
            </p:cNvPr>
            <p:cNvSpPr/>
            <p:nvPr/>
          </p:nvSpPr>
          <p:spPr>
            <a:xfrm>
              <a:off x="2998675" y="181511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Ellipse 105">
              <a:extLst>
                <a:ext uri="{FF2B5EF4-FFF2-40B4-BE49-F238E27FC236}">
                  <a16:creationId xmlns="" xmlns:a16="http://schemas.microsoft.com/office/drawing/2014/main" id="{C719DC2C-2402-C097-FD39-5D141EAE7548}"/>
                </a:ext>
              </a:extLst>
            </p:cNvPr>
            <p:cNvSpPr/>
            <p:nvPr/>
          </p:nvSpPr>
          <p:spPr>
            <a:xfrm>
              <a:off x="3021262" y="180568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Ellipse 106">
              <a:extLst>
                <a:ext uri="{FF2B5EF4-FFF2-40B4-BE49-F238E27FC236}">
                  <a16:creationId xmlns="" xmlns:a16="http://schemas.microsoft.com/office/drawing/2014/main" id="{4E93E3F3-CF28-06CC-976C-BB83A216816D}"/>
                </a:ext>
              </a:extLst>
            </p:cNvPr>
            <p:cNvSpPr/>
            <p:nvPr/>
          </p:nvSpPr>
          <p:spPr>
            <a:xfrm>
              <a:off x="3021262" y="186760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a:extLst>
                <a:ext uri="{FF2B5EF4-FFF2-40B4-BE49-F238E27FC236}">
                  <a16:creationId xmlns="" xmlns:a16="http://schemas.microsoft.com/office/drawing/2014/main" id="{211B0468-7DE3-180B-B749-33C3472BAD28}"/>
                </a:ext>
              </a:extLst>
            </p:cNvPr>
            <p:cNvSpPr/>
            <p:nvPr/>
          </p:nvSpPr>
          <p:spPr>
            <a:xfrm>
              <a:off x="2997177" y="188259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a:extLst>
                <a:ext uri="{FF2B5EF4-FFF2-40B4-BE49-F238E27FC236}">
                  <a16:creationId xmlns="" xmlns:a16="http://schemas.microsoft.com/office/drawing/2014/main" id="{C60F972F-00C1-F852-B97F-ED2D6B11B3F1}"/>
                </a:ext>
              </a:extLst>
            </p:cNvPr>
            <p:cNvSpPr/>
            <p:nvPr/>
          </p:nvSpPr>
          <p:spPr>
            <a:xfrm>
              <a:off x="3020036" y="189837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Ellipse 109">
              <a:extLst>
                <a:ext uri="{FF2B5EF4-FFF2-40B4-BE49-F238E27FC236}">
                  <a16:creationId xmlns="" xmlns:a16="http://schemas.microsoft.com/office/drawing/2014/main" id="{7E974792-EF5E-90A7-6CD2-CA6A63F64B1A}"/>
                </a:ext>
              </a:extLst>
            </p:cNvPr>
            <p:cNvSpPr/>
            <p:nvPr/>
          </p:nvSpPr>
          <p:spPr>
            <a:xfrm>
              <a:off x="3020036" y="19317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a:extLst>
                <a:ext uri="{FF2B5EF4-FFF2-40B4-BE49-F238E27FC236}">
                  <a16:creationId xmlns="" xmlns:a16="http://schemas.microsoft.com/office/drawing/2014/main" id="{CE6954B4-C919-3061-04FD-6C8E71933FC5}"/>
                </a:ext>
              </a:extLst>
            </p:cNvPr>
            <p:cNvSpPr/>
            <p:nvPr/>
          </p:nvSpPr>
          <p:spPr>
            <a:xfrm>
              <a:off x="2986360" y="191823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a:extLst>
                <a:ext uri="{FF2B5EF4-FFF2-40B4-BE49-F238E27FC236}">
                  <a16:creationId xmlns="" xmlns:a16="http://schemas.microsoft.com/office/drawing/2014/main" id="{EABA99E7-2BEE-784C-76AD-BE7236D5B398}"/>
                </a:ext>
              </a:extLst>
            </p:cNvPr>
            <p:cNvSpPr/>
            <p:nvPr/>
          </p:nvSpPr>
          <p:spPr>
            <a:xfrm>
              <a:off x="3000133" y="19474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a:extLst>
                <a:ext uri="{FF2B5EF4-FFF2-40B4-BE49-F238E27FC236}">
                  <a16:creationId xmlns="" xmlns:a16="http://schemas.microsoft.com/office/drawing/2014/main" id="{3F006A9F-892B-8FDF-9C8E-B8A07B814FC2}"/>
                </a:ext>
              </a:extLst>
            </p:cNvPr>
            <p:cNvSpPr/>
            <p:nvPr/>
          </p:nvSpPr>
          <p:spPr>
            <a:xfrm>
              <a:off x="3000133" y="20617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a:extLst>
                <a:ext uri="{FF2B5EF4-FFF2-40B4-BE49-F238E27FC236}">
                  <a16:creationId xmlns="" xmlns:a16="http://schemas.microsoft.com/office/drawing/2014/main" id="{C748012C-3C25-4DBF-C727-9FC1E93CB01A}"/>
                </a:ext>
              </a:extLst>
            </p:cNvPr>
            <p:cNvSpPr/>
            <p:nvPr/>
          </p:nvSpPr>
          <p:spPr>
            <a:xfrm>
              <a:off x="3029066" y="204496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a:extLst>
                <a:ext uri="{FF2B5EF4-FFF2-40B4-BE49-F238E27FC236}">
                  <a16:creationId xmlns="" xmlns:a16="http://schemas.microsoft.com/office/drawing/2014/main" id="{9420EA45-9F50-84CA-F7BE-3495A27F10CC}"/>
                </a:ext>
              </a:extLst>
            </p:cNvPr>
            <p:cNvSpPr/>
            <p:nvPr/>
          </p:nvSpPr>
          <p:spPr>
            <a:xfrm>
              <a:off x="3014599" y="20822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a:extLst>
                <a:ext uri="{FF2B5EF4-FFF2-40B4-BE49-F238E27FC236}">
                  <a16:creationId xmlns="" xmlns:a16="http://schemas.microsoft.com/office/drawing/2014/main" id="{9E891AD2-2778-EBA7-027E-F485CC23ED93}"/>
                </a:ext>
              </a:extLst>
            </p:cNvPr>
            <p:cNvSpPr/>
            <p:nvPr/>
          </p:nvSpPr>
          <p:spPr>
            <a:xfrm>
              <a:off x="3014599" y="21084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a:extLst>
                <a:ext uri="{FF2B5EF4-FFF2-40B4-BE49-F238E27FC236}">
                  <a16:creationId xmlns="" xmlns:a16="http://schemas.microsoft.com/office/drawing/2014/main" id="{01A7E7D0-8A4F-D78F-2B83-8BB83F3F1986}"/>
                </a:ext>
              </a:extLst>
            </p:cNvPr>
            <p:cNvSpPr/>
            <p:nvPr/>
          </p:nvSpPr>
          <p:spPr>
            <a:xfrm>
              <a:off x="3006323" y="21422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a:extLst>
                <a:ext uri="{FF2B5EF4-FFF2-40B4-BE49-F238E27FC236}">
                  <a16:creationId xmlns="" xmlns:a16="http://schemas.microsoft.com/office/drawing/2014/main" id="{073A8553-97A5-EB6A-9343-3B37F392BA04}"/>
                </a:ext>
              </a:extLst>
            </p:cNvPr>
            <p:cNvSpPr/>
            <p:nvPr/>
          </p:nvSpPr>
          <p:spPr>
            <a:xfrm>
              <a:off x="3006323" y="21922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a:extLst>
                <a:ext uri="{FF2B5EF4-FFF2-40B4-BE49-F238E27FC236}">
                  <a16:creationId xmlns="" xmlns:a16="http://schemas.microsoft.com/office/drawing/2014/main" id="{9CD1741A-679F-52E3-A69B-B4D8357F8ED7}"/>
                </a:ext>
              </a:extLst>
            </p:cNvPr>
            <p:cNvSpPr/>
            <p:nvPr/>
          </p:nvSpPr>
          <p:spPr>
            <a:xfrm>
              <a:off x="3006323" y="223747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Ellipse 119">
              <a:extLst>
                <a:ext uri="{FF2B5EF4-FFF2-40B4-BE49-F238E27FC236}">
                  <a16:creationId xmlns="" xmlns:a16="http://schemas.microsoft.com/office/drawing/2014/main" id="{767334B3-3C02-9E64-19A3-21DD978C3362}"/>
                </a:ext>
              </a:extLst>
            </p:cNvPr>
            <p:cNvSpPr/>
            <p:nvPr/>
          </p:nvSpPr>
          <p:spPr>
            <a:xfrm>
              <a:off x="3040612" y="225174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a:extLst>
                <a:ext uri="{FF2B5EF4-FFF2-40B4-BE49-F238E27FC236}">
                  <a16:creationId xmlns="" xmlns:a16="http://schemas.microsoft.com/office/drawing/2014/main" id="{5D02A7DD-CDDA-E64A-248B-5AA7C5446D26}"/>
                </a:ext>
              </a:extLst>
            </p:cNvPr>
            <p:cNvSpPr/>
            <p:nvPr/>
          </p:nvSpPr>
          <p:spPr>
            <a:xfrm>
              <a:off x="3029066" y="228181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llipse 121">
              <a:extLst>
                <a:ext uri="{FF2B5EF4-FFF2-40B4-BE49-F238E27FC236}">
                  <a16:creationId xmlns="" xmlns:a16="http://schemas.microsoft.com/office/drawing/2014/main" id="{15C49A7D-ACAF-2068-21C3-901CC7146597}"/>
                </a:ext>
              </a:extLst>
            </p:cNvPr>
            <p:cNvSpPr/>
            <p:nvPr/>
          </p:nvSpPr>
          <p:spPr>
            <a:xfrm>
              <a:off x="2987791" y="225555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a:extLst>
                <a:ext uri="{FF2B5EF4-FFF2-40B4-BE49-F238E27FC236}">
                  <a16:creationId xmlns="" xmlns:a16="http://schemas.microsoft.com/office/drawing/2014/main" id="{438592EE-C5BF-6643-A5AC-04DE293039B2}"/>
                </a:ext>
              </a:extLst>
            </p:cNvPr>
            <p:cNvSpPr/>
            <p:nvPr/>
          </p:nvSpPr>
          <p:spPr>
            <a:xfrm>
              <a:off x="2993660" y="229119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a:extLst>
                <a:ext uri="{FF2B5EF4-FFF2-40B4-BE49-F238E27FC236}">
                  <a16:creationId xmlns="" xmlns:a16="http://schemas.microsoft.com/office/drawing/2014/main" id="{7253BE89-8E53-569D-789E-44AD2678BA26}"/>
                </a:ext>
              </a:extLst>
            </p:cNvPr>
            <p:cNvSpPr/>
            <p:nvPr/>
          </p:nvSpPr>
          <p:spPr>
            <a:xfrm>
              <a:off x="3011022" y="227066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a:extLst>
                <a:ext uri="{FF2B5EF4-FFF2-40B4-BE49-F238E27FC236}">
                  <a16:creationId xmlns="" xmlns:a16="http://schemas.microsoft.com/office/drawing/2014/main" id="{E761B089-73F0-4A27-12A4-31BDF3FA48C4}"/>
                </a:ext>
              </a:extLst>
            </p:cNvPr>
            <p:cNvSpPr/>
            <p:nvPr/>
          </p:nvSpPr>
          <p:spPr>
            <a:xfrm>
              <a:off x="3011022" y="230876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a:extLst>
                <a:ext uri="{FF2B5EF4-FFF2-40B4-BE49-F238E27FC236}">
                  <a16:creationId xmlns="" xmlns:a16="http://schemas.microsoft.com/office/drawing/2014/main" id="{3E56FBEF-429A-7429-56C1-68B3E54CE7FA}"/>
                </a:ext>
              </a:extLst>
            </p:cNvPr>
            <p:cNvSpPr/>
            <p:nvPr/>
          </p:nvSpPr>
          <p:spPr>
            <a:xfrm>
              <a:off x="3011022" y="233972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a:extLst>
                <a:ext uri="{FF2B5EF4-FFF2-40B4-BE49-F238E27FC236}">
                  <a16:creationId xmlns="" xmlns:a16="http://schemas.microsoft.com/office/drawing/2014/main" id="{2AB976B3-0FFF-C5BD-A1BD-E9EC858D1D75}"/>
                </a:ext>
              </a:extLst>
            </p:cNvPr>
            <p:cNvSpPr/>
            <p:nvPr/>
          </p:nvSpPr>
          <p:spPr>
            <a:xfrm>
              <a:off x="3011022" y="23754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a:extLst>
                <a:ext uri="{FF2B5EF4-FFF2-40B4-BE49-F238E27FC236}">
                  <a16:creationId xmlns="" xmlns:a16="http://schemas.microsoft.com/office/drawing/2014/main" id="{FAFC2625-D3C4-10D4-359B-8AF7A488C93B}"/>
                </a:ext>
              </a:extLst>
            </p:cNvPr>
            <p:cNvSpPr/>
            <p:nvPr/>
          </p:nvSpPr>
          <p:spPr>
            <a:xfrm>
              <a:off x="2992978" y="235177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a:extLst>
                <a:ext uri="{FF2B5EF4-FFF2-40B4-BE49-F238E27FC236}">
                  <a16:creationId xmlns="" xmlns:a16="http://schemas.microsoft.com/office/drawing/2014/main" id="{0C75CA75-13B9-2957-5AD8-FF578845AFBE}"/>
                </a:ext>
              </a:extLst>
            </p:cNvPr>
            <p:cNvSpPr/>
            <p:nvPr/>
          </p:nvSpPr>
          <p:spPr>
            <a:xfrm>
              <a:off x="3013223" y="23581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a:extLst>
                <a:ext uri="{FF2B5EF4-FFF2-40B4-BE49-F238E27FC236}">
                  <a16:creationId xmlns="" xmlns:a16="http://schemas.microsoft.com/office/drawing/2014/main" id="{D88CE0DE-0D20-8C23-9037-9E68DC3B72E2}"/>
                </a:ext>
              </a:extLst>
            </p:cNvPr>
            <p:cNvSpPr/>
            <p:nvPr/>
          </p:nvSpPr>
          <p:spPr>
            <a:xfrm>
              <a:off x="3013223" y="241769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a:extLst>
                <a:ext uri="{FF2B5EF4-FFF2-40B4-BE49-F238E27FC236}">
                  <a16:creationId xmlns="" xmlns:a16="http://schemas.microsoft.com/office/drawing/2014/main" id="{8B18311B-0E4B-26F4-895C-FA7217A8044A}"/>
                </a:ext>
              </a:extLst>
            </p:cNvPr>
            <p:cNvSpPr/>
            <p:nvPr/>
          </p:nvSpPr>
          <p:spPr>
            <a:xfrm>
              <a:off x="3009219" y="245342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a:extLst>
                <a:ext uri="{FF2B5EF4-FFF2-40B4-BE49-F238E27FC236}">
                  <a16:creationId xmlns="" xmlns:a16="http://schemas.microsoft.com/office/drawing/2014/main" id="{12B8653A-DA8D-CCD6-AD7D-8DC5D4D96E5A}"/>
                </a:ext>
              </a:extLst>
            </p:cNvPr>
            <p:cNvSpPr/>
            <p:nvPr/>
          </p:nvSpPr>
          <p:spPr>
            <a:xfrm>
              <a:off x="3022992" y="248150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a:extLst>
                <a:ext uri="{FF2B5EF4-FFF2-40B4-BE49-F238E27FC236}">
                  <a16:creationId xmlns="" xmlns:a16="http://schemas.microsoft.com/office/drawing/2014/main" id="{C82898CB-F078-5D63-BA91-FC99A3782D3A}"/>
                </a:ext>
              </a:extLst>
            </p:cNvPr>
            <p:cNvSpPr/>
            <p:nvPr/>
          </p:nvSpPr>
          <p:spPr>
            <a:xfrm>
              <a:off x="3000133" y="249121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 xmlns:a16="http://schemas.microsoft.com/office/drawing/2014/main" id="{9E702339-4E74-08CC-6A37-7BAD69F2C53F}"/>
                </a:ext>
              </a:extLst>
            </p:cNvPr>
            <p:cNvSpPr/>
            <p:nvPr/>
          </p:nvSpPr>
          <p:spPr>
            <a:xfrm>
              <a:off x="3019404" y="252188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a:extLst>
                <a:ext uri="{FF2B5EF4-FFF2-40B4-BE49-F238E27FC236}">
                  <a16:creationId xmlns="" xmlns:a16="http://schemas.microsoft.com/office/drawing/2014/main" id="{7356D333-E838-AD58-2FC8-6D372F5C0E47}"/>
                </a:ext>
              </a:extLst>
            </p:cNvPr>
            <p:cNvSpPr/>
            <p:nvPr/>
          </p:nvSpPr>
          <p:spPr>
            <a:xfrm>
              <a:off x="2988013" y="252182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 xmlns:a16="http://schemas.microsoft.com/office/drawing/2014/main" id="{D8DF2F95-1DE3-BD93-F7CD-A3566B7FDCF3}"/>
                </a:ext>
              </a:extLst>
            </p:cNvPr>
            <p:cNvSpPr/>
            <p:nvPr/>
          </p:nvSpPr>
          <p:spPr>
            <a:xfrm>
              <a:off x="2971804" y="25347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 xmlns:a16="http://schemas.microsoft.com/office/drawing/2014/main" id="{9665AA90-2E6D-488A-7C59-0E41F7231BAE}"/>
                </a:ext>
              </a:extLst>
            </p:cNvPr>
            <p:cNvSpPr/>
            <p:nvPr/>
          </p:nvSpPr>
          <p:spPr>
            <a:xfrm>
              <a:off x="3006593" y="253692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a:extLst>
                <a:ext uri="{FF2B5EF4-FFF2-40B4-BE49-F238E27FC236}">
                  <a16:creationId xmlns="" xmlns:a16="http://schemas.microsoft.com/office/drawing/2014/main" id="{317AD158-978B-9FB6-F0B6-2AA5122DC631}"/>
                </a:ext>
              </a:extLst>
            </p:cNvPr>
            <p:cNvSpPr/>
            <p:nvPr/>
          </p:nvSpPr>
          <p:spPr>
            <a:xfrm>
              <a:off x="3006593" y="259646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a:extLst>
                <a:ext uri="{FF2B5EF4-FFF2-40B4-BE49-F238E27FC236}">
                  <a16:creationId xmlns="" xmlns:a16="http://schemas.microsoft.com/office/drawing/2014/main" id="{F06EEE0F-2DED-5EE9-DA6B-AB5D58393AEC}"/>
                </a:ext>
              </a:extLst>
            </p:cNvPr>
            <p:cNvSpPr/>
            <p:nvPr/>
          </p:nvSpPr>
          <p:spPr>
            <a:xfrm>
              <a:off x="3006593" y="26417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a:extLst>
                <a:ext uri="{FF2B5EF4-FFF2-40B4-BE49-F238E27FC236}">
                  <a16:creationId xmlns="" xmlns:a16="http://schemas.microsoft.com/office/drawing/2014/main" id="{BF0ACB95-7F3A-CE8C-9224-537DDFDFF2F6}"/>
                </a:ext>
              </a:extLst>
            </p:cNvPr>
            <p:cNvSpPr/>
            <p:nvPr/>
          </p:nvSpPr>
          <p:spPr>
            <a:xfrm>
              <a:off x="3020035" y="266098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a:extLst>
                <a:ext uri="{FF2B5EF4-FFF2-40B4-BE49-F238E27FC236}">
                  <a16:creationId xmlns="" xmlns:a16="http://schemas.microsoft.com/office/drawing/2014/main" id="{1106D3DE-95DB-31B8-A365-8E4C1CECB2A5}"/>
                </a:ext>
              </a:extLst>
            </p:cNvPr>
            <p:cNvSpPr/>
            <p:nvPr/>
          </p:nvSpPr>
          <p:spPr>
            <a:xfrm>
              <a:off x="3006206" y="266456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a:extLst>
                <a:ext uri="{FF2B5EF4-FFF2-40B4-BE49-F238E27FC236}">
                  <a16:creationId xmlns="" xmlns:a16="http://schemas.microsoft.com/office/drawing/2014/main" id="{D1CD092E-F168-71EE-B407-6DC8C383D9F6}"/>
                </a:ext>
              </a:extLst>
            </p:cNvPr>
            <p:cNvSpPr/>
            <p:nvPr/>
          </p:nvSpPr>
          <p:spPr>
            <a:xfrm>
              <a:off x="3006206" y="269313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a:extLst>
                <a:ext uri="{FF2B5EF4-FFF2-40B4-BE49-F238E27FC236}">
                  <a16:creationId xmlns="" xmlns:a16="http://schemas.microsoft.com/office/drawing/2014/main" id="{D588FB14-D127-34E3-01A2-BBAE343CAAE2}"/>
                </a:ext>
              </a:extLst>
            </p:cNvPr>
            <p:cNvSpPr/>
            <p:nvPr/>
          </p:nvSpPr>
          <p:spPr>
            <a:xfrm>
              <a:off x="3006206" y="274314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a:extLst>
                <a:ext uri="{FF2B5EF4-FFF2-40B4-BE49-F238E27FC236}">
                  <a16:creationId xmlns="" xmlns:a16="http://schemas.microsoft.com/office/drawing/2014/main" id="{660A3A50-B267-5B43-17D2-A5320F8360FB}"/>
                </a:ext>
              </a:extLst>
            </p:cNvPr>
            <p:cNvSpPr/>
            <p:nvPr/>
          </p:nvSpPr>
          <p:spPr>
            <a:xfrm>
              <a:off x="3006206" y="278838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a:extLst>
                <a:ext uri="{FF2B5EF4-FFF2-40B4-BE49-F238E27FC236}">
                  <a16:creationId xmlns="" xmlns:a16="http://schemas.microsoft.com/office/drawing/2014/main" id="{03F1761F-D721-832D-29C1-34DBFBE1E16C}"/>
                </a:ext>
              </a:extLst>
            </p:cNvPr>
            <p:cNvSpPr/>
            <p:nvPr/>
          </p:nvSpPr>
          <p:spPr>
            <a:xfrm>
              <a:off x="3006206" y="291013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a:extLst>
                <a:ext uri="{FF2B5EF4-FFF2-40B4-BE49-F238E27FC236}">
                  <a16:creationId xmlns="" xmlns:a16="http://schemas.microsoft.com/office/drawing/2014/main" id="{006FB883-3E5E-EAE0-4E5D-C5FBDA022734}"/>
                </a:ext>
              </a:extLst>
            </p:cNvPr>
            <p:cNvSpPr/>
            <p:nvPr/>
          </p:nvSpPr>
          <p:spPr>
            <a:xfrm>
              <a:off x="3026915" y="295301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a:extLst>
                <a:ext uri="{FF2B5EF4-FFF2-40B4-BE49-F238E27FC236}">
                  <a16:creationId xmlns="" xmlns:a16="http://schemas.microsoft.com/office/drawing/2014/main" id="{BAC5B054-A658-05C3-CB83-B42FE7912754}"/>
                </a:ext>
              </a:extLst>
            </p:cNvPr>
            <p:cNvSpPr/>
            <p:nvPr/>
          </p:nvSpPr>
          <p:spPr>
            <a:xfrm>
              <a:off x="3000812" y="295972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a:extLst>
                <a:ext uri="{FF2B5EF4-FFF2-40B4-BE49-F238E27FC236}">
                  <a16:creationId xmlns="" xmlns:a16="http://schemas.microsoft.com/office/drawing/2014/main" id="{8B38B2C8-AF23-16A3-53F9-C5D0B75A9CE2}"/>
                </a:ext>
              </a:extLst>
            </p:cNvPr>
            <p:cNvSpPr/>
            <p:nvPr/>
          </p:nvSpPr>
          <p:spPr>
            <a:xfrm>
              <a:off x="3000812" y="297639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a:extLst>
                <a:ext uri="{FF2B5EF4-FFF2-40B4-BE49-F238E27FC236}">
                  <a16:creationId xmlns="" xmlns:a16="http://schemas.microsoft.com/office/drawing/2014/main" id="{F382C0F6-682F-0138-6A5A-2100FEAA6147}"/>
                </a:ext>
              </a:extLst>
            </p:cNvPr>
            <p:cNvSpPr/>
            <p:nvPr/>
          </p:nvSpPr>
          <p:spPr>
            <a:xfrm>
              <a:off x="3000812" y="305021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a:extLst>
                <a:ext uri="{FF2B5EF4-FFF2-40B4-BE49-F238E27FC236}">
                  <a16:creationId xmlns="" xmlns:a16="http://schemas.microsoft.com/office/drawing/2014/main" id="{3CE878B1-EBCE-4FBD-146D-1EFE5C7F1D2E}"/>
                </a:ext>
              </a:extLst>
            </p:cNvPr>
            <p:cNvSpPr/>
            <p:nvPr/>
          </p:nvSpPr>
          <p:spPr>
            <a:xfrm>
              <a:off x="3000812" y="304069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a:extLst>
                <a:ext uri="{FF2B5EF4-FFF2-40B4-BE49-F238E27FC236}">
                  <a16:creationId xmlns="" xmlns:a16="http://schemas.microsoft.com/office/drawing/2014/main" id="{33AAA196-8A1C-7643-B762-3CA0A1EC677C}"/>
                </a:ext>
              </a:extLst>
            </p:cNvPr>
            <p:cNvSpPr/>
            <p:nvPr/>
          </p:nvSpPr>
          <p:spPr>
            <a:xfrm>
              <a:off x="3024624" y="304069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a:extLst>
                <a:ext uri="{FF2B5EF4-FFF2-40B4-BE49-F238E27FC236}">
                  <a16:creationId xmlns="" xmlns:a16="http://schemas.microsoft.com/office/drawing/2014/main" id="{4F44FC41-CE46-58A0-1E52-F6B34DAD719C}"/>
                </a:ext>
              </a:extLst>
            </p:cNvPr>
            <p:cNvSpPr/>
            <p:nvPr/>
          </p:nvSpPr>
          <p:spPr>
            <a:xfrm>
              <a:off x="3008457" y="310401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Ellipse 152">
              <a:extLst>
                <a:ext uri="{FF2B5EF4-FFF2-40B4-BE49-F238E27FC236}">
                  <a16:creationId xmlns="" xmlns:a16="http://schemas.microsoft.com/office/drawing/2014/main" id="{42005189-B376-A9A3-F997-AD2DB7AD4FE9}"/>
                </a:ext>
              </a:extLst>
            </p:cNvPr>
            <p:cNvSpPr/>
            <p:nvPr/>
          </p:nvSpPr>
          <p:spPr>
            <a:xfrm>
              <a:off x="3008457" y="316592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Ellipse 153">
              <a:extLst>
                <a:ext uri="{FF2B5EF4-FFF2-40B4-BE49-F238E27FC236}">
                  <a16:creationId xmlns="" xmlns:a16="http://schemas.microsoft.com/office/drawing/2014/main" id="{6BF16929-D2AD-BE6D-894C-18FCB2F8BA37}"/>
                </a:ext>
              </a:extLst>
            </p:cNvPr>
            <p:cNvSpPr/>
            <p:nvPr/>
          </p:nvSpPr>
          <p:spPr>
            <a:xfrm>
              <a:off x="3022214" y="319210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Ellipse 154">
              <a:extLst>
                <a:ext uri="{FF2B5EF4-FFF2-40B4-BE49-F238E27FC236}">
                  <a16:creationId xmlns="" xmlns:a16="http://schemas.microsoft.com/office/drawing/2014/main" id="{6E118FF6-C5A1-9192-E09D-5158DC546666}"/>
                </a:ext>
              </a:extLst>
            </p:cNvPr>
            <p:cNvSpPr/>
            <p:nvPr/>
          </p:nvSpPr>
          <p:spPr>
            <a:xfrm>
              <a:off x="3006593" y="320549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Rectangle : coins arrondis 155">
              <a:extLst>
                <a:ext uri="{FF2B5EF4-FFF2-40B4-BE49-F238E27FC236}">
                  <a16:creationId xmlns="" xmlns:a16="http://schemas.microsoft.com/office/drawing/2014/main" id="{C712968C-00FD-C268-09E0-F6305655DE83}"/>
                </a:ext>
              </a:extLst>
            </p:cNvPr>
            <p:cNvSpPr/>
            <p:nvPr/>
          </p:nvSpPr>
          <p:spPr>
            <a:xfrm>
              <a:off x="2979288" y="3646355"/>
              <a:ext cx="90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7" name="Text Box 4">
              <a:extLst>
                <a:ext uri="{FF2B5EF4-FFF2-40B4-BE49-F238E27FC236}">
                  <a16:creationId xmlns="" xmlns:a16="http://schemas.microsoft.com/office/drawing/2014/main" id="{0ED15869-DCB4-B196-20F7-81AF2431EA38}"/>
                </a:ext>
              </a:extLst>
            </p:cNvPr>
            <p:cNvSpPr txBox="1">
              <a:spLocks noChangeArrowheads="1"/>
            </p:cNvSpPr>
            <p:nvPr/>
          </p:nvSpPr>
          <p:spPr bwMode="auto">
            <a:xfrm>
              <a:off x="2682561"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C1D1</a:t>
              </a:r>
            </a:p>
            <a:p>
              <a:pPr algn="ctr" eaLnBrk="1" hangingPunct="1"/>
              <a:r>
                <a:rPr lang="da-DK" sz="800" dirty="0">
                  <a:latin typeface="+mn-lt"/>
                  <a:ea typeface="+mn-ea"/>
                  <a:cs typeface="Arial"/>
                </a:rPr>
                <a:t>90%</a:t>
              </a:r>
              <a:br>
                <a:rPr lang="da-DK" sz="800" dirty="0">
                  <a:latin typeface="+mn-lt"/>
                  <a:ea typeface="+mn-ea"/>
                  <a:cs typeface="Arial"/>
                </a:rPr>
              </a:br>
              <a:r>
                <a:rPr lang="da-DK" sz="800" dirty="0">
                  <a:latin typeface="+mn-lt"/>
                  <a:ea typeface="+mn-ea"/>
                  <a:cs typeface="Arial"/>
                </a:rPr>
                <a:t>(74/82)</a:t>
              </a:r>
            </a:p>
          </p:txBody>
        </p:sp>
        <p:cxnSp>
          <p:nvCxnSpPr>
            <p:cNvPr id="159" name="Connecteur droit 158">
              <a:extLst>
                <a:ext uri="{FF2B5EF4-FFF2-40B4-BE49-F238E27FC236}">
                  <a16:creationId xmlns="" xmlns:a16="http://schemas.microsoft.com/office/drawing/2014/main" id="{6AC9B88B-CDD8-0CEE-0920-C275716CC38F}"/>
                </a:ext>
              </a:extLst>
            </p:cNvPr>
            <p:cNvCxnSpPr>
              <a:cxnSpLocks/>
            </p:cNvCxnSpPr>
            <p:nvPr/>
          </p:nvCxnSpPr>
          <p:spPr>
            <a:xfrm>
              <a:off x="3029175"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93" name="Groupe 192">
            <a:extLst>
              <a:ext uri="{FF2B5EF4-FFF2-40B4-BE49-F238E27FC236}">
                <a16:creationId xmlns="" xmlns:a16="http://schemas.microsoft.com/office/drawing/2014/main" id="{193AAB47-B6FA-D3D5-645E-3CE9CD90E64E}"/>
              </a:ext>
            </a:extLst>
          </p:cNvPr>
          <p:cNvGrpSpPr/>
          <p:nvPr/>
        </p:nvGrpSpPr>
        <p:grpSpPr>
          <a:xfrm>
            <a:off x="3593471" y="1512928"/>
            <a:ext cx="693229" cy="2595957"/>
            <a:chOff x="3484286" y="1639390"/>
            <a:chExt cx="693229" cy="2595957"/>
          </a:xfrm>
        </p:grpSpPr>
        <p:cxnSp>
          <p:nvCxnSpPr>
            <p:cNvPr id="160" name="Connecteur droit 159">
              <a:extLst>
                <a:ext uri="{FF2B5EF4-FFF2-40B4-BE49-F238E27FC236}">
                  <a16:creationId xmlns="" xmlns:a16="http://schemas.microsoft.com/office/drawing/2014/main" id="{C006798F-77DB-DF33-9346-1BF342EFD432}"/>
                </a:ext>
              </a:extLst>
            </p:cNvPr>
            <p:cNvCxnSpPr>
              <a:cxnSpLocks/>
            </p:cNvCxnSpPr>
            <p:nvPr/>
          </p:nvCxnSpPr>
          <p:spPr>
            <a:xfrm>
              <a:off x="3830900" y="1639390"/>
              <a:ext cx="0" cy="20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 xmlns:a16="http://schemas.microsoft.com/office/drawing/2014/main" id="{9D304911-C4E2-DDCB-56AB-9190DCD595FF}"/>
                </a:ext>
              </a:extLst>
            </p:cNvPr>
            <p:cNvSpPr/>
            <p:nvPr/>
          </p:nvSpPr>
          <p:spPr>
            <a:xfrm>
              <a:off x="3578900" y="2545083"/>
              <a:ext cx="504000" cy="6859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2" name="Connecteur droit 161">
              <a:extLst>
                <a:ext uri="{FF2B5EF4-FFF2-40B4-BE49-F238E27FC236}">
                  <a16:creationId xmlns="" xmlns:a16="http://schemas.microsoft.com/office/drawing/2014/main" id="{4BADE574-2797-951E-4A74-EC0E81DF9A7E}"/>
                </a:ext>
              </a:extLst>
            </p:cNvPr>
            <p:cNvCxnSpPr>
              <a:cxnSpLocks/>
            </p:cNvCxnSpPr>
            <p:nvPr/>
          </p:nvCxnSpPr>
          <p:spPr>
            <a:xfrm>
              <a:off x="3578900" y="2894240"/>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 Box 4">
              <a:extLst>
                <a:ext uri="{FF2B5EF4-FFF2-40B4-BE49-F238E27FC236}">
                  <a16:creationId xmlns="" xmlns:a16="http://schemas.microsoft.com/office/drawing/2014/main" id="{29CF75DD-22F9-8E38-11E8-95BD5C9154E0}"/>
                </a:ext>
              </a:extLst>
            </p:cNvPr>
            <p:cNvSpPr txBox="1">
              <a:spLocks noChangeArrowheads="1"/>
            </p:cNvSpPr>
            <p:nvPr/>
          </p:nvSpPr>
          <p:spPr bwMode="auto">
            <a:xfrm>
              <a:off x="3484286"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C2D1</a:t>
              </a:r>
            </a:p>
            <a:p>
              <a:pPr algn="ctr" eaLnBrk="1" hangingPunct="1"/>
              <a:r>
                <a:rPr lang="da-DK" sz="800" dirty="0">
                  <a:latin typeface="+mn-lt"/>
                  <a:ea typeface="+mn-ea"/>
                  <a:cs typeface="Arial"/>
                </a:rPr>
                <a:t>61%</a:t>
              </a:r>
              <a:br>
                <a:rPr lang="da-DK" sz="800" dirty="0">
                  <a:latin typeface="+mn-lt"/>
                  <a:ea typeface="+mn-ea"/>
                  <a:cs typeface="Arial"/>
                </a:rPr>
              </a:br>
              <a:r>
                <a:rPr lang="da-DK" sz="800" dirty="0">
                  <a:latin typeface="+mn-lt"/>
                  <a:ea typeface="+mn-ea"/>
                  <a:cs typeface="Arial"/>
                </a:rPr>
                <a:t>(53/87)</a:t>
              </a:r>
            </a:p>
          </p:txBody>
        </p:sp>
        <p:cxnSp>
          <p:nvCxnSpPr>
            <p:cNvPr id="164" name="Connecteur droit 163">
              <a:extLst>
                <a:ext uri="{FF2B5EF4-FFF2-40B4-BE49-F238E27FC236}">
                  <a16:creationId xmlns="" xmlns:a16="http://schemas.microsoft.com/office/drawing/2014/main" id="{64785387-297F-685F-B5E1-9950A4136A07}"/>
                </a:ext>
              </a:extLst>
            </p:cNvPr>
            <p:cNvCxnSpPr>
              <a:cxnSpLocks/>
            </p:cNvCxnSpPr>
            <p:nvPr/>
          </p:nvCxnSpPr>
          <p:spPr>
            <a:xfrm>
              <a:off x="3830900"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94" name="Groupe 193">
            <a:extLst>
              <a:ext uri="{FF2B5EF4-FFF2-40B4-BE49-F238E27FC236}">
                <a16:creationId xmlns="" xmlns:a16="http://schemas.microsoft.com/office/drawing/2014/main" id="{9B522E6E-5BA5-7A4B-0401-AEA855C2AF79}"/>
              </a:ext>
            </a:extLst>
          </p:cNvPr>
          <p:cNvGrpSpPr/>
          <p:nvPr/>
        </p:nvGrpSpPr>
        <p:grpSpPr>
          <a:xfrm>
            <a:off x="4395197" y="1556705"/>
            <a:ext cx="693229" cy="2552180"/>
            <a:chOff x="4281678" y="1683167"/>
            <a:chExt cx="693229" cy="2552180"/>
          </a:xfrm>
        </p:grpSpPr>
        <p:cxnSp>
          <p:nvCxnSpPr>
            <p:cNvPr id="165" name="Connecteur droit 164">
              <a:extLst>
                <a:ext uri="{FF2B5EF4-FFF2-40B4-BE49-F238E27FC236}">
                  <a16:creationId xmlns="" xmlns:a16="http://schemas.microsoft.com/office/drawing/2014/main" id="{727B25C8-0E1A-A4CF-D412-6AB8DA6B48E2}"/>
                </a:ext>
              </a:extLst>
            </p:cNvPr>
            <p:cNvCxnSpPr>
              <a:cxnSpLocks/>
            </p:cNvCxnSpPr>
            <p:nvPr/>
          </p:nvCxnSpPr>
          <p:spPr>
            <a:xfrm>
              <a:off x="4628292" y="1683167"/>
              <a:ext cx="0" cy="1578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 xmlns:a16="http://schemas.microsoft.com/office/drawing/2014/main" id="{1C9CC497-D8E8-031F-79AB-D8109D4B9475}"/>
                </a:ext>
              </a:extLst>
            </p:cNvPr>
            <p:cNvSpPr/>
            <p:nvPr/>
          </p:nvSpPr>
          <p:spPr>
            <a:xfrm>
              <a:off x="4376292" y="2851766"/>
              <a:ext cx="504000" cy="8120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7" name="Connecteur droit 166">
              <a:extLst>
                <a:ext uri="{FF2B5EF4-FFF2-40B4-BE49-F238E27FC236}">
                  <a16:creationId xmlns="" xmlns:a16="http://schemas.microsoft.com/office/drawing/2014/main" id="{EB8CC941-9726-144E-2FAB-682424372785}"/>
                </a:ext>
              </a:extLst>
            </p:cNvPr>
            <p:cNvCxnSpPr>
              <a:cxnSpLocks/>
            </p:cNvCxnSpPr>
            <p:nvPr/>
          </p:nvCxnSpPr>
          <p:spPr>
            <a:xfrm>
              <a:off x="4376292" y="3237828"/>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 Box 4">
              <a:extLst>
                <a:ext uri="{FF2B5EF4-FFF2-40B4-BE49-F238E27FC236}">
                  <a16:creationId xmlns="" xmlns:a16="http://schemas.microsoft.com/office/drawing/2014/main" id="{072FEAEF-8261-6F2B-A297-08783C1F3A69}"/>
                </a:ext>
              </a:extLst>
            </p:cNvPr>
            <p:cNvSpPr txBox="1">
              <a:spLocks noChangeArrowheads="1"/>
            </p:cNvSpPr>
            <p:nvPr/>
          </p:nvSpPr>
          <p:spPr bwMode="auto">
            <a:xfrm>
              <a:off x="4281678"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C3D1</a:t>
              </a:r>
            </a:p>
            <a:p>
              <a:pPr algn="ctr" eaLnBrk="1" hangingPunct="1"/>
              <a:r>
                <a:rPr lang="da-DK" sz="800" dirty="0">
                  <a:latin typeface="+mn-lt"/>
                  <a:ea typeface="+mn-ea"/>
                  <a:cs typeface="Arial"/>
                </a:rPr>
                <a:t>40%</a:t>
              </a:r>
            </a:p>
            <a:p>
              <a:pPr algn="ctr" eaLnBrk="1" hangingPunct="1"/>
              <a:r>
                <a:rPr lang="da-DK" sz="800" dirty="0">
                  <a:latin typeface="+mn-lt"/>
                  <a:ea typeface="+mn-ea"/>
                  <a:cs typeface="Arial"/>
                </a:rPr>
                <a:t>(34/84)</a:t>
              </a:r>
            </a:p>
          </p:txBody>
        </p:sp>
        <p:cxnSp>
          <p:nvCxnSpPr>
            <p:cNvPr id="169" name="Connecteur droit 168">
              <a:extLst>
                <a:ext uri="{FF2B5EF4-FFF2-40B4-BE49-F238E27FC236}">
                  <a16:creationId xmlns="" xmlns:a16="http://schemas.microsoft.com/office/drawing/2014/main" id="{ADEB1374-5DE1-3AE4-D9A9-38E9BBE40E3B}"/>
                </a:ext>
              </a:extLst>
            </p:cNvPr>
            <p:cNvCxnSpPr>
              <a:cxnSpLocks/>
            </p:cNvCxnSpPr>
            <p:nvPr/>
          </p:nvCxnSpPr>
          <p:spPr>
            <a:xfrm>
              <a:off x="4628292"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91" name="Groupe 190">
            <a:extLst>
              <a:ext uri="{FF2B5EF4-FFF2-40B4-BE49-F238E27FC236}">
                <a16:creationId xmlns="" xmlns:a16="http://schemas.microsoft.com/office/drawing/2014/main" id="{4CCC8C4C-E30E-5AC6-09C6-4B9B664344F6}"/>
              </a:ext>
            </a:extLst>
          </p:cNvPr>
          <p:cNvGrpSpPr/>
          <p:nvPr/>
        </p:nvGrpSpPr>
        <p:grpSpPr>
          <a:xfrm>
            <a:off x="5196923" y="1556705"/>
            <a:ext cx="693229" cy="2552180"/>
            <a:chOff x="5087737" y="1683167"/>
            <a:chExt cx="693229" cy="2552180"/>
          </a:xfrm>
        </p:grpSpPr>
        <p:cxnSp>
          <p:nvCxnSpPr>
            <p:cNvPr id="170" name="Connecteur droit 169">
              <a:extLst>
                <a:ext uri="{FF2B5EF4-FFF2-40B4-BE49-F238E27FC236}">
                  <a16:creationId xmlns="" xmlns:a16="http://schemas.microsoft.com/office/drawing/2014/main" id="{20C838A4-959D-ECB9-3997-F75040823932}"/>
                </a:ext>
              </a:extLst>
            </p:cNvPr>
            <p:cNvCxnSpPr>
              <a:cxnSpLocks/>
            </p:cNvCxnSpPr>
            <p:nvPr/>
          </p:nvCxnSpPr>
          <p:spPr>
            <a:xfrm>
              <a:off x="5434351" y="1683167"/>
              <a:ext cx="0" cy="1578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 xmlns:a16="http://schemas.microsoft.com/office/drawing/2014/main" id="{5F805A8F-48E2-EE8C-6C99-17DBFF7B02E7}"/>
                </a:ext>
              </a:extLst>
            </p:cNvPr>
            <p:cNvSpPr/>
            <p:nvPr/>
          </p:nvSpPr>
          <p:spPr>
            <a:xfrm>
              <a:off x="5182351" y="2903918"/>
              <a:ext cx="504000" cy="7598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2" name="Connecteur droit 171">
              <a:extLst>
                <a:ext uri="{FF2B5EF4-FFF2-40B4-BE49-F238E27FC236}">
                  <a16:creationId xmlns="" xmlns:a16="http://schemas.microsoft.com/office/drawing/2014/main" id="{F2CD1B52-A29B-290D-FC76-144C38263519}"/>
                </a:ext>
              </a:extLst>
            </p:cNvPr>
            <p:cNvCxnSpPr>
              <a:cxnSpLocks/>
            </p:cNvCxnSpPr>
            <p:nvPr/>
          </p:nvCxnSpPr>
          <p:spPr>
            <a:xfrm>
              <a:off x="5182351" y="3266974"/>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 Box 4">
              <a:extLst>
                <a:ext uri="{FF2B5EF4-FFF2-40B4-BE49-F238E27FC236}">
                  <a16:creationId xmlns="" xmlns:a16="http://schemas.microsoft.com/office/drawing/2014/main" id="{246F05FC-A006-891E-B7AB-15152F48A06E}"/>
                </a:ext>
              </a:extLst>
            </p:cNvPr>
            <p:cNvSpPr txBox="1">
              <a:spLocks noChangeArrowheads="1"/>
            </p:cNvSpPr>
            <p:nvPr/>
          </p:nvSpPr>
          <p:spPr bwMode="auto">
            <a:xfrm>
              <a:off x="5087737"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C4D1</a:t>
              </a:r>
            </a:p>
            <a:p>
              <a:pPr algn="ctr" eaLnBrk="1" hangingPunct="1"/>
              <a:r>
                <a:rPr lang="da-DK" sz="800" dirty="0">
                  <a:latin typeface="+mn-lt"/>
                  <a:ea typeface="+mn-ea"/>
                  <a:cs typeface="Arial"/>
                </a:rPr>
                <a:t>30%</a:t>
              </a:r>
              <a:br>
                <a:rPr lang="da-DK" sz="800" dirty="0">
                  <a:latin typeface="+mn-lt"/>
                  <a:ea typeface="+mn-ea"/>
                  <a:cs typeface="Arial"/>
                </a:rPr>
              </a:br>
              <a:r>
                <a:rPr lang="da-DK" sz="800" dirty="0">
                  <a:latin typeface="+mn-lt"/>
                  <a:ea typeface="+mn-ea"/>
                  <a:cs typeface="Arial"/>
                </a:rPr>
                <a:t>(23/76)</a:t>
              </a:r>
            </a:p>
          </p:txBody>
        </p:sp>
        <p:cxnSp>
          <p:nvCxnSpPr>
            <p:cNvPr id="174" name="Connecteur droit 173">
              <a:extLst>
                <a:ext uri="{FF2B5EF4-FFF2-40B4-BE49-F238E27FC236}">
                  <a16:creationId xmlns="" xmlns:a16="http://schemas.microsoft.com/office/drawing/2014/main" id="{7EA2BC9F-8A80-BCFB-1A48-91369D2394B9}"/>
                </a:ext>
              </a:extLst>
            </p:cNvPr>
            <p:cNvCxnSpPr>
              <a:cxnSpLocks/>
            </p:cNvCxnSpPr>
            <p:nvPr/>
          </p:nvCxnSpPr>
          <p:spPr>
            <a:xfrm>
              <a:off x="5434351"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92" name="Groupe 191">
            <a:extLst>
              <a:ext uri="{FF2B5EF4-FFF2-40B4-BE49-F238E27FC236}">
                <a16:creationId xmlns="" xmlns:a16="http://schemas.microsoft.com/office/drawing/2014/main" id="{5559AF33-C3CD-1040-EE44-F6D259B6C2F0}"/>
              </a:ext>
            </a:extLst>
          </p:cNvPr>
          <p:cNvGrpSpPr/>
          <p:nvPr/>
        </p:nvGrpSpPr>
        <p:grpSpPr>
          <a:xfrm>
            <a:off x="5998646" y="1949985"/>
            <a:ext cx="693229" cy="2158900"/>
            <a:chOff x="5889462" y="2076447"/>
            <a:chExt cx="693229" cy="2158900"/>
          </a:xfrm>
        </p:grpSpPr>
        <p:cxnSp>
          <p:nvCxnSpPr>
            <p:cNvPr id="175" name="Connecteur droit 174">
              <a:extLst>
                <a:ext uri="{FF2B5EF4-FFF2-40B4-BE49-F238E27FC236}">
                  <a16:creationId xmlns="" xmlns:a16="http://schemas.microsoft.com/office/drawing/2014/main" id="{665441AA-FCE1-1766-7A55-114D54D963D5}"/>
                </a:ext>
              </a:extLst>
            </p:cNvPr>
            <p:cNvCxnSpPr>
              <a:cxnSpLocks/>
            </p:cNvCxnSpPr>
            <p:nvPr/>
          </p:nvCxnSpPr>
          <p:spPr>
            <a:xfrm>
              <a:off x="6236076" y="2076447"/>
              <a:ext cx="0" cy="1578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 xmlns:a16="http://schemas.microsoft.com/office/drawing/2014/main" id="{A69EF318-10AD-673A-0A4A-89EB04E57FA2}"/>
                </a:ext>
              </a:extLst>
            </p:cNvPr>
            <p:cNvSpPr/>
            <p:nvPr/>
          </p:nvSpPr>
          <p:spPr>
            <a:xfrm>
              <a:off x="5984076" y="2991446"/>
              <a:ext cx="504000" cy="67231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7" name="Connecteur droit 176">
              <a:extLst>
                <a:ext uri="{FF2B5EF4-FFF2-40B4-BE49-F238E27FC236}">
                  <a16:creationId xmlns="" xmlns:a16="http://schemas.microsoft.com/office/drawing/2014/main" id="{6619B0E8-F6C9-3392-2052-7DAEBE58AD14}"/>
                </a:ext>
              </a:extLst>
            </p:cNvPr>
            <p:cNvCxnSpPr>
              <a:cxnSpLocks/>
            </p:cNvCxnSpPr>
            <p:nvPr/>
          </p:nvCxnSpPr>
          <p:spPr>
            <a:xfrm>
              <a:off x="5984076" y="3350328"/>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 Box 4">
              <a:extLst>
                <a:ext uri="{FF2B5EF4-FFF2-40B4-BE49-F238E27FC236}">
                  <a16:creationId xmlns="" xmlns:a16="http://schemas.microsoft.com/office/drawing/2014/main" id="{8EA9A6F2-FD03-34EE-C3C8-F4D21A46471A}"/>
                </a:ext>
              </a:extLst>
            </p:cNvPr>
            <p:cNvSpPr txBox="1">
              <a:spLocks noChangeArrowheads="1"/>
            </p:cNvSpPr>
            <p:nvPr/>
          </p:nvSpPr>
          <p:spPr bwMode="auto">
            <a:xfrm>
              <a:off x="5889462"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err="1">
                  <a:latin typeface="+mn-lt"/>
                  <a:ea typeface="+mn-ea"/>
                  <a:cs typeface="Arial"/>
                </a:rPr>
                <a:t>Pre-Chir</a:t>
              </a:r>
              <a:endParaRPr lang="da-DK" sz="800" b="1" dirty="0">
                <a:latin typeface="+mn-lt"/>
                <a:ea typeface="+mn-ea"/>
                <a:cs typeface="Arial"/>
              </a:endParaRPr>
            </a:p>
            <a:p>
              <a:pPr algn="ctr" eaLnBrk="1" hangingPunct="1"/>
              <a:r>
                <a:rPr lang="da-DK" sz="800" dirty="0">
                  <a:latin typeface="+mn-lt"/>
                  <a:ea typeface="+mn-ea"/>
                  <a:cs typeface="Arial"/>
                </a:rPr>
                <a:t>30%</a:t>
              </a:r>
              <a:br>
                <a:rPr lang="da-DK" sz="800" dirty="0">
                  <a:latin typeface="+mn-lt"/>
                  <a:ea typeface="+mn-ea"/>
                  <a:cs typeface="Arial"/>
                </a:rPr>
              </a:br>
              <a:r>
                <a:rPr lang="da-DK" sz="800" dirty="0">
                  <a:latin typeface="+mn-lt"/>
                  <a:ea typeface="+mn-ea"/>
                  <a:cs typeface="Arial"/>
                </a:rPr>
                <a:t>(21/71)</a:t>
              </a:r>
            </a:p>
          </p:txBody>
        </p:sp>
        <p:cxnSp>
          <p:nvCxnSpPr>
            <p:cNvPr id="179" name="Connecteur droit 178">
              <a:extLst>
                <a:ext uri="{FF2B5EF4-FFF2-40B4-BE49-F238E27FC236}">
                  <a16:creationId xmlns="" xmlns:a16="http://schemas.microsoft.com/office/drawing/2014/main" id="{C18C9A6F-4085-E484-C727-594FDCA57CC0}"/>
                </a:ext>
              </a:extLst>
            </p:cNvPr>
            <p:cNvCxnSpPr>
              <a:cxnSpLocks/>
            </p:cNvCxnSpPr>
            <p:nvPr/>
          </p:nvCxnSpPr>
          <p:spPr>
            <a:xfrm>
              <a:off x="6236076"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95" name="Rectangle à coins arrondis 83">
            <a:extLst>
              <a:ext uri="{FF2B5EF4-FFF2-40B4-BE49-F238E27FC236}">
                <a16:creationId xmlns="" xmlns:a16="http://schemas.microsoft.com/office/drawing/2014/main" id="{4C3B73F4-508A-0BCF-C933-6A665ED4FE61}"/>
              </a:ext>
            </a:extLst>
          </p:cNvPr>
          <p:cNvSpPr/>
          <p:nvPr/>
        </p:nvSpPr>
        <p:spPr>
          <a:xfrm>
            <a:off x="7206018" y="1320195"/>
            <a:ext cx="4392000" cy="3276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96" name="ZoneTexte 195">
            <a:extLst>
              <a:ext uri="{FF2B5EF4-FFF2-40B4-BE49-F238E27FC236}">
                <a16:creationId xmlns="" xmlns:a16="http://schemas.microsoft.com/office/drawing/2014/main" id="{7C5A8249-CDA7-5D59-8360-5E306AB58151}"/>
              </a:ext>
            </a:extLst>
          </p:cNvPr>
          <p:cNvSpPr txBox="1"/>
          <p:nvPr/>
        </p:nvSpPr>
        <p:spPr>
          <a:xfrm>
            <a:off x="8664811" y="1130251"/>
            <a:ext cx="1474415" cy="307777"/>
          </a:xfrm>
          <a:prstGeom prst="rect">
            <a:avLst/>
          </a:prstGeom>
          <a:solidFill>
            <a:schemeClr val="bg1"/>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400"/>
              </a:spcAft>
              <a:buClrTx/>
              <a:buSzTx/>
              <a:buFontTx/>
              <a:buNone/>
              <a:tabLst/>
              <a:defRPr/>
            </a:pPr>
            <a:r>
              <a:rPr lang="de-DE" sz="1400" b="1" dirty="0" err="1">
                <a:solidFill>
                  <a:srgbClr val="737078"/>
                </a:solidFill>
                <a:latin typeface="+mj-lt"/>
                <a:cs typeface="Arial Narrow" panose="020B0604020202020204" pitchFamily="34" charset="0"/>
              </a:rPr>
              <a:t>Bras</a:t>
            </a:r>
            <a:r>
              <a:rPr lang="de-DE" sz="1400" b="1" dirty="0">
                <a:solidFill>
                  <a:srgbClr val="737078"/>
                </a:solidFill>
                <a:latin typeface="+mj-lt"/>
                <a:cs typeface="Arial Narrow" panose="020B0604020202020204" pitchFamily="34" charset="0"/>
              </a:rPr>
              <a:t> PBO</a:t>
            </a:r>
            <a:endParaRPr lang="fr-FR" sz="1400" dirty="0">
              <a:solidFill>
                <a:srgbClr val="737078"/>
              </a:solidFill>
              <a:latin typeface="+mj-lt"/>
              <a:cs typeface="Arial Narrow" panose="020B0604020202020204" pitchFamily="34" charset="0"/>
            </a:endParaRPr>
          </a:p>
        </p:txBody>
      </p:sp>
      <p:cxnSp>
        <p:nvCxnSpPr>
          <p:cNvPr id="197" name="Connecteur droit 196">
            <a:extLst>
              <a:ext uri="{FF2B5EF4-FFF2-40B4-BE49-F238E27FC236}">
                <a16:creationId xmlns="" xmlns:a16="http://schemas.microsoft.com/office/drawing/2014/main" id="{698099BA-D2B7-8C9F-7BBD-C355C11A42CB}"/>
              </a:ext>
            </a:extLst>
          </p:cNvPr>
          <p:cNvCxnSpPr>
            <a:cxnSpLocks/>
          </p:cNvCxnSpPr>
          <p:nvPr/>
        </p:nvCxnSpPr>
        <p:spPr>
          <a:xfrm>
            <a:off x="7405216" y="3624299"/>
            <a:ext cx="3924000"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79" name="Groupe 478">
            <a:extLst>
              <a:ext uri="{FF2B5EF4-FFF2-40B4-BE49-F238E27FC236}">
                <a16:creationId xmlns="" xmlns:a16="http://schemas.microsoft.com/office/drawing/2014/main" id="{82AC8223-63B8-9EA3-0346-F586427799AC}"/>
              </a:ext>
            </a:extLst>
          </p:cNvPr>
          <p:cNvGrpSpPr/>
          <p:nvPr/>
        </p:nvGrpSpPr>
        <p:grpSpPr>
          <a:xfrm>
            <a:off x="7459279" y="1495271"/>
            <a:ext cx="693229" cy="2613614"/>
            <a:chOff x="7459279" y="1621733"/>
            <a:chExt cx="693229" cy="2613614"/>
          </a:xfrm>
        </p:grpSpPr>
        <p:cxnSp>
          <p:nvCxnSpPr>
            <p:cNvPr id="199" name="Connecteur droit 198">
              <a:extLst>
                <a:ext uri="{FF2B5EF4-FFF2-40B4-BE49-F238E27FC236}">
                  <a16:creationId xmlns="" xmlns:a16="http://schemas.microsoft.com/office/drawing/2014/main" id="{E185473E-66F4-BC70-FE5B-0B159DACB1E8}"/>
                </a:ext>
              </a:extLst>
            </p:cNvPr>
            <p:cNvCxnSpPr>
              <a:cxnSpLocks/>
            </p:cNvCxnSpPr>
            <p:nvPr/>
          </p:nvCxnSpPr>
          <p:spPr>
            <a:xfrm>
              <a:off x="7805893" y="1621733"/>
              <a:ext cx="0" cy="151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 xmlns:a16="http://schemas.microsoft.com/office/drawing/2014/main" id="{220B2A2F-26D8-ECBD-5E50-B806DC21AE02}"/>
                </a:ext>
              </a:extLst>
            </p:cNvPr>
            <p:cNvSpPr/>
            <p:nvPr/>
          </p:nvSpPr>
          <p:spPr>
            <a:xfrm>
              <a:off x="7553893" y="2055135"/>
              <a:ext cx="504000" cy="54132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01" name="Connecteur droit 200">
              <a:extLst>
                <a:ext uri="{FF2B5EF4-FFF2-40B4-BE49-F238E27FC236}">
                  <a16:creationId xmlns="" xmlns:a16="http://schemas.microsoft.com/office/drawing/2014/main" id="{F350DF9F-3B1F-A180-1EF3-5DA4A9610B4C}"/>
                </a:ext>
              </a:extLst>
            </p:cNvPr>
            <p:cNvCxnSpPr>
              <a:cxnSpLocks/>
            </p:cNvCxnSpPr>
            <p:nvPr/>
          </p:nvCxnSpPr>
          <p:spPr>
            <a:xfrm>
              <a:off x="7553893" y="2326060"/>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Text Box 4">
              <a:extLst>
                <a:ext uri="{FF2B5EF4-FFF2-40B4-BE49-F238E27FC236}">
                  <a16:creationId xmlns="" xmlns:a16="http://schemas.microsoft.com/office/drawing/2014/main" id="{597D886D-050E-FA9F-F523-9F997E045345}"/>
                </a:ext>
              </a:extLst>
            </p:cNvPr>
            <p:cNvSpPr txBox="1">
              <a:spLocks noChangeArrowheads="1"/>
            </p:cNvSpPr>
            <p:nvPr/>
          </p:nvSpPr>
          <p:spPr bwMode="auto">
            <a:xfrm>
              <a:off x="7459279"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C1D1</a:t>
              </a:r>
            </a:p>
            <a:p>
              <a:pPr algn="ctr" eaLnBrk="1" hangingPunct="1"/>
              <a:r>
                <a:rPr lang="da-DK" sz="800" dirty="0">
                  <a:latin typeface="+mn-lt"/>
                  <a:ea typeface="+mn-ea"/>
                  <a:cs typeface="Arial"/>
                </a:rPr>
                <a:t>94%</a:t>
              </a:r>
              <a:br>
                <a:rPr lang="da-DK" sz="800" dirty="0">
                  <a:latin typeface="+mn-lt"/>
                  <a:ea typeface="+mn-ea"/>
                  <a:cs typeface="Arial"/>
                </a:rPr>
              </a:br>
              <a:r>
                <a:rPr lang="da-DK" sz="800" dirty="0">
                  <a:latin typeface="+mn-lt"/>
                  <a:ea typeface="+mn-ea"/>
                  <a:cs typeface="Arial"/>
                </a:rPr>
                <a:t>(87/93)</a:t>
              </a:r>
            </a:p>
          </p:txBody>
        </p:sp>
        <p:cxnSp>
          <p:nvCxnSpPr>
            <p:cNvPr id="258" name="Connecteur droit 257">
              <a:extLst>
                <a:ext uri="{FF2B5EF4-FFF2-40B4-BE49-F238E27FC236}">
                  <a16:creationId xmlns="" xmlns:a16="http://schemas.microsoft.com/office/drawing/2014/main" id="{D1656582-AD61-C610-DC44-A933CB8C411D}"/>
                </a:ext>
              </a:extLst>
            </p:cNvPr>
            <p:cNvCxnSpPr>
              <a:cxnSpLocks/>
            </p:cNvCxnSpPr>
            <p:nvPr/>
          </p:nvCxnSpPr>
          <p:spPr>
            <a:xfrm>
              <a:off x="7805893"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59" name="Groupe 258">
            <a:extLst>
              <a:ext uri="{FF2B5EF4-FFF2-40B4-BE49-F238E27FC236}">
                <a16:creationId xmlns="" xmlns:a16="http://schemas.microsoft.com/office/drawing/2014/main" id="{E922F927-6664-B9F4-3D93-96FD7AEC7A6A}"/>
              </a:ext>
            </a:extLst>
          </p:cNvPr>
          <p:cNvGrpSpPr/>
          <p:nvPr/>
        </p:nvGrpSpPr>
        <p:grpSpPr>
          <a:xfrm>
            <a:off x="8261005" y="1629148"/>
            <a:ext cx="693229" cy="2479737"/>
            <a:chOff x="3484286" y="1755610"/>
            <a:chExt cx="693229" cy="2479737"/>
          </a:xfrm>
        </p:grpSpPr>
        <p:cxnSp>
          <p:nvCxnSpPr>
            <p:cNvPr id="260" name="Connecteur droit 259">
              <a:extLst>
                <a:ext uri="{FF2B5EF4-FFF2-40B4-BE49-F238E27FC236}">
                  <a16:creationId xmlns="" xmlns:a16="http://schemas.microsoft.com/office/drawing/2014/main" id="{D72B0531-49FE-9BB0-5175-2312E22E275E}"/>
                </a:ext>
              </a:extLst>
            </p:cNvPr>
            <p:cNvCxnSpPr>
              <a:cxnSpLocks/>
            </p:cNvCxnSpPr>
            <p:nvPr/>
          </p:nvCxnSpPr>
          <p:spPr>
            <a:xfrm>
              <a:off x="3830900" y="1755610"/>
              <a:ext cx="0" cy="190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 xmlns:a16="http://schemas.microsoft.com/office/drawing/2014/main" id="{0188AD2A-4FFE-41A6-7D0A-84ECB1EA5D2A}"/>
                </a:ext>
              </a:extLst>
            </p:cNvPr>
            <p:cNvSpPr/>
            <p:nvPr/>
          </p:nvSpPr>
          <p:spPr>
            <a:xfrm>
              <a:off x="3578900" y="2488360"/>
              <a:ext cx="504000" cy="59337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2" name="Connecteur droit 261">
              <a:extLst>
                <a:ext uri="{FF2B5EF4-FFF2-40B4-BE49-F238E27FC236}">
                  <a16:creationId xmlns="" xmlns:a16="http://schemas.microsoft.com/office/drawing/2014/main" id="{45D44774-E8C8-7F27-3320-B6BADE9B10B8}"/>
                </a:ext>
              </a:extLst>
            </p:cNvPr>
            <p:cNvCxnSpPr>
              <a:cxnSpLocks/>
            </p:cNvCxnSpPr>
            <p:nvPr/>
          </p:nvCxnSpPr>
          <p:spPr>
            <a:xfrm>
              <a:off x="3578900" y="2773629"/>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Text Box 4">
              <a:extLst>
                <a:ext uri="{FF2B5EF4-FFF2-40B4-BE49-F238E27FC236}">
                  <a16:creationId xmlns="" xmlns:a16="http://schemas.microsoft.com/office/drawing/2014/main" id="{6109AA2F-C016-744C-4149-29077ACCBFAB}"/>
                </a:ext>
              </a:extLst>
            </p:cNvPr>
            <p:cNvSpPr txBox="1">
              <a:spLocks noChangeArrowheads="1"/>
            </p:cNvSpPr>
            <p:nvPr/>
          </p:nvSpPr>
          <p:spPr bwMode="auto">
            <a:xfrm>
              <a:off x="3484286"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C2D1</a:t>
              </a:r>
            </a:p>
            <a:p>
              <a:pPr algn="ctr" eaLnBrk="1" hangingPunct="1"/>
              <a:r>
                <a:rPr lang="da-DK" sz="800" dirty="0">
                  <a:latin typeface="+mn-lt"/>
                  <a:ea typeface="+mn-ea"/>
                  <a:cs typeface="Arial"/>
                </a:rPr>
                <a:t>71%</a:t>
              </a:r>
              <a:br>
                <a:rPr lang="da-DK" sz="800" dirty="0">
                  <a:latin typeface="+mn-lt"/>
                  <a:ea typeface="+mn-ea"/>
                  <a:cs typeface="Arial"/>
                </a:rPr>
              </a:br>
              <a:r>
                <a:rPr lang="da-DK" sz="800" dirty="0">
                  <a:latin typeface="+mn-lt"/>
                  <a:ea typeface="+mn-ea"/>
                  <a:cs typeface="Arial"/>
                </a:rPr>
                <a:t>(64/90)</a:t>
              </a:r>
            </a:p>
          </p:txBody>
        </p:sp>
        <p:cxnSp>
          <p:nvCxnSpPr>
            <p:cNvPr id="264" name="Connecteur droit 263">
              <a:extLst>
                <a:ext uri="{FF2B5EF4-FFF2-40B4-BE49-F238E27FC236}">
                  <a16:creationId xmlns="" xmlns:a16="http://schemas.microsoft.com/office/drawing/2014/main" id="{7C6C1B6E-41AD-B14C-F281-CA34F610C547}"/>
                </a:ext>
              </a:extLst>
            </p:cNvPr>
            <p:cNvCxnSpPr>
              <a:cxnSpLocks/>
            </p:cNvCxnSpPr>
            <p:nvPr/>
          </p:nvCxnSpPr>
          <p:spPr>
            <a:xfrm>
              <a:off x="3830900"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65" name="Groupe 264">
            <a:extLst>
              <a:ext uri="{FF2B5EF4-FFF2-40B4-BE49-F238E27FC236}">
                <a16:creationId xmlns="" xmlns:a16="http://schemas.microsoft.com/office/drawing/2014/main" id="{C7F3D80E-432B-BF16-8939-C6FBA81090A6}"/>
              </a:ext>
            </a:extLst>
          </p:cNvPr>
          <p:cNvGrpSpPr/>
          <p:nvPr/>
        </p:nvGrpSpPr>
        <p:grpSpPr>
          <a:xfrm>
            <a:off x="9062731" y="1556704"/>
            <a:ext cx="693229" cy="2552181"/>
            <a:chOff x="4281678" y="1683166"/>
            <a:chExt cx="693229" cy="2552181"/>
          </a:xfrm>
        </p:grpSpPr>
        <p:cxnSp>
          <p:nvCxnSpPr>
            <p:cNvPr id="266" name="Connecteur droit 265">
              <a:extLst>
                <a:ext uri="{FF2B5EF4-FFF2-40B4-BE49-F238E27FC236}">
                  <a16:creationId xmlns="" xmlns:a16="http://schemas.microsoft.com/office/drawing/2014/main" id="{059D827D-E9AC-5B58-F8BE-E3CA83F1573E}"/>
                </a:ext>
              </a:extLst>
            </p:cNvPr>
            <p:cNvCxnSpPr>
              <a:cxnSpLocks/>
            </p:cNvCxnSpPr>
            <p:nvPr/>
          </p:nvCxnSpPr>
          <p:spPr>
            <a:xfrm>
              <a:off x="4628292" y="1683166"/>
              <a:ext cx="0" cy="19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 xmlns:a16="http://schemas.microsoft.com/office/drawing/2014/main" id="{A07EC6D9-CC8F-0304-C8BE-28045D09EB24}"/>
                </a:ext>
              </a:extLst>
            </p:cNvPr>
            <p:cNvSpPr/>
            <p:nvPr/>
          </p:nvSpPr>
          <p:spPr>
            <a:xfrm>
              <a:off x="4376292" y="2654091"/>
              <a:ext cx="504000" cy="7299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8" name="Connecteur droit 267">
              <a:extLst>
                <a:ext uri="{FF2B5EF4-FFF2-40B4-BE49-F238E27FC236}">
                  <a16:creationId xmlns="" xmlns:a16="http://schemas.microsoft.com/office/drawing/2014/main" id="{38CD27F8-A553-75F5-3FFD-C63B9134CC41}"/>
                </a:ext>
              </a:extLst>
            </p:cNvPr>
            <p:cNvCxnSpPr>
              <a:cxnSpLocks/>
            </p:cNvCxnSpPr>
            <p:nvPr/>
          </p:nvCxnSpPr>
          <p:spPr>
            <a:xfrm>
              <a:off x="4376292" y="2976090"/>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Text Box 4">
              <a:extLst>
                <a:ext uri="{FF2B5EF4-FFF2-40B4-BE49-F238E27FC236}">
                  <a16:creationId xmlns="" xmlns:a16="http://schemas.microsoft.com/office/drawing/2014/main" id="{4A6F15F1-5813-F7F2-0EF3-AAF69AFF1B67}"/>
                </a:ext>
              </a:extLst>
            </p:cNvPr>
            <p:cNvSpPr txBox="1">
              <a:spLocks noChangeArrowheads="1"/>
            </p:cNvSpPr>
            <p:nvPr/>
          </p:nvSpPr>
          <p:spPr bwMode="auto">
            <a:xfrm>
              <a:off x="4281678"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C3D1</a:t>
              </a:r>
            </a:p>
            <a:p>
              <a:pPr algn="ctr" eaLnBrk="1" hangingPunct="1"/>
              <a:r>
                <a:rPr lang="da-DK" sz="800" dirty="0">
                  <a:latin typeface="+mn-lt"/>
                  <a:ea typeface="+mn-ea"/>
                  <a:cs typeface="Arial"/>
                </a:rPr>
                <a:t>55%</a:t>
              </a:r>
              <a:br>
                <a:rPr lang="da-DK" sz="800" dirty="0">
                  <a:latin typeface="+mn-lt"/>
                  <a:ea typeface="+mn-ea"/>
                  <a:cs typeface="Arial"/>
                </a:rPr>
              </a:br>
              <a:r>
                <a:rPr lang="da-DK" sz="800" dirty="0">
                  <a:latin typeface="+mn-lt"/>
                  <a:ea typeface="+mn-ea"/>
                  <a:cs typeface="Arial"/>
                </a:rPr>
                <a:t>(48/88)</a:t>
              </a:r>
            </a:p>
          </p:txBody>
        </p:sp>
        <p:cxnSp>
          <p:nvCxnSpPr>
            <p:cNvPr id="270" name="Connecteur droit 269">
              <a:extLst>
                <a:ext uri="{FF2B5EF4-FFF2-40B4-BE49-F238E27FC236}">
                  <a16:creationId xmlns="" xmlns:a16="http://schemas.microsoft.com/office/drawing/2014/main" id="{008C4BCD-DB27-5F00-390E-C95FA6E0B844}"/>
                </a:ext>
              </a:extLst>
            </p:cNvPr>
            <p:cNvCxnSpPr>
              <a:cxnSpLocks/>
            </p:cNvCxnSpPr>
            <p:nvPr/>
          </p:nvCxnSpPr>
          <p:spPr>
            <a:xfrm>
              <a:off x="4628292"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71" name="Groupe 270">
            <a:extLst>
              <a:ext uri="{FF2B5EF4-FFF2-40B4-BE49-F238E27FC236}">
                <a16:creationId xmlns="" xmlns:a16="http://schemas.microsoft.com/office/drawing/2014/main" id="{88CA160B-BFB9-1DAB-3FE0-1E8A17502EF8}"/>
              </a:ext>
            </a:extLst>
          </p:cNvPr>
          <p:cNvGrpSpPr/>
          <p:nvPr/>
        </p:nvGrpSpPr>
        <p:grpSpPr>
          <a:xfrm>
            <a:off x="9864457" y="1515936"/>
            <a:ext cx="693229" cy="2592949"/>
            <a:chOff x="5087737" y="1642398"/>
            <a:chExt cx="693229" cy="2592949"/>
          </a:xfrm>
        </p:grpSpPr>
        <p:cxnSp>
          <p:nvCxnSpPr>
            <p:cNvPr id="272" name="Connecteur droit 271">
              <a:extLst>
                <a:ext uri="{FF2B5EF4-FFF2-40B4-BE49-F238E27FC236}">
                  <a16:creationId xmlns="" xmlns:a16="http://schemas.microsoft.com/office/drawing/2014/main" id="{02CC13DE-FE93-4843-243B-B2222C831B79}"/>
                </a:ext>
              </a:extLst>
            </p:cNvPr>
            <p:cNvCxnSpPr>
              <a:cxnSpLocks/>
            </p:cNvCxnSpPr>
            <p:nvPr/>
          </p:nvCxnSpPr>
          <p:spPr>
            <a:xfrm>
              <a:off x="5434351" y="1642398"/>
              <a:ext cx="0" cy="20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Rectangle 272">
              <a:extLst>
                <a:ext uri="{FF2B5EF4-FFF2-40B4-BE49-F238E27FC236}">
                  <a16:creationId xmlns="" xmlns:a16="http://schemas.microsoft.com/office/drawing/2014/main" id="{E1311D66-DA57-F6F9-C2A6-5F96D4ACEC02}"/>
                </a:ext>
              </a:extLst>
            </p:cNvPr>
            <p:cNvSpPr/>
            <p:nvPr/>
          </p:nvSpPr>
          <p:spPr>
            <a:xfrm>
              <a:off x="5182351" y="2531039"/>
              <a:ext cx="504000" cy="8870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74" name="Connecteur droit 273">
              <a:extLst>
                <a:ext uri="{FF2B5EF4-FFF2-40B4-BE49-F238E27FC236}">
                  <a16:creationId xmlns="" xmlns:a16="http://schemas.microsoft.com/office/drawing/2014/main" id="{C41830FF-31E7-CBAC-8446-FE8CF5DE3E92}"/>
                </a:ext>
              </a:extLst>
            </p:cNvPr>
            <p:cNvCxnSpPr>
              <a:cxnSpLocks/>
            </p:cNvCxnSpPr>
            <p:nvPr/>
          </p:nvCxnSpPr>
          <p:spPr>
            <a:xfrm>
              <a:off x="5182351" y="3045528"/>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Text Box 4">
              <a:extLst>
                <a:ext uri="{FF2B5EF4-FFF2-40B4-BE49-F238E27FC236}">
                  <a16:creationId xmlns="" xmlns:a16="http://schemas.microsoft.com/office/drawing/2014/main" id="{DFB8B378-BBE9-A714-8ACD-CAB479442FDC}"/>
                </a:ext>
              </a:extLst>
            </p:cNvPr>
            <p:cNvSpPr txBox="1">
              <a:spLocks noChangeArrowheads="1"/>
            </p:cNvSpPr>
            <p:nvPr/>
          </p:nvSpPr>
          <p:spPr bwMode="auto">
            <a:xfrm>
              <a:off x="5087737"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a:latin typeface="+mn-lt"/>
                  <a:ea typeface="+mn-ea"/>
                  <a:cs typeface="Arial"/>
                </a:rPr>
                <a:t>C4D1</a:t>
              </a:r>
            </a:p>
            <a:p>
              <a:pPr algn="ctr" eaLnBrk="1" hangingPunct="1"/>
              <a:r>
                <a:rPr lang="da-DK" sz="800" dirty="0">
                  <a:latin typeface="+mn-lt"/>
                  <a:ea typeface="+mn-ea"/>
                  <a:cs typeface="Arial"/>
                </a:rPr>
                <a:t>47%</a:t>
              </a:r>
              <a:br>
                <a:rPr lang="da-DK" sz="800" dirty="0">
                  <a:latin typeface="+mn-lt"/>
                  <a:ea typeface="+mn-ea"/>
                  <a:cs typeface="Arial"/>
                </a:rPr>
              </a:br>
              <a:r>
                <a:rPr lang="da-DK" sz="800" dirty="0">
                  <a:latin typeface="+mn-lt"/>
                  <a:ea typeface="+mn-ea"/>
                  <a:cs typeface="Arial"/>
                </a:rPr>
                <a:t>(37/78)</a:t>
              </a:r>
            </a:p>
          </p:txBody>
        </p:sp>
        <p:cxnSp>
          <p:nvCxnSpPr>
            <p:cNvPr id="276" name="Connecteur droit 275">
              <a:extLst>
                <a:ext uri="{FF2B5EF4-FFF2-40B4-BE49-F238E27FC236}">
                  <a16:creationId xmlns="" xmlns:a16="http://schemas.microsoft.com/office/drawing/2014/main" id="{29912F98-49A1-A8C1-4BCC-485BDD22D40D}"/>
                </a:ext>
              </a:extLst>
            </p:cNvPr>
            <p:cNvCxnSpPr>
              <a:cxnSpLocks/>
            </p:cNvCxnSpPr>
            <p:nvPr/>
          </p:nvCxnSpPr>
          <p:spPr>
            <a:xfrm>
              <a:off x="5434351"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77" name="Groupe 276">
            <a:extLst>
              <a:ext uri="{FF2B5EF4-FFF2-40B4-BE49-F238E27FC236}">
                <a16:creationId xmlns="" xmlns:a16="http://schemas.microsoft.com/office/drawing/2014/main" id="{48CDD17A-D2F5-E835-7E8E-A9962B4955A0}"/>
              </a:ext>
            </a:extLst>
          </p:cNvPr>
          <p:cNvGrpSpPr/>
          <p:nvPr/>
        </p:nvGrpSpPr>
        <p:grpSpPr>
          <a:xfrm>
            <a:off x="10666180" y="1518922"/>
            <a:ext cx="693229" cy="2589963"/>
            <a:chOff x="5889462" y="1645384"/>
            <a:chExt cx="693229" cy="2589963"/>
          </a:xfrm>
        </p:grpSpPr>
        <p:cxnSp>
          <p:nvCxnSpPr>
            <p:cNvPr id="278" name="Connecteur droit 277">
              <a:extLst>
                <a:ext uri="{FF2B5EF4-FFF2-40B4-BE49-F238E27FC236}">
                  <a16:creationId xmlns="" xmlns:a16="http://schemas.microsoft.com/office/drawing/2014/main" id="{1B9F31F8-E593-5E80-9D01-90C03B299FF0}"/>
                </a:ext>
              </a:extLst>
            </p:cNvPr>
            <p:cNvCxnSpPr>
              <a:cxnSpLocks/>
            </p:cNvCxnSpPr>
            <p:nvPr/>
          </p:nvCxnSpPr>
          <p:spPr>
            <a:xfrm>
              <a:off x="6236076" y="1645384"/>
              <a:ext cx="0" cy="20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78">
              <a:extLst>
                <a:ext uri="{FF2B5EF4-FFF2-40B4-BE49-F238E27FC236}">
                  <a16:creationId xmlns="" xmlns:a16="http://schemas.microsoft.com/office/drawing/2014/main" id="{F800E023-B18A-8258-2A7A-F8CF145F7FA0}"/>
                </a:ext>
              </a:extLst>
            </p:cNvPr>
            <p:cNvSpPr/>
            <p:nvPr/>
          </p:nvSpPr>
          <p:spPr>
            <a:xfrm>
              <a:off x="5984076" y="2561514"/>
              <a:ext cx="504000" cy="81371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0" name="Connecteur droit 279">
              <a:extLst>
                <a:ext uri="{FF2B5EF4-FFF2-40B4-BE49-F238E27FC236}">
                  <a16:creationId xmlns="" xmlns:a16="http://schemas.microsoft.com/office/drawing/2014/main" id="{7FD82583-33DD-BF04-368A-85A5C70114E0}"/>
                </a:ext>
              </a:extLst>
            </p:cNvPr>
            <p:cNvCxnSpPr>
              <a:cxnSpLocks/>
            </p:cNvCxnSpPr>
            <p:nvPr/>
          </p:nvCxnSpPr>
          <p:spPr>
            <a:xfrm>
              <a:off x="5984076" y="3063302"/>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Text Box 4">
              <a:extLst>
                <a:ext uri="{FF2B5EF4-FFF2-40B4-BE49-F238E27FC236}">
                  <a16:creationId xmlns="" xmlns:a16="http://schemas.microsoft.com/office/drawing/2014/main" id="{C3C80A1E-8A2E-E9BD-B430-B9D3A7A55561}"/>
                </a:ext>
              </a:extLst>
            </p:cNvPr>
            <p:cNvSpPr txBox="1">
              <a:spLocks noChangeArrowheads="1"/>
            </p:cNvSpPr>
            <p:nvPr/>
          </p:nvSpPr>
          <p:spPr bwMode="auto">
            <a:xfrm>
              <a:off x="5889462" y="3866015"/>
              <a:ext cx="693229" cy="369332"/>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b="1" dirty="0" err="1">
                  <a:latin typeface="+mn-lt"/>
                  <a:ea typeface="+mn-ea"/>
                  <a:cs typeface="Arial"/>
                </a:rPr>
                <a:t>Pre-Chir</a:t>
              </a:r>
              <a:endParaRPr lang="da-DK" sz="800" b="1" dirty="0">
                <a:latin typeface="+mn-lt"/>
                <a:ea typeface="+mn-ea"/>
                <a:cs typeface="Arial"/>
              </a:endParaRPr>
            </a:p>
            <a:p>
              <a:pPr algn="ctr" eaLnBrk="1" hangingPunct="1"/>
              <a:r>
                <a:rPr lang="da-DK" sz="800" dirty="0">
                  <a:latin typeface="+mn-lt"/>
                  <a:ea typeface="+mn-ea"/>
                  <a:cs typeface="Arial"/>
                </a:rPr>
                <a:t>55%</a:t>
              </a:r>
              <a:br>
                <a:rPr lang="da-DK" sz="800" dirty="0">
                  <a:latin typeface="+mn-lt"/>
                  <a:ea typeface="+mn-ea"/>
                  <a:cs typeface="Arial"/>
                </a:rPr>
              </a:br>
              <a:r>
                <a:rPr lang="da-DK" sz="800" dirty="0">
                  <a:latin typeface="+mn-lt"/>
                  <a:ea typeface="+mn-ea"/>
                  <a:cs typeface="Arial"/>
                </a:rPr>
                <a:t>(45/82)</a:t>
              </a:r>
            </a:p>
          </p:txBody>
        </p:sp>
        <p:cxnSp>
          <p:nvCxnSpPr>
            <p:cNvPr id="282" name="Connecteur droit 281">
              <a:extLst>
                <a:ext uri="{FF2B5EF4-FFF2-40B4-BE49-F238E27FC236}">
                  <a16:creationId xmlns="" xmlns:a16="http://schemas.microsoft.com/office/drawing/2014/main" id="{F6639673-F761-F59C-BA50-4083D58A7520}"/>
                </a:ext>
              </a:extLst>
            </p:cNvPr>
            <p:cNvCxnSpPr>
              <a:cxnSpLocks/>
            </p:cNvCxnSpPr>
            <p:nvPr/>
          </p:nvCxnSpPr>
          <p:spPr>
            <a:xfrm>
              <a:off x="6236076" y="3750761"/>
              <a:ext cx="0" cy="9000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791" name="Groupe 790">
            <a:extLst>
              <a:ext uri="{FF2B5EF4-FFF2-40B4-BE49-F238E27FC236}">
                <a16:creationId xmlns="" xmlns:a16="http://schemas.microsoft.com/office/drawing/2014/main" id="{747ABDE8-067D-F80B-81F7-70D01ACA464F}"/>
              </a:ext>
            </a:extLst>
          </p:cNvPr>
          <p:cNvGrpSpPr/>
          <p:nvPr/>
        </p:nvGrpSpPr>
        <p:grpSpPr>
          <a:xfrm>
            <a:off x="3255622" y="4350209"/>
            <a:ext cx="7639913" cy="139898"/>
            <a:chOff x="3255622" y="4230080"/>
            <a:chExt cx="7639913" cy="153888"/>
          </a:xfrm>
        </p:grpSpPr>
        <p:sp>
          <p:nvSpPr>
            <p:cNvPr id="184" name="Text Box 4">
              <a:extLst>
                <a:ext uri="{FF2B5EF4-FFF2-40B4-BE49-F238E27FC236}">
                  <a16:creationId xmlns="" xmlns:a16="http://schemas.microsoft.com/office/drawing/2014/main" id="{4C63D176-41E3-58DE-681D-17A2E1233D42}"/>
                </a:ext>
              </a:extLst>
            </p:cNvPr>
            <p:cNvSpPr txBox="1">
              <a:spLocks noChangeArrowheads="1"/>
            </p:cNvSpPr>
            <p:nvPr/>
          </p:nvSpPr>
          <p:spPr bwMode="auto">
            <a:xfrm>
              <a:off x="3255622"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97%</a:t>
              </a:r>
              <a:endParaRPr lang="da-DK" sz="1000" dirty="0">
                <a:latin typeface="+mn-lt"/>
                <a:ea typeface="+mn-ea"/>
                <a:cs typeface="Arial"/>
              </a:endParaRPr>
            </a:p>
          </p:txBody>
        </p:sp>
        <p:sp>
          <p:nvSpPr>
            <p:cNvPr id="185" name="Text Box 4">
              <a:extLst>
                <a:ext uri="{FF2B5EF4-FFF2-40B4-BE49-F238E27FC236}">
                  <a16:creationId xmlns="" xmlns:a16="http://schemas.microsoft.com/office/drawing/2014/main" id="{0C7F96D9-AFAA-7CB2-CF81-710A72F17450}"/>
                </a:ext>
              </a:extLst>
            </p:cNvPr>
            <p:cNvSpPr txBox="1">
              <a:spLocks noChangeArrowheads="1"/>
            </p:cNvSpPr>
            <p:nvPr/>
          </p:nvSpPr>
          <p:spPr bwMode="auto">
            <a:xfrm>
              <a:off x="4057348"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88%</a:t>
              </a:r>
              <a:endParaRPr lang="da-DK" sz="1000" dirty="0">
                <a:latin typeface="+mn-lt"/>
                <a:ea typeface="+mn-ea"/>
                <a:cs typeface="Arial"/>
              </a:endParaRPr>
            </a:p>
          </p:txBody>
        </p:sp>
        <p:sp>
          <p:nvSpPr>
            <p:cNvPr id="186" name="Text Box 4">
              <a:extLst>
                <a:ext uri="{FF2B5EF4-FFF2-40B4-BE49-F238E27FC236}">
                  <a16:creationId xmlns="" xmlns:a16="http://schemas.microsoft.com/office/drawing/2014/main" id="{700DFB9F-F38B-B5A2-C415-A077280AE1EB}"/>
                </a:ext>
              </a:extLst>
            </p:cNvPr>
            <p:cNvSpPr txBox="1">
              <a:spLocks noChangeArrowheads="1"/>
            </p:cNvSpPr>
            <p:nvPr/>
          </p:nvSpPr>
          <p:spPr bwMode="auto">
            <a:xfrm>
              <a:off x="4859074"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15%</a:t>
              </a:r>
              <a:endParaRPr lang="da-DK" sz="1000" dirty="0">
                <a:latin typeface="+mn-lt"/>
                <a:ea typeface="+mn-ea"/>
                <a:cs typeface="Arial"/>
              </a:endParaRPr>
            </a:p>
          </p:txBody>
        </p:sp>
        <p:sp>
          <p:nvSpPr>
            <p:cNvPr id="187" name="Text Box 4">
              <a:extLst>
                <a:ext uri="{FF2B5EF4-FFF2-40B4-BE49-F238E27FC236}">
                  <a16:creationId xmlns="" xmlns:a16="http://schemas.microsoft.com/office/drawing/2014/main" id="{D309F9F6-0BEB-B2A7-A9FD-4607837FE8D1}"/>
                </a:ext>
              </a:extLst>
            </p:cNvPr>
            <p:cNvSpPr txBox="1">
              <a:spLocks noChangeArrowheads="1"/>
            </p:cNvSpPr>
            <p:nvPr/>
          </p:nvSpPr>
          <p:spPr bwMode="auto">
            <a:xfrm>
              <a:off x="5660800"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47%</a:t>
              </a:r>
              <a:endParaRPr lang="da-DK" sz="1000" dirty="0">
                <a:latin typeface="+mn-lt"/>
                <a:ea typeface="+mn-ea"/>
                <a:cs typeface="Arial"/>
              </a:endParaRPr>
            </a:p>
          </p:txBody>
        </p:sp>
        <p:sp>
          <p:nvSpPr>
            <p:cNvPr id="287" name="Text Box 4">
              <a:extLst>
                <a:ext uri="{FF2B5EF4-FFF2-40B4-BE49-F238E27FC236}">
                  <a16:creationId xmlns="" xmlns:a16="http://schemas.microsoft.com/office/drawing/2014/main" id="{9BAD22F1-F860-2ABA-0272-53AB713A6F08}"/>
                </a:ext>
              </a:extLst>
            </p:cNvPr>
            <p:cNvSpPr txBox="1">
              <a:spLocks noChangeArrowheads="1"/>
            </p:cNvSpPr>
            <p:nvPr/>
          </p:nvSpPr>
          <p:spPr bwMode="auto">
            <a:xfrm>
              <a:off x="7923156"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94%</a:t>
              </a:r>
              <a:endParaRPr lang="da-DK" sz="1000" dirty="0">
                <a:latin typeface="+mn-lt"/>
                <a:ea typeface="+mn-ea"/>
                <a:cs typeface="Arial"/>
              </a:endParaRPr>
            </a:p>
          </p:txBody>
        </p:sp>
        <p:sp>
          <p:nvSpPr>
            <p:cNvPr id="288" name="Text Box 4">
              <a:extLst>
                <a:ext uri="{FF2B5EF4-FFF2-40B4-BE49-F238E27FC236}">
                  <a16:creationId xmlns="" xmlns:a16="http://schemas.microsoft.com/office/drawing/2014/main" id="{E727572D-6C25-D218-1190-FFBC286D36A8}"/>
                </a:ext>
              </a:extLst>
            </p:cNvPr>
            <p:cNvSpPr txBox="1">
              <a:spLocks noChangeArrowheads="1"/>
            </p:cNvSpPr>
            <p:nvPr/>
          </p:nvSpPr>
          <p:spPr bwMode="auto">
            <a:xfrm>
              <a:off x="8724882"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70%</a:t>
              </a:r>
              <a:endParaRPr lang="da-DK" sz="1000" dirty="0">
                <a:latin typeface="+mn-lt"/>
                <a:ea typeface="+mn-ea"/>
                <a:cs typeface="Arial"/>
              </a:endParaRPr>
            </a:p>
          </p:txBody>
        </p:sp>
        <p:sp>
          <p:nvSpPr>
            <p:cNvPr id="289" name="Text Box 4">
              <a:extLst>
                <a:ext uri="{FF2B5EF4-FFF2-40B4-BE49-F238E27FC236}">
                  <a16:creationId xmlns="" xmlns:a16="http://schemas.microsoft.com/office/drawing/2014/main" id="{BAF624EE-C977-8993-FC6D-48B736489C07}"/>
                </a:ext>
              </a:extLst>
            </p:cNvPr>
            <p:cNvSpPr txBox="1">
              <a:spLocks noChangeArrowheads="1"/>
            </p:cNvSpPr>
            <p:nvPr/>
          </p:nvSpPr>
          <p:spPr bwMode="auto">
            <a:xfrm>
              <a:off x="9526608"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34%</a:t>
              </a:r>
              <a:endParaRPr lang="da-DK" sz="1000" dirty="0">
                <a:latin typeface="+mn-lt"/>
                <a:ea typeface="+mn-ea"/>
                <a:cs typeface="Arial"/>
              </a:endParaRPr>
            </a:p>
          </p:txBody>
        </p:sp>
        <p:sp>
          <p:nvSpPr>
            <p:cNvPr id="290" name="Text Box 4">
              <a:extLst>
                <a:ext uri="{FF2B5EF4-FFF2-40B4-BE49-F238E27FC236}">
                  <a16:creationId xmlns="" xmlns:a16="http://schemas.microsoft.com/office/drawing/2014/main" id="{31798019-3D02-921F-AC8B-EDBD28ACBA93}"/>
                </a:ext>
              </a:extLst>
            </p:cNvPr>
            <p:cNvSpPr txBox="1">
              <a:spLocks noChangeArrowheads="1"/>
            </p:cNvSpPr>
            <p:nvPr/>
          </p:nvSpPr>
          <p:spPr bwMode="auto">
            <a:xfrm>
              <a:off x="10328334" y="4230080"/>
              <a:ext cx="567201" cy="153888"/>
            </a:xfrm>
            <a:prstGeom prst="rect">
              <a:avLst/>
            </a:prstGeom>
            <a:noFill/>
            <a:ln w="9525">
              <a:noFill/>
              <a:miter lim="800000"/>
              <a:headEnd/>
              <a:tailEnd/>
            </a:ln>
          </p:spPr>
          <p:txBody>
            <a:bodyPr wrap="square" lIns="0" tIns="0" rIns="0" bIns="0">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000" b="1" dirty="0">
                  <a:latin typeface="+mn-lt"/>
                  <a:ea typeface="+mn-ea"/>
                  <a:cs typeface="Arial"/>
                </a:rPr>
                <a:t>15%</a:t>
              </a:r>
              <a:endParaRPr lang="da-DK" sz="1000" dirty="0">
                <a:latin typeface="+mn-lt"/>
                <a:ea typeface="+mn-ea"/>
                <a:cs typeface="Arial"/>
              </a:endParaRPr>
            </a:p>
          </p:txBody>
        </p:sp>
      </p:grpSp>
      <p:sp>
        <p:nvSpPr>
          <p:cNvPr id="291" name="Ellipse 290">
            <a:extLst>
              <a:ext uri="{FF2B5EF4-FFF2-40B4-BE49-F238E27FC236}">
                <a16:creationId xmlns="" xmlns:a16="http://schemas.microsoft.com/office/drawing/2014/main" id="{9E89D18A-0DD9-E57B-8F47-805F849E6F43}"/>
              </a:ext>
            </a:extLst>
          </p:cNvPr>
          <p:cNvSpPr/>
          <p:nvPr/>
        </p:nvSpPr>
        <p:spPr>
          <a:xfrm>
            <a:off x="3916602" y="149653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2" name="Ellipse 291">
            <a:extLst>
              <a:ext uri="{FF2B5EF4-FFF2-40B4-BE49-F238E27FC236}">
                <a16:creationId xmlns="" xmlns:a16="http://schemas.microsoft.com/office/drawing/2014/main" id="{DC1418BA-1669-1FD4-17CF-FFB32763E20C}"/>
              </a:ext>
            </a:extLst>
          </p:cNvPr>
          <p:cNvSpPr/>
          <p:nvPr/>
        </p:nvSpPr>
        <p:spPr>
          <a:xfrm>
            <a:off x="3911732" y="282933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3" name="Rectangle : coins arrondis 292">
            <a:extLst>
              <a:ext uri="{FF2B5EF4-FFF2-40B4-BE49-F238E27FC236}">
                <a16:creationId xmlns="" xmlns:a16="http://schemas.microsoft.com/office/drawing/2014/main" id="{5313984A-B426-104E-6F2D-DD99F1CFE473}"/>
              </a:ext>
            </a:extLst>
          </p:cNvPr>
          <p:cNvSpPr/>
          <p:nvPr/>
        </p:nvSpPr>
        <p:spPr>
          <a:xfrm>
            <a:off x="3800072" y="3516585"/>
            <a:ext cx="288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4" name="Ellipse 293">
            <a:extLst>
              <a:ext uri="{FF2B5EF4-FFF2-40B4-BE49-F238E27FC236}">
                <a16:creationId xmlns="" xmlns:a16="http://schemas.microsoft.com/office/drawing/2014/main" id="{12E89311-EB54-DDA5-AC98-523EB8F84364}"/>
              </a:ext>
            </a:extLst>
          </p:cNvPr>
          <p:cNvSpPr/>
          <p:nvPr/>
        </p:nvSpPr>
        <p:spPr>
          <a:xfrm>
            <a:off x="3916602" y="186087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5" name="Ellipse 294">
            <a:extLst>
              <a:ext uri="{FF2B5EF4-FFF2-40B4-BE49-F238E27FC236}">
                <a16:creationId xmlns="" xmlns:a16="http://schemas.microsoft.com/office/drawing/2014/main" id="{4D513412-8FE9-793C-F01E-07C8866B42D3}"/>
              </a:ext>
            </a:extLst>
          </p:cNvPr>
          <p:cNvSpPr/>
          <p:nvPr/>
        </p:nvSpPr>
        <p:spPr>
          <a:xfrm>
            <a:off x="3916602" y="19132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6" name="Ellipse 295">
            <a:extLst>
              <a:ext uri="{FF2B5EF4-FFF2-40B4-BE49-F238E27FC236}">
                <a16:creationId xmlns="" xmlns:a16="http://schemas.microsoft.com/office/drawing/2014/main" id="{A26D2734-0B8B-9257-6055-61F2DCB8E681}"/>
              </a:ext>
            </a:extLst>
          </p:cNvPr>
          <p:cNvSpPr/>
          <p:nvPr/>
        </p:nvSpPr>
        <p:spPr>
          <a:xfrm>
            <a:off x="3916602" y="200612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7" name="Ellipse 296">
            <a:extLst>
              <a:ext uri="{FF2B5EF4-FFF2-40B4-BE49-F238E27FC236}">
                <a16:creationId xmlns="" xmlns:a16="http://schemas.microsoft.com/office/drawing/2014/main" id="{792AD380-8B79-5077-D42F-B94BFC2A6730}"/>
              </a:ext>
            </a:extLst>
          </p:cNvPr>
          <p:cNvSpPr/>
          <p:nvPr/>
        </p:nvSpPr>
        <p:spPr>
          <a:xfrm>
            <a:off x="3930060" y="199688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8" name="Ellipse 297">
            <a:extLst>
              <a:ext uri="{FF2B5EF4-FFF2-40B4-BE49-F238E27FC236}">
                <a16:creationId xmlns="" xmlns:a16="http://schemas.microsoft.com/office/drawing/2014/main" id="{98D4DFA2-8004-69A8-CCD7-1258935E5AFE}"/>
              </a:ext>
            </a:extLst>
          </p:cNvPr>
          <p:cNvSpPr/>
          <p:nvPr/>
        </p:nvSpPr>
        <p:spPr>
          <a:xfrm>
            <a:off x="3916340" y="203478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9" name="Ellipse 298">
            <a:extLst>
              <a:ext uri="{FF2B5EF4-FFF2-40B4-BE49-F238E27FC236}">
                <a16:creationId xmlns="" xmlns:a16="http://schemas.microsoft.com/office/drawing/2014/main" id="{55DCFA85-544D-9A49-3EE9-B4CF7CB38AAD}"/>
              </a:ext>
            </a:extLst>
          </p:cNvPr>
          <p:cNvSpPr/>
          <p:nvPr/>
        </p:nvSpPr>
        <p:spPr>
          <a:xfrm>
            <a:off x="3916340" y="20895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0" name="Ellipse 299">
            <a:extLst>
              <a:ext uri="{FF2B5EF4-FFF2-40B4-BE49-F238E27FC236}">
                <a16:creationId xmlns="" xmlns:a16="http://schemas.microsoft.com/office/drawing/2014/main" id="{0A0A4156-E969-298A-2367-51765AE4A576}"/>
              </a:ext>
            </a:extLst>
          </p:cNvPr>
          <p:cNvSpPr/>
          <p:nvPr/>
        </p:nvSpPr>
        <p:spPr>
          <a:xfrm>
            <a:off x="3937824" y="210796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1" name="Ellipse 300">
            <a:extLst>
              <a:ext uri="{FF2B5EF4-FFF2-40B4-BE49-F238E27FC236}">
                <a16:creationId xmlns="" xmlns:a16="http://schemas.microsoft.com/office/drawing/2014/main" id="{DE530CCC-11EF-36EA-E803-967AA664F88B}"/>
              </a:ext>
            </a:extLst>
          </p:cNvPr>
          <p:cNvSpPr/>
          <p:nvPr/>
        </p:nvSpPr>
        <p:spPr>
          <a:xfrm>
            <a:off x="3916339" y="211765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2" name="Ellipse 301">
            <a:extLst>
              <a:ext uri="{FF2B5EF4-FFF2-40B4-BE49-F238E27FC236}">
                <a16:creationId xmlns="" xmlns:a16="http://schemas.microsoft.com/office/drawing/2014/main" id="{C819534A-4EF7-001C-DF5B-D2D56335F4E1}"/>
              </a:ext>
            </a:extLst>
          </p:cNvPr>
          <p:cNvSpPr/>
          <p:nvPr/>
        </p:nvSpPr>
        <p:spPr>
          <a:xfrm>
            <a:off x="3916339" y="21509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3" name="Ellipse 302">
            <a:extLst>
              <a:ext uri="{FF2B5EF4-FFF2-40B4-BE49-F238E27FC236}">
                <a16:creationId xmlns="" xmlns:a16="http://schemas.microsoft.com/office/drawing/2014/main" id="{02405CEE-988D-A864-13A9-3FBFD0BB3B88}"/>
              </a:ext>
            </a:extLst>
          </p:cNvPr>
          <p:cNvSpPr/>
          <p:nvPr/>
        </p:nvSpPr>
        <p:spPr>
          <a:xfrm>
            <a:off x="3916339" y="22129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4" name="Ellipse 303">
            <a:extLst>
              <a:ext uri="{FF2B5EF4-FFF2-40B4-BE49-F238E27FC236}">
                <a16:creationId xmlns="" xmlns:a16="http://schemas.microsoft.com/office/drawing/2014/main" id="{DB2EE2D2-1828-69AE-59C7-97C29983A296}"/>
              </a:ext>
            </a:extLst>
          </p:cNvPr>
          <p:cNvSpPr/>
          <p:nvPr/>
        </p:nvSpPr>
        <p:spPr>
          <a:xfrm>
            <a:off x="3916339" y="222242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5" name="Ellipse 304">
            <a:extLst>
              <a:ext uri="{FF2B5EF4-FFF2-40B4-BE49-F238E27FC236}">
                <a16:creationId xmlns="" xmlns:a16="http://schemas.microsoft.com/office/drawing/2014/main" id="{53CB9A9A-FF2B-F820-D492-33DF8498C6DE}"/>
              </a:ext>
            </a:extLst>
          </p:cNvPr>
          <p:cNvSpPr/>
          <p:nvPr/>
        </p:nvSpPr>
        <p:spPr>
          <a:xfrm>
            <a:off x="3916339" y="22557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Ellipse 305">
            <a:extLst>
              <a:ext uri="{FF2B5EF4-FFF2-40B4-BE49-F238E27FC236}">
                <a16:creationId xmlns="" xmlns:a16="http://schemas.microsoft.com/office/drawing/2014/main" id="{D0E91C33-9ABA-2FE1-1203-6298D977BDD3}"/>
              </a:ext>
            </a:extLst>
          </p:cNvPr>
          <p:cNvSpPr/>
          <p:nvPr/>
        </p:nvSpPr>
        <p:spPr>
          <a:xfrm>
            <a:off x="3916339" y="230101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 name="Ellipse 306">
            <a:extLst>
              <a:ext uri="{FF2B5EF4-FFF2-40B4-BE49-F238E27FC236}">
                <a16:creationId xmlns="" xmlns:a16="http://schemas.microsoft.com/office/drawing/2014/main" id="{1F3AFBE4-5BED-FC59-011E-5A0943D44EDA}"/>
              </a:ext>
            </a:extLst>
          </p:cNvPr>
          <p:cNvSpPr/>
          <p:nvPr/>
        </p:nvSpPr>
        <p:spPr>
          <a:xfrm>
            <a:off x="3935241" y="229053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8" name="Ellipse 307">
            <a:extLst>
              <a:ext uri="{FF2B5EF4-FFF2-40B4-BE49-F238E27FC236}">
                <a16:creationId xmlns="" xmlns:a16="http://schemas.microsoft.com/office/drawing/2014/main" id="{BED1BB0F-636D-CF27-80E9-E473D4E8ED2B}"/>
              </a:ext>
            </a:extLst>
          </p:cNvPr>
          <p:cNvSpPr/>
          <p:nvPr/>
        </p:nvSpPr>
        <p:spPr>
          <a:xfrm>
            <a:off x="3916340" y="23753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9" name="Ellipse 308">
            <a:extLst>
              <a:ext uri="{FF2B5EF4-FFF2-40B4-BE49-F238E27FC236}">
                <a16:creationId xmlns="" xmlns:a16="http://schemas.microsoft.com/office/drawing/2014/main" id="{21C43F85-BA6B-0FA9-BA16-5D2EB306F78A}"/>
              </a:ext>
            </a:extLst>
          </p:cNvPr>
          <p:cNvSpPr/>
          <p:nvPr/>
        </p:nvSpPr>
        <p:spPr>
          <a:xfrm>
            <a:off x="3916340" y="24014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0" name="Ellipse 309">
            <a:extLst>
              <a:ext uri="{FF2B5EF4-FFF2-40B4-BE49-F238E27FC236}">
                <a16:creationId xmlns="" xmlns:a16="http://schemas.microsoft.com/office/drawing/2014/main" id="{39060CCD-2E45-6FD6-D17E-83D0C26D9122}"/>
              </a:ext>
            </a:extLst>
          </p:cNvPr>
          <p:cNvSpPr/>
          <p:nvPr/>
        </p:nvSpPr>
        <p:spPr>
          <a:xfrm>
            <a:off x="3930060" y="246835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1" name="Ellipse 310">
            <a:extLst>
              <a:ext uri="{FF2B5EF4-FFF2-40B4-BE49-F238E27FC236}">
                <a16:creationId xmlns="" xmlns:a16="http://schemas.microsoft.com/office/drawing/2014/main" id="{59B60E5E-EE3A-0BB3-04B2-947EFA33A7C2}"/>
              </a:ext>
            </a:extLst>
          </p:cNvPr>
          <p:cNvSpPr/>
          <p:nvPr/>
        </p:nvSpPr>
        <p:spPr>
          <a:xfrm>
            <a:off x="3916340" y="249198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2" name="Ellipse 311">
            <a:extLst>
              <a:ext uri="{FF2B5EF4-FFF2-40B4-BE49-F238E27FC236}">
                <a16:creationId xmlns="" xmlns:a16="http://schemas.microsoft.com/office/drawing/2014/main" id="{DD67C6CC-6B23-88E7-C8D5-723FFBF987ED}"/>
              </a:ext>
            </a:extLst>
          </p:cNvPr>
          <p:cNvSpPr/>
          <p:nvPr/>
        </p:nvSpPr>
        <p:spPr>
          <a:xfrm>
            <a:off x="3916340" y="256104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3" name="Ellipse 312">
            <a:extLst>
              <a:ext uri="{FF2B5EF4-FFF2-40B4-BE49-F238E27FC236}">
                <a16:creationId xmlns="" xmlns:a16="http://schemas.microsoft.com/office/drawing/2014/main" id="{B36B1B9C-2135-F629-48F7-BA478BCBBC72}"/>
              </a:ext>
            </a:extLst>
          </p:cNvPr>
          <p:cNvSpPr/>
          <p:nvPr/>
        </p:nvSpPr>
        <p:spPr>
          <a:xfrm>
            <a:off x="3885307" y="25706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4" name="Ellipse 313">
            <a:extLst>
              <a:ext uri="{FF2B5EF4-FFF2-40B4-BE49-F238E27FC236}">
                <a16:creationId xmlns="" xmlns:a16="http://schemas.microsoft.com/office/drawing/2014/main" id="{976C3207-E657-97C1-DBDF-B92865AFC983}"/>
              </a:ext>
            </a:extLst>
          </p:cNvPr>
          <p:cNvSpPr/>
          <p:nvPr/>
        </p:nvSpPr>
        <p:spPr>
          <a:xfrm>
            <a:off x="3930059" y="258103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5" name="Ellipse 314">
            <a:extLst>
              <a:ext uri="{FF2B5EF4-FFF2-40B4-BE49-F238E27FC236}">
                <a16:creationId xmlns="" xmlns:a16="http://schemas.microsoft.com/office/drawing/2014/main" id="{8A217D2F-0258-94B9-1A76-7048AF2DEB20}"/>
              </a:ext>
            </a:extLst>
          </p:cNvPr>
          <p:cNvSpPr/>
          <p:nvPr/>
        </p:nvSpPr>
        <p:spPr>
          <a:xfrm>
            <a:off x="3916340" y="26539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6" name="Ellipse 315">
            <a:extLst>
              <a:ext uri="{FF2B5EF4-FFF2-40B4-BE49-F238E27FC236}">
                <a16:creationId xmlns="" xmlns:a16="http://schemas.microsoft.com/office/drawing/2014/main" id="{4A935043-52FE-48B0-69AA-2BF20D1DEC28}"/>
              </a:ext>
            </a:extLst>
          </p:cNvPr>
          <p:cNvSpPr/>
          <p:nvPr/>
        </p:nvSpPr>
        <p:spPr>
          <a:xfrm>
            <a:off x="3916340" y="26801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 name="Ellipse 316">
            <a:extLst>
              <a:ext uri="{FF2B5EF4-FFF2-40B4-BE49-F238E27FC236}">
                <a16:creationId xmlns="" xmlns:a16="http://schemas.microsoft.com/office/drawing/2014/main" id="{0323BA7A-3285-E7A0-FC69-391E085427E9}"/>
              </a:ext>
            </a:extLst>
          </p:cNvPr>
          <p:cNvSpPr/>
          <p:nvPr/>
        </p:nvSpPr>
        <p:spPr>
          <a:xfrm>
            <a:off x="3916340" y="27134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Ellipse 317">
            <a:extLst>
              <a:ext uri="{FF2B5EF4-FFF2-40B4-BE49-F238E27FC236}">
                <a16:creationId xmlns="" xmlns:a16="http://schemas.microsoft.com/office/drawing/2014/main" id="{C4096BC8-F324-035F-9DD0-E0A100BA4BFF}"/>
              </a:ext>
            </a:extLst>
          </p:cNvPr>
          <p:cNvSpPr/>
          <p:nvPr/>
        </p:nvSpPr>
        <p:spPr>
          <a:xfrm>
            <a:off x="3916340" y="274915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9" name="Ellipse 318">
            <a:extLst>
              <a:ext uri="{FF2B5EF4-FFF2-40B4-BE49-F238E27FC236}">
                <a16:creationId xmlns="" xmlns:a16="http://schemas.microsoft.com/office/drawing/2014/main" id="{7A6CF656-4464-B838-1D44-8714C2FB3A39}"/>
              </a:ext>
            </a:extLst>
          </p:cNvPr>
          <p:cNvSpPr/>
          <p:nvPr/>
        </p:nvSpPr>
        <p:spPr>
          <a:xfrm>
            <a:off x="3916340" y="277535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0" name="Ellipse 319">
            <a:extLst>
              <a:ext uri="{FF2B5EF4-FFF2-40B4-BE49-F238E27FC236}">
                <a16:creationId xmlns="" xmlns:a16="http://schemas.microsoft.com/office/drawing/2014/main" id="{FD23261F-44DB-8560-A0FF-764497A77430}"/>
              </a:ext>
            </a:extLst>
          </p:cNvPr>
          <p:cNvSpPr/>
          <p:nvPr/>
        </p:nvSpPr>
        <p:spPr>
          <a:xfrm>
            <a:off x="3897171" y="27567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1" name="Ellipse 320">
            <a:extLst>
              <a:ext uri="{FF2B5EF4-FFF2-40B4-BE49-F238E27FC236}">
                <a16:creationId xmlns="" xmlns:a16="http://schemas.microsoft.com/office/drawing/2014/main" id="{F16D0768-5A4E-3D50-64ED-87C03DB7056A}"/>
              </a:ext>
            </a:extLst>
          </p:cNvPr>
          <p:cNvSpPr/>
          <p:nvPr/>
        </p:nvSpPr>
        <p:spPr>
          <a:xfrm>
            <a:off x="3942254" y="275185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2" name="Ellipse 321">
            <a:extLst>
              <a:ext uri="{FF2B5EF4-FFF2-40B4-BE49-F238E27FC236}">
                <a16:creationId xmlns="" xmlns:a16="http://schemas.microsoft.com/office/drawing/2014/main" id="{DE046D0C-63DA-6206-2675-D354154D17DB}"/>
              </a:ext>
            </a:extLst>
          </p:cNvPr>
          <p:cNvSpPr/>
          <p:nvPr/>
        </p:nvSpPr>
        <p:spPr>
          <a:xfrm>
            <a:off x="3930881" y="272376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5" name="Ellipse 324">
            <a:extLst>
              <a:ext uri="{FF2B5EF4-FFF2-40B4-BE49-F238E27FC236}">
                <a16:creationId xmlns="" xmlns:a16="http://schemas.microsoft.com/office/drawing/2014/main" id="{AFD0C957-B63C-3CCE-BE8C-30C6F791A24C}"/>
              </a:ext>
            </a:extLst>
          </p:cNvPr>
          <p:cNvSpPr/>
          <p:nvPr/>
        </p:nvSpPr>
        <p:spPr>
          <a:xfrm>
            <a:off x="3939575" y="26492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6" name="Ellipse 325">
            <a:extLst>
              <a:ext uri="{FF2B5EF4-FFF2-40B4-BE49-F238E27FC236}">
                <a16:creationId xmlns="" xmlns:a16="http://schemas.microsoft.com/office/drawing/2014/main" id="{8B2C85A0-A8E6-5DA1-68D7-A63B67436E77}"/>
              </a:ext>
            </a:extLst>
          </p:cNvPr>
          <p:cNvSpPr/>
          <p:nvPr/>
        </p:nvSpPr>
        <p:spPr>
          <a:xfrm>
            <a:off x="3937194" y="269208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7" name="Ellipse 326">
            <a:extLst>
              <a:ext uri="{FF2B5EF4-FFF2-40B4-BE49-F238E27FC236}">
                <a16:creationId xmlns="" xmlns:a16="http://schemas.microsoft.com/office/drawing/2014/main" id="{42A54A4E-FBE4-633E-C18F-93276B66A522}"/>
              </a:ext>
            </a:extLst>
          </p:cNvPr>
          <p:cNvSpPr/>
          <p:nvPr/>
        </p:nvSpPr>
        <p:spPr>
          <a:xfrm>
            <a:off x="3916340" y="286597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8" name="Ellipse 327">
            <a:extLst>
              <a:ext uri="{FF2B5EF4-FFF2-40B4-BE49-F238E27FC236}">
                <a16:creationId xmlns="" xmlns:a16="http://schemas.microsoft.com/office/drawing/2014/main" id="{335EE89B-61A1-EA07-8FDF-D8D0D7064481}"/>
              </a:ext>
            </a:extLst>
          </p:cNvPr>
          <p:cNvSpPr/>
          <p:nvPr/>
        </p:nvSpPr>
        <p:spPr>
          <a:xfrm>
            <a:off x="3939575" y="283257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9" name="Ellipse 328">
            <a:extLst>
              <a:ext uri="{FF2B5EF4-FFF2-40B4-BE49-F238E27FC236}">
                <a16:creationId xmlns="" xmlns:a16="http://schemas.microsoft.com/office/drawing/2014/main" id="{9101401A-3F15-20DC-C5DF-BF85275B5E41}"/>
              </a:ext>
            </a:extLst>
          </p:cNvPr>
          <p:cNvSpPr/>
          <p:nvPr/>
        </p:nvSpPr>
        <p:spPr>
          <a:xfrm>
            <a:off x="3947169" y="30078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0" name="Ellipse 329">
            <a:extLst>
              <a:ext uri="{FF2B5EF4-FFF2-40B4-BE49-F238E27FC236}">
                <a16:creationId xmlns="" xmlns:a16="http://schemas.microsoft.com/office/drawing/2014/main" id="{AD1AD0A0-76F8-5101-BA63-87C3D2E848BD}"/>
              </a:ext>
            </a:extLst>
          </p:cNvPr>
          <p:cNvSpPr/>
          <p:nvPr/>
        </p:nvSpPr>
        <p:spPr>
          <a:xfrm>
            <a:off x="3916338" y="292011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1" name="Ellipse 330">
            <a:extLst>
              <a:ext uri="{FF2B5EF4-FFF2-40B4-BE49-F238E27FC236}">
                <a16:creationId xmlns="" xmlns:a16="http://schemas.microsoft.com/office/drawing/2014/main" id="{161B067C-7E27-21EC-83D4-27E79F560E74}"/>
              </a:ext>
            </a:extLst>
          </p:cNvPr>
          <p:cNvSpPr/>
          <p:nvPr/>
        </p:nvSpPr>
        <p:spPr>
          <a:xfrm>
            <a:off x="3916338" y="333945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2" name="Ellipse 331">
            <a:extLst>
              <a:ext uri="{FF2B5EF4-FFF2-40B4-BE49-F238E27FC236}">
                <a16:creationId xmlns="" xmlns:a16="http://schemas.microsoft.com/office/drawing/2014/main" id="{5CD5624C-F4BF-E0F3-57F7-39FD00E0A9E2}"/>
              </a:ext>
            </a:extLst>
          </p:cNvPr>
          <p:cNvSpPr/>
          <p:nvPr/>
        </p:nvSpPr>
        <p:spPr>
          <a:xfrm>
            <a:off x="3916338" y="346090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3" name="Ellipse 332">
            <a:extLst>
              <a:ext uri="{FF2B5EF4-FFF2-40B4-BE49-F238E27FC236}">
                <a16:creationId xmlns="" xmlns:a16="http://schemas.microsoft.com/office/drawing/2014/main" id="{370734BF-1812-3E98-6EEF-E446EB9E97BA}"/>
              </a:ext>
            </a:extLst>
          </p:cNvPr>
          <p:cNvSpPr/>
          <p:nvPr/>
        </p:nvSpPr>
        <p:spPr>
          <a:xfrm>
            <a:off x="3916338" y="323706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Ellipse 333">
            <a:extLst>
              <a:ext uri="{FF2B5EF4-FFF2-40B4-BE49-F238E27FC236}">
                <a16:creationId xmlns="" xmlns:a16="http://schemas.microsoft.com/office/drawing/2014/main" id="{9941A45C-3AF5-2164-59A8-16FE535F1E1D}"/>
              </a:ext>
            </a:extLst>
          </p:cNvPr>
          <p:cNvSpPr/>
          <p:nvPr/>
        </p:nvSpPr>
        <p:spPr>
          <a:xfrm>
            <a:off x="3916338" y="316800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5" name="Ellipse 334">
            <a:extLst>
              <a:ext uri="{FF2B5EF4-FFF2-40B4-BE49-F238E27FC236}">
                <a16:creationId xmlns="" xmlns:a16="http://schemas.microsoft.com/office/drawing/2014/main" id="{D56EFDB7-C565-80A7-C5DC-4534D5982AD6}"/>
              </a:ext>
            </a:extLst>
          </p:cNvPr>
          <p:cNvSpPr/>
          <p:nvPr/>
        </p:nvSpPr>
        <p:spPr>
          <a:xfrm>
            <a:off x="3916338" y="313943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Ellipse 335">
            <a:extLst>
              <a:ext uri="{FF2B5EF4-FFF2-40B4-BE49-F238E27FC236}">
                <a16:creationId xmlns="" xmlns:a16="http://schemas.microsoft.com/office/drawing/2014/main" id="{31E051C9-5198-A92B-64B3-5660D16DE1AF}"/>
              </a:ext>
            </a:extLst>
          </p:cNvPr>
          <p:cNvSpPr/>
          <p:nvPr/>
        </p:nvSpPr>
        <p:spPr>
          <a:xfrm>
            <a:off x="3916338" y="310133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7" name="Ellipse 336">
            <a:extLst>
              <a:ext uri="{FF2B5EF4-FFF2-40B4-BE49-F238E27FC236}">
                <a16:creationId xmlns="" xmlns:a16="http://schemas.microsoft.com/office/drawing/2014/main" id="{6C9FF64F-9BBC-2AFF-0253-E91A64803BAB}"/>
              </a:ext>
            </a:extLst>
          </p:cNvPr>
          <p:cNvSpPr/>
          <p:nvPr/>
        </p:nvSpPr>
        <p:spPr>
          <a:xfrm>
            <a:off x="3916338" y="307037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8" name="Ellipse 337">
            <a:extLst>
              <a:ext uri="{FF2B5EF4-FFF2-40B4-BE49-F238E27FC236}">
                <a16:creationId xmlns="" xmlns:a16="http://schemas.microsoft.com/office/drawing/2014/main" id="{5E4FD963-C394-D6B5-1DFE-7E58C5166DAA}"/>
              </a:ext>
            </a:extLst>
          </p:cNvPr>
          <p:cNvSpPr/>
          <p:nvPr/>
        </p:nvSpPr>
        <p:spPr>
          <a:xfrm>
            <a:off x="3899591" y="297687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9" name="Ellipse 338">
            <a:extLst>
              <a:ext uri="{FF2B5EF4-FFF2-40B4-BE49-F238E27FC236}">
                <a16:creationId xmlns="" xmlns:a16="http://schemas.microsoft.com/office/drawing/2014/main" id="{F0046330-3C54-0F87-D11B-723B13E22AAB}"/>
              </a:ext>
            </a:extLst>
          </p:cNvPr>
          <p:cNvSpPr/>
          <p:nvPr/>
        </p:nvSpPr>
        <p:spPr>
          <a:xfrm>
            <a:off x="3937691" y="297687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0" name="Ellipse 339">
            <a:extLst>
              <a:ext uri="{FF2B5EF4-FFF2-40B4-BE49-F238E27FC236}">
                <a16:creationId xmlns="" xmlns:a16="http://schemas.microsoft.com/office/drawing/2014/main" id="{AD5A4CE3-47D5-67EF-BA62-A51A41DEF27B}"/>
              </a:ext>
            </a:extLst>
          </p:cNvPr>
          <p:cNvSpPr/>
          <p:nvPr/>
        </p:nvSpPr>
        <p:spPr>
          <a:xfrm>
            <a:off x="3898819" y="301997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1" name="Ellipse 340">
            <a:extLst>
              <a:ext uri="{FF2B5EF4-FFF2-40B4-BE49-F238E27FC236}">
                <a16:creationId xmlns="" xmlns:a16="http://schemas.microsoft.com/office/drawing/2014/main" id="{6BAA5787-5F9F-0E87-DAD3-630A202D4567}"/>
              </a:ext>
            </a:extLst>
          </p:cNvPr>
          <p:cNvSpPr/>
          <p:nvPr/>
        </p:nvSpPr>
        <p:spPr>
          <a:xfrm>
            <a:off x="3937691" y="300782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2" name="Ellipse 341">
            <a:extLst>
              <a:ext uri="{FF2B5EF4-FFF2-40B4-BE49-F238E27FC236}">
                <a16:creationId xmlns="" xmlns:a16="http://schemas.microsoft.com/office/drawing/2014/main" id="{9E2F8194-9DBA-F026-1FA5-AD197FB9B79C}"/>
              </a:ext>
            </a:extLst>
          </p:cNvPr>
          <p:cNvSpPr/>
          <p:nvPr/>
        </p:nvSpPr>
        <p:spPr>
          <a:xfrm>
            <a:off x="3917721" y="300060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3" name="Ellipse 342">
            <a:extLst>
              <a:ext uri="{FF2B5EF4-FFF2-40B4-BE49-F238E27FC236}">
                <a16:creationId xmlns="" xmlns:a16="http://schemas.microsoft.com/office/drawing/2014/main" id="{284153B9-824D-202C-C87E-35C1BE386C90}"/>
              </a:ext>
            </a:extLst>
          </p:cNvPr>
          <p:cNvSpPr/>
          <p:nvPr/>
        </p:nvSpPr>
        <p:spPr>
          <a:xfrm>
            <a:off x="3937712" y="315753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4" name="Ellipse 343">
            <a:extLst>
              <a:ext uri="{FF2B5EF4-FFF2-40B4-BE49-F238E27FC236}">
                <a16:creationId xmlns="" xmlns:a16="http://schemas.microsoft.com/office/drawing/2014/main" id="{4C7E235A-BD34-16B0-D8BF-6565A9C6A06B}"/>
              </a:ext>
            </a:extLst>
          </p:cNvPr>
          <p:cNvSpPr/>
          <p:nvPr/>
        </p:nvSpPr>
        <p:spPr>
          <a:xfrm>
            <a:off x="3935331" y="322896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5" name="Ellipse 344">
            <a:extLst>
              <a:ext uri="{FF2B5EF4-FFF2-40B4-BE49-F238E27FC236}">
                <a16:creationId xmlns="" xmlns:a16="http://schemas.microsoft.com/office/drawing/2014/main" id="{498BCC3D-AECA-4E72-47F3-2466111E1005}"/>
              </a:ext>
            </a:extLst>
          </p:cNvPr>
          <p:cNvSpPr/>
          <p:nvPr/>
        </p:nvSpPr>
        <p:spPr>
          <a:xfrm>
            <a:off x="4716550" y="153941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6" name="Rectangle : coins arrondis 345">
            <a:extLst>
              <a:ext uri="{FF2B5EF4-FFF2-40B4-BE49-F238E27FC236}">
                <a16:creationId xmlns="" xmlns:a16="http://schemas.microsoft.com/office/drawing/2014/main" id="{7D2A3C41-25DE-D0C0-DB85-991B1F090701}"/>
              </a:ext>
            </a:extLst>
          </p:cNvPr>
          <p:cNvSpPr/>
          <p:nvPr/>
        </p:nvSpPr>
        <p:spPr>
          <a:xfrm>
            <a:off x="4480549" y="3516585"/>
            <a:ext cx="522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7" name="Ellipse 346">
            <a:extLst>
              <a:ext uri="{FF2B5EF4-FFF2-40B4-BE49-F238E27FC236}">
                <a16:creationId xmlns="" xmlns:a16="http://schemas.microsoft.com/office/drawing/2014/main" id="{151C4BF4-BCAD-0FD3-CBB0-D7AD30AF5B56}"/>
              </a:ext>
            </a:extLst>
          </p:cNvPr>
          <p:cNvSpPr/>
          <p:nvPr/>
        </p:nvSpPr>
        <p:spPr>
          <a:xfrm>
            <a:off x="4716550" y="345614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8" name="Ellipse 347">
            <a:extLst>
              <a:ext uri="{FF2B5EF4-FFF2-40B4-BE49-F238E27FC236}">
                <a16:creationId xmlns="" xmlns:a16="http://schemas.microsoft.com/office/drawing/2014/main" id="{F7C7BF96-AE87-3A06-8545-8B3D5BB0E0F6}"/>
              </a:ext>
            </a:extLst>
          </p:cNvPr>
          <p:cNvSpPr/>
          <p:nvPr/>
        </p:nvSpPr>
        <p:spPr>
          <a:xfrm>
            <a:off x="4716550" y="191088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9" name="Ellipse 348">
            <a:extLst>
              <a:ext uri="{FF2B5EF4-FFF2-40B4-BE49-F238E27FC236}">
                <a16:creationId xmlns="" xmlns:a16="http://schemas.microsoft.com/office/drawing/2014/main" id="{F597D8D1-3AEB-88F9-4D44-3DE2BA2E508F}"/>
              </a:ext>
            </a:extLst>
          </p:cNvPr>
          <p:cNvSpPr/>
          <p:nvPr/>
        </p:nvSpPr>
        <p:spPr>
          <a:xfrm>
            <a:off x="4716550" y="194184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0" name="Ellipse 349">
            <a:extLst>
              <a:ext uri="{FF2B5EF4-FFF2-40B4-BE49-F238E27FC236}">
                <a16:creationId xmlns="" xmlns:a16="http://schemas.microsoft.com/office/drawing/2014/main" id="{8D4DD093-C1B6-37C3-2EC5-632B1BC8BE66}"/>
              </a:ext>
            </a:extLst>
          </p:cNvPr>
          <p:cNvSpPr/>
          <p:nvPr/>
        </p:nvSpPr>
        <p:spPr>
          <a:xfrm>
            <a:off x="4716550" y="196565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1" name="Ellipse 350">
            <a:extLst>
              <a:ext uri="{FF2B5EF4-FFF2-40B4-BE49-F238E27FC236}">
                <a16:creationId xmlns="" xmlns:a16="http://schemas.microsoft.com/office/drawing/2014/main" id="{09EDC86D-43F9-E7C8-3D7B-496651D019A9}"/>
              </a:ext>
            </a:extLst>
          </p:cNvPr>
          <p:cNvSpPr/>
          <p:nvPr/>
        </p:nvSpPr>
        <p:spPr>
          <a:xfrm>
            <a:off x="4716550" y="199423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2" name="Ellipse 351">
            <a:extLst>
              <a:ext uri="{FF2B5EF4-FFF2-40B4-BE49-F238E27FC236}">
                <a16:creationId xmlns="" xmlns:a16="http://schemas.microsoft.com/office/drawing/2014/main" id="{216491A5-A8F5-BA7D-CB0B-6C9B8851D9E7}"/>
              </a:ext>
            </a:extLst>
          </p:cNvPr>
          <p:cNvSpPr/>
          <p:nvPr/>
        </p:nvSpPr>
        <p:spPr>
          <a:xfrm>
            <a:off x="4716550" y="210138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a:extLst>
              <a:ext uri="{FF2B5EF4-FFF2-40B4-BE49-F238E27FC236}">
                <a16:creationId xmlns="" xmlns:a16="http://schemas.microsoft.com/office/drawing/2014/main" id="{2B57CEDB-9C9F-BCDF-CD1D-56BEC4CF8CAC}"/>
              </a:ext>
            </a:extLst>
          </p:cNvPr>
          <p:cNvSpPr/>
          <p:nvPr/>
        </p:nvSpPr>
        <p:spPr>
          <a:xfrm>
            <a:off x="4716550" y="216568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4" name="Ellipse 353">
            <a:extLst>
              <a:ext uri="{FF2B5EF4-FFF2-40B4-BE49-F238E27FC236}">
                <a16:creationId xmlns="" xmlns:a16="http://schemas.microsoft.com/office/drawing/2014/main" id="{C0F4D936-778F-31C0-3C69-006EC68F5528}"/>
              </a:ext>
            </a:extLst>
          </p:cNvPr>
          <p:cNvSpPr/>
          <p:nvPr/>
        </p:nvSpPr>
        <p:spPr>
          <a:xfrm>
            <a:off x="4716550" y="218949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5" name="Ellipse 354">
            <a:extLst>
              <a:ext uri="{FF2B5EF4-FFF2-40B4-BE49-F238E27FC236}">
                <a16:creationId xmlns="" xmlns:a16="http://schemas.microsoft.com/office/drawing/2014/main" id="{BBAFCD37-C29D-9B01-2C49-88A66FB939C1}"/>
              </a:ext>
            </a:extLst>
          </p:cNvPr>
          <p:cNvSpPr/>
          <p:nvPr/>
        </p:nvSpPr>
        <p:spPr>
          <a:xfrm>
            <a:off x="4716550" y="228474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6" name="Ellipse 355">
            <a:extLst>
              <a:ext uri="{FF2B5EF4-FFF2-40B4-BE49-F238E27FC236}">
                <a16:creationId xmlns="" xmlns:a16="http://schemas.microsoft.com/office/drawing/2014/main" id="{A3032B94-C8FF-BEF9-8FA0-3C26E680D600}"/>
              </a:ext>
            </a:extLst>
          </p:cNvPr>
          <p:cNvSpPr/>
          <p:nvPr/>
        </p:nvSpPr>
        <p:spPr>
          <a:xfrm>
            <a:off x="4716550" y="232760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7" name="Ellipse 356">
            <a:extLst>
              <a:ext uri="{FF2B5EF4-FFF2-40B4-BE49-F238E27FC236}">
                <a16:creationId xmlns="" xmlns:a16="http://schemas.microsoft.com/office/drawing/2014/main" id="{90702C9F-96CA-09E4-94CC-6BFDBE120397}"/>
              </a:ext>
            </a:extLst>
          </p:cNvPr>
          <p:cNvSpPr/>
          <p:nvPr/>
        </p:nvSpPr>
        <p:spPr>
          <a:xfrm>
            <a:off x="4716550" y="246571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8" name="Ellipse 357">
            <a:extLst>
              <a:ext uri="{FF2B5EF4-FFF2-40B4-BE49-F238E27FC236}">
                <a16:creationId xmlns="" xmlns:a16="http://schemas.microsoft.com/office/drawing/2014/main" id="{72CCD573-8E15-32E3-498F-39BBB768EEF6}"/>
              </a:ext>
            </a:extLst>
          </p:cNvPr>
          <p:cNvSpPr/>
          <p:nvPr/>
        </p:nvSpPr>
        <p:spPr>
          <a:xfrm>
            <a:off x="4716550" y="25276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9" name="Ellipse 358">
            <a:extLst>
              <a:ext uri="{FF2B5EF4-FFF2-40B4-BE49-F238E27FC236}">
                <a16:creationId xmlns="" xmlns:a16="http://schemas.microsoft.com/office/drawing/2014/main" id="{CC226AD2-9FC5-B4FE-13DF-846D39750607}"/>
              </a:ext>
            </a:extLst>
          </p:cNvPr>
          <p:cNvSpPr/>
          <p:nvPr/>
        </p:nvSpPr>
        <p:spPr>
          <a:xfrm>
            <a:off x="4716550" y="260144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0" name="Ellipse 359">
            <a:extLst>
              <a:ext uri="{FF2B5EF4-FFF2-40B4-BE49-F238E27FC236}">
                <a16:creationId xmlns="" xmlns:a16="http://schemas.microsoft.com/office/drawing/2014/main" id="{9AA310A3-B807-D8B4-B5A0-0B0871557225}"/>
              </a:ext>
            </a:extLst>
          </p:cNvPr>
          <p:cNvSpPr/>
          <p:nvPr/>
        </p:nvSpPr>
        <p:spPr>
          <a:xfrm>
            <a:off x="4716550" y="263716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1" name="Ellipse 360">
            <a:extLst>
              <a:ext uri="{FF2B5EF4-FFF2-40B4-BE49-F238E27FC236}">
                <a16:creationId xmlns="" xmlns:a16="http://schemas.microsoft.com/office/drawing/2014/main" id="{B681F435-3553-BE01-13FC-58C08BFA8A6C}"/>
              </a:ext>
            </a:extLst>
          </p:cNvPr>
          <p:cNvSpPr/>
          <p:nvPr/>
        </p:nvSpPr>
        <p:spPr>
          <a:xfrm>
            <a:off x="4716550" y="27062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2" name="Ellipse 361">
            <a:extLst>
              <a:ext uri="{FF2B5EF4-FFF2-40B4-BE49-F238E27FC236}">
                <a16:creationId xmlns="" xmlns:a16="http://schemas.microsoft.com/office/drawing/2014/main" id="{41FC8FCD-CD86-4229-B70B-319A4B4DFFCE}"/>
              </a:ext>
            </a:extLst>
          </p:cNvPr>
          <p:cNvSpPr/>
          <p:nvPr/>
        </p:nvSpPr>
        <p:spPr>
          <a:xfrm>
            <a:off x="4736847" y="193957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3" name="Ellipse 362">
            <a:extLst>
              <a:ext uri="{FF2B5EF4-FFF2-40B4-BE49-F238E27FC236}">
                <a16:creationId xmlns="" xmlns:a16="http://schemas.microsoft.com/office/drawing/2014/main" id="{794F7D0F-786E-CD87-B3DA-E8D67B98C07F}"/>
              </a:ext>
            </a:extLst>
          </p:cNvPr>
          <p:cNvSpPr/>
          <p:nvPr/>
        </p:nvSpPr>
        <p:spPr>
          <a:xfrm>
            <a:off x="4727986" y="209424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4" name="Ellipse 363">
            <a:extLst>
              <a:ext uri="{FF2B5EF4-FFF2-40B4-BE49-F238E27FC236}">
                <a16:creationId xmlns="" xmlns:a16="http://schemas.microsoft.com/office/drawing/2014/main" id="{BE7BC8CD-72C5-2B19-41BE-C9475EEC04DE}"/>
              </a:ext>
            </a:extLst>
          </p:cNvPr>
          <p:cNvSpPr/>
          <p:nvPr/>
        </p:nvSpPr>
        <p:spPr>
          <a:xfrm>
            <a:off x="4742088" y="245310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5" name="Ellipse 364">
            <a:extLst>
              <a:ext uri="{FF2B5EF4-FFF2-40B4-BE49-F238E27FC236}">
                <a16:creationId xmlns="" xmlns:a16="http://schemas.microsoft.com/office/drawing/2014/main" id="{95EE6D87-6144-7D8F-FFDC-C7A25D57FD25}"/>
              </a:ext>
            </a:extLst>
          </p:cNvPr>
          <p:cNvSpPr/>
          <p:nvPr/>
        </p:nvSpPr>
        <p:spPr>
          <a:xfrm>
            <a:off x="4742088" y="252692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6" name="Ellipse 365">
            <a:extLst>
              <a:ext uri="{FF2B5EF4-FFF2-40B4-BE49-F238E27FC236}">
                <a16:creationId xmlns="" xmlns:a16="http://schemas.microsoft.com/office/drawing/2014/main" id="{E4944344-E93E-D54F-ADB8-A9AAAB5A0EBD}"/>
              </a:ext>
            </a:extLst>
          </p:cNvPr>
          <p:cNvSpPr/>
          <p:nvPr/>
        </p:nvSpPr>
        <p:spPr>
          <a:xfrm>
            <a:off x="4738746" y="26243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7" name="Ellipse 366">
            <a:extLst>
              <a:ext uri="{FF2B5EF4-FFF2-40B4-BE49-F238E27FC236}">
                <a16:creationId xmlns="" xmlns:a16="http://schemas.microsoft.com/office/drawing/2014/main" id="{84213B7A-4237-8036-7566-FBDF718AFF35}"/>
              </a:ext>
            </a:extLst>
          </p:cNvPr>
          <p:cNvSpPr/>
          <p:nvPr/>
        </p:nvSpPr>
        <p:spPr>
          <a:xfrm>
            <a:off x="4709574" y="27491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8" name="Ellipse 367">
            <a:extLst>
              <a:ext uri="{FF2B5EF4-FFF2-40B4-BE49-F238E27FC236}">
                <a16:creationId xmlns="" xmlns:a16="http://schemas.microsoft.com/office/drawing/2014/main" id="{555E03CF-5BAE-274D-89F3-022BC2F54086}"/>
              </a:ext>
            </a:extLst>
          </p:cNvPr>
          <p:cNvSpPr/>
          <p:nvPr/>
        </p:nvSpPr>
        <p:spPr>
          <a:xfrm>
            <a:off x="4733016" y="273312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9" name="Ellipse 368">
            <a:extLst>
              <a:ext uri="{FF2B5EF4-FFF2-40B4-BE49-F238E27FC236}">
                <a16:creationId xmlns="" xmlns:a16="http://schemas.microsoft.com/office/drawing/2014/main" id="{993413EB-D46C-E4A1-D2E9-2157B174C041}"/>
              </a:ext>
            </a:extLst>
          </p:cNvPr>
          <p:cNvSpPr/>
          <p:nvPr/>
        </p:nvSpPr>
        <p:spPr>
          <a:xfrm>
            <a:off x="4738746" y="27719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0" name="Ellipse 369">
            <a:extLst>
              <a:ext uri="{FF2B5EF4-FFF2-40B4-BE49-F238E27FC236}">
                <a16:creationId xmlns="" xmlns:a16="http://schemas.microsoft.com/office/drawing/2014/main" id="{C4D7C008-9B28-B105-7C5A-4A419958EADD}"/>
              </a:ext>
            </a:extLst>
          </p:cNvPr>
          <p:cNvSpPr/>
          <p:nvPr/>
        </p:nvSpPr>
        <p:spPr>
          <a:xfrm>
            <a:off x="4716550" y="28467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1" name="Ellipse 370">
            <a:extLst>
              <a:ext uri="{FF2B5EF4-FFF2-40B4-BE49-F238E27FC236}">
                <a16:creationId xmlns="" xmlns:a16="http://schemas.microsoft.com/office/drawing/2014/main" id="{887B2D8E-BC6E-D079-CDF4-F548D8250D54}"/>
              </a:ext>
            </a:extLst>
          </p:cNvPr>
          <p:cNvSpPr/>
          <p:nvPr/>
        </p:nvSpPr>
        <p:spPr>
          <a:xfrm>
            <a:off x="4716550" y="29229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2" name="Ellipse 371">
            <a:extLst>
              <a:ext uri="{FF2B5EF4-FFF2-40B4-BE49-F238E27FC236}">
                <a16:creationId xmlns="" xmlns:a16="http://schemas.microsoft.com/office/drawing/2014/main" id="{AF815306-92AB-3281-3211-F1B5574896EE}"/>
              </a:ext>
            </a:extLst>
          </p:cNvPr>
          <p:cNvSpPr/>
          <p:nvPr/>
        </p:nvSpPr>
        <p:spPr>
          <a:xfrm>
            <a:off x="4716550" y="337279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3" name="Ellipse 372">
            <a:extLst>
              <a:ext uri="{FF2B5EF4-FFF2-40B4-BE49-F238E27FC236}">
                <a16:creationId xmlns="" xmlns:a16="http://schemas.microsoft.com/office/drawing/2014/main" id="{647185DD-3AEE-8544-A2C8-2650F2221E3B}"/>
              </a:ext>
            </a:extLst>
          </p:cNvPr>
          <p:cNvSpPr/>
          <p:nvPr/>
        </p:nvSpPr>
        <p:spPr>
          <a:xfrm>
            <a:off x="4716550" y="286082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4" name="Ellipse 373">
            <a:extLst>
              <a:ext uri="{FF2B5EF4-FFF2-40B4-BE49-F238E27FC236}">
                <a16:creationId xmlns="" xmlns:a16="http://schemas.microsoft.com/office/drawing/2014/main" id="{90023D85-E7E6-22E7-9AF3-9AAE627FCB2C}"/>
              </a:ext>
            </a:extLst>
          </p:cNvPr>
          <p:cNvSpPr/>
          <p:nvPr/>
        </p:nvSpPr>
        <p:spPr>
          <a:xfrm>
            <a:off x="4741811" y="291660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5" name="Ellipse 374">
            <a:extLst>
              <a:ext uri="{FF2B5EF4-FFF2-40B4-BE49-F238E27FC236}">
                <a16:creationId xmlns="" xmlns:a16="http://schemas.microsoft.com/office/drawing/2014/main" id="{F608E1DF-E302-62C4-F6BF-92B0389AE857}"/>
              </a:ext>
            </a:extLst>
          </p:cNvPr>
          <p:cNvSpPr/>
          <p:nvPr/>
        </p:nvSpPr>
        <p:spPr>
          <a:xfrm>
            <a:off x="4720465" y="294945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6" name="Ellipse 375">
            <a:extLst>
              <a:ext uri="{FF2B5EF4-FFF2-40B4-BE49-F238E27FC236}">
                <a16:creationId xmlns="" xmlns:a16="http://schemas.microsoft.com/office/drawing/2014/main" id="{A86C5950-FBFE-3C9F-02E9-91D4462C2A02}"/>
              </a:ext>
            </a:extLst>
          </p:cNvPr>
          <p:cNvSpPr/>
          <p:nvPr/>
        </p:nvSpPr>
        <p:spPr>
          <a:xfrm>
            <a:off x="4720465" y="298279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7" name="Ellipse 376">
            <a:extLst>
              <a:ext uri="{FF2B5EF4-FFF2-40B4-BE49-F238E27FC236}">
                <a16:creationId xmlns="" xmlns:a16="http://schemas.microsoft.com/office/drawing/2014/main" id="{55BB2FC5-0241-40E7-7339-67722BFDE4EA}"/>
              </a:ext>
            </a:extLst>
          </p:cNvPr>
          <p:cNvSpPr/>
          <p:nvPr/>
        </p:nvSpPr>
        <p:spPr>
          <a:xfrm>
            <a:off x="4720465" y="303874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8" name="Ellipse 377">
            <a:extLst>
              <a:ext uri="{FF2B5EF4-FFF2-40B4-BE49-F238E27FC236}">
                <a16:creationId xmlns="" xmlns:a16="http://schemas.microsoft.com/office/drawing/2014/main" id="{9D2AC0E5-BB42-9B6B-8B20-9A4A92C5DB9C}"/>
              </a:ext>
            </a:extLst>
          </p:cNvPr>
          <p:cNvSpPr/>
          <p:nvPr/>
        </p:nvSpPr>
        <p:spPr>
          <a:xfrm>
            <a:off x="4716550" y="305864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9" name="Ellipse 378">
            <a:extLst>
              <a:ext uri="{FF2B5EF4-FFF2-40B4-BE49-F238E27FC236}">
                <a16:creationId xmlns="" xmlns:a16="http://schemas.microsoft.com/office/drawing/2014/main" id="{2F64B5DA-3548-E3D8-C58F-AA0ECE6A2D86}"/>
              </a:ext>
            </a:extLst>
          </p:cNvPr>
          <p:cNvSpPr/>
          <p:nvPr/>
        </p:nvSpPr>
        <p:spPr>
          <a:xfrm>
            <a:off x="4720465" y="307922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0" name="Ellipse 379">
            <a:extLst>
              <a:ext uri="{FF2B5EF4-FFF2-40B4-BE49-F238E27FC236}">
                <a16:creationId xmlns="" xmlns:a16="http://schemas.microsoft.com/office/drawing/2014/main" id="{351CD394-B7E8-5398-FDD4-51EBDDC85F0D}"/>
              </a:ext>
            </a:extLst>
          </p:cNvPr>
          <p:cNvSpPr/>
          <p:nvPr/>
        </p:nvSpPr>
        <p:spPr>
          <a:xfrm>
            <a:off x="4739982" y="306995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1" name="Ellipse 380">
            <a:extLst>
              <a:ext uri="{FF2B5EF4-FFF2-40B4-BE49-F238E27FC236}">
                <a16:creationId xmlns="" xmlns:a16="http://schemas.microsoft.com/office/drawing/2014/main" id="{2651972E-20A8-AA50-6222-7F6D4C7EB1E4}"/>
              </a:ext>
            </a:extLst>
          </p:cNvPr>
          <p:cNvSpPr/>
          <p:nvPr/>
        </p:nvSpPr>
        <p:spPr>
          <a:xfrm>
            <a:off x="4720465" y="311494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2" name="Ellipse 381">
            <a:extLst>
              <a:ext uri="{FF2B5EF4-FFF2-40B4-BE49-F238E27FC236}">
                <a16:creationId xmlns="" xmlns:a16="http://schemas.microsoft.com/office/drawing/2014/main" id="{86EEC004-6699-E599-B367-284ADF45168C}"/>
              </a:ext>
            </a:extLst>
          </p:cNvPr>
          <p:cNvSpPr/>
          <p:nvPr/>
        </p:nvSpPr>
        <p:spPr>
          <a:xfrm>
            <a:off x="4739982" y="310567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3" name="Ellipse 382">
            <a:extLst>
              <a:ext uri="{FF2B5EF4-FFF2-40B4-BE49-F238E27FC236}">
                <a16:creationId xmlns="" xmlns:a16="http://schemas.microsoft.com/office/drawing/2014/main" id="{1AF21A5A-9BEA-E2D3-2E4F-15DAB1E37D24}"/>
              </a:ext>
            </a:extLst>
          </p:cNvPr>
          <p:cNvSpPr/>
          <p:nvPr/>
        </p:nvSpPr>
        <p:spPr>
          <a:xfrm>
            <a:off x="4720465" y="317448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4" name="Ellipse 383">
            <a:extLst>
              <a:ext uri="{FF2B5EF4-FFF2-40B4-BE49-F238E27FC236}">
                <a16:creationId xmlns="" xmlns:a16="http://schemas.microsoft.com/office/drawing/2014/main" id="{484F17EC-8967-14A8-EC43-50AF2529E860}"/>
              </a:ext>
            </a:extLst>
          </p:cNvPr>
          <p:cNvSpPr/>
          <p:nvPr/>
        </p:nvSpPr>
        <p:spPr>
          <a:xfrm>
            <a:off x="4739982" y="316520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5" name="Ellipse 384">
            <a:extLst>
              <a:ext uri="{FF2B5EF4-FFF2-40B4-BE49-F238E27FC236}">
                <a16:creationId xmlns="" xmlns:a16="http://schemas.microsoft.com/office/drawing/2014/main" id="{1239A428-1AE9-D2D3-AEF0-633F3A4AF154}"/>
              </a:ext>
            </a:extLst>
          </p:cNvPr>
          <p:cNvSpPr/>
          <p:nvPr/>
        </p:nvSpPr>
        <p:spPr>
          <a:xfrm>
            <a:off x="4720465" y="320305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6" name="Ellipse 385">
            <a:extLst>
              <a:ext uri="{FF2B5EF4-FFF2-40B4-BE49-F238E27FC236}">
                <a16:creationId xmlns="" xmlns:a16="http://schemas.microsoft.com/office/drawing/2014/main" id="{19EFBD9A-3923-CDC0-3AC5-156BF7F394CC}"/>
              </a:ext>
            </a:extLst>
          </p:cNvPr>
          <p:cNvSpPr/>
          <p:nvPr/>
        </p:nvSpPr>
        <p:spPr>
          <a:xfrm>
            <a:off x="4739982" y="319378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 name="Ellipse 388">
            <a:extLst>
              <a:ext uri="{FF2B5EF4-FFF2-40B4-BE49-F238E27FC236}">
                <a16:creationId xmlns="" xmlns:a16="http://schemas.microsoft.com/office/drawing/2014/main" id="{F6E65BA4-CFC6-5FA5-8485-B6775BD9A5B7}"/>
              </a:ext>
            </a:extLst>
          </p:cNvPr>
          <p:cNvSpPr/>
          <p:nvPr/>
        </p:nvSpPr>
        <p:spPr>
          <a:xfrm>
            <a:off x="4720465" y="313043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0" name="Ellipse 389">
            <a:extLst>
              <a:ext uri="{FF2B5EF4-FFF2-40B4-BE49-F238E27FC236}">
                <a16:creationId xmlns="" xmlns:a16="http://schemas.microsoft.com/office/drawing/2014/main" id="{69ACABA1-A05E-FEEE-8C71-31ED4D9D7691}"/>
              </a:ext>
            </a:extLst>
          </p:cNvPr>
          <p:cNvSpPr/>
          <p:nvPr/>
        </p:nvSpPr>
        <p:spPr>
          <a:xfrm>
            <a:off x="4720465" y="321615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1" name="Ellipse 390">
            <a:extLst>
              <a:ext uri="{FF2B5EF4-FFF2-40B4-BE49-F238E27FC236}">
                <a16:creationId xmlns="" xmlns:a16="http://schemas.microsoft.com/office/drawing/2014/main" id="{284E597A-3027-5779-A8BB-5557ACAFB1B8}"/>
              </a:ext>
            </a:extLst>
          </p:cNvPr>
          <p:cNvSpPr/>
          <p:nvPr/>
        </p:nvSpPr>
        <p:spPr>
          <a:xfrm>
            <a:off x="4720465" y="324949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2" name="Ellipse 391">
            <a:extLst>
              <a:ext uri="{FF2B5EF4-FFF2-40B4-BE49-F238E27FC236}">
                <a16:creationId xmlns="" xmlns:a16="http://schemas.microsoft.com/office/drawing/2014/main" id="{C2A1C572-34F6-B08C-1009-EB439A64678E}"/>
              </a:ext>
            </a:extLst>
          </p:cNvPr>
          <p:cNvSpPr/>
          <p:nvPr/>
        </p:nvSpPr>
        <p:spPr>
          <a:xfrm>
            <a:off x="4720465" y="329711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3" name="Ellipse 392">
            <a:extLst>
              <a:ext uri="{FF2B5EF4-FFF2-40B4-BE49-F238E27FC236}">
                <a16:creationId xmlns="" xmlns:a16="http://schemas.microsoft.com/office/drawing/2014/main" id="{6E9C4D76-6290-7CF1-2180-408BE82683A3}"/>
              </a:ext>
            </a:extLst>
          </p:cNvPr>
          <p:cNvSpPr/>
          <p:nvPr/>
        </p:nvSpPr>
        <p:spPr>
          <a:xfrm>
            <a:off x="4720465" y="331616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4" name="Ellipse 393">
            <a:extLst>
              <a:ext uri="{FF2B5EF4-FFF2-40B4-BE49-F238E27FC236}">
                <a16:creationId xmlns="" xmlns:a16="http://schemas.microsoft.com/office/drawing/2014/main" id="{C23A2A3A-6E07-99D8-DB81-D2AFE82CEED0}"/>
              </a:ext>
            </a:extLst>
          </p:cNvPr>
          <p:cNvSpPr/>
          <p:nvPr/>
        </p:nvSpPr>
        <p:spPr>
          <a:xfrm>
            <a:off x="4739982" y="329855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5" name="Ellipse 394">
            <a:extLst>
              <a:ext uri="{FF2B5EF4-FFF2-40B4-BE49-F238E27FC236}">
                <a16:creationId xmlns="" xmlns:a16="http://schemas.microsoft.com/office/drawing/2014/main" id="{CD1266FB-4E9D-0947-B557-693F84883276}"/>
              </a:ext>
            </a:extLst>
          </p:cNvPr>
          <p:cNvSpPr/>
          <p:nvPr/>
        </p:nvSpPr>
        <p:spPr>
          <a:xfrm>
            <a:off x="5518790" y="152750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6" name="Rectangle : coins arrondis 395">
            <a:extLst>
              <a:ext uri="{FF2B5EF4-FFF2-40B4-BE49-F238E27FC236}">
                <a16:creationId xmlns="" xmlns:a16="http://schemas.microsoft.com/office/drawing/2014/main" id="{1B5FEE41-1703-8B44-BC58-219365F54007}"/>
              </a:ext>
            </a:extLst>
          </p:cNvPr>
          <p:cNvSpPr/>
          <p:nvPr/>
        </p:nvSpPr>
        <p:spPr>
          <a:xfrm>
            <a:off x="5280649" y="3518328"/>
            <a:ext cx="576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7" name="Ellipse 396">
            <a:extLst>
              <a:ext uri="{FF2B5EF4-FFF2-40B4-BE49-F238E27FC236}">
                <a16:creationId xmlns="" xmlns:a16="http://schemas.microsoft.com/office/drawing/2014/main" id="{8E19FBBD-1463-0DB8-1B3E-D46CEC357AB0}"/>
              </a:ext>
            </a:extLst>
          </p:cNvPr>
          <p:cNvSpPr/>
          <p:nvPr/>
        </p:nvSpPr>
        <p:spPr>
          <a:xfrm>
            <a:off x="5518790" y="349357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8" name="Ellipse 397">
            <a:extLst>
              <a:ext uri="{FF2B5EF4-FFF2-40B4-BE49-F238E27FC236}">
                <a16:creationId xmlns="" xmlns:a16="http://schemas.microsoft.com/office/drawing/2014/main" id="{226B672E-20A8-1A1D-F6AC-C3E2E426A2EB}"/>
              </a:ext>
            </a:extLst>
          </p:cNvPr>
          <p:cNvSpPr/>
          <p:nvPr/>
        </p:nvSpPr>
        <p:spPr>
          <a:xfrm>
            <a:off x="5518790" y="178230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9" name="Ellipse 398">
            <a:extLst>
              <a:ext uri="{FF2B5EF4-FFF2-40B4-BE49-F238E27FC236}">
                <a16:creationId xmlns="" xmlns:a16="http://schemas.microsoft.com/office/drawing/2014/main" id="{B45A88F6-0AE3-1D5C-7EB0-8C173D88978F}"/>
              </a:ext>
            </a:extLst>
          </p:cNvPr>
          <p:cNvSpPr/>
          <p:nvPr/>
        </p:nvSpPr>
        <p:spPr>
          <a:xfrm>
            <a:off x="5518790" y="183707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0" name="Ellipse 399">
            <a:extLst>
              <a:ext uri="{FF2B5EF4-FFF2-40B4-BE49-F238E27FC236}">
                <a16:creationId xmlns="" xmlns:a16="http://schemas.microsoft.com/office/drawing/2014/main" id="{328635C5-0124-F3EE-8257-1E744C0171B5}"/>
              </a:ext>
            </a:extLst>
          </p:cNvPr>
          <p:cNvSpPr/>
          <p:nvPr/>
        </p:nvSpPr>
        <p:spPr>
          <a:xfrm>
            <a:off x="5518790" y="19037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1" name="Ellipse 400">
            <a:extLst>
              <a:ext uri="{FF2B5EF4-FFF2-40B4-BE49-F238E27FC236}">
                <a16:creationId xmlns="" xmlns:a16="http://schemas.microsoft.com/office/drawing/2014/main" id="{85D8EBA8-1182-C4F3-77A5-F7A5FF69B5B3}"/>
              </a:ext>
            </a:extLst>
          </p:cNvPr>
          <p:cNvSpPr/>
          <p:nvPr/>
        </p:nvSpPr>
        <p:spPr>
          <a:xfrm>
            <a:off x="5518790" y="197756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2" name="Ellipse 401">
            <a:extLst>
              <a:ext uri="{FF2B5EF4-FFF2-40B4-BE49-F238E27FC236}">
                <a16:creationId xmlns="" xmlns:a16="http://schemas.microsoft.com/office/drawing/2014/main" id="{115C8272-807D-186B-327D-3AA0EE48C3A4}"/>
              </a:ext>
            </a:extLst>
          </p:cNvPr>
          <p:cNvSpPr/>
          <p:nvPr/>
        </p:nvSpPr>
        <p:spPr>
          <a:xfrm>
            <a:off x="5518790" y="21323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3" name="Ellipse 402">
            <a:extLst>
              <a:ext uri="{FF2B5EF4-FFF2-40B4-BE49-F238E27FC236}">
                <a16:creationId xmlns="" xmlns:a16="http://schemas.microsoft.com/office/drawing/2014/main" id="{797D8739-52D9-DDF5-D8AD-9A407CD1EAAB}"/>
              </a:ext>
            </a:extLst>
          </p:cNvPr>
          <p:cNvSpPr/>
          <p:nvPr/>
        </p:nvSpPr>
        <p:spPr>
          <a:xfrm>
            <a:off x="5518790" y="21752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4" name="Ellipse 403">
            <a:extLst>
              <a:ext uri="{FF2B5EF4-FFF2-40B4-BE49-F238E27FC236}">
                <a16:creationId xmlns="" xmlns:a16="http://schemas.microsoft.com/office/drawing/2014/main" id="{5BD035C2-43ED-E7A1-B00E-11C338E60E7D}"/>
              </a:ext>
            </a:extLst>
          </p:cNvPr>
          <p:cNvSpPr/>
          <p:nvPr/>
        </p:nvSpPr>
        <p:spPr>
          <a:xfrm>
            <a:off x="5541372" y="189211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5" name="Ellipse 404">
            <a:extLst>
              <a:ext uri="{FF2B5EF4-FFF2-40B4-BE49-F238E27FC236}">
                <a16:creationId xmlns="" xmlns:a16="http://schemas.microsoft.com/office/drawing/2014/main" id="{44A5A238-3F9B-5DDF-08B0-CD2D0A753F88}"/>
              </a:ext>
            </a:extLst>
          </p:cNvPr>
          <p:cNvSpPr/>
          <p:nvPr/>
        </p:nvSpPr>
        <p:spPr>
          <a:xfrm>
            <a:off x="5504780" y="216317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6" name="Ellipse 405">
            <a:extLst>
              <a:ext uri="{FF2B5EF4-FFF2-40B4-BE49-F238E27FC236}">
                <a16:creationId xmlns="" xmlns:a16="http://schemas.microsoft.com/office/drawing/2014/main" id="{390DB054-51CA-7A7D-B024-9FC4BF60129E}"/>
              </a:ext>
            </a:extLst>
          </p:cNvPr>
          <p:cNvSpPr/>
          <p:nvPr/>
        </p:nvSpPr>
        <p:spPr>
          <a:xfrm>
            <a:off x="5543591" y="21699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7" name="Ellipse 406">
            <a:extLst>
              <a:ext uri="{FF2B5EF4-FFF2-40B4-BE49-F238E27FC236}">
                <a16:creationId xmlns="" xmlns:a16="http://schemas.microsoft.com/office/drawing/2014/main" id="{1BE471C1-A2E4-BA0F-5B7B-2BFD903F8B72}"/>
              </a:ext>
            </a:extLst>
          </p:cNvPr>
          <p:cNvSpPr/>
          <p:nvPr/>
        </p:nvSpPr>
        <p:spPr>
          <a:xfrm>
            <a:off x="5518790" y="25133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8" name="Ellipse 407">
            <a:extLst>
              <a:ext uri="{FF2B5EF4-FFF2-40B4-BE49-F238E27FC236}">
                <a16:creationId xmlns="" xmlns:a16="http://schemas.microsoft.com/office/drawing/2014/main" id="{E88DAE25-1A77-92A9-12C8-C014CA9649F2}"/>
              </a:ext>
            </a:extLst>
          </p:cNvPr>
          <p:cNvSpPr/>
          <p:nvPr/>
        </p:nvSpPr>
        <p:spPr>
          <a:xfrm>
            <a:off x="5518790" y="25514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9" name="Ellipse 408">
            <a:extLst>
              <a:ext uri="{FF2B5EF4-FFF2-40B4-BE49-F238E27FC236}">
                <a16:creationId xmlns="" xmlns:a16="http://schemas.microsoft.com/office/drawing/2014/main" id="{AFD53B2D-B424-47D2-B370-EFEF2064BDBE}"/>
              </a:ext>
            </a:extLst>
          </p:cNvPr>
          <p:cNvSpPr/>
          <p:nvPr/>
        </p:nvSpPr>
        <p:spPr>
          <a:xfrm>
            <a:off x="5518790" y="257049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0" name="Ellipse 409">
            <a:extLst>
              <a:ext uri="{FF2B5EF4-FFF2-40B4-BE49-F238E27FC236}">
                <a16:creationId xmlns="" xmlns:a16="http://schemas.microsoft.com/office/drawing/2014/main" id="{9601EA20-76FB-FDBF-9B63-F9FB190D5A6F}"/>
              </a:ext>
            </a:extLst>
          </p:cNvPr>
          <p:cNvSpPr/>
          <p:nvPr/>
        </p:nvSpPr>
        <p:spPr>
          <a:xfrm>
            <a:off x="5518790" y="262288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 name="Ellipse 410">
            <a:extLst>
              <a:ext uri="{FF2B5EF4-FFF2-40B4-BE49-F238E27FC236}">
                <a16:creationId xmlns="" xmlns:a16="http://schemas.microsoft.com/office/drawing/2014/main" id="{3AB8CEC7-9985-2266-866E-12B23EF3A9FB}"/>
              </a:ext>
            </a:extLst>
          </p:cNvPr>
          <p:cNvSpPr/>
          <p:nvPr/>
        </p:nvSpPr>
        <p:spPr>
          <a:xfrm>
            <a:off x="5518790" y="26705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 name="Ellipse 411">
            <a:extLst>
              <a:ext uri="{FF2B5EF4-FFF2-40B4-BE49-F238E27FC236}">
                <a16:creationId xmlns="" xmlns:a16="http://schemas.microsoft.com/office/drawing/2014/main" id="{195A2889-2271-CD2A-6534-5FC3F0A102F7}"/>
              </a:ext>
            </a:extLst>
          </p:cNvPr>
          <p:cNvSpPr/>
          <p:nvPr/>
        </p:nvSpPr>
        <p:spPr>
          <a:xfrm>
            <a:off x="5518790" y="271575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3" name="Ellipse 412">
            <a:extLst>
              <a:ext uri="{FF2B5EF4-FFF2-40B4-BE49-F238E27FC236}">
                <a16:creationId xmlns="" xmlns:a16="http://schemas.microsoft.com/office/drawing/2014/main" id="{FC3FFA24-18D5-7891-F629-BCA750F40A0D}"/>
              </a:ext>
            </a:extLst>
          </p:cNvPr>
          <p:cNvSpPr/>
          <p:nvPr/>
        </p:nvSpPr>
        <p:spPr>
          <a:xfrm>
            <a:off x="5528257" y="273924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4" name="Ellipse 413">
            <a:extLst>
              <a:ext uri="{FF2B5EF4-FFF2-40B4-BE49-F238E27FC236}">
                <a16:creationId xmlns="" xmlns:a16="http://schemas.microsoft.com/office/drawing/2014/main" id="{C3597750-613E-1F07-1951-5213324675E5}"/>
              </a:ext>
            </a:extLst>
          </p:cNvPr>
          <p:cNvSpPr/>
          <p:nvPr/>
        </p:nvSpPr>
        <p:spPr>
          <a:xfrm>
            <a:off x="5518790" y="282529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5" name="Ellipse 414">
            <a:extLst>
              <a:ext uri="{FF2B5EF4-FFF2-40B4-BE49-F238E27FC236}">
                <a16:creationId xmlns="" xmlns:a16="http://schemas.microsoft.com/office/drawing/2014/main" id="{871FA816-BDFD-136E-4437-DFC80C351566}"/>
              </a:ext>
            </a:extLst>
          </p:cNvPr>
          <p:cNvSpPr/>
          <p:nvPr/>
        </p:nvSpPr>
        <p:spPr>
          <a:xfrm>
            <a:off x="5518790" y="286815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6" name="Ellipse 415">
            <a:extLst>
              <a:ext uri="{FF2B5EF4-FFF2-40B4-BE49-F238E27FC236}">
                <a16:creationId xmlns="" xmlns:a16="http://schemas.microsoft.com/office/drawing/2014/main" id="{E3FE503B-30D0-93AE-AB54-49337124EBDD}"/>
              </a:ext>
            </a:extLst>
          </p:cNvPr>
          <p:cNvSpPr/>
          <p:nvPr/>
        </p:nvSpPr>
        <p:spPr>
          <a:xfrm>
            <a:off x="5518790" y="295149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7" name="Ellipse 416">
            <a:extLst>
              <a:ext uri="{FF2B5EF4-FFF2-40B4-BE49-F238E27FC236}">
                <a16:creationId xmlns="" xmlns:a16="http://schemas.microsoft.com/office/drawing/2014/main" id="{EC87F568-3352-39CD-F61F-F32CD944D655}"/>
              </a:ext>
            </a:extLst>
          </p:cNvPr>
          <p:cNvSpPr/>
          <p:nvPr/>
        </p:nvSpPr>
        <p:spPr>
          <a:xfrm>
            <a:off x="5518790" y="336737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8" name="Ellipse 417">
            <a:extLst>
              <a:ext uri="{FF2B5EF4-FFF2-40B4-BE49-F238E27FC236}">
                <a16:creationId xmlns="" xmlns:a16="http://schemas.microsoft.com/office/drawing/2014/main" id="{F92E7641-9E8A-5B3A-1975-4FCF4C081E0C}"/>
              </a:ext>
            </a:extLst>
          </p:cNvPr>
          <p:cNvSpPr/>
          <p:nvPr/>
        </p:nvSpPr>
        <p:spPr>
          <a:xfrm>
            <a:off x="5518790" y="290072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9" name="Ellipse 418">
            <a:extLst>
              <a:ext uri="{FF2B5EF4-FFF2-40B4-BE49-F238E27FC236}">
                <a16:creationId xmlns="" xmlns:a16="http://schemas.microsoft.com/office/drawing/2014/main" id="{79E049BA-8250-8C33-221F-1B8E562B1A29}"/>
              </a:ext>
            </a:extLst>
          </p:cNvPr>
          <p:cNvSpPr/>
          <p:nvPr/>
        </p:nvSpPr>
        <p:spPr>
          <a:xfrm>
            <a:off x="5518790" y="300787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0" name="Ellipse 419">
            <a:extLst>
              <a:ext uri="{FF2B5EF4-FFF2-40B4-BE49-F238E27FC236}">
                <a16:creationId xmlns="" xmlns:a16="http://schemas.microsoft.com/office/drawing/2014/main" id="{FBD82387-25F5-D155-F3FA-9743D499B577}"/>
              </a:ext>
            </a:extLst>
          </p:cNvPr>
          <p:cNvSpPr/>
          <p:nvPr/>
        </p:nvSpPr>
        <p:spPr>
          <a:xfrm>
            <a:off x="5484025" y="295792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1" name="Ellipse 420">
            <a:extLst>
              <a:ext uri="{FF2B5EF4-FFF2-40B4-BE49-F238E27FC236}">
                <a16:creationId xmlns="" xmlns:a16="http://schemas.microsoft.com/office/drawing/2014/main" id="{B0E969F8-A5CF-B5C6-E188-FC7785BAC3E4}"/>
              </a:ext>
            </a:extLst>
          </p:cNvPr>
          <p:cNvSpPr/>
          <p:nvPr/>
        </p:nvSpPr>
        <p:spPr>
          <a:xfrm>
            <a:off x="5535926" y="292429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2" name="Ellipse 421">
            <a:extLst>
              <a:ext uri="{FF2B5EF4-FFF2-40B4-BE49-F238E27FC236}">
                <a16:creationId xmlns="" xmlns:a16="http://schemas.microsoft.com/office/drawing/2014/main" id="{4DC6CE3B-DF2B-4980-EA7D-5A51AD7B4205}"/>
              </a:ext>
            </a:extLst>
          </p:cNvPr>
          <p:cNvSpPr/>
          <p:nvPr/>
        </p:nvSpPr>
        <p:spPr>
          <a:xfrm>
            <a:off x="5545674" y="295527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3" name="Ellipse 422">
            <a:extLst>
              <a:ext uri="{FF2B5EF4-FFF2-40B4-BE49-F238E27FC236}">
                <a16:creationId xmlns="" xmlns:a16="http://schemas.microsoft.com/office/drawing/2014/main" id="{B7A71E15-45A1-D9BC-E0F9-09E5403C74B7}"/>
              </a:ext>
            </a:extLst>
          </p:cNvPr>
          <p:cNvSpPr/>
          <p:nvPr/>
        </p:nvSpPr>
        <p:spPr>
          <a:xfrm>
            <a:off x="5497542" y="305275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4" name="Ellipse 423">
            <a:extLst>
              <a:ext uri="{FF2B5EF4-FFF2-40B4-BE49-F238E27FC236}">
                <a16:creationId xmlns="" xmlns:a16="http://schemas.microsoft.com/office/drawing/2014/main" id="{5D5D7295-911B-8F2C-AC42-C37161A5D621}"/>
              </a:ext>
            </a:extLst>
          </p:cNvPr>
          <p:cNvSpPr/>
          <p:nvPr/>
        </p:nvSpPr>
        <p:spPr>
          <a:xfrm>
            <a:off x="5548764" y="305214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5" name="Ellipse 424">
            <a:extLst>
              <a:ext uri="{FF2B5EF4-FFF2-40B4-BE49-F238E27FC236}">
                <a16:creationId xmlns="" xmlns:a16="http://schemas.microsoft.com/office/drawing/2014/main" id="{9A3BDE49-F577-BBE5-100D-F62857E2A9B9}"/>
              </a:ext>
            </a:extLst>
          </p:cNvPr>
          <p:cNvSpPr/>
          <p:nvPr/>
        </p:nvSpPr>
        <p:spPr>
          <a:xfrm>
            <a:off x="5518790" y="303875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6" name="Ellipse 425">
            <a:extLst>
              <a:ext uri="{FF2B5EF4-FFF2-40B4-BE49-F238E27FC236}">
                <a16:creationId xmlns="" xmlns:a16="http://schemas.microsoft.com/office/drawing/2014/main" id="{8730FF51-90A0-1AC3-E2CB-E666A6BE609A}"/>
              </a:ext>
            </a:extLst>
          </p:cNvPr>
          <p:cNvSpPr/>
          <p:nvPr/>
        </p:nvSpPr>
        <p:spPr>
          <a:xfrm>
            <a:off x="5518790" y="307923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7" name="Ellipse 426">
            <a:extLst>
              <a:ext uri="{FF2B5EF4-FFF2-40B4-BE49-F238E27FC236}">
                <a16:creationId xmlns="" xmlns:a16="http://schemas.microsoft.com/office/drawing/2014/main" id="{D3BF7803-0895-1351-A8DF-E66A4BF925D9}"/>
              </a:ext>
            </a:extLst>
          </p:cNvPr>
          <p:cNvSpPr/>
          <p:nvPr/>
        </p:nvSpPr>
        <p:spPr>
          <a:xfrm>
            <a:off x="5518790" y="315782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8" name="Ellipse 427">
            <a:extLst>
              <a:ext uri="{FF2B5EF4-FFF2-40B4-BE49-F238E27FC236}">
                <a16:creationId xmlns="" xmlns:a16="http://schemas.microsoft.com/office/drawing/2014/main" id="{A215DD9A-2EC7-AE12-0F2B-691422E13BCE}"/>
              </a:ext>
            </a:extLst>
          </p:cNvPr>
          <p:cNvSpPr/>
          <p:nvPr/>
        </p:nvSpPr>
        <p:spPr>
          <a:xfrm>
            <a:off x="5497253" y="316884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9" name="Ellipse 428">
            <a:extLst>
              <a:ext uri="{FF2B5EF4-FFF2-40B4-BE49-F238E27FC236}">
                <a16:creationId xmlns="" xmlns:a16="http://schemas.microsoft.com/office/drawing/2014/main" id="{C8744DDE-8C9D-9432-BA72-46A600B6C750}"/>
              </a:ext>
            </a:extLst>
          </p:cNvPr>
          <p:cNvSpPr/>
          <p:nvPr/>
        </p:nvSpPr>
        <p:spPr>
          <a:xfrm>
            <a:off x="5535926" y="317478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0" name="Ellipse 429">
            <a:extLst>
              <a:ext uri="{FF2B5EF4-FFF2-40B4-BE49-F238E27FC236}">
                <a16:creationId xmlns="" xmlns:a16="http://schemas.microsoft.com/office/drawing/2014/main" id="{32EC66B5-324A-1FAD-7E11-E6E64DFFC96B}"/>
              </a:ext>
            </a:extLst>
          </p:cNvPr>
          <p:cNvSpPr/>
          <p:nvPr/>
        </p:nvSpPr>
        <p:spPr>
          <a:xfrm>
            <a:off x="5518790" y="318170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1" name="Ellipse 430">
            <a:extLst>
              <a:ext uri="{FF2B5EF4-FFF2-40B4-BE49-F238E27FC236}">
                <a16:creationId xmlns="" xmlns:a16="http://schemas.microsoft.com/office/drawing/2014/main" id="{F940ED37-0FF0-B85F-C22F-816FA44FCEFB}"/>
              </a:ext>
            </a:extLst>
          </p:cNvPr>
          <p:cNvSpPr/>
          <p:nvPr/>
        </p:nvSpPr>
        <p:spPr>
          <a:xfrm>
            <a:off x="5518790" y="327695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2" name="Ellipse 431">
            <a:extLst>
              <a:ext uri="{FF2B5EF4-FFF2-40B4-BE49-F238E27FC236}">
                <a16:creationId xmlns="" xmlns:a16="http://schemas.microsoft.com/office/drawing/2014/main" id="{40EC30C1-5913-3C75-0A77-AA7F52E1DE99}"/>
              </a:ext>
            </a:extLst>
          </p:cNvPr>
          <p:cNvSpPr/>
          <p:nvPr/>
        </p:nvSpPr>
        <p:spPr>
          <a:xfrm>
            <a:off x="5518790" y="331505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3" name="Ellipse 432">
            <a:extLst>
              <a:ext uri="{FF2B5EF4-FFF2-40B4-BE49-F238E27FC236}">
                <a16:creationId xmlns="" xmlns:a16="http://schemas.microsoft.com/office/drawing/2014/main" id="{1765154F-E6D5-3B77-81C7-77DA3EFDE99C}"/>
              </a:ext>
            </a:extLst>
          </p:cNvPr>
          <p:cNvSpPr/>
          <p:nvPr/>
        </p:nvSpPr>
        <p:spPr>
          <a:xfrm>
            <a:off x="5518790" y="332934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4" name="Ellipse 433">
            <a:extLst>
              <a:ext uri="{FF2B5EF4-FFF2-40B4-BE49-F238E27FC236}">
                <a16:creationId xmlns="" xmlns:a16="http://schemas.microsoft.com/office/drawing/2014/main" id="{96D50DC5-5D98-4809-7E70-F1FD7D929090}"/>
              </a:ext>
            </a:extLst>
          </p:cNvPr>
          <p:cNvSpPr/>
          <p:nvPr/>
        </p:nvSpPr>
        <p:spPr>
          <a:xfrm>
            <a:off x="5518790" y="334839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5" name="Ellipse 434">
            <a:extLst>
              <a:ext uri="{FF2B5EF4-FFF2-40B4-BE49-F238E27FC236}">
                <a16:creationId xmlns="" xmlns:a16="http://schemas.microsoft.com/office/drawing/2014/main" id="{3ECB633A-D047-1500-E654-46990773C236}"/>
              </a:ext>
            </a:extLst>
          </p:cNvPr>
          <p:cNvSpPr/>
          <p:nvPr/>
        </p:nvSpPr>
        <p:spPr>
          <a:xfrm>
            <a:off x="5545869" y="336131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6" name="Ellipse 435">
            <a:extLst>
              <a:ext uri="{FF2B5EF4-FFF2-40B4-BE49-F238E27FC236}">
                <a16:creationId xmlns="" xmlns:a16="http://schemas.microsoft.com/office/drawing/2014/main" id="{A63CDEF7-5A40-756D-16BD-4AE4C46321C3}"/>
              </a:ext>
            </a:extLst>
          </p:cNvPr>
          <p:cNvSpPr/>
          <p:nvPr/>
        </p:nvSpPr>
        <p:spPr>
          <a:xfrm>
            <a:off x="6324460" y="17109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7" name="Rectangle : coins arrondis 436">
            <a:extLst>
              <a:ext uri="{FF2B5EF4-FFF2-40B4-BE49-F238E27FC236}">
                <a16:creationId xmlns="" xmlns:a16="http://schemas.microsoft.com/office/drawing/2014/main" id="{23CF0FDB-F0E2-56BE-81BF-57D8EF84789A}"/>
              </a:ext>
            </a:extLst>
          </p:cNvPr>
          <p:cNvSpPr/>
          <p:nvPr/>
        </p:nvSpPr>
        <p:spPr>
          <a:xfrm>
            <a:off x="6124784" y="3518328"/>
            <a:ext cx="468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8" name="Ellipse 437">
            <a:extLst>
              <a:ext uri="{FF2B5EF4-FFF2-40B4-BE49-F238E27FC236}">
                <a16:creationId xmlns="" xmlns:a16="http://schemas.microsoft.com/office/drawing/2014/main" id="{87FB8A46-2FDC-2C46-BDC1-6158EE02264E}"/>
              </a:ext>
            </a:extLst>
          </p:cNvPr>
          <p:cNvSpPr/>
          <p:nvPr/>
        </p:nvSpPr>
        <p:spPr>
          <a:xfrm>
            <a:off x="6324460" y="349357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9" name="Ellipse 438">
            <a:extLst>
              <a:ext uri="{FF2B5EF4-FFF2-40B4-BE49-F238E27FC236}">
                <a16:creationId xmlns="" xmlns:a16="http://schemas.microsoft.com/office/drawing/2014/main" id="{8345C499-2D73-830C-BA52-F946FF0BCA92}"/>
              </a:ext>
            </a:extLst>
          </p:cNvPr>
          <p:cNvSpPr/>
          <p:nvPr/>
        </p:nvSpPr>
        <p:spPr>
          <a:xfrm>
            <a:off x="6324460" y="17871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0" name="Ellipse 439">
            <a:extLst>
              <a:ext uri="{FF2B5EF4-FFF2-40B4-BE49-F238E27FC236}">
                <a16:creationId xmlns="" xmlns:a16="http://schemas.microsoft.com/office/drawing/2014/main" id="{139C56C8-DF33-CF9D-6368-3DE342627FCE}"/>
              </a:ext>
            </a:extLst>
          </p:cNvPr>
          <p:cNvSpPr/>
          <p:nvPr/>
        </p:nvSpPr>
        <p:spPr>
          <a:xfrm>
            <a:off x="6324460" y="191807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1" name="Ellipse 440">
            <a:extLst>
              <a:ext uri="{FF2B5EF4-FFF2-40B4-BE49-F238E27FC236}">
                <a16:creationId xmlns="" xmlns:a16="http://schemas.microsoft.com/office/drawing/2014/main" id="{49200F6B-B25C-0745-F2B2-34041FC12A1B}"/>
              </a:ext>
            </a:extLst>
          </p:cNvPr>
          <p:cNvSpPr/>
          <p:nvPr/>
        </p:nvSpPr>
        <p:spPr>
          <a:xfrm>
            <a:off x="6324460" y="20157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2" name="Ellipse 441">
            <a:extLst>
              <a:ext uri="{FF2B5EF4-FFF2-40B4-BE49-F238E27FC236}">
                <a16:creationId xmlns="" xmlns:a16="http://schemas.microsoft.com/office/drawing/2014/main" id="{9ACEA0A3-44FC-EDA0-8675-1EC884ADDE44}"/>
              </a:ext>
            </a:extLst>
          </p:cNvPr>
          <p:cNvSpPr/>
          <p:nvPr/>
        </p:nvSpPr>
        <p:spPr>
          <a:xfrm>
            <a:off x="6324460" y="213715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3" name="Ellipse 442">
            <a:extLst>
              <a:ext uri="{FF2B5EF4-FFF2-40B4-BE49-F238E27FC236}">
                <a16:creationId xmlns="" xmlns:a16="http://schemas.microsoft.com/office/drawing/2014/main" id="{CF56EB15-BC42-6A86-0877-CF7D4E750ADF}"/>
              </a:ext>
            </a:extLst>
          </p:cNvPr>
          <p:cNvSpPr/>
          <p:nvPr/>
        </p:nvSpPr>
        <p:spPr>
          <a:xfrm>
            <a:off x="6324460" y="21800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4" name="Ellipse 443">
            <a:extLst>
              <a:ext uri="{FF2B5EF4-FFF2-40B4-BE49-F238E27FC236}">
                <a16:creationId xmlns="" xmlns:a16="http://schemas.microsoft.com/office/drawing/2014/main" id="{2863261B-4284-8D37-A122-0FEB9497643A}"/>
              </a:ext>
            </a:extLst>
          </p:cNvPr>
          <p:cNvSpPr/>
          <p:nvPr/>
        </p:nvSpPr>
        <p:spPr>
          <a:xfrm>
            <a:off x="6324460" y="22943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5" name="Ellipse 444">
            <a:extLst>
              <a:ext uri="{FF2B5EF4-FFF2-40B4-BE49-F238E27FC236}">
                <a16:creationId xmlns="" xmlns:a16="http://schemas.microsoft.com/office/drawing/2014/main" id="{E1322AB2-C34E-6483-D234-86F6A5C503F5}"/>
              </a:ext>
            </a:extLst>
          </p:cNvPr>
          <p:cNvSpPr/>
          <p:nvPr/>
        </p:nvSpPr>
        <p:spPr>
          <a:xfrm>
            <a:off x="6341733" y="230101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6" name="Ellipse 445">
            <a:extLst>
              <a:ext uri="{FF2B5EF4-FFF2-40B4-BE49-F238E27FC236}">
                <a16:creationId xmlns="" xmlns:a16="http://schemas.microsoft.com/office/drawing/2014/main" id="{C2CA0B08-D57D-CD58-3351-961CCAA8372D}"/>
              </a:ext>
            </a:extLst>
          </p:cNvPr>
          <p:cNvSpPr/>
          <p:nvPr/>
        </p:nvSpPr>
        <p:spPr>
          <a:xfrm>
            <a:off x="6324460" y="23800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7" name="Ellipse 446">
            <a:extLst>
              <a:ext uri="{FF2B5EF4-FFF2-40B4-BE49-F238E27FC236}">
                <a16:creationId xmlns="" xmlns:a16="http://schemas.microsoft.com/office/drawing/2014/main" id="{E79BEA77-D45E-7CB6-2982-59EE579CC4E9}"/>
              </a:ext>
            </a:extLst>
          </p:cNvPr>
          <p:cNvSpPr/>
          <p:nvPr/>
        </p:nvSpPr>
        <p:spPr>
          <a:xfrm>
            <a:off x="6324460" y="24229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8" name="Ellipse 447">
            <a:extLst>
              <a:ext uri="{FF2B5EF4-FFF2-40B4-BE49-F238E27FC236}">
                <a16:creationId xmlns="" xmlns:a16="http://schemas.microsoft.com/office/drawing/2014/main" id="{09A6AA93-CF72-BD01-BA60-C1AE9CCFEBBD}"/>
              </a:ext>
            </a:extLst>
          </p:cNvPr>
          <p:cNvSpPr/>
          <p:nvPr/>
        </p:nvSpPr>
        <p:spPr>
          <a:xfrm>
            <a:off x="6324460" y="24562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9" name="Ellipse 448">
            <a:extLst>
              <a:ext uri="{FF2B5EF4-FFF2-40B4-BE49-F238E27FC236}">
                <a16:creationId xmlns="" xmlns:a16="http://schemas.microsoft.com/office/drawing/2014/main" id="{B48C5448-5D64-E7E2-1A03-BB5D4B37014A}"/>
              </a:ext>
            </a:extLst>
          </p:cNvPr>
          <p:cNvSpPr/>
          <p:nvPr/>
        </p:nvSpPr>
        <p:spPr>
          <a:xfrm>
            <a:off x="6343731" y="242031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2" name="Ellipse 451">
            <a:extLst>
              <a:ext uri="{FF2B5EF4-FFF2-40B4-BE49-F238E27FC236}">
                <a16:creationId xmlns="" xmlns:a16="http://schemas.microsoft.com/office/drawing/2014/main" id="{15E8767E-D21C-9C71-6C5F-C843576EFED8}"/>
              </a:ext>
            </a:extLst>
          </p:cNvPr>
          <p:cNvSpPr/>
          <p:nvPr/>
        </p:nvSpPr>
        <p:spPr>
          <a:xfrm>
            <a:off x="6324460" y="25443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3" name="Ellipse 452">
            <a:extLst>
              <a:ext uri="{FF2B5EF4-FFF2-40B4-BE49-F238E27FC236}">
                <a16:creationId xmlns="" xmlns:a16="http://schemas.microsoft.com/office/drawing/2014/main" id="{73F6308F-35FB-1CEF-31AD-ED50DDF66FE5}"/>
              </a:ext>
            </a:extLst>
          </p:cNvPr>
          <p:cNvSpPr/>
          <p:nvPr/>
        </p:nvSpPr>
        <p:spPr>
          <a:xfrm>
            <a:off x="6324460" y="26562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4" name="Ellipse 453">
            <a:extLst>
              <a:ext uri="{FF2B5EF4-FFF2-40B4-BE49-F238E27FC236}">
                <a16:creationId xmlns="" xmlns:a16="http://schemas.microsoft.com/office/drawing/2014/main" id="{7F88CFEB-D2FC-9FAC-78A2-BB4AC2304E07}"/>
              </a:ext>
            </a:extLst>
          </p:cNvPr>
          <p:cNvSpPr/>
          <p:nvPr/>
        </p:nvSpPr>
        <p:spPr>
          <a:xfrm>
            <a:off x="6343731" y="252508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5" name="Ellipse 454">
            <a:extLst>
              <a:ext uri="{FF2B5EF4-FFF2-40B4-BE49-F238E27FC236}">
                <a16:creationId xmlns="" xmlns:a16="http://schemas.microsoft.com/office/drawing/2014/main" id="{6C163784-6EBF-914E-2748-4BA2D0EBDC14}"/>
              </a:ext>
            </a:extLst>
          </p:cNvPr>
          <p:cNvSpPr/>
          <p:nvPr/>
        </p:nvSpPr>
        <p:spPr>
          <a:xfrm>
            <a:off x="6324460" y="283247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6" name="Ellipse 455">
            <a:extLst>
              <a:ext uri="{FF2B5EF4-FFF2-40B4-BE49-F238E27FC236}">
                <a16:creationId xmlns="" xmlns:a16="http://schemas.microsoft.com/office/drawing/2014/main" id="{663AD132-FA9B-F34A-4EAC-A4FA0BDE5F4F}"/>
              </a:ext>
            </a:extLst>
          </p:cNvPr>
          <p:cNvSpPr/>
          <p:nvPr/>
        </p:nvSpPr>
        <p:spPr>
          <a:xfrm>
            <a:off x="6324460" y="285152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8" name="Ellipse 457">
            <a:extLst>
              <a:ext uri="{FF2B5EF4-FFF2-40B4-BE49-F238E27FC236}">
                <a16:creationId xmlns="" xmlns:a16="http://schemas.microsoft.com/office/drawing/2014/main" id="{5B53F84E-2380-B388-B397-B59270BD35ED}"/>
              </a:ext>
            </a:extLst>
          </p:cNvPr>
          <p:cNvSpPr/>
          <p:nvPr/>
        </p:nvSpPr>
        <p:spPr>
          <a:xfrm>
            <a:off x="6316257" y="291340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9" name="Ellipse 458">
            <a:extLst>
              <a:ext uri="{FF2B5EF4-FFF2-40B4-BE49-F238E27FC236}">
                <a16:creationId xmlns="" xmlns:a16="http://schemas.microsoft.com/office/drawing/2014/main" id="{22FB9221-341C-8B79-E19C-14A228A416D6}"/>
              </a:ext>
            </a:extLst>
          </p:cNvPr>
          <p:cNvSpPr/>
          <p:nvPr/>
        </p:nvSpPr>
        <p:spPr>
          <a:xfrm>
            <a:off x="6354000" y="292163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0" name="Ellipse 459">
            <a:extLst>
              <a:ext uri="{FF2B5EF4-FFF2-40B4-BE49-F238E27FC236}">
                <a16:creationId xmlns="" xmlns:a16="http://schemas.microsoft.com/office/drawing/2014/main" id="{18E90986-FBB2-9131-F4D4-CB3895AEAC1A}"/>
              </a:ext>
            </a:extLst>
          </p:cNvPr>
          <p:cNvSpPr/>
          <p:nvPr/>
        </p:nvSpPr>
        <p:spPr>
          <a:xfrm>
            <a:off x="6342337" y="295041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1" name="Ellipse 460">
            <a:extLst>
              <a:ext uri="{FF2B5EF4-FFF2-40B4-BE49-F238E27FC236}">
                <a16:creationId xmlns="" xmlns:a16="http://schemas.microsoft.com/office/drawing/2014/main" id="{17173E52-86F1-ABCF-BDF9-F5F4EFFE4D0E}"/>
              </a:ext>
            </a:extLst>
          </p:cNvPr>
          <p:cNvSpPr/>
          <p:nvPr/>
        </p:nvSpPr>
        <p:spPr>
          <a:xfrm>
            <a:off x="6319553" y="296203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7" name="Ellipse 456">
            <a:extLst>
              <a:ext uri="{FF2B5EF4-FFF2-40B4-BE49-F238E27FC236}">
                <a16:creationId xmlns="" xmlns:a16="http://schemas.microsoft.com/office/drawing/2014/main" id="{0551AD30-5D39-BA0F-04DB-B156453E2AED}"/>
              </a:ext>
            </a:extLst>
          </p:cNvPr>
          <p:cNvSpPr/>
          <p:nvPr/>
        </p:nvSpPr>
        <p:spPr>
          <a:xfrm>
            <a:off x="6324460" y="29229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2" name="Ellipse 461">
            <a:extLst>
              <a:ext uri="{FF2B5EF4-FFF2-40B4-BE49-F238E27FC236}">
                <a16:creationId xmlns="" xmlns:a16="http://schemas.microsoft.com/office/drawing/2014/main" id="{36EA26BC-A4C8-1DD6-029D-B3D18B73E516}"/>
              </a:ext>
            </a:extLst>
          </p:cNvPr>
          <p:cNvSpPr/>
          <p:nvPr/>
        </p:nvSpPr>
        <p:spPr>
          <a:xfrm>
            <a:off x="6321934" y="308714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3" name="Ellipse 462">
            <a:extLst>
              <a:ext uri="{FF2B5EF4-FFF2-40B4-BE49-F238E27FC236}">
                <a16:creationId xmlns="" xmlns:a16="http://schemas.microsoft.com/office/drawing/2014/main" id="{8C044121-6DEE-0812-9D13-00138B6BD628}"/>
              </a:ext>
            </a:extLst>
          </p:cNvPr>
          <p:cNvSpPr/>
          <p:nvPr/>
        </p:nvSpPr>
        <p:spPr>
          <a:xfrm>
            <a:off x="6302855" y="305591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4" name="Ellipse 463">
            <a:extLst>
              <a:ext uri="{FF2B5EF4-FFF2-40B4-BE49-F238E27FC236}">
                <a16:creationId xmlns="" xmlns:a16="http://schemas.microsoft.com/office/drawing/2014/main" id="{40FAEAE8-15D2-4CDE-A561-67B95CCAEDB8}"/>
              </a:ext>
            </a:extLst>
          </p:cNvPr>
          <p:cNvSpPr/>
          <p:nvPr/>
        </p:nvSpPr>
        <p:spPr>
          <a:xfrm>
            <a:off x="6334434" y="306021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5" name="Ellipse 464">
            <a:extLst>
              <a:ext uri="{FF2B5EF4-FFF2-40B4-BE49-F238E27FC236}">
                <a16:creationId xmlns="" xmlns:a16="http://schemas.microsoft.com/office/drawing/2014/main" id="{0EAB1932-2109-281D-488F-B0F58968CA23}"/>
              </a:ext>
            </a:extLst>
          </p:cNvPr>
          <p:cNvSpPr/>
          <p:nvPr/>
        </p:nvSpPr>
        <p:spPr>
          <a:xfrm>
            <a:off x="6343935" y="303955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6" name="Ellipse 465">
            <a:extLst>
              <a:ext uri="{FF2B5EF4-FFF2-40B4-BE49-F238E27FC236}">
                <a16:creationId xmlns="" xmlns:a16="http://schemas.microsoft.com/office/drawing/2014/main" id="{31E13FA0-3038-D5C7-8D58-44E5165DF41A}"/>
              </a:ext>
            </a:extLst>
          </p:cNvPr>
          <p:cNvSpPr/>
          <p:nvPr/>
        </p:nvSpPr>
        <p:spPr>
          <a:xfrm>
            <a:off x="6321934" y="317762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7" name="Ellipse 466">
            <a:extLst>
              <a:ext uri="{FF2B5EF4-FFF2-40B4-BE49-F238E27FC236}">
                <a16:creationId xmlns="" xmlns:a16="http://schemas.microsoft.com/office/drawing/2014/main" id="{74F56E41-09BD-EC3B-642D-5ECB698AA3EE}"/>
              </a:ext>
            </a:extLst>
          </p:cNvPr>
          <p:cNvSpPr/>
          <p:nvPr/>
        </p:nvSpPr>
        <p:spPr>
          <a:xfrm>
            <a:off x="6321934" y="324192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8" name="Ellipse 467">
            <a:extLst>
              <a:ext uri="{FF2B5EF4-FFF2-40B4-BE49-F238E27FC236}">
                <a16:creationId xmlns="" xmlns:a16="http://schemas.microsoft.com/office/drawing/2014/main" id="{262410B2-7639-3366-8C56-ACB513466E2B}"/>
              </a:ext>
            </a:extLst>
          </p:cNvPr>
          <p:cNvSpPr/>
          <p:nvPr/>
        </p:nvSpPr>
        <p:spPr>
          <a:xfrm>
            <a:off x="6321934" y="330859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9" name="Ellipse 468">
            <a:extLst>
              <a:ext uri="{FF2B5EF4-FFF2-40B4-BE49-F238E27FC236}">
                <a16:creationId xmlns="" xmlns:a16="http://schemas.microsoft.com/office/drawing/2014/main" id="{6DAEF956-F8C3-1333-5BC2-1E9A5917CC2C}"/>
              </a:ext>
            </a:extLst>
          </p:cNvPr>
          <p:cNvSpPr/>
          <p:nvPr/>
        </p:nvSpPr>
        <p:spPr>
          <a:xfrm>
            <a:off x="6321934" y="343718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0" name="Ellipse 469">
            <a:extLst>
              <a:ext uri="{FF2B5EF4-FFF2-40B4-BE49-F238E27FC236}">
                <a16:creationId xmlns="" xmlns:a16="http://schemas.microsoft.com/office/drawing/2014/main" id="{B7A8F390-18B9-843D-23C2-4F0D560DE7DF}"/>
              </a:ext>
            </a:extLst>
          </p:cNvPr>
          <p:cNvSpPr/>
          <p:nvPr/>
        </p:nvSpPr>
        <p:spPr>
          <a:xfrm>
            <a:off x="6302855" y="320592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1" name="Ellipse 470">
            <a:extLst>
              <a:ext uri="{FF2B5EF4-FFF2-40B4-BE49-F238E27FC236}">
                <a16:creationId xmlns="" xmlns:a16="http://schemas.microsoft.com/office/drawing/2014/main" id="{1C5214F4-95C6-9EF2-2C14-31DCB37A182E}"/>
              </a:ext>
            </a:extLst>
          </p:cNvPr>
          <p:cNvSpPr/>
          <p:nvPr/>
        </p:nvSpPr>
        <p:spPr>
          <a:xfrm>
            <a:off x="6300275" y="335075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2" name="Ellipse 471">
            <a:extLst>
              <a:ext uri="{FF2B5EF4-FFF2-40B4-BE49-F238E27FC236}">
                <a16:creationId xmlns="" xmlns:a16="http://schemas.microsoft.com/office/drawing/2014/main" id="{74C70039-48C8-A3C1-E8A7-62EB5B6D18C2}"/>
              </a:ext>
            </a:extLst>
          </p:cNvPr>
          <p:cNvSpPr/>
          <p:nvPr/>
        </p:nvSpPr>
        <p:spPr>
          <a:xfrm>
            <a:off x="6340524" y="319508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3" name="Ellipse 472">
            <a:extLst>
              <a:ext uri="{FF2B5EF4-FFF2-40B4-BE49-F238E27FC236}">
                <a16:creationId xmlns="" xmlns:a16="http://schemas.microsoft.com/office/drawing/2014/main" id="{1CB35564-DAA0-93CA-66BC-8F9E1323BEEF}"/>
              </a:ext>
            </a:extLst>
          </p:cNvPr>
          <p:cNvSpPr/>
          <p:nvPr/>
        </p:nvSpPr>
        <p:spPr>
          <a:xfrm>
            <a:off x="6340524" y="322618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4" name="Ellipse 473">
            <a:extLst>
              <a:ext uri="{FF2B5EF4-FFF2-40B4-BE49-F238E27FC236}">
                <a16:creationId xmlns="" xmlns:a16="http://schemas.microsoft.com/office/drawing/2014/main" id="{B81C3835-CD21-BD55-FEED-2475A56B6BB1}"/>
              </a:ext>
            </a:extLst>
          </p:cNvPr>
          <p:cNvSpPr/>
          <p:nvPr/>
        </p:nvSpPr>
        <p:spPr>
          <a:xfrm>
            <a:off x="6321934" y="325144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5" name="Ellipse 474">
            <a:extLst>
              <a:ext uri="{FF2B5EF4-FFF2-40B4-BE49-F238E27FC236}">
                <a16:creationId xmlns="" xmlns:a16="http://schemas.microsoft.com/office/drawing/2014/main" id="{149CA89B-A679-5728-2651-62FE25F5140F}"/>
              </a:ext>
            </a:extLst>
          </p:cNvPr>
          <p:cNvSpPr/>
          <p:nvPr/>
        </p:nvSpPr>
        <p:spPr>
          <a:xfrm>
            <a:off x="6340524" y="328467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6" name="Ellipse 475">
            <a:extLst>
              <a:ext uri="{FF2B5EF4-FFF2-40B4-BE49-F238E27FC236}">
                <a16:creationId xmlns="" xmlns:a16="http://schemas.microsoft.com/office/drawing/2014/main" id="{C4B326C9-8B30-490F-1067-78D5F3ECF843}"/>
              </a:ext>
            </a:extLst>
          </p:cNvPr>
          <p:cNvSpPr/>
          <p:nvPr/>
        </p:nvSpPr>
        <p:spPr>
          <a:xfrm>
            <a:off x="6340524" y="334659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7" name="Ellipse 476">
            <a:extLst>
              <a:ext uri="{FF2B5EF4-FFF2-40B4-BE49-F238E27FC236}">
                <a16:creationId xmlns="" xmlns:a16="http://schemas.microsoft.com/office/drawing/2014/main" id="{A244C88C-2717-C662-CD03-1DA60661CC19}"/>
              </a:ext>
            </a:extLst>
          </p:cNvPr>
          <p:cNvSpPr/>
          <p:nvPr/>
        </p:nvSpPr>
        <p:spPr>
          <a:xfrm>
            <a:off x="6342905" y="340135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8" name="Ellipse 477">
            <a:extLst>
              <a:ext uri="{FF2B5EF4-FFF2-40B4-BE49-F238E27FC236}">
                <a16:creationId xmlns="" xmlns:a16="http://schemas.microsoft.com/office/drawing/2014/main" id="{549F937C-62B3-A919-5883-1B732EEA5A72}"/>
              </a:ext>
            </a:extLst>
          </p:cNvPr>
          <p:cNvSpPr/>
          <p:nvPr/>
        </p:nvSpPr>
        <p:spPr>
          <a:xfrm>
            <a:off x="6319093" y="340135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0" name="Ellipse 479">
            <a:extLst>
              <a:ext uri="{FF2B5EF4-FFF2-40B4-BE49-F238E27FC236}">
                <a16:creationId xmlns="" xmlns:a16="http://schemas.microsoft.com/office/drawing/2014/main" id="{09D1F6B3-7257-ECD5-CB9C-C4AA12C1FE30}"/>
              </a:ext>
            </a:extLst>
          </p:cNvPr>
          <p:cNvSpPr/>
          <p:nvPr/>
        </p:nvSpPr>
        <p:spPr>
          <a:xfrm>
            <a:off x="7786147" y="14740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1" name="Rectangle : coins arrondis 480">
            <a:extLst>
              <a:ext uri="{FF2B5EF4-FFF2-40B4-BE49-F238E27FC236}">
                <a16:creationId xmlns="" xmlns:a16="http://schemas.microsoft.com/office/drawing/2014/main" id="{F1AFCE36-AD15-AAF8-566C-B6A074AF6558}"/>
              </a:ext>
            </a:extLst>
          </p:cNvPr>
          <p:cNvSpPr/>
          <p:nvPr/>
        </p:nvSpPr>
        <p:spPr>
          <a:xfrm>
            <a:off x="7762851" y="3518328"/>
            <a:ext cx="90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2" name="Ellipse 481">
            <a:extLst>
              <a:ext uri="{FF2B5EF4-FFF2-40B4-BE49-F238E27FC236}">
                <a16:creationId xmlns="" xmlns:a16="http://schemas.microsoft.com/office/drawing/2014/main" id="{5EEA9BEF-FF85-D2AA-FD09-7687C5F52EDE}"/>
              </a:ext>
            </a:extLst>
          </p:cNvPr>
          <p:cNvSpPr/>
          <p:nvPr/>
        </p:nvSpPr>
        <p:spPr>
          <a:xfrm>
            <a:off x="7786147" y="296781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3" name="Ellipse 482">
            <a:extLst>
              <a:ext uri="{FF2B5EF4-FFF2-40B4-BE49-F238E27FC236}">
                <a16:creationId xmlns="" xmlns:a16="http://schemas.microsoft.com/office/drawing/2014/main" id="{07A0EDAB-2327-1A7B-8268-B0A9B05D3D9E}"/>
              </a:ext>
            </a:extLst>
          </p:cNvPr>
          <p:cNvSpPr/>
          <p:nvPr/>
        </p:nvSpPr>
        <p:spPr>
          <a:xfrm>
            <a:off x="8586975" y="159448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4" name="Rectangle : coins arrondis 483">
            <a:extLst>
              <a:ext uri="{FF2B5EF4-FFF2-40B4-BE49-F238E27FC236}">
                <a16:creationId xmlns="" xmlns:a16="http://schemas.microsoft.com/office/drawing/2014/main" id="{86847090-09F0-8079-0875-0339F2C80254}"/>
              </a:ext>
            </a:extLst>
          </p:cNvPr>
          <p:cNvSpPr/>
          <p:nvPr/>
        </p:nvSpPr>
        <p:spPr>
          <a:xfrm>
            <a:off x="8522030" y="3518328"/>
            <a:ext cx="1872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5" name="Ellipse 484">
            <a:extLst>
              <a:ext uri="{FF2B5EF4-FFF2-40B4-BE49-F238E27FC236}">
                <a16:creationId xmlns="" xmlns:a16="http://schemas.microsoft.com/office/drawing/2014/main" id="{87C4B759-7884-2D30-CE09-F69D3DFA83DA}"/>
              </a:ext>
            </a:extLst>
          </p:cNvPr>
          <p:cNvSpPr/>
          <p:nvPr/>
        </p:nvSpPr>
        <p:spPr>
          <a:xfrm>
            <a:off x="8586975" y="342448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6" name="Ellipse 485">
            <a:extLst>
              <a:ext uri="{FF2B5EF4-FFF2-40B4-BE49-F238E27FC236}">
                <a16:creationId xmlns="" xmlns:a16="http://schemas.microsoft.com/office/drawing/2014/main" id="{1E9D7E86-70D8-7B5E-9F29-A9800A474092}"/>
              </a:ext>
            </a:extLst>
          </p:cNvPr>
          <p:cNvSpPr/>
          <p:nvPr/>
        </p:nvSpPr>
        <p:spPr>
          <a:xfrm>
            <a:off x="9384892" y="15422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7" name="Rectangle : coins arrondis 486">
            <a:extLst>
              <a:ext uri="{FF2B5EF4-FFF2-40B4-BE49-F238E27FC236}">
                <a16:creationId xmlns="" xmlns:a16="http://schemas.microsoft.com/office/drawing/2014/main" id="{C88C22D7-F1BF-1278-1EE6-1C8218B9A9D9}"/>
              </a:ext>
            </a:extLst>
          </p:cNvPr>
          <p:cNvSpPr/>
          <p:nvPr/>
        </p:nvSpPr>
        <p:spPr>
          <a:xfrm>
            <a:off x="9199103" y="3518328"/>
            <a:ext cx="414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8" name="Ellipse 487">
            <a:extLst>
              <a:ext uri="{FF2B5EF4-FFF2-40B4-BE49-F238E27FC236}">
                <a16:creationId xmlns="" xmlns:a16="http://schemas.microsoft.com/office/drawing/2014/main" id="{DC5FAB48-35DA-BE9C-1420-2AC3D0DA5EEF}"/>
              </a:ext>
            </a:extLst>
          </p:cNvPr>
          <p:cNvSpPr/>
          <p:nvPr/>
        </p:nvSpPr>
        <p:spPr>
          <a:xfrm>
            <a:off x="9384892" y="341881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9" name="Ellipse 488">
            <a:extLst>
              <a:ext uri="{FF2B5EF4-FFF2-40B4-BE49-F238E27FC236}">
                <a16:creationId xmlns="" xmlns:a16="http://schemas.microsoft.com/office/drawing/2014/main" id="{520CED6C-4B30-3BA9-503E-079DD9BA92E1}"/>
              </a:ext>
            </a:extLst>
          </p:cNvPr>
          <p:cNvSpPr/>
          <p:nvPr/>
        </p:nvSpPr>
        <p:spPr>
          <a:xfrm>
            <a:off x="10188632" y="148897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0" name="Rectangle : coins arrondis 489">
            <a:extLst>
              <a:ext uri="{FF2B5EF4-FFF2-40B4-BE49-F238E27FC236}">
                <a16:creationId xmlns="" xmlns:a16="http://schemas.microsoft.com/office/drawing/2014/main" id="{F0D88AE2-B3CC-71BD-FAC0-85F330ABD6AF}"/>
              </a:ext>
            </a:extLst>
          </p:cNvPr>
          <p:cNvSpPr/>
          <p:nvPr/>
        </p:nvSpPr>
        <p:spPr>
          <a:xfrm>
            <a:off x="10060128" y="3518328"/>
            <a:ext cx="306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1" name="Ellipse 490">
            <a:extLst>
              <a:ext uri="{FF2B5EF4-FFF2-40B4-BE49-F238E27FC236}">
                <a16:creationId xmlns="" xmlns:a16="http://schemas.microsoft.com/office/drawing/2014/main" id="{49073BF5-CD75-144F-4D70-7E8DF37FBBAA}"/>
              </a:ext>
            </a:extLst>
          </p:cNvPr>
          <p:cNvSpPr/>
          <p:nvPr/>
        </p:nvSpPr>
        <p:spPr>
          <a:xfrm>
            <a:off x="10188632" y="348714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2" name="Ellipse 491">
            <a:extLst>
              <a:ext uri="{FF2B5EF4-FFF2-40B4-BE49-F238E27FC236}">
                <a16:creationId xmlns="" xmlns:a16="http://schemas.microsoft.com/office/drawing/2014/main" id="{4BDA0073-8F9B-0FC1-9FCB-A670ABECD9EB}"/>
              </a:ext>
            </a:extLst>
          </p:cNvPr>
          <p:cNvSpPr/>
          <p:nvPr/>
        </p:nvSpPr>
        <p:spPr>
          <a:xfrm>
            <a:off x="10989460" y="148542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3" name="Rectangle : coins arrondis 492">
            <a:extLst>
              <a:ext uri="{FF2B5EF4-FFF2-40B4-BE49-F238E27FC236}">
                <a16:creationId xmlns="" xmlns:a16="http://schemas.microsoft.com/office/drawing/2014/main" id="{E4F3C288-4B38-10D9-C855-9D34DC40092F}"/>
              </a:ext>
            </a:extLst>
          </p:cNvPr>
          <p:cNvSpPr/>
          <p:nvPr/>
        </p:nvSpPr>
        <p:spPr>
          <a:xfrm>
            <a:off x="10872628" y="3518328"/>
            <a:ext cx="306000" cy="46800"/>
          </a:xfrm>
          <a:prstGeom prst="roundRect">
            <a:avLst>
              <a:gd name="adj" fmla="val 50000"/>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4" name="Ellipse 493">
            <a:extLst>
              <a:ext uri="{FF2B5EF4-FFF2-40B4-BE49-F238E27FC236}">
                <a16:creationId xmlns="" xmlns:a16="http://schemas.microsoft.com/office/drawing/2014/main" id="{3B9D3805-2AC4-976E-3592-1AC537C1140B}"/>
              </a:ext>
            </a:extLst>
          </p:cNvPr>
          <p:cNvSpPr/>
          <p:nvPr/>
        </p:nvSpPr>
        <p:spPr>
          <a:xfrm>
            <a:off x="10989460" y="344006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5" name="Ellipse 494">
            <a:extLst>
              <a:ext uri="{FF2B5EF4-FFF2-40B4-BE49-F238E27FC236}">
                <a16:creationId xmlns="" xmlns:a16="http://schemas.microsoft.com/office/drawing/2014/main" id="{EB7CAE4B-FBE4-AAB7-8721-4CFE4C014E19}"/>
              </a:ext>
            </a:extLst>
          </p:cNvPr>
          <p:cNvSpPr/>
          <p:nvPr/>
        </p:nvSpPr>
        <p:spPr>
          <a:xfrm>
            <a:off x="7786147" y="15121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6" name="Ellipse 495">
            <a:extLst>
              <a:ext uri="{FF2B5EF4-FFF2-40B4-BE49-F238E27FC236}">
                <a16:creationId xmlns="" xmlns:a16="http://schemas.microsoft.com/office/drawing/2014/main" id="{5A07CA64-E1E3-6B30-8A55-B03668927FA9}"/>
              </a:ext>
            </a:extLst>
          </p:cNvPr>
          <p:cNvSpPr/>
          <p:nvPr/>
        </p:nvSpPr>
        <p:spPr>
          <a:xfrm>
            <a:off x="7786147" y="162168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7" name="Ellipse 496">
            <a:extLst>
              <a:ext uri="{FF2B5EF4-FFF2-40B4-BE49-F238E27FC236}">
                <a16:creationId xmlns="" xmlns:a16="http://schemas.microsoft.com/office/drawing/2014/main" id="{84A25169-469D-48EB-8A39-28A44F019BC3}"/>
              </a:ext>
            </a:extLst>
          </p:cNvPr>
          <p:cNvSpPr/>
          <p:nvPr/>
        </p:nvSpPr>
        <p:spPr>
          <a:xfrm>
            <a:off x="7805893" y="151183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8" name="Ellipse 497">
            <a:extLst>
              <a:ext uri="{FF2B5EF4-FFF2-40B4-BE49-F238E27FC236}">
                <a16:creationId xmlns="" xmlns:a16="http://schemas.microsoft.com/office/drawing/2014/main" id="{C300A80A-3EB4-8BF1-DA55-FDB954A09775}"/>
              </a:ext>
            </a:extLst>
          </p:cNvPr>
          <p:cNvSpPr/>
          <p:nvPr/>
        </p:nvSpPr>
        <p:spPr>
          <a:xfrm>
            <a:off x="7786147" y="168254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9" name="Ellipse 498">
            <a:extLst>
              <a:ext uri="{FF2B5EF4-FFF2-40B4-BE49-F238E27FC236}">
                <a16:creationId xmlns="" xmlns:a16="http://schemas.microsoft.com/office/drawing/2014/main" id="{331C10D7-F55D-E982-7666-30D2FE241012}"/>
              </a:ext>
            </a:extLst>
          </p:cNvPr>
          <p:cNvSpPr/>
          <p:nvPr/>
        </p:nvSpPr>
        <p:spPr>
          <a:xfrm>
            <a:off x="7771694" y="164211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0" name="Ellipse 499">
            <a:extLst>
              <a:ext uri="{FF2B5EF4-FFF2-40B4-BE49-F238E27FC236}">
                <a16:creationId xmlns="" xmlns:a16="http://schemas.microsoft.com/office/drawing/2014/main" id="{3E95C6F9-2FB1-B9B3-D597-A8C58FCE19AF}"/>
              </a:ext>
            </a:extLst>
          </p:cNvPr>
          <p:cNvSpPr/>
          <p:nvPr/>
        </p:nvSpPr>
        <p:spPr>
          <a:xfrm>
            <a:off x="7805893" y="164454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 name="Ellipse 500">
            <a:extLst>
              <a:ext uri="{FF2B5EF4-FFF2-40B4-BE49-F238E27FC236}">
                <a16:creationId xmlns="" xmlns:a16="http://schemas.microsoft.com/office/drawing/2014/main" id="{3A0F5669-CE18-4B98-5434-CA96A9568AA8}"/>
              </a:ext>
            </a:extLst>
          </p:cNvPr>
          <p:cNvSpPr/>
          <p:nvPr/>
        </p:nvSpPr>
        <p:spPr>
          <a:xfrm>
            <a:off x="7802780" y="166249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2" name="Ellipse 501">
            <a:extLst>
              <a:ext uri="{FF2B5EF4-FFF2-40B4-BE49-F238E27FC236}">
                <a16:creationId xmlns="" xmlns:a16="http://schemas.microsoft.com/office/drawing/2014/main" id="{266276AD-5A3C-BEA6-0E77-3FDFE0A0E621}"/>
              </a:ext>
            </a:extLst>
          </p:cNvPr>
          <p:cNvSpPr/>
          <p:nvPr/>
        </p:nvSpPr>
        <p:spPr>
          <a:xfrm>
            <a:off x="7786147" y="17597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3" name="Ellipse 502">
            <a:extLst>
              <a:ext uri="{FF2B5EF4-FFF2-40B4-BE49-F238E27FC236}">
                <a16:creationId xmlns="" xmlns:a16="http://schemas.microsoft.com/office/drawing/2014/main" id="{60B3EC83-B3ED-43F6-8B15-AC836F52757E}"/>
              </a:ext>
            </a:extLst>
          </p:cNvPr>
          <p:cNvSpPr/>
          <p:nvPr/>
        </p:nvSpPr>
        <p:spPr>
          <a:xfrm>
            <a:off x="7786147" y="17859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4" name="Ellipse 503">
            <a:extLst>
              <a:ext uri="{FF2B5EF4-FFF2-40B4-BE49-F238E27FC236}">
                <a16:creationId xmlns="" xmlns:a16="http://schemas.microsoft.com/office/drawing/2014/main" id="{A7C372C1-56BD-CAFD-CBF0-4C39E5737A74}"/>
              </a:ext>
            </a:extLst>
          </p:cNvPr>
          <p:cNvSpPr/>
          <p:nvPr/>
        </p:nvSpPr>
        <p:spPr>
          <a:xfrm>
            <a:off x="7786147" y="18240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5" name="Ellipse 504">
            <a:extLst>
              <a:ext uri="{FF2B5EF4-FFF2-40B4-BE49-F238E27FC236}">
                <a16:creationId xmlns="" xmlns:a16="http://schemas.microsoft.com/office/drawing/2014/main" id="{9D6105FC-A4F1-4E14-F6F7-0DC529F15C52}"/>
              </a:ext>
            </a:extLst>
          </p:cNvPr>
          <p:cNvSpPr/>
          <p:nvPr/>
        </p:nvSpPr>
        <p:spPr>
          <a:xfrm>
            <a:off x="7786147" y="18860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6" name="Ellipse 505">
            <a:extLst>
              <a:ext uri="{FF2B5EF4-FFF2-40B4-BE49-F238E27FC236}">
                <a16:creationId xmlns="" xmlns:a16="http://schemas.microsoft.com/office/drawing/2014/main" id="{BE23C0C9-C4EF-6725-0010-74EC999C632A}"/>
              </a:ext>
            </a:extLst>
          </p:cNvPr>
          <p:cNvSpPr/>
          <p:nvPr/>
        </p:nvSpPr>
        <p:spPr>
          <a:xfrm>
            <a:off x="7786147" y="191695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7" name="Ellipse 506">
            <a:extLst>
              <a:ext uri="{FF2B5EF4-FFF2-40B4-BE49-F238E27FC236}">
                <a16:creationId xmlns="" xmlns:a16="http://schemas.microsoft.com/office/drawing/2014/main" id="{E35C4FDE-7665-96DF-F178-C84AE5D128D3}"/>
              </a:ext>
            </a:extLst>
          </p:cNvPr>
          <p:cNvSpPr/>
          <p:nvPr/>
        </p:nvSpPr>
        <p:spPr>
          <a:xfrm>
            <a:off x="7786147" y="19431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8" name="Ellipse 507">
            <a:extLst>
              <a:ext uri="{FF2B5EF4-FFF2-40B4-BE49-F238E27FC236}">
                <a16:creationId xmlns="" xmlns:a16="http://schemas.microsoft.com/office/drawing/2014/main" id="{33521624-7112-AAEB-186B-FE47F587464B}"/>
              </a:ext>
            </a:extLst>
          </p:cNvPr>
          <p:cNvSpPr/>
          <p:nvPr/>
        </p:nvSpPr>
        <p:spPr>
          <a:xfrm>
            <a:off x="7786147" y="19741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9" name="Ellipse 508">
            <a:extLst>
              <a:ext uri="{FF2B5EF4-FFF2-40B4-BE49-F238E27FC236}">
                <a16:creationId xmlns="" xmlns:a16="http://schemas.microsoft.com/office/drawing/2014/main" id="{569250FF-BD2B-A23E-C8C0-7F3DCF12F953}"/>
              </a:ext>
            </a:extLst>
          </p:cNvPr>
          <p:cNvSpPr/>
          <p:nvPr/>
        </p:nvSpPr>
        <p:spPr>
          <a:xfrm>
            <a:off x="7786147" y="200982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0" name="Ellipse 509">
            <a:extLst>
              <a:ext uri="{FF2B5EF4-FFF2-40B4-BE49-F238E27FC236}">
                <a16:creationId xmlns="" xmlns:a16="http://schemas.microsoft.com/office/drawing/2014/main" id="{1DC45BFF-8CE9-79E9-C532-1549AD8ED338}"/>
              </a:ext>
            </a:extLst>
          </p:cNvPr>
          <p:cNvSpPr/>
          <p:nvPr/>
        </p:nvSpPr>
        <p:spPr>
          <a:xfrm>
            <a:off x="7786147" y="20455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1" name="Ellipse 510">
            <a:extLst>
              <a:ext uri="{FF2B5EF4-FFF2-40B4-BE49-F238E27FC236}">
                <a16:creationId xmlns="" xmlns:a16="http://schemas.microsoft.com/office/drawing/2014/main" id="{C1ABCEF8-E5C7-402F-66EA-CB23E6F65FE9}"/>
              </a:ext>
            </a:extLst>
          </p:cNvPr>
          <p:cNvSpPr/>
          <p:nvPr/>
        </p:nvSpPr>
        <p:spPr>
          <a:xfrm>
            <a:off x="7786147" y="207888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2" name="Ellipse 511">
            <a:extLst>
              <a:ext uri="{FF2B5EF4-FFF2-40B4-BE49-F238E27FC236}">
                <a16:creationId xmlns="" xmlns:a16="http://schemas.microsoft.com/office/drawing/2014/main" id="{A4EDF22C-AD99-C56C-7AE6-2EDB2DDD2150}"/>
              </a:ext>
            </a:extLst>
          </p:cNvPr>
          <p:cNvSpPr/>
          <p:nvPr/>
        </p:nvSpPr>
        <p:spPr>
          <a:xfrm>
            <a:off x="7786147" y="210983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3" name="Ellipse 512">
            <a:extLst>
              <a:ext uri="{FF2B5EF4-FFF2-40B4-BE49-F238E27FC236}">
                <a16:creationId xmlns="" xmlns:a16="http://schemas.microsoft.com/office/drawing/2014/main" id="{28EDF9FF-909D-F1F5-B801-59AE86EF1BDE}"/>
              </a:ext>
            </a:extLst>
          </p:cNvPr>
          <p:cNvSpPr/>
          <p:nvPr/>
        </p:nvSpPr>
        <p:spPr>
          <a:xfrm>
            <a:off x="7786147" y="214079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4" name="Ellipse 513">
            <a:extLst>
              <a:ext uri="{FF2B5EF4-FFF2-40B4-BE49-F238E27FC236}">
                <a16:creationId xmlns="" xmlns:a16="http://schemas.microsoft.com/office/drawing/2014/main" id="{D1DE1061-86E0-C271-4E46-6D579C2504DB}"/>
              </a:ext>
            </a:extLst>
          </p:cNvPr>
          <p:cNvSpPr/>
          <p:nvPr/>
        </p:nvSpPr>
        <p:spPr>
          <a:xfrm>
            <a:off x="7786147" y="217406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5" name="Ellipse 514">
            <a:extLst>
              <a:ext uri="{FF2B5EF4-FFF2-40B4-BE49-F238E27FC236}">
                <a16:creationId xmlns="" xmlns:a16="http://schemas.microsoft.com/office/drawing/2014/main" id="{7D79DB55-775D-0F6C-F62E-A1CD03AFDE54}"/>
              </a:ext>
            </a:extLst>
          </p:cNvPr>
          <p:cNvSpPr/>
          <p:nvPr/>
        </p:nvSpPr>
        <p:spPr>
          <a:xfrm>
            <a:off x="7786147" y="22050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6" name="Ellipse 515">
            <a:extLst>
              <a:ext uri="{FF2B5EF4-FFF2-40B4-BE49-F238E27FC236}">
                <a16:creationId xmlns="" xmlns:a16="http://schemas.microsoft.com/office/drawing/2014/main" id="{9C3E962F-E9BD-CBCF-2255-2B1E4E853199}"/>
              </a:ext>
            </a:extLst>
          </p:cNvPr>
          <p:cNvSpPr/>
          <p:nvPr/>
        </p:nvSpPr>
        <p:spPr>
          <a:xfrm>
            <a:off x="7786147" y="222169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7" name="Ellipse 516">
            <a:extLst>
              <a:ext uri="{FF2B5EF4-FFF2-40B4-BE49-F238E27FC236}">
                <a16:creationId xmlns="" xmlns:a16="http://schemas.microsoft.com/office/drawing/2014/main" id="{CF3B3C94-DE2F-401B-DDAE-63C25D9B24C1}"/>
              </a:ext>
            </a:extLst>
          </p:cNvPr>
          <p:cNvSpPr/>
          <p:nvPr/>
        </p:nvSpPr>
        <p:spPr>
          <a:xfrm>
            <a:off x="7786147" y="225026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8" name="Ellipse 517">
            <a:extLst>
              <a:ext uri="{FF2B5EF4-FFF2-40B4-BE49-F238E27FC236}">
                <a16:creationId xmlns="" xmlns:a16="http://schemas.microsoft.com/office/drawing/2014/main" id="{D616E626-02B3-D243-00A4-83D829562D6E}"/>
              </a:ext>
            </a:extLst>
          </p:cNvPr>
          <p:cNvSpPr/>
          <p:nvPr/>
        </p:nvSpPr>
        <p:spPr>
          <a:xfrm>
            <a:off x="7786147" y="22764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9" name="Ellipse 518">
            <a:extLst>
              <a:ext uri="{FF2B5EF4-FFF2-40B4-BE49-F238E27FC236}">
                <a16:creationId xmlns="" xmlns:a16="http://schemas.microsoft.com/office/drawing/2014/main" id="{6BF316C7-2E25-F344-A77E-4C9E6CB7103F}"/>
              </a:ext>
            </a:extLst>
          </p:cNvPr>
          <p:cNvSpPr/>
          <p:nvPr/>
        </p:nvSpPr>
        <p:spPr>
          <a:xfrm>
            <a:off x="7786147" y="231218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0" name="Ellipse 519">
            <a:extLst>
              <a:ext uri="{FF2B5EF4-FFF2-40B4-BE49-F238E27FC236}">
                <a16:creationId xmlns="" xmlns:a16="http://schemas.microsoft.com/office/drawing/2014/main" id="{94B57AB0-5066-90B4-A6D4-C8BABBCD1EBF}"/>
              </a:ext>
            </a:extLst>
          </p:cNvPr>
          <p:cNvSpPr/>
          <p:nvPr/>
        </p:nvSpPr>
        <p:spPr>
          <a:xfrm>
            <a:off x="7786147" y="23383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1" name="Ellipse 520">
            <a:extLst>
              <a:ext uri="{FF2B5EF4-FFF2-40B4-BE49-F238E27FC236}">
                <a16:creationId xmlns="" xmlns:a16="http://schemas.microsoft.com/office/drawing/2014/main" id="{75ED360A-F427-F0D6-CE05-07FDF5E8153C}"/>
              </a:ext>
            </a:extLst>
          </p:cNvPr>
          <p:cNvSpPr/>
          <p:nvPr/>
        </p:nvSpPr>
        <p:spPr>
          <a:xfrm>
            <a:off x="7786147" y="23526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 name="Ellipse 521">
            <a:extLst>
              <a:ext uri="{FF2B5EF4-FFF2-40B4-BE49-F238E27FC236}">
                <a16:creationId xmlns="" xmlns:a16="http://schemas.microsoft.com/office/drawing/2014/main" id="{6198E879-B33A-DF57-EBCA-43AF7E939847}"/>
              </a:ext>
            </a:extLst>
          </p:cNvPr>
          <p:cNvSpPr/>
          <p:nvPr/>
        </p:nvSpPr>
        <p:spPr>
          <a:xfrm>
            <a:off x="7786147" y="240981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3" name="Ellipse 522">
            <a:extLst>
              <a:ext uri="{FF2B5EF4-FFF2-40B4-BE49-F238E27FC236}">
                <a16:creationId xmlns="" xmlns:a16="http://schemas.microsoft.com/office/drawing/2014/main" id="{1AB75CA9-4AF4-EF49-2B4A-371ED1DC6D16}"/>
              </a:ext>
            </a:extLst>
          </p:cNvPr>
          <p:cNvSpPr/>
          <p:nvPr/>
        </p:nvSpPr>
        <p:spPr>
          <a:xfrm>
            <a:off x="7775522" y="24379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4" name="Ellipse 523">
            <a:extLst>
              <a:ext uri="{FF2B5EF4-FFF2-40B4-BE49-F238E27FC236}">
                <a16:creationId xmlns="" xmlns:a16="http://schemas.microsoft.com/office/drawing/2014/main" id="{F92F37AD-B000-8898-E157-D57DFA49E081}"/>
              </a:ext>
            </a:extLst>
          </p:cNvPr>
          <p:cNvSpPr/>
          <p:nvPr/>
        </p:nvSpPr>
        <p:spPr>
          <a:xfrm>
            <a:off x="7804617" y="175613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5" name="Ellipse 524">
            <a:extLst>
              <a:ext uri="{FF2B5EF4-FFF2-40B4-BE49-F238E27FC236}">
                <a16:creationId xmlns="" xmlns:a16="http://schemas.microsoft.com/office/drawing/2014/main" id="{C3206430-1107-9BC0-7816-41FEDED95A6A}"/>
              </a:ext>
            </a:extLst>
          </p:cNvPr>
          <p:cNvSpPr/>
          <p:nvPr/>
        </p:nvSpPr>
        <p:spPr>
          <a:xfrm>
            <a:off x="7804617" y="17775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6" name="Ellipse 525">
            <a:extLst>
              <a:ext uri="{FF2B5EF4-FFF2-40B4-BE49-F238E27FC236}">
                <a16:creationId xmlns="" xmlns:a16="http://schemas.microsoft.com/office/drawing/2014/main" id="{56791FED-79BE-3C48-1453-CAFE2CC44996}"/>
              </a:ext>
            </a:extLst>
          </p:cNvPr>
          <p:cNvSpPr/>
          <p:nvPr/>
        </p:nvSpPr>
        <p:spPr>
          <a:xfrm>
            <a:off x="7804617" y="180137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7" name="Ellipse 526">
            <a:extLst>
              <a:ext uri="{FF2B5EF4-FFF2-40B4-BE49-F238E27FC236}">
                <a16:creationId xmlns="" xmlns:a16="http://schemas.microsoft.com/office/drawing/2014/main" id="{DDE6F240-6997-B106-C3D1-928E93279BD9}"/>
              </a:ext>
            </a:extLst>
          </p:cNvPr>
          <p:cNvSpPr/>
          <p:nvPr/>
        </p:nvSpPr>
        <p:spPr>
          <a:xfrm>
            <a:off x="7804617" y="18251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8" name="Ellipse 527">
            <a:extLst>
              <a:ext uri="{FF2B5EF4-FFF2-40B4-BE49-F238E27FC236}">
                <a16:creationId xmlns="" xmlns:a16="http://schemas.microsoft.com/office/drawing/2014/main" id="{9941ED8D-08A7-ED05-0DEA-67F6B40A24F9}"/>
              </a:ext>
            </a:extLst>
          </p:cNvPr>
          <p:cNvSpPr/>
          <p:nvPr/>
        </p:nvSpPr>
        <p:spPr>
          <a:xfrm>
            <a:off x="7804617" y="185138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9" name="Ellipse 528">
            <a:extLst>
              <a:ext uri="{FF2B5EF4-FFF2-40B4-BE49-F238E27FC236}">
                <a16:creationId xmlns="" xmlns:a16="http://schemas.microsoft.com/office/drawing/2014/main" id="{234A2753-CE89-693C-F1CE-3020B5FBC0F7}"/>
              </a:ext>
            </a:extLst>
          </p:cNvPr>
          <p:cNvSpPr/>
          <p:nvPr/>
        </p:nvSpPr>
        <p:spPr>
          <a:xfrm>
            <a:off x="7804617" y="189662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0" name="Ellipse 529">
            <a:extLst>
              <a:ext uri="{FF2B5EF4-FFF2-40B4-BE49-F238E27FC236}">
                <a16:creationId xmlns="" xmlns:a16="http://schemas.microsoft.com/office/drawing/2014/main" id="{810DB96E-7A10-6B93-32F8-2A068B249239}"/>
              </a:ext>
            </a:extLst>
          </p:cNvPr>
          <p:cNvSpPr/>
          <p:nvPr/>
        </p:nvSpPr>
        <p:spPr>
          <a:xfrm>
            <a:off x="7804617" y="194901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1" name="Ellipse 530">
            <a:extLst>
              <a:ext uri="{FF2B5EF4-FFF2-40B4-BE49-F238E27FC236}">
                <a16:creationId xmlns="" xmlns:a16="http://schemas.microsoft.com/office/drawing/2014/main" id="{D7CCA01E-A846-222E-6426-5A3C35FB56B2}"/>
              </a:ext>
            </a:extLst>
          </p:cNvPr>
          <p:cNvSpPr/>
          <p:nvPr/>
        </p:nvSpPr>
        <p:spPr>
          <a:xfrm>
            <a:off x="7804617" y="20014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2" name="Ellipse 531">
            <a:extLst>
              <a:ext uri="{FF2B5EF4-FFF2-40B4-BE49-F238E27FC236}">
                <a16:creationId xmlns="" xmlns:a16="http://schemas.microsoft.com/office/drawing/2014/main" id="{C5DD6D14-A2E4-EB44-AD82-D78AA1E20ACC}"/>
              </a:ext>
            </a:extLst>
          </p:cNvPr>
          <p:cNvSpPr/>
          <p:nvPr/>
        </p:nvSpPr>
        <p:spPr>
          <a:xfrm>
            <a:off x="7804617" y="20466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3" name="Ellipse 532">
            <a:extLst>
              <a:ext uri="{FF2B5EF4-FFF2-40B4-BE49-F238E27FC236}">
                <a16:creationId xmlns="" xmlns:a16="http://schemas.microsoft.com/office/drawing/2014/main" id="{B6AC7B9F-15A7-73D1-53E4-92A3B31A4694}"/>
              </a:ext>
            </a:extLst>
          </p:cNvPr>
          <p:cNvSpPr/>
          <p:nvPr/>
        </p:nvSpPr>
        <p:spPr>
          <a:xfrm>
            <a:off x="7804617" y="207522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4" name="Ellipse 533">
            <a:extLst>
              <a:ext uri="{FF2B5EF4-FFF2-40B4-BE49-F238E27FC236}">
                <a16:creationId xmlns="" xmlns:a16="http://schemas.microsoft.com/office/drawing/2014/main" id="{FD606D76-7440-C2D9-685C-D1AE180489DF}"/>
              </a:ext>
            </a:extLst>
          </p:cNvPr>
          <p:cNvSpPr/>
          <p:nvPr/>
        </p:nvSpPr>
        <p:spPr>
          <a:xfrm>
            <a:off x="7804617" y="216809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5" name="Ellipse 534">
            <a:extLst>
              <a:ext uri="{FF2B5EF4-FFF2-40B4-BE49-F238E27FC236}">
                <a16:creationId xmlns="" xmlns:a16="http://schemas.microsoft.com/office/drawing/2014/main" id="{26E08A5A-506B-3C85-CAC7-E984F856E725}"/>
              </a:ext>
            </a:extLst>
          </p:cNvPr>
          <p:cNvSpPr/>
          <p:nvPr/>
        </p:nvSpPr>
        <p:spPr>
          <a:xfrm>
            <a:off x="7804617" y="21919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6" name="Ellipse 535">
            <a:extLst>
              <a:ext uri="{FF2B5EF4-FFF2-40B4-BE49-F238E27FC236}">
                <a16:creationId xmlns="" xmlns:a16="http://schemas.microsoft.com/office/drawing/2014/main" id="{179260A3-6E45-C93C-9A4B-2494FD1E3C5D}"/>
              </a:ext>
            </a:extLst>
          </p:cNvPr>
          <p:cNvSpPr/>
          <p:nvPr/>
        </p:nvSpPr>
        <p:spPr>
          <a:xfrm>
            <a:off x="7804617" y="222524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7" name="Ellipse 536">
            <a:extLst>
              <a:ext uri="{FF2B5EF4-FFF2-40B4-BE49-F238E27FC236}">
                <a16:creationId xmlns="" xmlns:a16="http://schemas.microsoft.com/office/drawing/2014/main" id="{8315D8A8-7B30-C4F5-596D-6DF6E4D99568}"/>
              </a:ext>
            </a:extLst>
          </p:cNvPr>
          <p:cNvSpPr/>
          <p:nvPr/>
        </p:nvSpPr>
        <p:spPr>
          <a:xfrm>
            <a:off x="7804617" y="22466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8" name="Ellipse 537">
            <a:extLst>
              <a:ext uri="{FF2B5EF4-FFF2-40B4-BE49-F238E27FC236}">
                <a16:creationId xmlns="" xmlns:a16="http://schemas.microsoft.com/office/drawing/2014/main" id="{B0C374A0-BCE7-EAA0-E32E-CB1E45FA8ABC}"/>
              </a:ext>
            </a:extLst>
          </p:cNvPr>
          <p:cNvSpPr/>
          <p:nvPr/>
        </p:nvSpPr>
        <p:spPr>
          <a:xfrm>
            <a:off x="7804617" y="22847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9" name="Ellipse 538">
            <a:extLst>
              <a:ext uri="{FF2B5EF4-FFF2-40B4-BE49-F238E27FC236}">
                <a16:creationId xmlns="" xmlns:a16="http://schemas.microsoft.com/office/drawing/2014/main" id="{02855C27-64FA-8BA9-16BD-DB16D4DED2B7}"/>
              </a:ext>
            </a:extLst>
          </p:cNvPr>
          <p:cNvSpPr/>
          <p:nvPr/>
        </p:nvSpPr>
        <p:spPr>
          <a:xfrm>
            <a:off x="7804617" y="232049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0" name="Ellipse 539">
            <a:extLst>
              <a:ext uri="{FF2B5EF4-FFF2-40B4-BE49-F238E27FC236}">
                <a16:creationId xmlns="" xmlns:a16="http://schemas.microsoft.com/office/drawing/2014/main" id="{F4FB4FBB-EE0C-9465-0E18-084BCBB63DC6}"/>
              </a:ext>
            </a:extLst>
          </p:cNvPr>
          <p:cNvSpPr/>
          <p:nvPr/>
        </p:nvSpPr>
        <p:spPr>
          <a:xfrm>
            <a:off x="7804617" y="235144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1" name="Ellipse 540">
            <a:extLst>
              <a:ext uri="{FF2B5EF4-FFF2-40B4-BE49-F238E27FC236}">
                <a16:creationId xmlns="" xmlns:a16="http://schemas.microsoft.com/office/drawing/2014/main" id="{4C45F77A-D346-CCA2-E15A-C68A6C9421BD}"/>
              </a:ext>
            </a:extLst>
          </p:cNvPr>
          <p:cNvSpPr/>
          <p:nvPr/>
        </p:nvSpPr>
        <p:spPr>
          <a:xfrm>
            <a:off x="7804617" y="24419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2" name="Ellipse 541">
            <a:extLst>
              <a:ext uri="{FF2B5EF4-FFF2-40B4-BE49-F238E27FC236}">
                <a16:creationId xmlns="" xmlns:a16="http://schemas.microsoft.com/office/drawing/2014/main" id="{797C1F10-DC72-0CAD-4A3D-6BF52B79BC6D}"/>
              </a:ext>
            </a:extLst>
          </p:cNvPr>
          <p:cNvSpPr/>
          <p:nvPr/>
        </p:nvSpPr>
        <p:spPr>
          <a:xfrm>
            <a:off x="7771694" y="18183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3" name="Ellipse 542">
            <a:extLst>
              <a:ext uri="{FF2B5EF4-FFF2-40B4-BE49-F238E27FC236}">
                <a16:creationId xmlns="" xmlns:a16="http://schemas.microsoft.com/office/drawing/2014/main" id="{159B0F51-4A79-AEEB-8A6A-7B7F328CE936}"/>
              </a:ext>
            </a:extLst>
          </p:cNvPr>
          <p:cNvSpPr/>
          <p:nvPr/>
        </p:nvSpPr>
        <p:spPr>
          <a:xfrm>
            <a:off x="7767677" y="184559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4" name="Ellipse 543">
            <a:extLst>
              <a:ext uri="{FF2B5EF4-FFF2-40B4-BE49-F238E27FC236}">
                <a16:creationId xmlns="" xmlns:a16="http://schemas.microsoft.com/office/drawing/2014/main" id="{8909FF5A-E225-176B-F0C3-13CF358931FD}"/>
              </a:ext>
            </a:extLst>
          </p:cNvPr>
          <p:cNvSpPr/>
          <p:nvPr/>
        </p:nvSpPr>
        <p:spPr>
          <a:xfrm>
            <a:off x="7784653" y="18629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5" name="Ellipse 544">
            <a:extLst>
              <a:ext uri="{FF2B5EF4-FFF2-40B4-BE49-F238E27FC236}">
                <a16:creationId xmlns="" xmlns:a16="http://schemas.microsoft.com/office/drawing/2014/main" id="{B5070B7F-36D5-A3E2-7D37-55B0CF74809B}"/>
              </a:ext>
            </a:extLst>
          </p:cNvPr>
          <p:cNvSpPr/>
          <p:nvPr/>
        </p:nvSpPr>
        <p:spPr>
          <a:xfrm>
            <a:off x="7775677" y="189488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6" name="Ellipse 545">
            <a:extLst>
              <a:ext uri="{FF2B5EF4-FFF2-40B4-BE49-F238E27FC236}">
                <a16:creationId xmlns="" xmlns:a16="http://schemas.microsoft.com/office/drawing/2014/main" id="{B0F8CF31-A945-EA3E-F8C4-43905C19BA65}"/>
              </a:ext>
            </a:extLst>
          </p:cNvPr>
          <p:cNvSpPr/>
          <p:nvPr/>
        </p:nvSpPr>
        <p:spPr>
          <a:xfrm>
            <a:off x="7775677" y="194726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7" name="Ellipse 546">
            <a:extLst>
              <a:ext uri="{FF2B5EF4-FFF2-40B4-BE49-F238E27FC236}">
                <a16:creationId xmlns="" xmlns:a16="http://schemas.microsoft.com/office/drawing/2014/main" id="{0ED2070E-A339-922C-72DB-1728D1567AB6}"/>
              </a:ext>
            </a:extLst>
          </p:cNvPr>
          <p:cNvSpPr/>
          <p:nvPr/>
        </p:nvSpPr>
        <p:spPr>
          <a:xfrm>
            <a:off x="7759260" y="20419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8" name="Ellipse 547">
            <a:extLst>
              <a:ext uri="{FF2B5EF4-FFF2-40B4-BE49-F238E27FC236}">
                <a16:creationId xmlns="" xmlns:a16="http://schemas.microsoft.com/office/drawing/2014/main" id="{C6CBCC8A-45C4-FA7F-CD21-BB1CBC9895C2}"/>
              </a:ext>
            </a:extLst>
          </p:cNvPr>
          <p:cNvSpPr/>
          <p:nvPr/>
        </p:nvSpPr>
        <p:spPr>
          <a:xfrm>
            <a:off x="7769482" y="22371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9" name="Ellipse 548">
            <a:extLst>
              <a:ext uri="{FF2B5EF4-FFF2-40B4-BE49-F238E27FC236}">
                <a16:creationId xmlns="" xmlns:a16="http://schemas.microsoft.com/office/drawing/2014/main" id="{A84069BF-1849-87A8-89DC-23ACEB713169}"/>
              </a:ext>
            </a:extLst>
          </p:cNvPr>
          <p:cNvSpPr/>
          <p:nvPr/>
        </p:nvSpPr>
        <p:spPr>
          <a:xfrm>
            <a:off x="7786147" y="25217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0" name="Ellipse 549">
            <a:extLst>
              <a:ext uri="{FF2B5EF4-FFF2-40B4-BE49-F238E27FC236}">
                <a16:creationId xmlns="" xmlns:a16="http://schemas.microsoft.com/office/drawing/2014/main" id="{D14B99AC-355B-D05C-604A-2B5D2C0AB205}"/>
              </a:ext>
            </a:extLst>
          </p:cNvPr>
          <p:cNvSpPr/>
          <p:nvPr/>
        </p:nvSpPr>
        <p:spPr>
          <a:xfrm>
            <a:off x="7786147" y="254078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1" name="Ellipse 550">
            <a:extLst>
              <a:ext uri="{FF2B5EF4-FFF2-40B4-BE49-F238E27FC236}">
                <a16:creationId xmlns="" xmlns:a16="http://schemas.microsoft.com/office/drawing/2014/main" id="{6C4D459B-2A5D-1D89-BE9A-1976E5AE137C}"/>
              </a:ext>
            </a:extLst>
          </p:cNvPr>
          <p:cNvSpPr/>
          <p:nvPr/>
        </p:nvSpPr>
        <p:spPr>
          <a:xfrm>
            <a:off x="7786147" y="25717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2" name="Ellipse 551">
            <a:extLst>
              <a:ext uri="{FF2B5EF4-FFF2-40B4-BE49-F238E27FC236}">
                <a16:creationId xmlns="" xmlns:a16="http://schemas.microsoft.com/office/drawing/2014/main" id="{82EB4F4E-B4E4-E200-5190-41D984785C64}"/>
              </a:ext>
            </a:extLst>
          </p:cNvPr>
          <p:cNvSpPr/>
          <p:nvPr/>
        </p:nvSpPr>
        <p:spPr>
          <a:xfrm>
            <a:off x="7786147" y="25860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3" name="Ellipse 552">
            <a:extLst>
              <a:ext uri="{FF2B5EF4-FFF2-40B4-BE49-F238E27FC236}">
                <a16:creationId xmlns="" xmlns:a16="http://schemas.microsoft.com/office/drawing/2014/main" id="{E58F1091-9C46-BD8A-2E3C-A16E12397CC4}"/>
              </a:ext>
            </a:extLst>
          </p:cNvPr>
          <p:cNvSpPr/>
          <p:nvPr/>
        </p:nvSpPr>
        <p:spPr>
          <a:xfrm>
            <a:off x="7768096" y="257426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4" name="Ellipse 553">
            <a:extLst>
              <a:ext uri="{FF2B5EF4-FFF2-40B4-BE49-F238E27FC236}">
                <a16:creationId xmlns="" xmlns:a16="http://schemas.microsoft.com/office/drawing/2014/main" id="{5BA56984-3A31-9F3B-C4C4-8122D0FC1EA0}"/>
              </a:ext>
            </a:extLst>
          </p:cNvPr>
          <p:cNvSpPr/>
          <p:nvPr/>
        </p:nvSpPr>
        <p:spPr>
          <a:xfrm>
            <a:off x="7802595" y="256584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5" name="Ellipse 554">
            <a:extLst>
              <a:ext uri="{FF2B5EF4-FFF2-40B4-BE49-F238E27FC236}">
                <a16:creationId xmlns="" xmlns:a16="http://schemas.microsoft.com/office/drawing/2014/main" id="{51DD0CC3-C8CD-1D5D-720A-7F453737E723}"/>
              </a:ext>
            </a:extLst>
          </p:cNvPr>
          <p:cNvSpPr/>
          <p:nvPr/>
        </p:nvSpPr>
        <p:spPr>
          <a:xfrm>
            <a:off x="7809006" y="26757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6" name="Ellipse 555">
            <a:extLst>
              <a:ext uri="{FF2B5EF4-FFF2-40B4-BE49-F238E27FC236}">
                <a16:creationId xmlns="" xmlns:a16="http://schemas.microsoft.com/office/drawing/2014/main" id="{E9A12F75-6B71-1969-FD67-37724C1C2878}"/>
              </a:ext>
            </a:extLst>
          </p:cNvPr>
          <p:cNvSpPr/>
          <p:nvPr/>
        </p:nvSpPr>
        <p:spPr>
          <a:xfrm>
            <a:off x="7809006" y="274955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7" name="Ellipse 556">
            <a:extLst>
              <a:ext uri="{FF2B5EF4-FFF2-40B4-BE49-F238E27FC236}">
                <a16:creationId xmlns="" xmlns:a16="http://schemas.microsoft.com/office/drawing/2014/main" id="{866800E7-E298-523F-4C50-4200EB81DC7A}"/>
              </a:ext>
            </a:extLst>
          </p:cNvPr>
          <p:cNvSpPr/>
          <p:nvPr/>
        </p:nvSpPr>
        <p:spPr>
          <a:xfrm>
            <a:off x="7786147" y="267174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8" name="Ellipse 557">
            <a:extLst>
              <a:ext uri="{FF2B5EF4-FFF2-40B4-BE49-F238E27FC236}">
                <a16:creationId xmlns="" xmlns:a16="http://schemas.microsoft.com/office/drawing/2014/main" id="{AD62251A-3992-321C-3912-3663BB4CDAD7}"/>
              </a:ext>
            </a:extLst>
          </p:cNvPr>
          <p:cNvSpPr/>
          <p:nvPr/>
        </p:nvSpPr>
        <p:spPr>
          <a:xfrm>
            <a:off x="7786147" y="269079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9" name="Ellipse 558">
            <a:extLst>
              <a:ext uri="{FF2B5EF4-FFF2-40B4-BE49-F238E27FC236}">
                <a16:creationId xmlns="" xmlns:a16="http://schemas.microsoft.com/office/drawing/2014/main" id="{6DE68A70-1A46-F491-6BC2-68698E68BE10}"/>
              </a:ext>
            </a:extLst>
          </p:cNvPr>
          <p:cNvSpPr/>
          <p:nvPr/>
        </p:nvSpPr>
        <p:spPr>
          <a:xfrm>
            <a:off x="7786147" y="271222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0" name="Ellipse 559">
            <a:extLst>
              <a:ext uri="{FF2B5EF4-FFF2-40B4-BE49-F238E27FC236}">
                <a16:creationId xmlns="" xmlns:a16="http://schemas.microsoft.com/office/drawing/2014/main" id="{AC87F0C9-53F7-4D3E-C3E1-05C27541B262}"/>
              </a:ext>
            </a:extLst>
          </p:cNvPr>
          <p:cNvSpPr/>
          <p:nvPr/>
        </p:nvSpPr>
        <p:spPr>
          <a:xfrm>
            <a:off x="7786147" y="273127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1" name="Ellipse 560">
            <a:extLst>
              <a:ext uri="{FF2B5EF4-FFF2-40B4-BE49-F238E27FC236}">
                <a16:creationId xmlns="" xmlns:a16="http://schemas.microsoft.com/office/drawing/2014/main" id="{443124F4-D81E-9B9A-8DEB-4FBB2CAF8F6E}"/>
              </a:ext>
            </a:extLst>
          </p:cNvPr>
          <p:cNvSpPr/>
          <p:nvPr/>
        </p:nvSpPr>
        <p:spPr>
          <a:xfrm>
            <a:off x="7766628" y="274173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3" name="Ellipse 562">
            <a:extLst>
              <a:ext uri="{FF2B5EF4-FFF2-40B4-BE49-F238E27FC236}">
                <a16:creationId xmlns="" xmlns:a16="http://schemas.microsoft.com/office/drawing/2014/main" id="{91847D2B-55FA-C28A-992D-11D7E8F528A3}"/>
              </a:ext>
            </a:extLst>
          </p:cNvPr>
          <p:cNvSpPr/>
          <p:nvPr/>
        </p:nvSpPr>
        <p:spPr>
          <a:xfrm>
            <a:off x="7805197" y="296781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4" name="Ellipse 563">
            <a:extLst>
              <a:ext uri="{FF2B5EF4-FFF2-40B4-BE49-F238E27FC236}">
                <a16:creationId xmlns="" xmlns:a16="http://schemas.microsoft.com/office/drawing/2014/main" id="{3F488B94-D7D8-DE1C-2D1A-225254E0E29E}"/>
              </a:ext>
            </a:extLst>
          </p:cNvPr>
          <p:cNvSpPr/>
          <p:nvPr/>
        </p:nvSpPr>
        <p:spPr>
          <a:xfrm>
            <a:off x="7786147" y="292257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2" name="Ellipse 561">
            <a:extLst>
              <a:ext uri="{FF2B5EF4-FFF2-40B4-BE49-F238E27FC236}">
                <a16:creationId xmlns="" xmlns:a16="http://schemas.microsoft.com/office/drawing/2014/main" id="{B4D8E613-1EC6-F515-E118-44386DF951FF}"/>
              </a:ext>
            </a:extLst>
          </p:cNvPr>
          <p:cNvSpPr/>
          <p:nvPr/>
        </p:nvSpPr>
        <p:spPr>
          <a:xfrm>
            <a:off x="7786147" y="290012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6" name="Ellipse 565">
            <a:extLst>
              <a:ext uri="{FF2B5EF4-FFF2-40B4-BE49-F238E27FC236}">
                <a16:creationId xmlns="" xmlns:a16="http://schemas.microsoft.com/office/drawing/2014/main" id="{71414B76-DCCF-FCBC-817E-B9DBEC999986}"/>
              </a:ext>
            </a:extLst>
          </p:cNvPr>
          <p:cNvSpPr/>
          <p:nvPr/>
        </p:nvSpPr>
        <p:spPr>
          <a:xfrm>
            <a:off x="8586975" y="332208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7" name="Ellipse 566">
            <a:extLst>
              <a:ext uri="{FF2B5EF4-FFF2-40B4-BE49-F238E27FC236}">
                <a16:creationId xmlns="" xmlns:a16="http://schemas.microsoft.com/office/drawing/2014/main" id="{ED4C0DDC-C2E6-F8AE-9BA8-B72919CB8058}"/>
              </a:ext>
            </a:extLst>
          </p:cNvPr>
          <p:cNvSpPr/>
          <p:nvPr/>
        </p:nvSpPr>
        <p:spPr>
          <a:xfrm>
            <a:off x="8586975" y="330542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8" name="Ellipse 567">
            <a:extLst>
              <a:ext uri="{FF2B5EF4-FFF2-40B4-BE49-F238E27FC236}">
                <a16:creationId xmlns="" xmlns:a16="http://schemas.microsoft.com/office/drawing/2014/main" id="{9A29691B-8413-5391-E59B-071B54227581}"/>
              </a:ext>
            </a:extLst>
          </p:cNvPr>
          <p:cNvSpPr/>
          <p:nvPr/>
        </p:nvSpPr>
        <p:spPr>
          <a:xfrm>
            <a:off x="8586975" y="320540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9" name="Ellipse 568">
            <a:extLst>
              <a:ext uri="{FF2B5EF4-FFF2-40B4-BE49-F238E27FC236}">
                <a16:creationId xmlns="" xmlns:a16="http://schemas.microsoft.com/office/drawing/2014/main" id="{84815214-0479-8037-8237-1ADAD32AFB50}"/>
              </a:ext>
            </a:extLst>
          </p:cNvPr>
          <p:cNvSpPr/>
          <p:nvPr/>
        </p:nvSpPr>
        <p:spPr>
          <a:xfrm>
            <a:off x="8586975" y="315540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0" name="Ellipse 569">
            <a:extLst>
              <a:ext uri="{FF2B5EF4-FFF2-40B4-BE49-F238E27FC236}">
                <a16:creationId xmlns="" xmlns:a16="http://schemas.microsoft.com/office/drawing/2014/main" id="{9AB39A9D-1312-8A18-A4FD-799A8BB3A529}"/>
              </a:ext>
            </a:extLst>
          </p:cNvPr>
          <p:cNvSpPr/>
          <p:nvPr/>
        </p:nvSpPr>
        <p:spPr>
          <a:xfrm>
            <a:off x="8586975" y="309587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1" name="Ellipse 570">
            <a:extLst>
              <a:ext uri="{FF2B5EF4-FFF2-40B4-BE49-F238E27FC236}">
                <a16:creationId xmlns="" xmlns:a16="http://schemas.microsoft.com/office/drawing/2014/main" id="{5638F189-E41A-1E96-F1AA-6B5EB4CE775D}"/>
              </a:ext>
            </a:extLst>
          </p:cNvPr>
          <p:cNvSpPr/>
          <p:nvPr/>
        </p:nvSpPr>
        <p:spPr>
          <a:xfrm>
            <a:off x="8586975" y="305062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2" name="Ellipse 571">
            <a:extLst>
              <a:ext uri="{FF2B5EF4-FFF2-40B4-BE49-F238E27FC236}">
                <a16:creationId xmlns="" xmlns:a16="http://schemas.microsoft.com/office/drawing/2014/main" id="{95EDC608-0676-EA81-1DBE-2CC337886758}"/>
              </a:ext>
            </a:extLst>
          </p:cNvPr>
          <p:cNvSpPr/>
          <p:nvPr/>
        </p:nvSpPr>
        <p:spPr>
          <a:xfrm>
            <a:off x="8586975" y="300538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3" name="Ellipse 572">
            <a:extLst>
              <a:ext uri="{FF2B5EF4-FFF2-40B4-BE49-F238E27FC236}">
                <a16:creationId xmlns="" xmlns:a16="http://schemas.microsoft.com/office/drawing/2014/main" id="{2B4A5399-E463-0676-6459-DB461B6C4FBE}"/>
              </a:ext>
            </a:extLst>
          </p:cNvPr>
          <p:cNvSpPr/>
          <p:nvPr/>
        </p:nvSpPr>
        <p:spPr>
          <a:xfrm>
            <a:off x="8615138" y="300743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4" name="Ellipse 573">
            <a:extLst>
              <a:ext uri="{FF2B5EF4-FFF2-40B4-BE49-F238E27FC236}">
                <a16:creationId xmlns="" xmlns:a16="http://schemas.microsoft.com/office/drawing/2014/main" id="{B1BC701E-5A4F-90A0-60DB-3DE6417A1460}"/>
              </a:ext>
            </a:extLst>
          </p:cNvPr>
          <p:cNvSpPr/>
          <p:nvPr/>
        </p:nvSpPr>
        <p:spPr>
          <a:xfrm>
            <a:off x="8569419" y="302989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5" name="Ellipse 574">
            <a:extLst>
              <a:ext uri="{FF2B5EF4-FFF2-40B4-BE49-F238E27FC236}">
                <a16:creationId xmlns="" xmlns:a16="http://schemas.microsoft.com/office/drawing/2014/main" id="{EFF09389-FB3A-EB05-B054-6D13E88EDDE0}"/>
              </a:ext>
            </a:extLst>
          </p:cNvPr>
          <p:cNvSpPr/>
          <p:nvPr/>
        </p:nvSpPr>
        <p:spPr>
          <a:xfrm>
            <a:off x="8581848" y="294012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6" name="Ellipse 575">
            <a:extLst>
              <a:ext uri="{FF2B5EF4-FFF2-40B4-BE49-F238E27FC236}">
                <a16:creationId xmlns="" xmlns:a16="http://schemas.microsoft.com/office/drawing/2014/main" id="{3CEF472F-9AE2-1F46-B043-303610208F14}"/>
              </a:ext>
            </a:extLst>
          </p:cNvPr>
          <p:cNvSpPr/>
          <p:nvPr/>
        </p:nvSpPr>
        <p:spPr>
          <a:xfrm>
            <a:off x="8612705" y="291398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7" name="Ellipse 576">
            <a:extLst>
              <a:ext uri="{FF2B5EF4-FFF2-40B4-BE49-F238E27FC236}">
                <a16:creationId xmlns="" xmlns:a16="http://schemas.microsoft.com/office/drawing/2014/main" id="{879E62B1-4571-741E-FE19-A17C041AC01D}"/>
              </a:ext>
            </a:extLst>
          </p:cNvPr>
          <p:cNvSpPr/>
          <p:nvPr/>
        </p:nvSpPr>
        <p:spPr>
          <a:xfrm>
            <a:off x="8562798" y="290678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8" name="Ellipse 577">
            <a:extLst>
              <a:ext uri="{FF2B5EF4-FFF2-40B4-BE49-F238E27FC236}">
                <a16:creationId xmlns="" xmlns:a16="http://schemas.microsoft.com/office/drawing/2014/main" id="{34518DDC-A992-3D99-7B44-F59442B5E65B}"/>
              </a:ext>
            </a:extLst>
          </p:cNvPr>
          <p:cNvSpPr/>
          <p:nvPr/>
        </p:nvSpPr>
        <p:spPr>
          <a:xfrm>
            <a:off x="8586975" y="17135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9" name="Ellipse 578">
            <a:extLst>
              <a:ext uri="{FF2B5EF4-FFF2-40B4-BE49-F238E27FC236}">
                <a16:creationId xmlns="" xmlns:a16="http://schemas.microsoft.com/office/drawing/2014/main" id="{ADAAAD24-4B56-4CBE-F6EE-B639E2D31708}"/>
              </a:ext>
            </a:extLst>
          </p:cNvPr>
          <p:cNvSpPr/>
          <p:nvPr/>
        </p:nvSpPr>
        <p:spPr>
          <a:xfrm>
            <a:off x="8586975" y="183975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0" name="Ellipse 579">
            <a:extLst>
              <a:ext uri="{FF2B5EF4-FFF2-40B4-BE49-F238E27FC236}">
                <a16:creationId xmlns="" xmlns:a16="http://schemas.microsoft.com/office/drawing/2014/main" id="{AD61B992-7A1F-1D55-6F61-21DF6E446038}"/>
              </a:ext>
            </a:extLst>
          </p:cNvPr>
          <p:cNvSpPr/>
          <p:nvPr/>
        </p:nvSpPr>
        <p:spPr>
          <a:xfrm>
            <a:off x="8586975" y="189213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1" name="Ellipse 580">
            <a:extLst>
              <a:ext uri="{FF2B5EF4-FFF2-40B4-BE49-F238E27FC236}">
                <a16:creationId xmlns="" xmlns:a16="http://schemas.microsoft.com/office/drawing/2014/main" id="{66145755-2464-45DA-D5F8-CC82D957DEB6}"/>
              </a:ext>
            </a:extLst>
          </p:cNvPr>
          <p:cNvSpPr/>
          <p:nvPr/>
        </p:nvSpPr>
        <p:spPr>
          <a:xfrm>
            <a:off x="8586975" y="202072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2" name="Ellipse 581">
            <a:extLst>
              <a:ext uri="{FF2B5EF4-FFF2-40B4-BE49-F238E27FC236}">
                <a16:creationId xmlns="" xmlns:a16="http://schemas.microsoft.com/office/drawing/2014/main" id="{17879E30-53A4-E364-B351-FF473FB3BF91}"/>
              </a:ext>
            </a:extLst>
          </p:cNvPr>
          <p:cNvSpPr/>
          <p:nvPr/>
        </p:nvSpPr>
        <p:spPr>
          <a:xfrm>
            <a:off x="8610531" y="187823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3" name="Ellipse 582">
            <a:extLst>
              <a:ext uri="{FF2B5EF4-FFF2-40B4-BE49-F238E27FC236}">
                <a16:creationId xmlns="" xmlns:a16="http://schemas.microsoft.com/office/drawing/2014/main" id="{88F6D456-D989-7CAC-DAD5-B023E8577540}"/>
              </a:ext>
            </a:extLst>
          </p:cNvPr>
          <p:cNvSpPr/>
          <p:nvPr/>
        </p:nvSpPr>
        <p:spPr>
          <a:xfrm>
            <a:off x="8586975" y="186118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4" name="Ellipse 583">
            <a:extLst>
              <a:ext uri="{FF2B5EF4-FFF2-40B4-BE49-F238E27FC236}">
                <a16:creationId xmlns="" xmlns:a16="http://schemas.microsoft.com/office/drawing/2014/main" id="{A17808D8-0830-AABF-E1AC-C4E0AD2DD228}"/>
              </a:ext>
            </a:extLst>
          </p:cNvPr>
          <p:cNvSpPr/>
          <p:nvPr/>
        </p:nvSpPr>
        <p:spPr>
          <a:xfrm>
            <a:off x="8586975" y="212311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5" name="Ellipse 584">
            <a:extLst>
              <a:ext uri="{FF2B5EF4-FFF2-40B4-BE49-F238E27FC236}">
                <a16:creationId xmlns="" xmlns:a16="http://schemas.microsoft.com/office/drawing/2014/main" id="{41294997-9673-9BBC-AF5B-4D9278836F2C}"/>
              </a:ext>
            </a:extLst>
          </p:cNvPr>
          <p:cNvSpPr/>
          <p:nvPr/>
        </p:nvSpPr>
        <p:spPr>
          <a:xfrm>
            <a:off x="8586975" y="214931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6" name="Ellipse 585">
            <a:extLst>
              <a:ext uri="{FF2B5EF4-FFF2-40B4-BE49-F238E27FC236}">
                <a16:creationId xmlns="" xmlns:a16="http://schemas.microsoft.com/office/drawing/2014/main" id="{A1DEC03B-2EC4-FC37-3E38-9F953E06BCA7}"/>
              </a:ext>
            </a:extLst>
          </p:cNvPr>
          <p:cNvSpPr/>
          <p:nvPr/>
        </p:nvSpPr>
        <p:spPr>
          <a:xfrm>
            <a:off x="8586975" y="218265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7" name="Ellipse 586">
            <a:extLst>
              <a:ext uri="{FF2B5EF4-FFF2-40B4-BE49-F238E27FC236}">
                <a16:creationId xmlns="" xmlns:a16="http://schemas.microsoft.com/office/drawing/2014/main" id="{B59D5385-DF25-B6D4-4E2C-DF6FC4B6A804}"/>
              </a:ext>
            </a:extLst>
          </p:cNvPr>
          <p:cNvSpPr/>
          <p:nvPr/>
        </p:nvSpPr>
        <p:spPr>
          <a:xfrm>
            <a:off x="8586975" y="223503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8" name="Ellipse 587">
            <a:extLst>
              <a:ext uri="{FF2B5EF4-FFF2-40B4-BE49-F238E27FC236}">
                <a16:creationId xmlns="" xmlns:a16="http://schemas.microsoft.com/office/drawing/2014/main" id="{8EAD2DA8-8B64-8B5B-22CC-C22C37DD0ED9}"/>
              </a:ext>
            </a:extLst>
          </p:cNvPr>
          <p:cNvSpPr/>
          <p:nvPr/>
        </p:nvSpPr>
        <p:spPr>
          <a:xfrm>
            <a:off x="8586975" y="226599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9" name="Ellipse 588">
            <a:extLst>
              <a:ext uri="{FF2B5EF4-FFF2-40B4-BE49-F238E27FC236}">
                <a16:creationId xmlns="" xmlns:a16="http://schemas.microsoft.com/office/drawing/2014/main" id="{284E2C3A-76CB-8718-9DC8-01346DD631F4}"/>
              </a:ext>
            </a:extLst>
          </p:cNvPr>
          <p:cNvSpPr/>
          <p:nvPr/>
        </p:nvSpPr>
        <p:spPr>
          <a:xfrm>
            <a:off x="8586975" y="22898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0" name="Ellipse 589">
            <a:extLst>
              <a:ext uri="{FF2B5EF4-FFF2-40B4-BE49-F238E27FC236}">
                <a16:creationId xmlns="" xmlns:a16="http://schemas.microsoft.com/office/drawing/2014/main" id="{072C3CFC-3BD2-7D44-B9BC-462F1D8E44BD}"/>
              </a:ext>
            </a:extLst>
          </p:cNvPr>
          <p:cNvSpPr/>
          <p:nvPr/>
        </p:nvSpPr>
        <p:spPr>
          <a:xfrm>
            <a:off x="8586975" y="232076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1" name="Ellipse 590">
            <a:extLst>
              <a:ext uri="{FF2B5EF4-FFF2-40B4-BE49-F238E27FC236}">
                <a16:creationId xmlns="" xmlns:a16="http://schemas.microsoft.com/office/drawing/2014/main" id="{0C4AE4F6-B548-1DFB-596B-60928C18F431}"/>
              </a:ext>
            </a:extLst>
          </p:cNvPr>
          <p:cNvSpPr/>
          <p:nvPr/>
        </p:nvSpPr>
        <p:spPr>
          <a:xfrm>
            <a:off x="8586975" y="23541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2" name="Ellipse 591">
            <a:extLst>
              <a:ext uri="{FF2B5EF4-FFF2-40B4-BE49-F238E27FC236}">
                <a16:creationId xmlns="" xmlns:a16="http://schemas.microsoft.com/office/drawing/2014/main" id="{19CFCB65-609D-AB66-38C3-B490994A45C9}"/>
              </a:ext>
            </a:extLst>
          </p:cNvPr>
          <p:cNvSpPr/>
          <p:nvPr/>
        </p:nvSpPr>
        <p:spPr>
          <a:xfrm>
            <a:off x="8586975" y="238029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3" name="Ellipse 592">
            <a:extLst>
              <a:ext uri="{FF2B5EF4-FFF2-40B4-BE49-F238E27FC236}">
                <a16:creationId xmlns="" xmlns:a16="http://schemas.microsoft.com/office/drawing/2014/main" id="{8A151C1D-BBEB-1A00-903D-CB54AA42DD17}"/>
              </a:ext>
            </a:extLst>
          </p:cNvPr>
          <p:cNvSpPr/>
          <p:nvPr/>
        </p:nvSpPr>
        <p:spPr>
          <a:xfrm>
            <a:off x="8586975" y="24041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4" name="Ellipse 593">
            <a:extLst>
              <a:ext uri="{FF2B5EF4-FFF2-40B4-BE49-F238E27FC236}">
                <a16:creationId xmlns="" xmlns:a16="http://schemas.microsoft.com/office/drawing/2014/main" id="{B7057FE9-34C7-8C29-65F7-AA896E1CD8DC}"/>
              </a:ext>
            </a:extLst>
          </p:cNvPr>
          <p:cNvSpPr/>
          <p:nvPr/>
        </p:nvSpPr>
        <p:spPr>
          <a:xfrm>
            <a:off x="8586975" y="243030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5" name="Ellipse 594">
            <a:extLst>
              <a:ext uri="{FF2B5EF4-FFF2-40B4-BE49-F238E27FC236}">
                <a16:creationId xmlns="" xmlns:a16="http://schemas.microsoft.com/office/drawing/2014/main" id="{137187AF-BB8B-2DB0-F167-5CBB4314C388}"/>
              </a:ext>
            </a:extLst>
          </p:cNvPr>
          <p:cNvSpPr/>
          <p:nvPr/>
        </p:nvSpPr>
        <p:spPr>
          <a:xfrm>
            <a:off x="8586975" y="246364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6" name="Ellipse 595">
            <a:extLst>
              <a:ext uri="{FF2B5EF4-FFF2-40B4-BE49-F238E27FC236}">
                <a16:creationId xmlns="" xmlns:a16="http://schemas.microsoft.com/office/drawing/2014/main" id="{A3B3D032-25AB-2CD0-A6C2-F2848C69C11E}"/>
              </a:ext>
            </a:extLst>
          </p:cNvPr>
          <p:cNvSpPr/>
          <p:nvPr/>
        </p:nvSpPr>
        <p:spPr>
          <a:xfrm>
            <a:off x="8586975" y="24803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7" name="Ellipse 596">
            <a:extLst>
              <a:ext uri="{FF2B5EF4-FFF2-40B4-BE49-F238E27FC236}">
                <a16:creationId xmlns="" xmlns:a16="http://schemas.microsoft.com/office/drawing/2014/main" id="{AAEE31F7-B11E-CD19-1115-8B45B800D007}"/>
              </a:ext>
            </a:extLst>
          </p:cNvPr>
          <p:cNvSpPr/>
          <p:nvPr/>
        </p:nvSpPr>
        <p:spPr>
          <a:xfrm>
            <a:off x="8586975" y="251602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8" name="Ellipse 597">
            <a:extLst>
              <a:ext uri="{FF2B5EF4-FFF2-40B4-BE49-F238E27FC236}">
                <a16:creationId xmlns="" xmlns:a16="http://schemas.microsoft.com/office/drawing/2014/main" id="{E72C41D2-8F40-6A05-F747-984A0D63F198}"/>
              </a:ext>
            </a:extLst>
          </p:cNvPr>
          <p:cNvSpPr/>
          <p:nvPr/>
        </p:nvSpPr>
        <p:spPr>
          <a:xfrm>
            <a:off x="8586975" y="25517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9" name="Ellipse 598">
            <a:extLst>
              <a:ext uri="{FF2B5EF4-FFF2-40B4-BE49-F238E27FC236}">
                <a16:creationId xmlns="" xmlns:a16="http://schemas.microsoft.com/office/drawing/2014/main" id="{5166F8FE-059B-89DE-AB1D-3BBB43F38A6C}"/>
              </a:ext>
            </a:extLst>
          </p:cNvPr>
          <p:cNvSpPr/>
          <p:nvPr/>
        </p:nvSpPr>
        <p:spPr>
          <a:xfrm>
            <a:off x="8586975" y="258508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0" name="Ellipse 599">
            <a:extLst>
              <a:ext uri="{FF2B5EF4-FFF2-40B4-BE49-F238E27FC236}">
                <a16:creationId xmlns="" xmlns:a16="http://schemas.microsoft.com/office/drawing/2014/main" id="{A3A29A7D-497C-121C-327B-A9D834FDD4FF}"/>
              </a:ext>
            </a:extLst>
          </p:cNvPr>
          <p:cNvSpPr/>
          <p:nvPr/>
        </p:nvSpPr>
        <p:spPr>
          <a:xfrm>
            <a:off x="8586975" y="261365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1" name="Ellipse 600">
            <a:extLst>
              <a:ext uri="{FF2B5EF4-FFF2-40B4-BE49-F238E27FC236}">
                <a16:creationId xmlns="" xmlns:a16="http://schemas.microsoft.com/office/drawing/2014/main" id="{8AA9DCA4-0A23-2CC8-1397-E0D44979B296}"/>
              </a:ext>
            </a:extLst>
          </p:cNvPr>
          <p:cNvSpPr/>
          <p:nvPr/>
        </p:nvSpPr>
        <p:spPr>
          <a:xfrm>
            <a:off x="8586975" y="264461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2" name="Ellipse 601">
            <a:extLst>
              <a:ext uri="{FF2B5EF4-FFF2-40B4-BE49-F238E27FC236}">
                <a16:creationId xmlns="" xmlns:a16="http://schemas.microsoft.com/office/drawing/2014/main" id="{6A4AC713-4628-2226-DDBC-DA475B3749F3}"/>
              </a:ext>
            </a:extLst>
          </p:cNvPr>
          <p:cNvSpPr/>
          <p:nvPr/>
        </p:nvSpPr>
        <p:spPr>
          <a:xfrm>
            <a:off x="8586975" y="267557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3" name="Ellipse 602">
            <a:extLst>
              <a:ext uri="{FF2B5EF4-FFF2-40B4-BE49-F238E27FC236}">
                <a16:creationId xmlns="" xmlns:a16="http://schemas.microsoft.com/office/drawing/2014/main" id="{E97D49B1-8F8D-5764-99D3-E7F8E8640D62}"/>
              </a:ext>
            </a:extLst>
          </p:cNvPr>
          <p:cNvSpPr/>
          <p:nvPr/>
        </p:nvSpPr>
        <p:spPr>
          <a:xfrm>
            <a:off x="8586975" y="280177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4" name="Ellipse 603">
            <a:extLst>
              <a:ext uri="{FF2B5EF4-FFF2-40B4-BE49-F238E27FC236}">
                <a16:creationId xmlns="" xmlns:a16="http://schemas.microsoft.com/office/drawing/2014/main" id="{B35308D1-BCF5-2FE9-D553-702958E0CAB0}"/>
              </a:ext>
            </a:extLst>
          </p:cNvPr>
          <p:cNvSpPr/>
          <p:nvPr/>
        </p:nvSpPr>
        <p:spPr>
          <a:xfrm>
            <a:off x="8586975" y="27732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5" name="Ellipse 604">
            <a:extLst>
              <a:ext uri="{FF2B5EF4-FFF2-40B4-BE49-F238E27FC236}">
                <a16:creationId xmlns="" xmlns:a16="http://schemas.microsoft.com/office/drawing/2014/main" id="{44DBDB5E-209E-9B52-57BD-4CDDA4F56FC7}"/>
              </a:ext>
            </a:extLst>
          </p:cNvPr>
          <p:cNvSpPr/>
          <p:nvPr/>
        </p:nvSpPr>
        <p:spPr>
          <a:xfrm>
            <a:off x="8573063" y="274591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6" name="Ellipse 605">
            <a:extLst>
              <a:ext uri="{FF2B5EF4-FFF2-40B4-BE49-F238E27FC236}">
                <a16:creationId xmlns="" xmlns:a16="http://schemas.microsoft.com/office/drawing/2014/main" id="{BE719BB7-8325-0CA6-2831-116EC27D0EF3}"/>
              </a:ext>
            </a:extLst>
          </p:cNvPr>
          <p:cNvSpPr/>
          <p:nvPr/>
        </p:nvSpPr>
        <p:spPr>
          <a:xfrm>
            <a:off x="8606401" y="274591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7" name="Ellipse 606">
            <a:extLst>
              <a:ext uri="{FF2B5EF4-FFF2-40B4-BE49-F238E27FC236}">
                <a16:creationId xmlns="" xmlns:a16="http://schemas.microsoft.com/office/drawing/2014/main" id="{0CDE848A-7FF2-5069-B329-6454D7E4B318}"/>
              </a:ext>
            </a:extLst>
          </p:cNvPr>
          <p:cNvSpPr/>
          <p:nvPr/>
        </p:nvSpPr>
        <p:spPr>
          <a:xfrm>
            <a:off x="8549673" y="258079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8" name="Ellipse 607">
            <a:extLst>
              <a:ext uri="{FF2B5EF4-FFF2-40B4-BE49-F238E27FC236}">
                <a16:creationId xmlns="" xmlns:a16="http://schemas.microsoft.com/office/drawing/2014/main" id="{6CB01253-CC0C-2EF8-5397-4D4A29ABF68C}"/>
              </a:ext>
            </a:extLst>
          </p:cNvPr>
          <p:cNvSpPr/>
          <p:nvPr/>
        </p:nvSpPr>
        <p:spPr>
          <a:xfrm>
            <a:off x="8639259" y="257601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9" name="Ellipse 608">
            <a:extLst>
              <a:ext uri="{FF2B5EF4-FFF2-40B4-BE49-F238E27FC236}">
                <a16:creationId xmlns="" xmlns:a16="http://schemas.microsoft.com/office/drawing/2014/main" id="{0321A2A4-DF73-62CE-AAC7-54B99BC16463}"/>
              </a:ext>
            </a:extLst>
          </p:cNvPr>
          <p:cNvSpPr/>
          <p:nvPr/>
        </p:nvSpPr>
        <p:spPr>
          <a:xfrm>
            <a:off x="8612704" y="258048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0" name="Ellipse 609">
            <a:extLst>
              <a:ext uri="{FF2B5EF4-FFF2-40B4-BE49-F238E27FC236}">
                <a16:creationId xmlns="" xmlns:a16="http://schemas.microsoft.com/office/drawing/2014/main" id="{9A089EF4-C929-28C7-4221-F006D61C1A5A}"/>
              </a:ext>
            </a:extLst>
          </p:cNvPr>
          <p:cNvSpPr/>
          <p:nvPr/>
        </p:nvSpPr>
        <p:spPr>
          <a:xfrm>
            <a:off x="8569418" y="218275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1" name="Ellipse 610">
            <a:extLst>
              <a:ext uri="{FF2B5EF4-FFF2-40B4-BE49-F238E27FC236}">
                <a16:creationId xmlns="" xmlns:a16="http://schemas.microsoft.com/office/drawing/2014/main" id="{EFD88E07-5259-0A3B-0A57-9051E7D5D9AC}"/>
              </a:ext>
            </a:extLst>
          </p:cNvPr>
          <p:cNvSpPr/>
          <p:nvPr/>
        </p:nvSpPr>
        <p:spPr>
          <a:xfrm>
            <a:off x="8602336" y="218054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2" name="Ellipse 611">
            <a:extLst>
              <a:ext uri="{FF2B5EF4-FFF2-40B4-BE49-F238E27FC236}">
                <a16:creationId xmlns="" xmlns:a16="http://schemas.microsoft.com/office/drawing/2014/main" id="{8C422871-2D9B-17D4-052F-E859382E911E}"/>
              </a:ext>
            </a:extLst>
          </p:cNvPr>
          <p:cNvSpPr/>
          <p:nvPr/>
        </p:nvSpPr>
        <p:spPr>
          <a:xfrm>
            <a:off x="8607390" y="22650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3" name="Ellipse 612">
            <a:extLst>
              <a:ext uri="{FF2B5EF4-FFF2-40B4-BE49-F238E27FC236}">
                <a16:creationId xmlns="" xmlns:a16="http://schemas.microsoft.com/office/drawing/2014/main" id="{BDEB847C-114B-D190-192A-73D1EE1AEFBB}"/>
              </a:ext>
            </a:extLst>
          </p:cNvPr>
          <p:cNvSpPr/>
          <p:nvPr/>
        </p:nvSpPr>
        <p:spPr>
          <a:xfrm>
            <a:off x="8607390" y="230795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4" name="Ellipse 613">
            <a:extLst>
              <a:ext uri="{FF2B5EF4-FFF2-40B4-BE49-F238E27FC236}">
                <a16:creationId xmlns="" xmlns:a16="http://schemas.microsoft.com/office/drawing/2014/main" id="{398C999A-EF36-ED00-51B5-D2F14BAFC144}"/>
              </a:ext>
            </a:extLst>
          </p:cNvPr>
          <p:cNvSpPr/>
          <p:nvPr/>
        </p:nvSpPr>
        <p:spPr>
          <a:xfrm>
            <a:off x="8607390" y="23341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5" name="Ellipse 614">
            <a:extLst>
              <a:ext uri="{FF2B5EF4-FFF2-40B4-BE49-F238E27FC236}">
                <a16:creationId xmlns="" xmlns:a16="http://schemas.microsoft.com/office/drawing/2014/main" id="{A7A567B0-1B6A-4CE7-A42F-D8DFB2F24F6D}"/>
              </a:ext>
            </a:extLst>
          </p:cNvPr>
          <p:cNvSpPr/>
          <p:nvPr/>
        </p:nvSpPr>
        <p:spPr>
          <a:xfrm>
            <a:off x="8602999" y="242463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6" name="Ellipse 615">
            <a:extLst>
              <a:ext uri="{FF2B5EF4-FFF2-40B4-BE49-F238E27FC236}">
                <a16:creationId xmlns="" xmlns:a16="http://schemas.microsoft.com/office/drawing/2014/main" id="{7D7C90AF-51F4-BFCF-6DA2-20C438CBF39B}"/>
              </a:ext>
            </a:extLst>
          </p:cNvPr>
          <p:cNvSpPr/>
          <p:nvPr/>
        </p:nvSpPr>
        <p:spPr>
          <a:xfrm>
            <a:off x="8602999" y="247702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7" name="Ellipse 616">
            <a:extLst>
              <a:ext uri="{FF2B5EF4-FFF2-40B4-BE49-F238E27FC236}">
                <a16:creationId xmlns="" xmlns:a16="http://schemas.microsoft.com/office/drawing/2014/main" id="{18EBFF38-21F0-0C07-C49D-0305AA975C0C}"/>
              </a:ext>
            </a:extLst>
          </p:cNvPr>
          <p:cNvSpPr/>
          <p:nvPr/>
        </p:nvSpPr>
        <p:spPr>
          <a:xfrm>
            <a:off x="8564899" y="247702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8" name="Ellipse 617">
            <a:extLst>
              <a:ext uri="{FF2B5EF4-FFF2-40B4-BE49-F238E27FC236}">
                <a16:creationId xmlns="" xmlns:a16="http://schemas.microsoft.com/office/drawing/2014/main" id="{62894729-E3EF-89E6-8397-0D13C4C00733}"/>
              </a:ext>
            </a:extLst>
          </p:cNvPr>
          <p:cNvSpPr/>
          <p:nvPr/>
        </p:nvSpPr>
        <p:spPr>
          <a:xfrm>
            <a:off x="8569418" y="242003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9" name="Ellipse 618">
            <a:extLst>
              <a:ext uri="{FF2B5EF4-FFF2-40B4-BE49-F238E27FC236}">
                <a16:creationId xmlns="" xmlns:a16="http://schemas.microsoft.com/office/drawing/2014/main" id="{4422AF6F-092D-FF52-3371-4BDCBC369C3E}"/>
              </a:ext>
            </a:extLst>
          </p:cNvPr>
          <p:cNvSpPr/>
          <p:nvPr/>
        </p:nvSpPr>
        <p:spPr>
          <a:xfrm>
            <a:off x="8612704" y="26638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0" name="Ellipse 619">
            <a:extLst>
              <a:ext uri="{FF2B5EF4-FFF2-40B4-BE49-F238E27FC236}">
                <a16:creationId xmlns="" xmlns:a16="http://schemas.microsoft.com/office/drawing/2014/main" id="{7FA49205-2B13-8AAD-FD12-097CF10EB369}"/>
              </a:ext>
            </a:extLst>
          </p:cNvPr>
          <p:cNvSpPr/>
          <p:nvPr/>
        </p:nvSpPr>
        <p:spPr>
          <a:xfrm>
            <a:off x="8612704" y="260191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1" name="Ellipse 620">
            <a:extLst>
              <a:ext uri="{FF2B5EF4-FFF2-40B4-BE49-F238E27FC236}">
                <a16:creationId xmlns="" xmlns:a16="http://schemas.microsoft.com/office/drawing/2014/main" id="{027C097F-FC5C-21F0-1D26-2C2024FC4A98}"/>
              </a:ext>
            </a:extLst>
          </p:cNvPr>
          <p:cNvSpPr/>
          <p:nvPr/>
        </p:nvSpPr>
        <p:spPr>
          <a:xfrm>
            <a:off x="8609414" y="301900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2" name="Ellipse 621">
            <a:extLst>
              <a:ext uri="{FF2B5EF4-FFF2-40B4-BE49-F238E27FC236}">
                <a16:creationId xmlns="" xmlns:a16="http://schemas.microsoft.com/office/drawing/2014/main" id="{EC012076-588A-BCA0-456A-73CB30D79C17}"/>
              </a:ext>
            </a:extLst>
          </p:cNvPr>
          <p:cNvSpPr/>
          <p:nvPr/>
        </p:nvSpPr>
        <p:spPr>
          <a:xfrm>
            <a:off x="8609414" y="293328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3" name="Ellipse 622">
            <a:extLst>
              <a:ext uri="{FF2B5EF4-FFF2-40B4-BE49-F238E27FC236}">
                <a16:creationId xmlns="" xmlns:a16="http://schemas.microsoft.com/office/drawing/2014/main" id="{1F8C1F19-4EE9-D0EB-5E05-ADA7AAB126A1}"/>
              </a:ext>
            </a:extLst>
          </p:cNvPr>
          <p:cNvSpPr/>
          <p:nvPr/>
        </p:nvSpPr>
        <p:spPr>
          <a:xfrm>
            <a:off x="8586975" y="28851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4" name="Ellipse 623">
            <a:extLst>
              <a:ext uri="{FF2B5EF4-FFF2-40B4-BE49-F238E27FC236}">
                <a16:creationId xmlns="" xmlns:a16="http://schemas.microsoft.com/office/drawing/2014/main" id="{E6E8F26F-1BAD-AD6F-7828-C2E0D03746EF}"/>
              </a:ext>
            </a:extLst>
          </p:cNvPr>
          <p:cNvSpPr/>
          <p:nvPr/>
        </p:nvSpPr>
        <p:spPr>
          <a:xfrm>
            <a:off x="8546558" y="28901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5" name="Ellipse 624">
            <a:extLst>
              <a:ext uri="{FF2B5EF4-FFF2-40B4-BE49-F238E27FC236}">
                <a16:creationId xmlns="" xmlns:a16="http://schemas.microsoft.com/office/drawing/2014/main" id="{D7909848-F1CC-8F9E-CB11-7AB695C12E0D}"/>
              </a:ext>
            </a:extLst>
          </p:cNvPr>
          <p:cNvSpPr/>
          <p:nvPr/>
        </p:nvSpPr>
        <p:spPr>
          <a:xfrm>
            <a:off x="8563246" y="288347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7" name="Ellipse 626">
            <a:extLst>
              <a:ext uri="{FF2B5EF4-FFF2-40B4-BE49-F238E27FC236}">
                <a16:creationId xmlns="" xmlns:a16="http://schemas.microsoft.com/office/drawing/2014/main" id="{783323DB-0569-76D5-9A58-BEFCF3549C7A}"/>
              </a:ext>
            </a:extLst>
          </p:cNvPr>
          <p:cNvSpPr/>
          <p:nvPr/>
        </p:nvSpPr>
        <p:spPr>
          <a:xfrm>
            <a:off x="9384892" y="326402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8" name="Ellipse 627">
            <a:extLst>
              <a:ext uri="{FF2B5EF4-FFF2-40B4-BE49-F238E27FC236}">
                <a16:creationId xmlns="" xmlns:a16="http://schemas.microsoft.com/office/drawing/2014/main" id="{D033E1F8-D410-15DE-D8B5-11651B7D9860}"/>
              </a:ext>
            </a:extLst>
          </p:cNvPr>
          <p:cNvSpPr/>
          <p:nvPr/>
        </p:nvSpPr>
        <p:spPr>
          <a:xfrm>
            <a:off x="9384892" y="323545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9" name="Ellipse 628">
            <a:extLst>
              <a:ext uri="{FF2B5EF4-FFF2-40B4-BE49-F238E27FC236}">
                <a16:creationId xmlns="" xmlns:a16="http://schemas.microsoft.com/office/drawing/2014/main" id="{BB1491C1-108F-BEBB-6F98-2D04D146A242}"/>
              </a:ext>
            </a:extLst>
          </p:cNvPr>
          <p:cNvSpPr/>
          <p:nvPr/>
        </p:nvSpPr>
        <p:spPr>
          <a:xfrm>
            <a:off x="9384892" y="319259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0" name="Ellipse 629">
            <a:extLst>
              <a:ext uri="{FF2B5EF4-FFF2-40B4-BE49-F238E27FC236}">
                <a16:creationId xmlns="" xmlns:a16="http://schemas.microsoft.com/office/drawing/2014/main" id="{484B113F-9CB4-EC48-DA4E-785CC694E052}"/>
              </a:ext>
            </a:extLst>
          </p:cNvPr>
          <p:cNvSpPr/>
          <p:nvPr/>
        </p:nvSpPr>
        <p:spPr>
          <a:xfrm>
            <a:off x="9384892" y="313067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1" name="Ellipse 630">
            <a:extLst>
              <a:ext uri="{FF2B5EF4-FFF2-40B4-BE49-F238E27FC236}">
                <a16:creationId xmlns="" xmlns:a16="http://schemas.microsoft.com/office/drawing/2014/main" id="{F6428B38-ADFE-A133-9843-FA361A7EEFE3}"/>
              </a:ext>
            </a:extLst>
          </p:cNvPr>
          <p:cNvSpPr/>
          <p:nvPr/>
        </p:nvSpPr>
        <p:spPr>
          <a:xfrm>
            <a:off x="9384892" y="300209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2" name="Ellipse 631">
            <a:extLst>
              <a:ext uri="{FF2B5EF4-FFF2-40B4-BE49-F238E27FC236}">
                <a16:creationId xmlns="" xmlns:a16="http://schemas.microsoft.com/office/drawing/2014/main" id="{A53C1755-72CA-9FFC-B06F-3776F904BF66}"/>
              </a:ext>
            </a:extLst>
          </p:cNvPr>
          <p:cNvSpPr/>
          <p:nvPr/>
        </p:nvSpPr>
        <p:spPr>
          <a:xfrm>
            <a:off x="9384892" y="295923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3" name="Ellipse 632">
            <a:extLst>
              <a:ext uri="{FF2B5EF4-FFF2-40B4-BE49-F238E27FC236}">
                <a16:creationId xmlns="" xmlns:a16="http://schemas.microsoft.com/office/drawing/2014/main" id="{D585ABE1-1B49-7F9F-9FD8-8FD7FB897D4B}"/>
              </a:ext>
            </a:extLst>
          </p:cNvPr>
          <p:cNvSpPr/>
          <p:nvPr/>
        </p:nvSpPr>
        <p:spPr>
          <a:xfrm>
            <a:off x="9384892" y="292113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4" name="Ellipse 633">
            <a:extLst>
              <a:ext uri="{FF2B5EF4-FFF2-40B4-BE49-F238E27FC236}">
                <a16:creationId xmlns="" xmlns:a16="http://schemas.microsoft.com/office/drawing/2014/main" id="{5A966D08-AB7F-5CB4-0630-DE50119031CF}"/>
              </a:ext>
            </a:extLst>
          </p:cNvPr>
          <p:cNvSpPr/>
          <p:nvPr/>
        </p:nvSpPr>
        <p:spPr>
          <a:xfrm>
            <a:off x="9384892" y="286159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5" name="Ellipse 634">
            <a:extLst>
              <a:ext uri="{FF2B5EF4-FFF2-40B4-BE49-F238E27FC236}">
                <a16:creationId xmlns="" xmlns:a16="http://schemas.microsoft.com/office/drawing/2014/main" id="{EFAE8D72-D08C-3572-79A3-5BA07E3994AC}"/>
              </a:ext>
            </a:extLst>
          </p:cNvPr>
          <p:cNvSpPr/>
          <p:nvPr/>
        </p:nvSpPr>
        <p:spPr>
          <a:xfrm>
            <a:off x="9402018" y="339977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6" name="Ellipse 635">
            <a:extLst>
              <a:ext uri="{FF2B5EF4-FFF2-40B4-BE49-F238E27FC236}">
                <a16:creationId xmlns="" xmlns:a16="http://schemas.microsoft.com/office/drawing/2014/main" id="{D4AA69FD-6B4C-EFB6-B3F6-F2D2BE8187C6}"/>
              </a:ext>
            </a:extLst>
          </p:cNvPr>
          <p:cNvSpPr/>
          <p:nvPr/>
        </p:nvSpPr>
        <p:spPr>
          <a:xfrm>
            <a:off x="9402018" y="319260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7" name="Ellipse 636">
            <a:extLst>
              <a:ext uri="{FF2B5EF4-FFF2-40B4-BE49-F238E27FC236}">
                <a16:creationId xmlns="" xmlns:a16="http://schemas.microsoft.com/office/drawing/2014/main" id="{CA67D9C4-8DBA-E901-4C47-1F2FDE4F992D}"/>
              </a:ext>
            </a:extLst>
          </p:cNvPr>
          <p:cNvSpPr/>
          <p:nvPr/>
        </p:nvSpPr>
        <p:spPr>
          <a:xfrm>
            <a:off x="9402018" y="315926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8" name="Ellipse 637">
            <a:extLst>
              <a:ext uri="{FF2B5EF4-FFF2-40B4-BE49-F238E27FC236}">
                <a16:creationId xmlns="" xmlns:a16="http://schemas.microsoft.com/office/drawing/2014/main" id="{5F02E765-9152-39EE-FCFC-4C8EF74D0302}"/>
              </a:ext>
            </a:extLst>
          </p:cNvPr>
          <p:cNvSpPr/>
          <p:nvPr/>
        </p:nvSpPr>
        <p:spPr>
          <a:xfrm>
            <a:off x="9402018" y="313545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9" name="Ellipse 638">
            <a:extLst>
              <a:ext uri="{FF2B5EF4-FFF2-40B4-BE49-F238E27FC236}">
                <a16:creationId xmlns="" xmlns:a16="http://schemas.microsoft.com/office/drawing/2014/main" id="{660BF2B6-C19F-1428-70B5-D0C12A511D17}"/>
              </a:ext>
            </a:extLst>
          </p:cNvPr>
          <p:cNvSpPr/>
          <p:nvPr/>
        </p:nvSpPr>
        <p:spPr>
          <a:xfrm>
            <a:off x="9402018" y="299972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0" name="Ellipse 639">
            <a:extLst>
              <a:ext uri="{FF2B5EF4-FFF2-40B4-BE49-F238E27FC236}">
                <a16:creationId xmlns="" xmlns:a16="http://schemas.microsoft.com/office/drawing/2014/main" id="{A588C7EF-89CB-3CD8-1C9B-9881FDFE9357}"/>
              </a:ext>
            </a:extLst>
          </p:cNvPr>
          <p:cNvSpPr/>
          <p:nvPr/>
        </p:nvSpPr>
        <p:spPr>
          <a:xfrm>
            <a:off x="9402018" y="2899712"/>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1" name="Ellipse 640">
            <a:extLst>
              <a:ext uri="{FF2B5EF4-FFF2-40B4-BE49-F238E27FC236}">
                <a16:creationId xmlns="" xmlns:a16="http://schemas.microsoft.com/office/drawing/2014/main" id="{F5F1B3DF-CD93-30FA-9FD0-86E7DA27565B}"/>
              </a:ext>
            </a:extLst>
          </p:cNvPr>
          <p:cNvSpPr/>
          <p:nvPr/>
        </p:nvSpPr>
        <p:spPr>
          <a:xfrm>
            <a:off x="9402018" y="284018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2" name="Ellipse 641">
            <a:extLst>
              <a:ext uri="{FF2B5EF4-FFF2-40B4-BE49-F238E27FC236}">
                <a16:creationId xmlns="" xmlns:a16="http://schemas.microsoft.com/office/drawing/2014/main" id="{3DCD2BC4-A4B6-2D7A-CD15-5BA4F8B1B1D6}"/>
              </a:ext>
            </a:extLst>
          </p:cNvPr>
          <p:cNvSpPr/>
          <p:nvPr/>
        </p:nvSpPr>
        <p:spPr>
          <a:xfrm>
            <a:off x="9384892" y="18518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3" name="Ellipse 642">
            <a:extLst>
              <a:ext uri="{FF2B5EF4-FFF2-40B4-BE49-F238E27FC236}">
                <a16:creationId xmlns="" xmlns:a16="http://schemas.microsoft.com/office/drawing/2014/main" id="{34A0DE0D-EA75-534D-09D1-E90133579753}"/>
              </a:ext>
            </a:extLst>
          </p:cNvPr>
          <p:cNvSpPr/>
          <p:nvPr/>
        </p:nvSpPr>
        <p:spPr>
          <a:xfrm>
            <a:off x="9384892" y="18851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4" name="Ellipse 643">
            <a:extLst>
              <a:ext uri="{FF2B5EF4-FFF2-40B4-BE49-F238E27FC236}">
                <a16:creationId xmlns="" xmlns:a16="http://schemas.microsoft.com/office/drawing/2014/main" id="{5F72832F-BBAF-B0F2-A438-27E33EA2EEC6}"/>
              </a:ext>
            </a:extLst>
          </p:cNvPr>
          <p:cNvSpPr/>
          <p:nvPr/>
        </p:nvSpPr>
        <p:spPr>
          <a:xfrm>
            <a:off x="9384892" y="19113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5" name="Ellipse 644">
            <a:extLst>
              <a:ext uri="{FF2B5EF4-FFF2-40B4-BE49-F238E27FC236}">
                <a16:creationId xmlns="" xmlns:a16="http://schemas.microsoft.com/office/drawing/2014/main" id="{7A44099F-5923-AFA0-20B5-05330A441DB0}"/>
              </a:ext>
            </a:extLst>
          </p:cNvPr>
          <p:cNvSpPr/>
          <p:nvPr/>
        </p:nvSpPr>
        <p:spPr>
          <a:xfrm>
            <a:off x="9384892" y="20566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6" name="Ellipse 645">
            <a:extLst>
              <a:ext uri="{FF2B5EF4-FFF2-40B4-BE49-F238E27FC236}">
                <a16:creationId xmlns="" xmlns:a16="http://schemas.microsoft.com/office/drawing/2014/main" id="{C0013C51-6EB3-EB73-06A0-DD59E2968E32}"/>
              </a:ext>
            </a:extLst>
          </p:cNvPr>
          <p:cNvSpPr/>
          <p:nvPr/>
        </p:nvSpPr>
        <p:spPr>
          <a:xfrm>
            <a:off x="9384892" y="209232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7" name="Ellipse 646">
            <a:extLst>
              <a:ext uri="{FF2B5EF4-FFF2-40B4-BE49-F238E27FC236}">
                <a16:creationId xmlns="" xmlns:a16="http://schemas.microsoft.com/office/drawing/2014/main" id="{DC5E29F7-CCA5-7063-4554-3D138B10EB76}"/>
              </a:ext>
            </a:extLst>
          </p:cNvPr>
          <p:cNvSpPr/>
          <p:nvPr/>
        </p:nvSpPr>
        <p:spPr>
          <a:xfrm>
            <a:off x="9384892" y="217328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8" name="Ellipse 647">
            <a:extLst>
              <a:ext uri="{FF2B5EF4-FFF2-40B4-BE49-F238E27FC236}">
                <a16:creationId xmlns="" xmlns:a16="http://schemas.microsoft.com/office/drawing/2014/main" id="{B997FD76-ED14-4E00-FE33-6A15AFA6CF52}"/>
              </a:ext>
            </a:extLst>
          </p:cNvPr>
          <p:cNvSpPr/>
          <p:nvPr/>
        </p:nvSpPr>
        <p:spPr>
          <a:xfrm>
            <a:off x="9384892" y="22328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9" name="Ellipse 648">
            <a:extLst>
              <a:ext uri="{FF2B5EF4-FFF2-40B4-BE49-F238E27FC236}">
                <a16:creationId xmlns="" xmlns:a16="http://schemas.microsoft.com/office/drawing/2014/main" id="{B65858E7-57C1-89C7-05DD-023A6F5BC826}"/>
              </a:ext>
            </a:extLst>
          </p:cNvPr>
          <p:cNvSpPr/>
          <p:nvPr/>
        </p:nvSpPr>
        <p:spPr>
          <a:xfrm>
            <a:off x="9384892" y="22804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0" name="Ellipse 649">
            <a:extLst>
              <a:ext uri="{FF2B5EF4-FFF2-40B4-BE49-F238E27FC236}">
                <a16:creationId xmlns="" xmlns:a16="http://schemas.microsoft.com/office/drawing/2014/main" id="{4C353AA1-8699-C71C-5D34-694E0E33AA00}"/>
              </a:ext>
            </a:extLst>
          </p:cNvPr>
          <p:cNvSpPr/>
          <p:nvPr/>
        </p:nvSpPr>
        <p:spPr>
          <a:xfrm>
            <a:off x="9384892" y="231616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1" name="Ellipse 650">
            <a:extLst>
              <a:ext uri="{FF2B5EF4-FFF2-40B4-BE49-F238E27FC236}">
                <a16:creationId xmlns="" xmlns:a16="http://schemas.microsoft.com/office/drawing/2014/main" id="{BAB8A259-C9D4-C829-EF9F-97A0310CA400}"/>
              </a:ext>
            </a:extLst>
          </p:cNvPr>
          <p:cNvSpPr/>
          <p:nvPr/>
        </p:nvSpPr>
        <p:spPr>
          <a:xfrm>
            <a:off x="9384892" y="232568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2" name="Ellipse 651">
            <a:extLst>
              <a:ext uri="{FF2B5EF4-FFF2-40B4-BE49-F238E27FC236}">
                <a16:creationId xmlns="" xmlns:a16="http://schemas.microsoft.com/office/drawing/2014/main" id="{FC249814-3336-B868-D444-695E75E1CADA}"/>
              </a:ext>
            </a:extLst>
          </p:cNvPr>
          <p:cNvSpPr/>
          <p:nvPr/>
        </p:nvSpPr>
        <p:spPr>
          <a:xfrm>
            <a:off x="9384892" y="23471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3" name="Ellipse 652">
            <a:extLst>
              <a:ext uri="{FF2B5EF4-FFF2-40B4-BE49-F238E27FC236}">
                <a16:creationId xmlns="" xmlns:a16="http://schemas.microsoft.com/office/drawing/2014/main" id="{39880C77-314B-A377-F017-376080ACE821}"/>
              </a:ext>
            </a:extLst>
          </p:cNvPr>
          <p:cNvSpPr/>
          <p:nvPr/>
        </p:nvSpPr>
        <p:spPr>
          <a:xfrm>
            <a:off x="9384892" y="238998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4" name="Ellipse 653">
            <a:extLst>
              <a:ext uri="{FF2B5EF4-FFF2-40B4-BE49-F238E27FC236}">
                <a16:creationId xmlns="" xmlns:a16="http://schemas.microsoft.com/office/drawing/2014/main" id="{B4083858-A162-091A-6BD7-18AC50FE1413}"/>
              </a:ext>
            </a:extLst>
          </p:cNvPr>
          <p:cNvSpPr/>
          <p:nvPr/>
        </p:nvSpPr>
        <p:spPr>
          <a:xfrm>
            <a:off x="9384892" y="23947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5" name="Ellipse 654">
            <a:extLst>
              <a:ext uri="{FF2B5EF4-FFF2-40B4-BE49-F238E27FC236}">
                <a16:creationId xmlns="" xmlns:a16="http://schemas.microsoft.com/office/drawing/2014/main" id="{14337B55-87FF-F137-793B-14D233C05F83}"/>
              </a:ext>
            </a:extLst>
          </p:cNvPr>
          <p:cNvSpPr/>
          <p:nvPr/>
        </p:nvSpPr>
        <p:spPr>
          <a:xfrm>
            <a:off x="9384892" y="244854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6" name="Ellipse 655">
            <a:extLst>
              <a:ext uri="{FF2B5EF4-FFF2-40B4-BE49-F238E27FC236}">
                <a16:creationId xmlns="" xmlns:a16="http://schemas.microsoft.com/office/drawing/2014/main" id="{0E8DFAD2-04B8-54B3-1150-5123AF281A48}"/>
              </a:ext>
            </a:extLst>
          </p:cNvPr>
          <p:cNvSpPr/>
          <p:nvPr/>
        </p:nvSpPr>
        <p:spPr>
          <a:xfrm>
            <a:off x="9384892" y="248188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7" name="Ellipse 656">
            <a:extLst>
              <a:ext uri="{FF2B5EF4-FFF2-40B4-BE49-F238E27FC236}">
                <a16:creationId xmlns="" xmlns:a16="http://schemas.microsoft.com/office/drawing/2014/main" id="{EF9A15BA-3036-5E2A-2D13-D3B8C3EFEB03}"/>
              </a:ext>
            </a:extLst>
          </p:cNvPr>
          <p:cNvSpPr/>
          <p:nvPr/>
        </p:nvSpPr>
        <p:spPr>
          <a:xfrm>
            <a:off x="9384892" y="253188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8" name="Ellipse 657">
            <a:extLst>
              <a:ext uri="{FF2B5EF4-FFF2-40B4-BE49-F238E27FC236}">
                <a16:creationId xmlns="" xmlns:a16="http://schemas.microsoft.com/office/drawing/2014/main" id="{B55DD300-46BE-8569-5872-01DCE4CDCA03}"/>
              </a:ext>
            </a:extLst>
          </p:cNvPr>
          <p:cNvSpPr/>
          <p:nvPr/>
        </p:nvSpPr>
        <p:spPr>
          <a:xfrm>
            <a:off x="9384892" y="251759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9" name="Ellipse 658">
            <a:extLst>
              <a:ext uri="{FF2B5EF4-FFF2-40B4-BE49-F238E27FC236}">
                <a16:creationId xmlns="" xmlns:a16="http://schemas.microsoft.com/office/drawing/2014/main" id="{3CB07893-37B6-AEB2-94F3-E31C97530AEB}"/>
              </a:ext>
            </a:extLst>
          </p:cNvPr>
          <p:cNvSpPr/>
          <p:nvPr/>
        </p:nvSpPr>
        <p:spPr>
          <a:xfrm>
            <a:off x="9384892" y="255808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0" name="Ellipse 659">
            <a:extLst>
              <a:ext uri="{FF2B5EF4-FFF2-40B4-BE49-F238E27FC236}">
                <a16:creationId xmlns="" xmlns:a16="http://schemas.microsoft.com/office/drawing/2014/main" id="{554C2A81-3E99-ADC6-728E-F248F6C9E16B}"/>
              </a:ext>
            </a:extLst>
          </p:cNvPr>
          <p:cNvSpPr/>
          <p:nvPr/>
        </p:nvSpPr>
        <p:spPr>
          <a:xfrm>
            <a:off x="9384892" y="258903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1" name="Ellipse 660">
            <a:extLst>
              <a:ext uri="{FF2B5EF4-FFF2-40B4-BE49-F238E27FC236}">
                <a16:creationId xmlns="" xmlns:a16="http://schemas.microsoft.com/office/drawing/2014/main" id="{5DB0E6E3-B9E7-D7EF-C36B-2616E5B43BAA}"/>
              </a:ext>
            </a:extLst>
          </p:cNvPr>
          <p:cNvSpPr/>
          <p:nvPr/>
        </p:nvSpPr>
        <p:spPr>
          <a:xfrm>
            <a:off x="9384892" y="261284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2" name="Ellipse 661">
            <a:extLst>
              <a:ext uri="{FF2B5EF4-FFF2-40B4-BE49-F238E27FC236}">
                <a16:creationId xmlns="" xmlns:a16="http://schemas.microsoft.com/office/drawing/2014/main" id="{8C283E55-66C1-EEBE-6B22-C68368975643}"/>
              </a:ext>
            </a:extLst>
          </p:cNvPr>
          <p:cNvSpPr/>
          <p:nvPr/>
        </p:nvSpPr>
        <p:spPr>
          <a:xfrm>
            <a:off x="9384892" y="264618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3" name="Ellipse 662">
            <a:extLst>
              <a:ext uri="{FF2B5EF4-FFF2-40B4-BE49-F238E27FC236}">
                <a16:creationId xmlns="" xmlns:a16="http://schemas.microsoft.com/office/drawing/2014/main" id="{E7CA1DBE-6DA8-314B-4B1A-88FBD46A40E9}"/>
              </a:ext>
            </a:extLst>
          </p:cNvPr>
          <p:cNvSpPr/>
          <p:nvPr/>
        </p:nvSpPr>
        <p:spPr>
          <a:xfrm>
            <a:off x="9384892" y="271048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4" name="Ellipse 663">
            <a:extLst>
              <a:ext uri="{FF2B5EF4-FFF2-40B4-BE49-F238E27FC236}">
                <a16:creationId xmlns="" xmlns:a16="http://schemas.microsoft.com/office/drawing/2014/main" id="{4598BC45-A7BB-38B8-7756-56BD837593F8}"/>
              </a:ext>
            </a:extLst>
          </p:cNvPr>
          <p:cNvSpPr/>
          <p:nvPr/>
        </p:nvSpPr>
        <p:spPr>
          <a:xfrm>
            <a:off x="9384892" y="26747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5" name="Ellipse 664">
            <a:extLst>
              <a:ext uri="{FF2B5EF4-FFF2-40B4-BE49-F238E27FC236}">
                <a16:creationId xmlns="" xmlns:a16="http://schemas.microsoft.com/office/drawing/2014/main" id="{BE725D8B-0881-C7B9-545A-CF0F1DAB7E7F}"/>
              </a:ext>
            </a:extLst>
          </p:cNvPr>
          <p:cNvSpPr/>
          <p:nvPr/>
        </p:nvSpPr>
        <p:spPr>
          <a:xfrm>
            <a:off x="9384892" y="273905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6" name="Ellipse 665">
            <a:extLst>
              <a:ext uri="{FF2B5EF4-FFF2-40B4-BE49-F238E27FC236}">
                <a16:creationId xmlns="" xmlns:a16="http://schemas.microsoft.com/office/drawing/2014/main" id="{C26AF327-0D93-62D6-2608-F51D40318333}"/>
              </a:ext>
            </a:extLst>
          </p:cNvPr>
          <p:cNvSpPr/>
          <p:nvPr/>
        </p:nvSpPr>
        <p:spPr>
          <a:xfrm>
            <a:off x="9384892" y="277715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7" name="Ellipse 666">
            <a:extLst>
              <a:ext uri="{FF2B5EF4-FFF2-40B4-BE49-F238E27FC236}">
                <a16:creationId xmlns="" xmlns:a16="http://schemas.microsoft.com/office/drawing/2014/main" id="{2893216B-E50F-4DF2-C7B9-F1F8AC2033CA}"/>
              </a:ext>
            </a:extLst>
          </p:cNvPr>
          <p:cNvSpPr/>
          <p:nvPr/>
        </p:nvSpPr>
        <p:spPr>
          <a:xfrm>
            <a:off x="9384892" y="281287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8" name="Ellipse 667">
            <a:extLst>
              <a:ext uri="{FF2B5EF4-FFF2-40B4-BE49-F238E27FC236}">
                <a16:creationId xmlns="" xmlns:a16="http://schemas.microsoft.com/office/drawing/2014/main" id="{8B51D262-99C2-87A4-98DB-7C90C31304A7}"/>
              </a:ext>
            </a:extLst>
          </p:cNvPr>
          <p:cNvSpPr/>
          <p:nvPr/>
        </p:nvSpPr>
        <p:spPr>
          <a:xfrm>
            <a:off x="9384892" y="288431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9" name="Ellipse 668">
            <a:extLst>
              <a:ext uri="{FF2B5EF4-FFF2-40B4-BE49-F238E27FC236}">
                <a16:creationId xmlns="" xmlns:a16="http://schemas.microsoft.com/office/drawing/2014/main" id="{630DE027-B575-1923-BDD4-C10CE7AB519C}"/>
              </a:ext>
            </a:extLst>
          </p:cNvPr>
          <p:cNvSpPr/>
          <p:nvPr/>
        </p:nvSpPr>
        <p:spPr>
          <a:xfrm>
            <a:off x="9412577" y="295577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0" name="Ellipse 669">
            <a:extLst>
              <a:ext uri="{FF2B5EF4-FFF2-40B4-BE49-F238E27FC236}">
                <a16:creationId xmlns="" xmlns:a16="http://schemas.microsoft.com/office/drawing/2014/main" id="{C9B51FA7-5873-F16F-7797-E6C8ED25C567}"/>
              </a:ext>
            </a:extLst>
          </p:cNvPr>
          <p:cNvSpPr/>
          <p:nvPr/>
        </p:nvSpPr>
        <p:spPr>
          <a:xfrm>
            <a:off x="9402018" y="279817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1" name="Ellipse 670">
            <a:extLst>
              <a:ext uri="{FF2B5EF4-FFF2-40B4-BE49-F238E27FC236}">
                <a16:creationId xmlns="" xmlns:a16="http://schemas.microsoft.com/office/drawing/2014/main" id="{48167E2E-4DDC-75D7-8FEC-38A24CD97AC8}"/>
              </a:ext>
            </a:extLst>
          </p:cNvPr>
          <p:cNvSpPr/>
          <p:nvPr/>
        </p:nvSpPr>
        <p:spPr>
          <a:xfrm>
            <a:off x="9402018" y="27243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2" name="Ellipse 671">
            <a:extLst>
              <a:ext uri="{FF2B5EF4-FFF2-40B4-BE49-F238E27FC236}">
                <a16:creationId xmlns="" xmlns:a16="http://schemas.microsoft.com/office/drawing/2014/main" id="{1D364F8D-AE1E-D3F2-54C0-D15E2DC2B4B8}"/>
              </a:ext>
            </a:extLst>
          </p:cNvPr>
          <p:cNvSpPr/>
          <p:nvPr/>
        </p:nvSpPr>
        <p:spPr>
          <a:xfrm>
            <a:off x="9402018" y="259577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3" name="Ellipse 672">
            <a:extLst>
              <a:ext uri="{FF2B5EF4-FFF2-40B4-BE49-F238E27FC236}">
                <a16:creationId xmlns="" xmlns:a16="http://schemas.microsoft.com/office/drawing/2014/main" id="{171CBC5F-F7A8-E46D-82CE-13E4783EA5AB}"/>
              </a:ext>
            </a:extLst>
          </p:cNvPr>
          <p:cNvSpPr/>
          <p:nvPr/>
        </p:nvSpPr>
        <p:spPr>
          <a:xfrm>
            <a:off x="9402018" y="249575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4" name="Ellipse 673">
            <a:extLst>
              <a:ext uri="{FF2B5EF4-FFF2-40B4-BE49-F238E27FC236}">
                <a16:creationId xmlns="" xmlns:a16="http://schemas.microsoft.com/office/drawing/2014/main" id="{1DCCDF18-BEAE-47BB-5C3A-263E1223FACD}"/>
              </a:ext>
            </a:extLst>
          </p:cNvPr>
          <p:cNvSpPr/>
          <p:nvPr/>
        </p:nvSpPr>
        <p:spPr>
          <a:xfrm>
            <a:off x="9409823" y="244133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5" name="Ellipse 674">
            <a:extLst>
              <a:ext uri="{FF2B5EF4-FFF2-40B4-BE49-F238E27FC236}">
                <a16:creationId xmlns="" xmlns:a16="http://schemas.microsoft.com/office/drawing/2014/main" id="{63349A8D-9A8D-54E9-97B5-4A432E246518}"/>
              </a:ext>
            </a:extLst>
          </p:cNvPr>
          <p:cNvSpPr/>
          <p:nvPr/>
        </p:nvSpPr>
        <p:spPr>
          <a:xfrm>
            <a:off x="9409823" y="239370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6" name="Ellipse 675">
            <a:extLst>
              <a:ext uri="{FF2B5EF4-FFF2-40B4-BE49-F238E27FC236}">
                <a16:creationId xmlns="" xmlns:a16="http://schemas.microsoft.com/office/drawing/2014/main" id="{3C79C4A6-B076-EF1C-F99F-5ADB8BA670CA}"/>
              </a:ext>
            </a:extLst>
          </p:cNvPr>
          <p:cNvSpPr/>
          <p:nvPr/>
        </p:nvSpPr>
        <p:spPr>
          <a:xfrm>
            <a:off x="9405369" y="234866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7" name="Ellipse 676">
            <a:extLst>
              <a:ext uri="{FF2B5EF4-FFF2-40B4-BE49-F238E27FC236}">
                <a16:creationId xmlns="" xmlns:a16="http://schemas.microsoft.com/office/drawing/2014/main" id="{C47623E5-CC83-6C32-D034-CC0C0AAE2E36}"/>
              </a:ext>
            </a:extLst>
          </p:cNvPr>
          <p:cNvSpPr/>
          <p:nvPr/>
        </p:nvSpPr>
        <p:spPr>
          <a:xfrm>
            <a:off x="9357000" y="238514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8" name="Ellipse 677">
            <a:extLst>
              <a:ext uri="{FF2B5EF4-FFF2-40B4-BE49-F238E27FC236}">
                <a16:creationId xmlns="" xmlns:a16="http://schemas.microsoft.com/office/drawing/2014/main" id="{F82796C6-EDFF-8E16-CC1F-975D6C1C1240}"/>
              </a:ext>
            </a:extLst>
          </p:cNvPr>
          <p:cNvSpPr/>
          <p:nvPr/>
        </p:nvSpPr>
        <p:spPr>
          <a:xfrm>
            <a:off x="9384892" y="238045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9" name="Ellipse 678">
            <a:extLst>
              <a:ext uri="{FF2B5EF4-FFF2-40B4-BE49-F238E27FC236}">
                <a16:creationId xmlns="" xmlns:a16="http://schemas.microsoft.com/office/drawing/2014/main" id="{4C1DAB49-F5EC-BCCF-1544-6431614DC2ED}"/>
              </a:ext>
            </a:extLst>
          </p:cNvPr>
          <p:cNvSpPr/>
          <p:nvPr/>
        </p:nvSpPr>
        <p:spPr>
          <a:xfrm>
            <a:off x="9357000" y="244456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0" name="Ellipse 679">
            <a:extLst>
              <a:ext uri="{FF2B5EF4-FFF2-40B4-BE49-F238E27FC236}">
                <a16:creationId xmlns="" xmlns:a16="http://schemas.microsoft.com/office/drawing/2014/main" id="{40A7C7B2-3747-CE52-AD4C-7BF28A483D58}"/>
              </a:ext>
            </a:extLst>
          </p:cNvPr>
          <p:cNvSpPr/>
          <p:nvPr/>
        </p:nvSpPr>
        <p:spPr>
          <a:xfrm>
            <a:off x="9371439" y="248131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1" name="Ellipse 680">
            <a:extLst>
              <a:ext uri="{FF2B5EF4-FFF2-40B4-BE49-F238E27FC236}">
                <a16:creationId xmlns="" xmlns:a16="http://schemas.microsoft.com/office/drawing/2014/main" id="{D9E8A66C-58FF-BF85-10AA-D69B30598E20}"/>
              </a:ext>
            </a:extLst>
          </p:cNvPr>
          <p:cNvSpPr/>
          <p:nvPr/>
        </p:nvSpPr>
        <p:spPr>
          <a:xfrm>
            <a:off x="9363623" y="261500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2" name="Ellipse 681">
            <a:extLst>
              <a:ext uri="{FF2B5EF4-FFF2-40B4-BE49-F238E27FC236}">
                <a16:creationId xmlns="" xmlns:a16="http://schemas.microsoft.com/office/drawing/2014/main" id="{DFB3D0E3-6F64-73E6-48D9-15CA09C9B0EF}"/>
              </a:ext>
            </a:extLst>
          </p:cNvPr>
          <p:cNvSpPr/>
          <p:nvPr/>
        </p:nvSpPr>
        <p:spPr>
          <a:xfrm>
            <a:off x="9356109" y="272579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3" name="Ellipse 682">
            <a:extLst>
              <a:ext uri="{FF2B5EF4-FFF2-40B4-BE49-F238E27FC236}">
                <a16:creationId xmlns="" xmlns:a16="http://schemas.microsoft.com/office/drawing/2014/main" id="{F1FCEB09-3C30-12A5-AF98-0F73F8339910}"/>
              </a:ext>
            </a:extLst>
          </p:cNvPr>
          <p:cNvSpPr/>
          <p:nvPr/>
        </p:nvSpPr>
        <p:spPr>
          <a:xfrm>
            <a:off x="9343963" y="282578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4" name="Ellipse 683">
            <a:extLst>
              <a:ext uri="{FF2B5EF4-FFF2-40B4-BE49-F238E27FC236}">
                <a16:creationId xmlns="" xmlns:a16="http://schemas.microsoft.com/office/drawing/2014/main" id="{2B09409D-6D1D-BCC2-8AF6-FFE25878EDAE}"/>
              </a:ext>
            </a:extLst>
          </p:cNvPr>
          <p:cNvSpPr/>
          <p:nvPr/>
        </p:nvSpPr>
        <p:spPr>
          <a:xfrm>
            <a:off x="9360166" y="288796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5" name="Ellipse 684">
            <a:extLst>
              <a:ext uri="{FF2B5EF4-FFF2-40B4-BE49-F238E27FC236}">
                <a16:creationId xmlns="" xmlns:a16="http://schemas.microsoft.com/office/drawing/2014/main" id="{96086BA2-0842-4AD9-5E50-59A695809C25}"/>
              </a:ext>
            </a:extLst>
          </p:cNvPr>
          <p:cNvSpPr/>
          <p:nvPr/>
        </p:nvSpPr>
        <p:spPr>
          <a:xfrm>
            <a:off x="10188632" y="340856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6" name="Ellipse 685">
            <a:extLst>
              <a:ext uri="{FF2B5EF4-FFF2-40B4-BE49-F238E27FC236}">
                <a16:creationId xmlns="" xmlns:a16="http://schemas.microsoft.com/office/drawing/2014/main" id="{B685C6D8-58AD-37AA-69AB-7D4A11107D71}"/>
              </a:ext>
            </a:extLst>
          </p:cNvPr>
          <p:cNvSpPr/>
          <p:nvPr/>
        </p:nvSpPr>
        <p:spPr>
          <a:xfrm>
            <a:off x="10188632" y="332521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7" name="Ellipse 686">
            <a:extLst>
              <a:ext uri="{FF2B5EF4-FFF2-40B4-BE49-F238E27FC236}">
                <a16:creationId xmlns="" xmlns:a16="http://schemas.microsoft.com/office/drawing/2014/main" id="{5F0241BD-5C40-AAA4-607B-DD8FA67BD524}"/>
              </a:ext>
            </a:extLst>
          </p:cNvPr>
          <p:cNvSpPr/>
          <p:nvPr/>
        </p:nvSpPr>
        <p:spPr>
          <a:xfrm>
            <a:off x="10188632" y="328949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8" name="Ellipse 687">
            <a:extLst>
              <a:ext uri="{FF2B5EF4-FFF2-40B4-BE49-F238E27FC236}">
                <a16:creationId xmlns="" xmlns:a16="http://schemas.microsoft.com/office/drawing/2014/main" id="{94E81156-36BA-B109-7472-E177CCD7AD00}"/>
              </a:ext>
            </a:extLst>
          </p:cNvPr>
          <p:cNvSpPr/>
          <p:nvPr/>
        </p:nvSpPr>
        <p:spPr>
          <a:xfrm>
            <a:off x="10188632" y="325616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9" name="Ellipse 688">
            <a:extLst>
              <a:ext uri="{FF2B5EF4-FFF2-40B4-BE49-F238E27FC236}">
                <a16:creationId xmlns="" xmlns:a16="http://schemas.microsoft.com/office/drawing/2014/main" id="{EF00399C-AE0B-A837-D443-186018BCF9C9}"/>
              </a:ext>
            </a:extLst>
          </p:cNvPr>
          <p:cNvSpPr/>
          <p:nvPr/>
        </p:nvSpPr>
        <p:spPr>
          <a:xfrm>
            <a:off x="10188632" y="323711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0" name="Ellipse 689">
            <a:extLst>
              <a:ext uri="{FF2B5EF4-FFF2-40B4-BE49-F238E27FC236}">
                <a16:creationId xmlns="" xmlns:a16="http://schemas.microsoft.com/office/drawing/2014/main" id="{28B6380C-1BF2-2A14-161D-D607BCE64678}"/>
              </a:ext>
            </a:extLst>
          </p:cNvPr>
          <p:cNvSpPr/>
          <p:nvPr/>
        </p:nvSpPr>
        <p:spPr>
          <a:xfrm>
            <a:off x="10188632" y="319662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1" name="Ellipse 690">
            <a:extLst>
              <a:ext uri="{FF2B5EF4-FFF2-40B4-BE49-F238E27FC236}">
                <a16:creationId xmlns="" xmlns:a16="http://schemas.microsoft.com/office/drawing/2014/main" id="{E7C511ED-4D12-C84B-EC13-E40C16971560}"/>
              </a:ext>
            </a:extLst>
          </p:cNvPr>
          <p:cNvSpPr/>
          <p:nvPr/>
        </p:nvSpPr>
        <p:spPr>
          <a:xfrm>
            <a:off x="10188632" y="307518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2" name="Ellipse 691">
            <a:extLst>
              <a:ext uri="{FF2B5EF4-FFF2-40B4-BE49-F238E27FC236}">
                <a16:creationId xmlns="" xmlns:a16="http://schemas.microsoft.com/office/drawing/2014/main" id="{6E9F6BEF-5813-EA86-5A4E-FCF338D6A505}"/>
              </a:ext>
            </a:extLst>
          </p:cNvPr>
          <p:cNvSpPr/>
          <p:nvPr/>
        </p:nvSpPr>
        <p:spPr>
          <a:xfrm>
            <a:off x="10188632" y="299422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3" name="Ellipse 692">
            <a:extLst>
              <a:ext uri="{FF2B5EF4-FFF2-40B4-BE49-F238E27FC236}">
                <a16:creationId xmlns="" xmlns:a16="http://schemas.microsoft.com/office/drawing/2014/main" id="{6005E38F-38DB-E1D9-04B5-F40324B8CDA1}"/>
              </a:ext>
            </a:extLst>
          </p:cNvPr>
          <p:cNvSpPr/>
          <p:nvPr/>
        </p:nvSpPr>
        <p:spPr>
          <a:xfrm>
            <a:off x="10203740" y="282385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4" name="Ellipse 693">
            <a:extLst>
              <a:ext uri="{FF2B5EF4-FFF2-40B4-BE49-F238E27FC236}">
                <a16:creationId xmlns="" xmlns:a16="http://schemas.microsoft.com/office/drawing/2014/main" id="{DE15C94F-4178-1D5A-4D58-F81C429FBBF3}"/>
              </a:ext>
            </a:extLst>
          </p:cNvPr>
          <p:cNvSpPr/>
          <p:nvPr/>
        </p:nvSpPr>
        <p:spPr>
          <a:xfrm>
            <a:off x="10171833" y="282047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5" name="Ellipse 694">
            <a:extLst>
              <a:ext uri="{FF2B5EF4-FFF2-40B4-BE49-F238E27FC236}">
                <a16:creationId xmlns="" xmlns:a16="http://schemas.microsoft.com/office/drawing/2014/main" id="{F2FFC324-DC7B-A0AD-5F06-5E648A1E18A8}"/>
              </a:ext>
            </a:extLst>
          </p:cNvPr>
          <p:cNvSpPr/>
          <p:nvPr/>
        </p:nvSpPr>
        <p:spPr>
          <a:xfrm>
            <a:off x="10152132" y="286728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6" name="Ellipse 695">
            <a:extLst>
              <a:ext uri="{FF2B5EF4-FFF2-40B4-BE49-F238E27FC236}">
                <a16:creationId xmlns="" xmlns:a16="http://schemas.microsoft.com/office/drawing/2014/main" id="{D3430AEE-268D-68A5-1638-F13767B871F9}"/>
              </a:ext>
            </a:extLst>
          </p:cNvPr>
          <p:cNvSpPr/>
          <p:nvPr/>
        </p:nvSpPr>
        <p:spPr>
          <a:xfrm>
            <a:off x="10197429" y="290678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7" name="Ellipse 696">
            <a:extLst>
              <a:ext uri="{FF2B5EF4-FFF2-40B4-BE49-F238E27FC236}">
                <a16:creationId xmlns="" xmlns:a16="http://schemas.microsoft.com/office/drawing/2014/main" id="{D0803AE6-9BA6-A901-6EC4-567577B5A2E2}"/>
              </a:ext>
            </a:extLst>
          </p:cNvPr>
          <p:cNvSpPr/>
          <p:nvPr/>
        </p:nvSpPr>
        <p:spPr>
          <a:xfrm>
            <a:off x="10212638" y="295555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8" name="Ellipse 697">
            <a:extLst>
              <a:ext uri="{FF2B5EF4-FFF2-40B4-BE49-F238E27FC236}">
                <a16:creationId xmlns="" xmlns:a16="http://schemas.microsoft.com/office/drawing/2014/main" id="{C6B39CB2-3184-9A57-E3D3-8A2788EFC86A}"/>
              </a:ext>
            </a:extLst>
          </p:cNvPr>
          <p:cNvSpPr/>
          <p:nvPr/>
        </p:nvSpPr>
        <p:spPr>
          <a:xfrm>
            <a:off x="10179301" y="293791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9" name="Ellipse 698">
            <a:extLst>
              <a:ext uri="{FF2B5EF4-FFF2-40B4-BE49-F238E27FC236}">
                <a16:creationId xmlns="" xmlns:a16="http://schemas.microsoft.com/office/drawing/2014/main" id="{D81EE392-A499-E937-349D-CF84EA2AC1DD}"/>
              </a:ext>
            </a:extLst>
          </p:cNvPr>
          <p:cNvSpPr/>
          <p:nvPr/>
        </p:nvSpPr>
        <p:spPr>
          <a:xfrm>
            <a:off x="10179301" y="291647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0" name="Ellipse 699">
            <a:extLst>
              <a:ext uri="{FF2B5EF4-FFF2-40B4-BE49-F238E27FC236}">
                <a16:creationId xmlns="" xmlns:a16="http://schemas.microsoft.com/office/drawing/2014/main" id="{623E312A-E799-7870-DD28-60D2E1556A30}"/>
              </a:ext>
            </a:extLst>
          </p:cNvPr>
          <p:cNvSpPr/>
          <p:nvPr/>
        </p:nvSpPr>
        <p:spPr>
          <a:xfrm>
            <a:off x="10188632" y="311328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1" name="Ellipse 700">
            <a:extLst>
              <a:ext uri="{FF2B5EF4-FFF2-40B4-BE49-F238E27FC236}">
                <a16:creationId xmlns="" xmlns:a16="http://schemas.microsoft.com/office/drawing/2014/main" id="{4B60011B-5CD0-7439-CD79-493C0A7B3D35}"/>
              </a:ext>
            </a:extLst>
          </p:cNvPr>
          <p:cNvSpPr/>
          <p:nvPr/>
        </p:nvSpPr>
        <p:spPr>
          <a:xfrm>
            <a:off x="10167201" y="3113286"/>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2" name="Ellipse 701">
            <a:extLst>
              <a:ext uri="{FF2B5EF4-FFF2-40B4-BE49-F238E27FC236}">
                <a16:creationId xmlns="" xmlns:a16="http://schemas.microsoft.com/office/drawing/2014/main" id="{1D7DA1C0-7ABA-68B5-7B3D-A9327E30AB0C}"/>
              </a:ext>
            </a:extLst>
          </p:cNvPr>
          <p:cNvSpPr/>
          <p:nvPr/>
        </p:nvSpPr>
        <p:spPr>
          <a:xfrm>
            <a:off x="10212444" y="316078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3" name="Ellipse 702">
            <a:extLst>
              <a:ext uri="{FF2B5EF4-FFF2-40B4-BE49-F238E27FC236}">
                <a16:creationId xmlns="" xmlns:a16="http://schemas.microsoft.com/office/drawing/2014/main" id="{3DC5F2DE-F2FB-1459-5210-3F6359729AF0}"/>
              </a:ext>
            </a:extLst>
          </p:cNvPr>
          <p:cNvSpPr/>
          <p:nvPr/>
        </p:nvSpPr>
        <p:spPr>
          <a:xfrm>
            <a:off x="10188632" y="161279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4" name="Ellipse 703">
            <a:extLst>
              <a:ext uri="{FF2B5EF4-FFF2-40B4-BE49-F238E27FC236}">
                <a16:creationId xmlns="" xmlns:a16="http://schemas.microsoft.com/office/drawing/2014/main" id="{A3EDC26E-D290-30F9-3BA7-F4866E223533}"/>
              </a:ext>
            </a:extLst>
          </p:cNvPr>
          <p:cNvSpPr/>
          <p:nvPr/>
        </p:nvSpPr>
        <p:spPr>
          <a:xfrm>
            <a:off x="10188632" y="162946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5" name="Ellipse 704">
            <a:extLst>
              <a:ext uri="{FF2B5EF4-FFF2-40B4-BE49-F238E27FC236}">
                <a16:creationId xmlns="" xmlns:a16="http://schemas.microsoft.com/office/drawing/2014/main" id="{960D850F-63F6-DF68-CC85-3ADBF92D7E00}"/>
              </a:ext>
            </a:extLst>
          </p:cNvPr>
          <p:cNvSpPr/>
          <p:nvPr/>
        </p:nvSpPr>
        <p:spPr>
          <a:xfrm>
            <a:off x="10188632" y="17580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6" name="Ellipse 705">
            <a:extLst>
              <a:ext uri="{FF2B5EF4-FFF2-40B4-BE49-F238E27FC236}">
                <a16:creationId xmlns="" xmlns:a16="http://schemas.microsoft.com/office/drawing/2014/main" id="{0FF927F7-1B18-08E2-E745-406D106D85EF}"/>
              </a:ext>
            </a:extLst>
          </p:cNvPr>
          <p:cNvSpPr/>
          <p:nvPr/>
        </p:nvSpPr>
        <p:spPr>
          <a:xfrm>
            <a:off x="10188632" y="181996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7" name="Ellipse 706">
            <a:extLst>
              <a:ext uri="{FF2B5EF4-FFF2-40B4-BE49-F238E27FC236}">
                <a16:creationId xmlns="" xmlns:a16="http://schemas.microsoft.com/office/drawing/2014/main" id="{12066B10-99A1-AC5D-EEA6-061262DE1227}"/>
              </a:ext>
            </a:extLst>
          </p:cNvPr>
          <p:cNvSpPr/>
          <p:nvPr/>
        </p:nvSpPr>
        <p:spPr>
          <a:xfrm>
            <a:off x="10188632" y="184377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8" name="Ellipse 707">
            <a:extLst>
              <a:ext uri="{FF2B5EF4-FFF2-40B4-BE49-F238E27FC236}">
                <a16:creationId xmlns="" xmlns:a16="http://schemas.microsoft.com/office/drawing/2014/main" id="{D9E4AE58-0AD7-0D9F-AA74-D88AA5B83081}"/>
              </a:ext>
            </a:extLst>
          </p:cNvPr>
          <p:cNvSpPr/>
          <p:nvPr/>
        </p:nvSpPr>
        <p:spPr>
          <a:xfrm>
            <a:off x="10188632" y="191521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9" name="Ellipse 708">
            <a:extLst>
              <a:ext uri="{FF2B5EF4-FFF2-40B4-BE49-F238E27FC236}">
                <a16:creationId xmlns="" xmlns:a16="http://schemas.microsoft.com/office/drawing/2014/main" id="{76DD9B2B-F5E2-5D81-0B8B-E1A6615288BD}"/>
              </a:ext>
            </a:extLst>
          </p:cNvPr>
          <p:cNvSpPr/>
          <p:nvPr/>
        </p:nvSpPr>
        <p:spPr>
          <a:xfrm>
            <a:off x="10188632" y="195807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0" name="Ellipse 709">
            <a:extLst>
              <a:ext uri="{FF2B5EF4-FFF2-40B4-BE49-F238E27FC236}">
                <a16:creationId xmlns="" xmlns:a16="http://schemas.microsoft.com/office/drawing/2014/main" id="{66B94002-976F-BBB4-7557-65C9CC92B634}"/>
              </a:ext>
            </a:extLst>
          </p:cNvPr>
          <p:cNvSpPr/>
          <p:nvPr/>
        </p:nvSpPr>
        <p:spPr>
          <a:xfrm>
            <a:off x="10188632" y="202475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1" name="Ellipse 710">
            <a:extLst>
              <a:ext uri="{FF2B5EF4-FFF2-40B4-BE49-F238E27FC236}">
                <a16:creationId xmlns="" xmlns:a16="http://schemas.microsoft.com/office/drawing/2014/main" id="{95ADAB5A-58E6-D8A5-F1EE-93C62226C8EB}"/>
              </a:ext>
            </a:extLst>
          </p:cNvPr>
          <p:cNvSpPr/>
          <p:nvPr/>
        </p:nvSpPr>
        <p:spPr>
          <a:xfrm>
            <a:off x="10188632" y="205571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2" name="Ellipse 711">
            <a:extLst>
              <a:ext uri="{FF2B5EF4-FFF2-40B4-BE49-F238E27FC236}">
                <a16:creationId xmlns="" xmlns:a16="http://schemas.microsoft.com/office/drawing/2014/main" id="{6200533B-0A49-5FFE-2782-4157EBC00844}"/>
              </a:ext>
            </a:extLst>
          </p:cNvPr>
          <p:cNvSpPr/>
          <p:nvPr/>
        </p:nvSpPr>
        <p:spPr>
          <a:xfrm>
            <a:off x="10188632" y="213905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3" name="Ellipse 712">
            <a:extLst>
              <a:ext uri="{FF2B5EF4-FFF2-40B4-BE49-F238E27FC236}">
                <a16:creationId xmlns="" xmlns:a16="http://schemas.microsoft.com/office/drawing/2014/main" id="{BB46C84B-9FDF-6A2B-77F8-8F4D004655F7}"/>
              </a:ext>
            </a:extLst>
          </p:cNvPr>
          <p:cNvSpPr/>
          <p:nvPr/>
        </p:nvSpPr>
        <p:spPr>
          <a:xfrm>
            <a:off x="10191013" y="213905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4" name="Ellipse 713">
            <a:extLst>
              <a:ext uri="{FF2B5EF4-FFF2-40B4-BE49-F238E27FC236}">
                <a16:creationId xmlns="" xmlns:a16="http://schemas.microsoft.com/office/drawing/2014/main" id="{D35B51FA-E72B-C7F1-1050-423807800B15}"/>
              </a:ext>
            </a:extLst>
          </p:cNvPr>
          <p:cNvSpPr/>
          <p:nvPr/>
        </p:nvSpPr>
        <p:spPr>
          <a:xfrm>
            <a:off x="10191013" y="216763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5" name="Ellipse 714">
            <a:extLst>
              <a:ext uri="{FF2B5EF4-FFF2-40B4-BE49-F238E27FC236}">
                <a16:creationId xmlns="" xmlns:a16="http://schemas.microsoft.com/office/drawing/2014/main" id="{C5F6E066-6DDE-202F-FBA9-2698B7C06577}"/>
              </a:ext>
            </a:extLst>
          </p:cNvPr>
          <p:cNvSpPr/>
          <p:nvPr/>
        </p:nvSpPr>
        <p:spPr>
          <a:xfrm>
            <a:off x="10191013" y="22271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6" name="Ellipse 715">
            <a:extLst>
              <a:ext uri="{FF2B5EF4-FFF2-40B4-BE49-F238E27FC236}">
                <a16:creationId xmlns="" xmlns:a16="http://schemas.microsoft.com/office/drawing/2014/main" id="{C548FFB0-42BC-C66D-F742-8009119E1408}"/>
              </a:ext>
            </a:extLst>
          </p:cNvPr>
          <p:cNvSpPr/>
          <p:nvPr/>
        </p:nvSpPr>
        <p:spPr>
          <a:xfrm>
            <a:off x="10191013" y="232002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 name="Ellipse 716">
            <a:extLst>
              <a:ext uri="{FF2B5EF4-FFF2-40B4-BE49-F238E27FC236}">
                <a16:creationId xmlns="" xmlns:a16="http://schemas.microsoft.com/office/drawing/2014/main" id="{0615F761-5F74-B7AF-4A9F-C329CA133B94}"/>
              </a:ext>
            </a:extLst>
          </p:cNvPr>
          <p:cNvSpPr/>
          <p:nvPr/>
        </p:nvSpPr>
        <p:spPr>
          <a:xfrm>
            <a:off x="10191013" y="23486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8" name="Ellipse 717">
            <a:extLst>
              <a:ext uri="{FF2B5EF4-FFF2-40B4-BE49-F238E27FC236}">
                <a16:creationId xmlns="" xmlns:a16="http://schemas.microsoft.com/office/drawing/2014/main" id="{4FE20C0C-8756-C434-9871-9058B9E0CA08}"/>
              </a:ext>
            </a:extLst>
          </p:cNvPr>
          <p:cNvSpPr/>
          <p:nvPr/>
        </p:nvSpPr>
        <p:spPr>
          <a:xfrm>
            <a:off x="10191013" y="23795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9" name="Ellipse 718">
            <a:extLst>
              <a:ext uri="{FF2B5EF4-FFF2-40B4-BE49-F238E27FC236}">
                <a16:creationId xmlns="" xmlns:a16="http://schemas.microsoft.com/office/drawing/2014/main" id="{17DDE2B2-831D-D0BD-40C4-4D2B8C34E9A7}"/>
              </a:ext>
            </a:extLst>
          </p:cNvPr>
          <p:cNvSpPr/>
          <p:nvPr/>
        </p:nvSpPr>
        <p:spPr>
          <a:xfrm>
            <a:off x="10191013" y="24033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0" name="Ellipse 719">
            <a:extLst>
              <a:ext uri="{FF2B5EF4-FFF2-40B4-BE49-F238E27FC236}">
                <a16:creationId xmlns="" xmlns:a16="http://schemas.microsoft.com/office/drawing/2014/main" id="{15D35D41-1DE1-52F1-5FC2-2A12CDF7F0AA}"/>
              </a:ext>
            </a:extLst>
          </p:cNvPr>
          <p:cNvSpPr/>
          <p:nvPr/>
        </p:nvSpPr>
        <p:spPr>
          <a:xfrm>
            <a:off x="10191013" y="24414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1" name="Ellipse 720">
            <a:extLst>
              <a:ext uri="{FF2B5EF4-FFF2-40B4-BE49-F238E27FC236}">
                <a16:creationId xmlns="" xmlns:a16="http://schemas.microsoft.com/office/drawing/2014/main" id="{6A08BABE-4CC3-0269-A8F0-38A7D7127C8B}"/>
              </a:ext>
            </a:extLst>
          </p:cNvPr>
          <p:cNvSpPr/>
          <p:nvPr/>
        </p:nvSpPr>
        <p:spPr>
          <a:xfrm>
            <a:off x="10191013" y="250100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2" name="Ellipse 721">
            <a:extLst>
              <a:ext uri="{FF2B5EF4-FFF2-40B4-BE49-F238E27FC236}">
                <a16:creationId xmlns="" xmlns:a16="http://schemas.microsoft.com/office/drawing/2014/main" id="{DF8E245A-0C06-555C-3AE5-2CD61F37C1A7}"/>
              </a:ext>
            </a:extLst>
          </p:cNvPr>
          <p:cNvSpPr/>
          <p:nvPr/>
        </p:nvSpPr>
        <p:spPr>
          <a:xfrm>
            <a:off x="10191013" y="257244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3" name="Ellipse 722">
            <a:extLst>
              <a:ext uri="{FF2B5EF4-FFF2-40B4-BE49-F238E27FC236}">
                <a16:creationId xmlns="" xmlns:a16="http://schemas.microsoft.com/office/drawing/2014/main" id="{A0F9D308-59FA-1C36-E58A-798BFDCC4D28}"/>
              </a:ext>
            </a:extLst>
          </p:cNvPr>
          <p:cNvSpPr/>
          <p:nvPr/>
        </p:nvSpPr>
        <p:spPr>
          <a:xfrm>
            <a:off x="10191013" y="261292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4" name="Ellipse 723">
            <a:extLst>
              <a:ext uri="{FF2B5EF4-FFF2-40B4-BE49-F238E27FC236}">
                <a16:creationId xmlns="" xmlns:a16="http://schemas.microsoft.com/office/drawing/2014/main" id="{E4280BF5-3B80-EEF6-EF4D-F9B32A355755}"/>
              </a:ext>
            </a:extLst>
          </p:cNvPr>
          <p:cNvSpPr/>
          <p:nvPr/>
        </p:nvSpPr>
        <p:spPr>
          <a:xfrm>
            <a:off x="10169041" y="233925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5" name="Ellipse 724">
            <a:extLst>
              <a:ext uri="{FF2B5EF4-FFF2-40B4-BE49-F238E27FC236}">
                <a16:creationId xmlns="" xmlns:a16="http://schemas.microsoft.com/office/drawing/2014/main" id="{D43EA070-62B0-D866-0663-A12F10534333}"/>
              </a:ext>
            </a:extLst>
          </p:cNvPr>
          <p:cNvSpPr/>
          <p:nvPr/>
        </p:nvSpPr>
        <p:spPr>
          <a:xfrm>
            <a:off x="10169041" y="23892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6" name="Ellipse 725">
            <a:extLst>
              <a:ext uri="{FF2B5EF4-FFF2-40B4-BE49-F238E27FC236}">
                <a16:creationId xmlns="" xmlns:a16="http://schemas.microsoft.com/office/drawing/2014/main" id="{9469501E-F32B-B76F-607C-3F33F2A34420}"/>
              </a:ext>
            </a:extLst>
          </p:cNvPr>
          <p:cNvSpPr/>
          <p:nvPr/>
        </p:nvSpPr>
        <p:spPr>
          <a:xfrm>
            <a:off x="10202160" y="23470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7" name="Ellipse 726">
            <a:extLst>
              <a:ext uri="{FF2B5EF4-FFF2-40B4-BE49-F238E27FC236}">
                <a16:creationId xmlns="" xmlns:a16="http://schemas.microsoft.com/office/drawing/2014/main" id="{2C10BDF7-0F92-EA62-241B-D2F635755E4E}"/>
              </a:ext>
            </a:extLst>
          </p:cNvPr>
          <p:cNvSpPr/>
          <p:nvPr/>
        </p:nvSpPr>
        <p:spPr>
          <a:xfrm>
            <a:off x="10191013" y="270817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8" name="Ellipse 727">
            <a:extLst>
              <a:ext uri="{FF2B5EF4-FFF2-40B4-BE49-F238E27FC236}">
                <a16:creationId xmlns="" xmlns:a16="http://schemas.microsoft.com/office/drawing/2014/main" id="{7A436229-E227-829D-AF03-06F4FBFB2E39}"/>
              </a:ext>
            </a:extLst>
          </p:cNvPr>
          <p:cNvSpPr/>
          <p:nvPr/>
        </p:nvSpPr>
        <p:spPr>
          <a:xfrm>
            <a:off x="10186251" y="274627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9" name="Ellipse 728">
            <a:extLst>
              <a:ext uri="{FF2B5EF4-FFF2-40B4-BE49-F238E27FC236}">
                <a16:creationId xmlns="" xmlns:a16="http://schemas.microsoft.com/office/drawing/2014/main" id="{1057FAAE-E6F5-B3DF-01D1-B0DDF1ADC819}"/>
              </a:ext>
            </a:extLst>
          </p:cNvPr>
          <p:cNvSpPr/>
          <p:nvPr/>
        </p:nvSpPr>
        <p:spPr>
          <a:xfrm>
            <a:off x="10174344" y="270817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0" name="Ellipse 729">
            <a:extLst>
              <a:ext uri="{FF2B5EF4-FFF2-40B4-BE49-F238E27FC236}">
                <a16:creationId xmlns="" xmlns:a16="http://schemas.microsoft.com/office/drawing/2014/main" id="{4499101E-1E13-C849-E1CF-69616C40E93A}"/>
              </a:ext>
            </a:extLst>
          </p:cNvPr>
          <p:cNvSpPr/>
          <p:nvPr/>
        </p:nvSpPr>
        <p:spPr>
          <a:xfrm>
            <a:off x="10211906" y="271930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1" name="Ellipse 730">
            <a:extLst>
              <a:ext uri="{FF2B5EF4-FFF2-40B4-BE49-F238E27FC236}">
                <a16:creationId xmlns="" xmlns:a16="http://schemas.microsoft.com/office/drawing/2014/main" id="{5CC758D6-0DFE-64C3-27B1-B31EEB6473FE}"/>
              </a:ext>
            </a:extLst>
          </p:cNvPr>
          <p:cNvSpPr/>
          <p:nvPr/>
        </p:nvSpPr>
        <p:spPr>
          <a:xfrm>
            <a:off x="10211906" y="274549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2" name="Ellipse 731">
            <a:extLst>
              <a:ext uri="{FF2B5EF4-FFF2-40B4-BE49-F238E27FC236}">
                <a16:creationId xmlns="" xmlns:a16="http://schemas.microsoft.com/office/drawing/2014/main" id="{8769E053-8738-4D78-6B96-D4D791AB0AB8}"/>
              </a:ext>
            </a:extLst>
          </p:cNvPr>
          <p:cNvSpPr/>
          <p:nvPr/>
        </p:nvSpPr>
        <p:spPr>
          <a:xfrm>
            <a:off x="10191013" y="279866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3" name="Ellipse 732">
            <a:extLst>
              <a:ext uri="{FF2B5EF4-FFF2-40B4-BE49-F238E27FC236}">
                <a16:creationId xmlns="" xmlns:a16="http://schemas.microsoft.com/office/drawing/2014/main" id="{34091331-66B4-2ECF-8A6E-02B2D048F8EC}"/>
              </a:ext>
            </a:extLst>
          </p:cNvPr>
          <p:cNvSpPr/>
          <p:nvPr/>
        </p:nvSpPr>
        <p:spPr>
          <a:xfrm>
            <a:off x="10191013" y="287962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4" name="Ellipse 733">
            <a:extLst>
              <a:ext uri="{FF2B5EF4-FFF2-40B4-BE49-F238E27FC236}">
                <a16:creationId xmlns="" xmlns:a16="http://schemas.microsoft.com/office/drawing/2014/main" id="{87B3C30A-1FDC-D95A-2577-ADD514A1613B}"/>
              </a:ext>
            </a:extLst>
          </p:cNvPr>
          <p:cNvSpPr/>
          <p:nvPr/>
        </p:nvSpPr>
        <p:spPr>
          <a:xfrm>
            <a:off x="10208049" y="287426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5" name="Ellipse 734">
            <a:extLst>
              <a:ext uri="{FF2B5EF4-FFF2-40B4-BE49-F238E27FC236}">
                <a16:creationId xmlns="" xmlns:a16="http://schemas.microsoft.com/office/drawing/2014/main" id="{BE0D2F37-C485-ABE2-E268-912F8A7C2734}"/>
              </a:ext>
            </a:extLst>
          </p:cNvPr>
          <p:cNvSpPr/>
          <p:nvPr/>
        </p:nvSpPr>
        <p:spPr>
          <a:xfrm>
            <a:off x="10191013" y="29796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6" name="Ellipse 735">
            <a:extLst>
              <a:ext uri="{FF2B5EF4-FFF2-40B4-BE49-F238E27FC236}">
                <a16:creationId xmlns="" xmlns:a16="http://schemas.microsoft.com/office/drawing/2014/main" id="{EFA5E4D7-1A1B-76A7-D8DE-266B648F1F03}"/>
              </a:ext>
            </a:extLst>
          </p:cNvPr>
          <p:cNvSpPr/>
          <p:nvPr/>
        </p:nvSpPr>
        <p:spPr>
          <a:xfrm>
            <a:off x="10191013" y="317727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7" name="Ellipse 736">
            <a:extLst>
              <a:ext uri="{FF2B5EF4-FFF2-40B4-BE49-F238E27FC236}">
                <a16:creationId xmlns="" xmlns:a16="http://schemas.microsoft.com/office/drawing/2014/main" id="{18C2781F-D926-2C23-6C96-81D9AAE15824}"/>
              </a:ext>
            </a:extLst>
          </p:cNvPr>
          <p:cNvSpPr/>
          <p:nvPr/>
        </p:nvSpPr>
        <p:spPr>
          <a:xfrm>
            <a:off x="10989460" y="339958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8" name="Ellipse 737">
            <a:extLst>
              <a:ext uri="{FF2B5EF4-FFF2-40B4-BE49-F238E27FC236}">
                <a16:creationId xmlns="" xmlns:a16="http://schemas.microsoft.com/office/drawing/2014/main" id="{4F79DBB4-D9A4-A099-5C15-C32892443D2F}"/>
              </a:ext>
            </a:extLst>
          </p:cNvPr>
          <p:cNvSpPr/>
          <p:nvPr/>
        </p:nvSpPr>
        <p:spPr>
          <a:xfrm>
            <a:off x="10989460" y="334243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9" name="Ellipse 738">
            <a:extLst>
              <a:ext uri="{FF2B5EF4-FFF2-40B4-BE49-F238E27FC236}">
                <a16:creationId xmlns="" xmlns:a16="http://schemas.microsoft.com/office/drawing/2014/main" id="{907C7EE1-49BC-1197-2C14-E6FCFFE8335E}"/>
              </a:ext>
            </a:extLst>
          </p:cNvPr>
          <p:cNvSpPr/>
          <p:nvPr/>
        </p:nvSpPr>
        <p:spPr>
          <a:xfrm>
            <a:off x="10989460" y="3294809"/>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0" name="Ellipse 739">
            <a:extLst>
              <a:ext uri="{FF2B5EF4-FFF2-40B4-BE49-F238E27FC236}">
                <a16:creationId xmlns="" xmlns:a16="http://schemas.microsoft.com/office/drawing/2014/main" id="{C3E383A6-FAE6-1ED6-0088-FB20427FAD64}"/>
              </a:ext>
            </a:extLst>
          </p:cNvPr>
          <p:cNvSpPr/>
          <p:nvPr/>
        </p:nvSpPr>
        <p:spPr>
          <a:xfrm>
            <a:off x="10989460" y="322813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1" name="Ellipse 740">
            <a:extLst>
              <a:ext uri="{FF2B5EF4-FFF2-40B4-BE49-F238E27FC236}">
                <a16:creationId xmlns="" xmlns:a16="http://schemas.microsoft.com/office/drawing/2014/main" id="{699B85D9-FBCB-438E-BB63-CAC93E3B31FD}"/>
              </a:ext>
            </a:extLst>
          </p:cNvPr>
          <p:cNvSpPr/>
          <p:nvPr/>
        </p:nvSpPr>
        <p:spPr>
          <a:xfrm>
            <a:off x="10989460" y="319241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2" name="Ellipse 741">
            <a:extLst>
              <a:ext uri="{FF2B5EF4-FFF2-40B4-BE49-F238E27FC236}">
                <a16:creationId xmlns="" xmlns:a16="http://schemas.microsoft.com/office/drawing/2014/main" id="{3E678F7E-2326-AE72-3552-1579021167C5}"/>
              </a:ext>
            </a:extLst>
          </p:cNvPr>
          <p:cNvSpPr/>
          <p:nvPr/>
        </p:nvSpPr>
        <p:spPr>
          <a:xfrm>
            <a:off x="10989460" y="3159078"/>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3" name="Ellipse 742">
            <a:extLst>
              <a:ext uri="{FF2B5EF4-FFF2-40B4-BE49-F238E27FC236}">
                <a16:creationId xmlns="" xmlns:a16="http://schemas.microsoft.com/office/drawing/2014/main" id="{E880D232-9E16-1182-7430-AF9C72E4EB91}"/>
              </a:ext>
            </a:extLst>
          </p:cNvPr>
          <p:cNvSpPr/>
          <p:nvPr/>
        </p:nvSpPr>
        <p:spPr>
          <a:xfrm>
            <a:off x="10989460" y="3132884"/>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4" name="Ellipse 743">
            <a:extLst>
              <a:ext uri="{FF2B5EF4-FFF2-40B4-BE49-F238E27FC236}">
                <a16:creationId xmlns="" xmlns:a16="http://schemas.microsoft.com/office/drawing/2014/main" id="{E47F0A93-3998-722E-0696-13AD6496509B}"/>
              </a:ext>
            </a:extLst>
          </p:cNvPr>
          <p:cNvSpPr/>
          <p:nvPr/>
        </p:nvSpPr>
        <p:spPr>
          <a:xfrm>
            <a:off x="10989460" y="3051921"/>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5" name="Ellipse 744">
            <a:extLst>
              <a:ext uri="{FF2B5EF4-FFF2-40B4-BE49-F238E27FC236}">
                <a16:creationId xmlns="" xmlns:a16="http://schemas.microsoft.com/office/drawing/2014/main" id="{E79E28F5-5220-83F9-732F-8A84CF7C11CB}"/>
              </a:ext>
            </a:extLst>
          </p:cNvPr>
          <p:cNvSpPr/>
          <p:nvPr/>
        </p:nvSpPr>
        <p:spPr>
          <a:xfrm>
            <a:off x="10989460" y="295429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6" name="Ellipse 745">
            <a:extLst>
              <a:ext uri="{FF2B5EF4-FFF2-40B4-BE49-F238E27FC236}">
                <a16:creationId xmlns="" xmlns:a16="http://schemas.microsoft.com/office/drawing/2014/main" id="{623D2551-73F5-FD60-0AAB-8B4AEA13B5F9}"/>
              </a:ext>
            </a:extLst>
          </p:cNvPr>
          <p:cNvSpPr/>
          <p:nvPr/>
        </p:nvSpPr>
        <p:spPr>
          <a:xfrm>
            <a:off x="10981328" y="338762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7" name="Ellipse 746">
            <a:extLst>
              <a:ext uri="{FF2B5EF4-FFF2-40B4-BE49-F238E27FC236}">
                <a16:creationId xmlns="" xmlns:a16="http://schemas.microsoft.com/office/drawing/2014/main" id="{E77A92DB-6F3B-1BDA-72EC-0379A403560E}"/>
              </a:ext>
            </a:extLst>
          </p:cNvPr>
          <p:cNvSpPr/>
          <p:nvPr/>
        </p:nvSpPr>
        <p:spPr>
          <a:xfrm>
            <a:off x="11000401" y="3390547"/>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8" name="Ellipse 747">
            <a:extLst>
              <a:ext uri="{FF2B5EF4-FFF2-40B4-BE49-F238E27FC236}">
                <a16:creationId xmlns="" xmlns:a16="http://schemas.microsoft.com/office/drawing/2014/main" id="{53A90E8A-9E47-92B8-6566-69C565666A45}"/>
              </a:ext>
            </a:extLst>
          </p:cNvPr>
          <p:cNvSpPr/>
          <p:nvPr/>
        </p:nvSpPr>
        <p:spPr>
          <a:xfrm>
            <a:off x="11012319" y="3023753"/>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9" name="Ellipse 748">
            <a:extLst>
              <a:ext uri="{FF2B5EF4-FFF2-40B4-BE49-F238E27FC236}">
                <a16:creationId xmlns="" xmlns:a16="http://schemas.microsoft.com/office/drawing/2014/main" id="{6F9FDDD9-93C6-8DF8-B56F-5C59C7F7CD79}"/>
              </a:ext>
            </a:extLst>
          </p:cNvPr>
          <p:cNvSpPr/>
          <p:nvPr/>
        </p:nvSpPr>
        <p:spPr>
          <a:xfrm>
            <a:off x="11011202" y="2945825"/>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0" name="Ellipse 749">
            <a:extLst>
              <a:ext uri="{FF2B5EF4-FFF2-40B4-BE49-F238E27FC236}">
                <a16:creationId xmlns="" xmlns:a16="http://schemas.microsoft.com/office/drawing/2014/main" id="{E8DF94C7-4E96-C120-270B-5D90A0057D99}"/>
              </a:ext>
            </a:extLst>
          </p:cNvPr>
          <p:cNvSpPr/>
          <p:nvPr/>
        </p:nvSpPr>
        <p:spPr>
          <a:xfrm>
            <a:off x="11011202" y="287915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1" name="Ellipse 750">
            <a:extLst>
              <a:ext uri="{FF2B5EF4-FFF2-40B4-BE49-F238E27FC236}">
                <a16:creationId xmlns="" xmlns:a16="http://schemas.microsoft.com/office/drawing/2014/main" id="{6974A542-1AA7-85EE-912D-04CFE7FB3D3D}"/>
              </a:ext>
            </a:extLst>
          </p:cNvPr>
          <p:cNvSpPr/>
          <p:nvPr/>
        </p:nvSpPr>
        <p:spPr>
          <a:xfrm>
            <a:off x="10952033" y="2988530"/>
            <a:ext cx="45719" cy="45719"/>
          </a:xfrm>
          <a:prstGeom prst="ellipse">
            <a:avLst/>
          </a:prstGeom>
          <a:solidFill>
            <a:schemeClr val="accent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2" name="Ellipse 751">
            <a:extLst>
              <a:ext uri="{FF2B5EF4-FFF2-40B4-BE49-F238E27FC236}">
                <a16:creationId xmlns="" xmlns:a16="http://schemas.microsoft.com/office/drawing/2014/main" id="{6A501FDB-4772-1AD6-97E6-0CDFAA874A54}"/>
              </a:ext>
            </a:extLst>
          </p:cNvPr>
          <p:cNvSpPr/>
          <p:nvPr/>
        </p:nvSpPr>
        <p:spPr>
          <a:xfrm>
            <a:off x="10989460" y="167354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3" name="Ellipse 752">
            <a:extLst>
              <a:ext uri="{FF2B5EF4-FFF2-40B4-BE49-F238E27FC236}">
                <a16:creationId xmlns="" xmlns:a16="http://schemas.microsoft.com/office/drawing/2014/main" id="{BC19DA90-F82D-440E-5692-67A4568AC9D4}"/>
              </a:ext>
            </a:extLst>
          </p:cNvPr>
          <p:cNvSpPr/>
          <p:nvPr/>
        </p:nvSpPr>
        <p:spPr>
          <a:xfrm>
            <a:off x="10989460" y="170926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4" name="Ellipse 753">
            <a:extLst>
              <a:ext uri="{FF2B5EF4-FFF2-40B4-BE49-F238E27FC236}">
                <a16:creationId xmlns="" xmlns:a16="http://schemas.microsoft.com/office/drawing/2014/main" id="{F5F4978C-7B74-E224-0170-C91EDB3E6A59}"/>
              </a:ext>
            </a:extLst>
          </p:cNvPr>
          <p:cNvSpPr/>
          <p:nvPr/>
        </p:nvSpPr>
        <p:spPr>
          <a:xfrm>
            <a:off x="10989460" y="190928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5" name="Ellipse 754">
            <a:extLst>
              <a:ext uri="{FF2B5EF4-FFF2-40B4-BE49-F238E27FC236}">
                <a16:creationId xmlns="" xmlns:a16="http://schemas.microsoft.com/office/drawing/2014/main" id="{475F3303-B265-C53A-D8A0-898D2E750D95}"/>
              </a:ext>
            </a:extLst>
          </p:cNvPr>
          <p:cNvSpPr/>
          <p:nvPr/>
        </p:nvSpPr>
        <p:spPr>
          <a:xfrm>
            <a:off x="10989460" y="194024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6" name="Ellipse 755">
            <a:extLst>
              <a:ext uri="{FF2B5EF4-FFF2-40B4-BE49-F238E27FC236}">
                <a16:creationId xmlns="" xmlns:a16="http://schemas.microsoft.com/office/drawing/2014/main" id="{EF0B588D-7F96-799C-3726-A7E48428D969}"/>
              </a:ext>
            </a:extLst>
          </p:cNvPr>
          <p:cNvSpPr/>
          <p:nvPr/>
        </p:nvSpPr>
        <p:spPr>
          <a:xfrm>
            <a:off x="10989460" y="198310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7" name="Ellipse 756">
            <a:extLst>
              <a:ext uri="{FF2B5EF4-FFF2-40B4-BE49-F238E27FC236}">
                <a16:creationId xmlns="" xmlns:a16="http://schemas.microsoft.com/office/drawing/2014/main" id="{F5580DBB-A516-44FC-55AA-F3C426DF18A8}"/>
              </a:ext>
            </a:extLst>
          </p:cNvPr>
          <p:cNvSpPr/>
          <p:nvPr/>
        </p:nvSpPr>
        <p:spPr>
          <a:xfrm>
            <a:off x="10989460" y="204978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8" name="Ellipse 757">
            <a:extLst>
              <a:ext uri="{FF2B5EF4-FFF2-40B4-BE49-F238E27FC236}">
                <a16:creationId xmlns="" xmlns:a16="http://schemas.microsoft.com/office/drawing/2014/main" id="{3CF203CB-1B2F-CC93-3109-52838399ED60}"/>
              </a:ext>
            </a:extLst>
          </p:cNvPr>
          <p:cNvSpPr/>
          <p:nvPr/>
        </p:nvSpPr>
        <p:spPr>
          <a:xfrm>
            <a:off x="10989460" y="217598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9" name="Ellipse 758">
            <a:extLst>
              <a:ext uri="{FF2B5EF4-FFF2-40B4-BE49-F238E27FC236}">
                <a16:creationId xmlns="" xmlns:a16="http://schemas.microsoft.com/office/drawing/2014/main" id="{35A72A40-9426-36C2-19C8-08E479506A20}"/>
              </a:ext>
            </a:extLst>
          </p:cNvPr>
          <p:cNvSpPr/>
          <p:nvPr/>
        </p:nvSpPr>
        <p:spPr>
          <a:xfrm>
            <a:off x="10989460" y="223075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0" name="Ellipse 759">
            <a:extLst>
              <a:ext uri="{FF2B5EF4-FFF2-40B4-BE49-F238E27FC236}">
                <a16:creationId xmlns="" xmlns:a16="http://schemas.microsoft.com/office/drawing/2014/main" id="{53D88E59-E480-5385-AE58-A75728BE5032}"/>
              </a:ext>
            </a:extLst>
          </p:cNvPr>
          <p:cNvSpPr/>
          <p:nvPr/>
        </p:nvSpPr>
        <p:spPr>
          <a:xfrm>
            <a:off x="11004187" y="189479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1" name="Ellipse 760">
            <a:extLst>
              <a:ext uri="{FF2B5EF4-FFF2-40B4-BE49-F238E27FC236}">
                <a16:creationId xmlns="" xmlns:a16="http://schemas.microsoft.com/office/drawing/2014/main" id="{C2AA3334-CB0D-92EB-FF2B-2468743828FF}"/>
              </a:ext>
            </a:extLst>
          </p:cNvPr>
          <p:cNvSpPr/>
          <p:nvPr/>
        </p:nvSpPr>
        <p:spPr>
          <a:xfrm>
            <a:off x="11004187" y="19781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2" name="Ellipse 761">
            <a:extLst>
              <a:ext uri="{FF2B5EF4-FFF2-40B4-BE49-F238E27FC236}">
                <a16:creationId xmlns="" xmlns:a16="http://schemas.microsoft.com/office/drawing/2014/main" id="{26C5A9F3-B8F6-4647-20B1-133554D2216E}"/>
              </a:ext>
            </a:extLst>
          </p:cNvPr>
          <p:cNvSpPr/>
          <p:nvPr/>
        </p:nvSpPr>
        <p:spPr>
          <a:xfrm>
            <a:off x="11004187" y="203766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3" name="Ellipse 762">
            <a:extLst>
              <a:ext uri="{FF2B5EF4-FFF2-40B4-BE49-F238E27FC236}">
                <a16:creationId xmlns="" xmlns:a16="http://schemas.microsoft.com/office/drawing/2014/main" id="{D49760D3-4948-14E9-0CE0-5D6D93E6760C}"/>
              </a:ext>
            </a:extLst>
          </p:cNvPr>
          <p:cNvSpPr/>
          <p:nvPr/>
        </p:nvSpPr>
        <p:spPr>
          <a:xfrm>
            <a:off x="10989460" y="225933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4" name="Ellipse 763">
            <a:extLst>
              <a:ext uri="{FF2B5EF4-FFF2-40B4-BE49-F238E27FC236}">
                <a16:creationId xmlns="" xmlns:a16="http://schemas.microsoft.com/office/drawing/2014/main" id="{ECD0FF33-81B7-6CAA-B69B-9D7CCC142EC1}"/>
              </a:ext>
            </a:extLst>
          </p:cNvPr>
          <p:cNvSpPr/>
          <p:nvPr/>
        </p:nvSpPr>
        <p:spPr>
          <a:xfrm>
            <a:off x="10989460" y="229028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5" name="Ellipse 764">
            <a:extLst>
              <a:ext uri="{FF2B5EF4-FFF2-40B4-BE49-F238E27FC236}">
                <a16:creationId xmlns="" xmlns:a16="http://schemas.microsoft.com/office/drawing/2014/main" id="{A2537EE8-8CC0-3E5B-6BFF-C0C214E94ED5}"/>
              </a:ext>
            </a:extLst>
          </p:cNvPr>
          <p:cNvSpPr/>
          <p:nvPr/>
        </p:nvSpPr>
        <p:spPr>
          <a:xfrm>
            <a:off x="10989460" y="231410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6" name="Ellipse 765">
            <a:extLst>
              <a:ext uri="{FF2B5EF4-FFF2-40B4-BE49-F238E27FC236}">
                <a16:creationId xmlns="" xmlns:a16="http://schemas.microsoft.com/office/drawing/2014/main" id="{2101AA1E-2AC5-80C0-A98A-6704228BC974}"/>
              </a:ext>
            </a:extLst>
          </p:cNvPr>
          <p:cNvSpPr/>
          <p:nvPr/>
        </p:nvSpPr>
        <p:spPr>
          <a:xfrm>
            <a:off x="10989460" y="2376014"/>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7" name="Ellipse 766">
            <a:extLst>
              <a:ext uri="{FF2B5EF4-FFF2-40B4-BE49-F238E27FC236}">
                <a16:creationId xmlns="" xmlns:a16="http://schemas.microsoft.com/office/drawing/2014/main" id="{874B9A73-9B3D-213A-9EDE-1FEFE9A48946}"/>
              </a:ext>
            </a:extLst>
          </p:cNvPr>
          <p:cNvSpPr/>
          <p:nvPr/>
        </p:nvSpPr>
        <p:spPr>
          <a:xfrm>
            <a:off x="10989460" y="240697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8" name="Ellipse 767">
            <a:extLst>
              <a:ext uri="{FF2B5EF4-FFF2-40B4-BE49-F238E27FC236}">
                <a16:creationId xmlns="" xmlns:a16="http://schemas.microsoft.com/office/drawing/2014/main" id="{C10CE107-3799-5D9F-5755-85194F326D73}"/>
              </a:ext>
            </a:extLst>
          </p:cNvPr>
          <p:cNvSpPr/>
          <p:nvPr/>
        </p:nvSpPr>
        <p:spPr>
          <a:xfrm>
            <a:off x="10989460" y="243792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9" name="Ellipse 768">
            <a:extLst>
              <a:ext uri="{FF2B5EF4-FFF2-40B4-BE49-F238E27FC236}">
                <a16:creationId xmlns="" xmlns:a16="http://schemas.microsoft.com/office/drawing/2014/main" id="{6E4F5DF4-2747-D81F-06BB-0DAAD3AF0AF8}"/>
              </a:ext>
            </a:extLst>
          </p:cNvPr>
          <p:cNvSpPr/>
          <p:nvPr/>
        </p:nvSpPr>
        <p:spPr>
          <a:xfrm>
            <a:off x="10989460" y="246411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0" name="Ellipse 769">
            <a:extLst>
              <a:ext uri="{FF2B5EF4-FFF2-40B4-BE49-F238E27FC236}">
                <a16:creationId xmlns="" xmlns:a16="http://schemas.microsoft.com/office/drawing/2014/main" id="{A5E788B9-8702-23DF-1D9A-0FDE79FB058F}"/>
              </a:ext>
            </a:extLst>
          </p:cNvPr>
          <p:cNvSpPr/>
          <p:nvPr/>
        </p:nvSpPr>
        <p:spPr>
          <a:xfrm>
            <a:off x="10989460" y="253555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1" name="Ellipse 770">
            <a:extLst>
              <a:ext uri="{FF2B5EF4-FFF2-40B4-BE49-F238E27FC236}">
                <a16:creationId xmlns="" xmlns:a16="http://schemas.microsoft.com/office/drawing/2014/main" id="{74B5C55B-9332-B988-FF2E-1E09F74526A9}"/>
              </a:ext>
            </a:extLst>
          </p:cNvPr>
          <p:cNvSpPr/>
          <p:nvPr/>
        </p:nvSpPr>
        <p:spPr>
          <a:xfrm>
            <a:off x="10989460" y="262128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2" name="Ellipse 771">
            <a:extLst>
              <a:ext uri="{FF2B5EF4-FFF2-40B4-BE49-F238E27FC236}">
                <a16:creationId xmlns="" xmlns:a16="http://schemas.microsoft.com/office/drawing/2014/main" id="{C9AEC2DF-741A-6E42-0F28-B4862A9CE0ED}"/>
              </a:ext>
            </a:extLst>
          </p:cNvPr>
          <p:cNvSpPr/>
          <p:nvPr/>
        </p:nvSpPr>
        <p:spPr>
          <a:xfrm>
            <a:off x="10989460" y="268081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3" name="Ellipse 772">
            <a:extLst>
              <a:ext uri="{FF2B5EF4-FFF2-40B4-BE49-F238E27FC236}">
                <a16:creationId xmlns="" xmlns:a16="http://schemas.microsoft.com/office/drawing/2014/main" id="{A2B1673A-0B83-2D68-B4C0-ED6BE95255D1}"/>
              </a:ext>
            </a:extLst>
          </p:cNvPr>
          <p:cNvSpPr/>
          <p:nvPr/>
        </p:nvSpPr>
        <p:spPr>
          <a:xfrm>
            <a:off x="10989460" y="2711769"/>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4" name="Ellipse 773">
            <a:extLst>
              <a:ext uri="{FF2B5EF4-FFF2-40B4-BE49-F238E27FC236}">
                <a16:creationId xmlns="" xmlns:a16="http://schemas.microsoft.com/office/drawing/2014/main" id="{6498F091-59E7-91DA-17DD-B1CCD458E03D}"/>
              </a:ext>
            </a:extLst>
          </p:cNvPr>
          <p:cNvSpPr/>
          <p:nvPr/>
        </p:nvSpPr>
        <p:spPr>
          <a:xfrm>
            <a:off x="10989460" y="272843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5" name="Ellipse 774">
            <a:extLst>
              <a:ext uri="{FF2B5EF4-FFF2-40B4-BE49-F238E27FC236}">
                <a16:creationId xmlns="" xmlns:a16="http://schemas.microsoft.com/office/drawing/2014/main" id="{96177EE8-3239-8641-254F-E2C43F28B2C9}"/>
              </a:ext>
            </a:extLst>
          </p:cNvPr>
          <p:cNvSpPr/>
          <p:nvPr/>
        </p:nvSpPr>
        <p:spPr>
          <a:xfrm>
            <a:off x="10989460" y="284512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6" name="Ellipse 775">
            <a:extLst>
              <a:ext uri="{FF2B5EF4-FFF2-40B4-BE49-F238E27FC236}">
                <a16:creationId xmlns="" xmlns:a16="http://schemas.microsoft.com/office/drawing/2014/main" id="{D5CC87E3-BC32-408C-8E0B-992E58A76679}"/>
              </a:ext>
            </a:extLst>
          </p:cNvPr>
          <p:cNvSpPr/>
          <p:nvPr/>
        </p:nvSpPr>
        <p:spPr>
          <a:xfrm>
            <a:off x="10974927" y="2175973"/>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7" name="Ellipse 776">
            <a:extLst>
              <a:ext uri="{FF2B5EF4-FFF2-40B4-BE49-F238E27FC236}">
                <a16:creationId xmlns="" xmlns:a16="http://schemas.microsoft.com/office/drawing/2014/main" id="{E0D88EC8-EA1B-7BBB-D9D7-A59AE1E0390C}"/>
              </a:ext>
            </a:extLst>
          </p:cNvPr>
          <p:cNvSpPr/>
          <p:nvPr/>
        </p:nvSpPr>
        <p:spPr>
          <a:xfrm>
            <a:off x="11003993" y="2172900"/>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8" name="Ellipse 777">
            <a:extLst>
              <a:ext uri="{FF2B5EF4-FFF2-40B4-BE49-F238E27FC236}">
                <a16:creationId xmlns="" xmlns:a16="http://schemas.microsoft.com/office/drawing/2014/main" id="{B0DC1070-DAD4-B981-ECB5-5F30B71D61E3}"/>
              </a:ext>
            </a:extLst>
          </p:cNvPr>
          <p:cNvSpPr/>
          <p:nvPr/>
        </p:nvSpPr>
        <p:spPr>
          <a:xfrm>
            <a:off x="11011202" y="241630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9" name="Ellipse 778">
            <a:extLst>
              <a:ext uri="{FF2B5EF4-FFF2-40B4-BE49-F238E27FC236}">
                <a16:creationId xmlns="" xmlns:a16="http://schemas.microsoft.com/office/drawing/2014/main" id="{E478D7E3-9202-EE63-FE57-82B927E81DDC}"/>
              </a:ext>
            </a:extLst>
          </p:cNvPr>
          <p:cNvSpPr/>
          <p:nvPr/>
        </p:nvSpPr>
        <p:spPr>
          <a:xfrm>
            <a:off x="11011202" y="243297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0" name="Ellipse 779">
            <a:extLst>
              <a:ext uri="{FF2B5EF4-FFF2-40B4-BE49-F238E27FC236}">
                <a16:creationId xmlns="" xmlns:a16="http://schemas.microsoft.com/office/drawing/2014/main" id="{430CE9AC-E396-9272-AE41-14812C7DABFE}"/>
              </a:ext>
            </a:extLst>
          </p:cNvPr>
          <p:cNvSpPr/>
          <p:nvPr/>
        </p:nvSpPr>
        <p:spPr>
          <a:xfrm>
            <a:off x="11001283" y="2527037"/>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1" name="Ellipse 780">
            <a:extLst>
              <a:ext uri="{FF2B5EF4-FFF2-40B4-BE49-F238E27FC236}">
                <a16:creationId xmlns="" xmlns:a16="http://schemas.microsoft.com/office/drawing/2014/main" id="{7C9AACB9-BE77-4C6B-50B2-426D12C84337}"/>
              </a:ext>
            </a:extLst>
          </p:cNvPr>
          <p:cNvSpPr/>
          <p:nvPr/>
        </p:nvSpPr>
        <p:spPr>
          <a:xfrm>
            <a:off x="10965483" y="261283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2" name="Ellipse 781">
            <a:extLst>
              <a:ext uri="{FF2B5EF4-FFF2-40B4-BE49-F238E27FC236}">
                <a16:creationId xmlns="" xmlns:a16="http://schemas.microsoft.com/office/drawing/2014/main" id="{1724B800-1D93-FBE9-5A5E-AE91A1D105CA}"/>
              </a:ext>
            </a:extLst>
          </p:cNvPr>
          <p:cNvSpPr/>
          <p:nvPr/>
        </p:nvSpPr>
        <p:spPr>
          <a:xfrm>
            <a:off x="10989460" y="28665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3" name="Ellipse 782">
            <a:extLst>
              <a:ext uri="{FF2B5EF4-FFF2-40B4-BE49-F238E27FC236}">
                <a16:creationId xmlns="" xmlns:a16="http://schemas.microsoft.com/office/drawing/2014/main" id="{EF49A658-E810-E7DB-39E6-FD6B22671BB8}"/>
              </a:ext>
            </a:extLst>
          </p:cNvPr>
          <p:cNvSpPr/>
          <p:nvPr/>
        </p:nvSpPr>
        <p:spPr>
          <a:xfrm>
            <a:off x="10989460" y="2892746"/>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4" name="Ellipse 783">
            <a:extLst>
              <a:ext uri="{FF2B5EF4-FFF2-40B4-BE49-F238E27FC236}">
                <a16:creationId xmlns="" xmlns:a16="http://schemas.microsoft.com/office/drawing/2014/main" id="{B61679B6-A8EA-931D-4AE7-47B031CCBC3E}"/>
              </a:ext>
            </a:extLst>
          </p:cNvPr>
          <p:cNvSpPr/>
          <p:nvPr/>
        </p:nvSpPr>
        <p:spPr>
          <a:xfrm>
            <a:off x="10989460" y="29927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5" name="Ellipse 784">
            <a:extLst>
              <a:ext uri="{FF2B5EF4-FFF2-40B4-BE49-F238E27FC236}">
                <a16:creationId xmlns="" xmlns:a16="http://schemas.microsoft.com/office/drawing/2014/main" id="{8CFA5B61-2628-E934-46AE-76978FE67EF3}"/>
              </a:ext>
            </a:extLst>
          </p:cNvPr>
          <p:cNvSpPr/>
          <p:nvPr/>
        </p:nvSpPr>
        <p:spPr>
          <a:xfrm>
            <a:off x="10989460" y="3018952"/>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6" name="Ellipse 785">
            <a:extLst>
              <a:ext uri="{FF2B5EF4-FFF2-40B4-BE49-F238E27FC236}">
                <a16:creationId xmlns="" xmlns:a16="http://schemas.microsoft.com/office/drawing/2014/main" id="{E182B764-839A-B0F4-DA73-51C710BC18D1}"/>
              </a:ext>
            </a:extLst>
          </p:cNvPr>
          <p:cNvSpPr/>
          <p:nvPr/>
        </p:nvSpPr>
        <p:spPr>
          <a:xfrm>
            <a:off x="11004187" y="2991791"/>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7" name="Ellipse 786">
            <a:extLst>
              <a:ext uri="{FF2B5EF4-FFF2-40B4-BE49-F238E27FC236}">
                <a16:creationId xmlns="" xmlns:a16="http://schemas.microsoft.com/office/drawing/2014/main" id="{1F095AE2-BFFF-FE3F-4AAE-E184BF56BBCB}"/>
              </a:ext>
            </a:extLst>
          </p:cNvPr>
          <p:cNvSpPr/>
          <p:nvPr/>
        </p:nvSpPr>
        <p:spPr>
          <a:xfrm>
            <a:off x="10989460" y="3068958"/>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8" name="Ellipse 787">
            <a:extLst>
              <a:ext uri="{FF2B5EF4-FFF2-40B4-BE49-F238E27FC236}">
                <a16:creationId xmlns="" xmlns:a16="http://schemas.microsoft.com/office/drawing/2014/main" id="{4ABB92E4-6223-2FEF-3323-DBF13E807BD4}"/>
              </a:ext>
            </a:extLst>
          </p:cNvPr>
          <p:cNvSpPr/>
          <p:nvPr/>
        </p:nvSpPr>
        <p:spPr>
          <a:xfrm>
            <a:off x="10989460" y="30832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9" name="Ellipse 788">
            <a:extLst>
              <a:ext uri="{FF2B5EF4-FFF2-40B4-BE49-F238E27FC236}">
                <a16:creationId xmlns="" xmlns:a16="http://schemas.microsoft.com/office/drawing/2014/main" id="{D849B6A3-6414-3D4A-340E-D3E48DFE0D17}"/>
              </a:ext>
            </a:extLst>
          </p:cNvPr>
          <p:cNvSpPr/>
          <p:nvPr/>
        </p:nvSpPr>
        <p:spPr>
          <a:xfrm>
            <a:off x="10989460" y="3121345"/>
            <a:ext cx="45719" cy="45719"/>
          </a:xfrm>
          <a:prstGeom prst="ellipse">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920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en-US" dirty="0"/>
              <a:t>Association de la </a:t>
            </a:r>
            <a:r>
              <a:rPr lang="en-US" dirty="0" err="1"/>
              <a:t>clairance</a:t>
            </a:r>
            <a:r>
              <a:rPr lang="en-US" dirty="0"/>
              <a:t> de </a:t>
            </a:r>
            <a:r>
              <a:rPr lang="en-US" dirty="0" err="1"/>
              <a:t>l'ADNct</a:t>
            </a:r>
            <a:r>
              <a:rPr lang="en-US" dirty="0"/>
              <a:t> avec la </a:t>
            </a:r>
            <a:r>
              <a:rPr lang="en-US" dirty="0" err="1"/>
              <a:t>pCR</a:t>
            </a:r>
            <a:r>
              <a:rPr lang="en-US" dirty="0"/>
              <a:t>/MPR et son </a:t>
            </a:r>
            <a:r>
              <a:rPr lang="en-US" dirty="0" err="1"/>
              <a:t>utilité</a:t>
            </a:r>
            <a:r>
              <a:rPr lang="en-US" dirty="0"/>
              <a:t> </a:t>
            </a:r>
            <a:r>
              <a:rPr lang="en-US" dirty="0" err="1"/>
              <a:t>prédictive</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fr-FR" dirty="0"/>
              <a:t>Etude AEGEAN</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M. </a:t>
            </a:r>
            <a:r>
              <a:rPr lang="fr-FR" dirty="0" err="1"/>
              <a:t>Reck</a:t>
            </a:r>
            <a:r>
              <a:rPr lang="fr-FR" dirty="0"/>
              <a:t> et al. </a:t>
            </a:r>
            <a:r>
              <a:rPr lang="fr-FR" dirty="0" smtClean="0"/>
              <a:t>ESMO</a:t>
            </a:r>
            <a:r>
              <a:rPr lang="fr-FR" baseline="30000" dirty="0" smtClean="0"/>
              <a:t>®</a:t>
            </a:r>
            <a:r>
              <a:rPr lang="fr-FR" dirty="0" smtClean="0"/>
              <a:t> </a:t>
            </a:r>
            <a:r>
              <a:rPr lang="fr-FR" dirty="0"/>
              <a:t>2023 </a:t>
            </a:r>
            <a:r>
              <a:rPr lang="fr-FR" dirty="0" smtClean="0"/>
              <a:t>Abs. #LBA59</a:t>
            </a:r>
            <a:endParaRPr lang="fr-FR" dirty="0"/>
          </a:p>
        </p:txBody>
      </p:sp>
      <p:sp>
        <p:nvSpPr>
          <p:cNvPr id="2" name="Espace réservé du contenu 8">
            <a:extLst>
              <a:ext uri="{FF2B5EF4-FFF2-40B4-BE49-F238E27FC236}">
                <a16:creationId xmlns="" xmlns:a16="http://schemas.microsoft.com/office/drawing/2014/main" id="{4A33DFD1-AA3C-A0C7-256A-E1558B6015C8}"/>
              </a:ext>
            </a:extLst>
          </p:cNvPr>
          <p:cNvSpPr txBox="1">
            <a:spLocks/>
          </p:cNvSpPr>
          <p:nvPr/>
        </p:nvSpPr>
        <p:spPr>
          <a:xfrm>
            <a:off x="1349743" y="1160162"/>
            <a:ext cx="10409866" cy="523220"/>
          </a:xfrm>
          <a:prstGeom prst="rect">
            <a:avLst/>
          </a:prstGeom>
        </p:spPr>
        <p:txBody>
          <a:bodyPr>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600"/>
              </a:spcBef>
            </a:pPr>
            <a:r>
              <a:rPr lang="en-US" sz="1400" dirty="0">
                <a:solidFill>
                  <a:schemeClr val="tx2"/>
                </a:solidFill>
              </a:rPr>
              <a:t>Parmi les patients qui </a:t>
            </a:r>
            <a:r>
              <a:rPr lang="en-US" sz="1400" dirty="0" err="1">
                <a:solidFill>
                  <a:schemeClr val="tx2"/>
                </a:solidFill>
              </a:rPr>
              <a:t>étaient</a:t>
            </a:r>
            <a:r>
              <a:rPr lang="en-US" sz="1400" dirty="0">
                <a:solidFill>
                  <a:schemeClr val="tx2"/>
                </a:solidFill>
              </a:rPr>
              <a:t> </a:t>
            </a:r>
            <a:r>
              <a:rPr lang="en-US" sz="1400" dirty="0" err="1">
                <a:solidFill>
                  <a:schemeClr val="tx2"/>
                </a:solidFill>
              </a:rPr>
              <a:t>positifs</a:t>
            </a:r>
            <a:r>
              <a:rPr lang="en-US" sz="1400" dirty="0">
                <a:solidFill>
                  <a:schemeClr val="tx2"/>
                </a:solidFill>
              </a:rPr>
              <a:t> </a:t>
            </a:r>
            <a:r>
              <a:rPr lang="en-US" sz="1400" dirty="0" err="1">
                <a:solidFill>
                  <a:schemeClr val="tx2"/>
                </a:solidFill>
              </a:rPr>
              <a:t>à</a:t>
            </a:r>
            <a:r>
              <a:rPr lang="en-US" sz="1400" dirty="0">
                <a:solidFill>
                  <a:schemeClr val="tx2"/>
                </a:solidFill>
              </a:rPr>
              <a:t> </a:t>
            </a:r>
            <a:r>
              <a:rPr lang="en-US" sz="1400" dirty="0" err="1">
                <a:solidFill>
                  <a:schemeClr val="tx2"/>
                </a:solidFill>
              </a:rPr>
              <a:t>l'ADNct</a:t>
            </a:r>
            <a:r>
              <a:rPr lang="en-US" sz="1400" dirty="0">
                <a:solidFill>
                  <a:schemeClr val="tx2"/>
                </a:solidFill>
              </a:rPr>
              <a:t> au </a:t>
            </a:r>
            <a:r>
              <a:rPr lang="en-US" sz="1400" dirty="0" err="1">
                <a:solidFill>
                  <a:schemeClr val="tx2"/>
                </a:solidFill>
              </a:rPr>
              <a:t>départ</a:t>
            </a:r>
            <a:r>
              <a:rPr lang="en-US" sz="1400" dirty="0">
                <a:solidFill>
                  <a:schemeClr val="tx2"/>
                </a:solidFill>
              </a:rPr>
              <a:t> (C 1D1), </a:t>
            </a:r>
            <a:r>
              <a:rPr lang="en-US" sz="1400" dirty="0" err="1">
                <a:solidFill>
                  <a:schemeClr val="tx2"/>
                </a:solidFill>
              </a:rPr>
              <a:t>tous</a:t>
            </a:r>
            <a:r>
              <a:rPr lang="en-US" sz="1400" dirty="0">
                <a:solidFill>
                  <a:schemeClr val="tx2"/>
                </a:solidFill>
              </a:rPr>
              <a:t> les patients </a:t>
            </a:r>
            <a:r>
              <a:rPr lang="en-US" sz="1400" dirty="0" err="1">
                <a:solidFill>
                  <a:schemeClr val="tx2"/>
                </a:solidFill>
              </a:rPr>
              <a:t>ayant</a:t>
            </a:r>
            <a:r>
              <a:rPr lang="en-US" sz="1400" dirty="0">
                <a:solidFill>
                  <a:schemeClr val="tx2"/>
                </a:solidFill>
              </a:rPr>
              <a:t> </a:t>
            </a:r>
            <a:r>
              <a:rPr lang="en-US" sz="1400" dirty="0" err="1">
                <a:solidFill>
                  <a:schemeClr val="tx2"/>
                </a:solidFill>
              </a:rPr>
              <a:t>obtenu</a:t>
            </a:r>
            <a:r>
              <a:rPr lang="en-US" sz="1400" dirty="0">
                <a:solidFill>
                  <a:schemeClr val="tx2"/>
                </a:solidFill>
              </a:rPr>
              <a:t> </a:t>
            </a:r>
            <a:r>
              <a:rPr lang="en-US" sz="1400" dirty="0" err="1">
                <a:solidFill>
                  <a:schemeClr val="tx2"/>
                </a:solidFill>
              </a:rPr>
              <a:t>une</a:t>
            </a:r>
            <a:r>
              <a:rPr lang="en-US" sz="1400" dirty="0">
                <a:solidFill>
                  <a:schemeClr val="tx2"/>
                </a:solidFill>
              </a:rPr>
              <a:t> </a:t>
            </a:r>
            <a:r>
              <a:rPr lang="en-US" sz="1400" dirty="0" err="1">
                <a:solidFill>
                  <a:schemeClr val="tx2"/>
                </a:solidFill>
              </a:rPr>
              <a:t>pCR</a:t>
            </a:r>
            <a:r>
              <a:rPr lang="en-US" sz="1400" dirty="0">
                <a:solidFill>
                  <a:schemeClr val="tx2"/>
                </a:solidFill>
              </a:rPr>
              <a:t> et &gt;90% de </a:t>
            </a:r>
            <a:r>
              <a:rPr lang="en-US" sz="1400" dirty="0" err="1">
                <a:solidFill>
                  <a:schemeClr val="tx2"/>
                </a:solidFill>
              </a:rPr>
              <a:t>tous</a:t>
            </a:r>
            <a:r>
              <a:rPr lang="en-US" sz="1400" dirty="0">
                <a:solidFill>
                  <a:schemeClr val="tx2"/>
                </a:solidFill>
              </a:rPr>
              <a:t> les patients </a:t>
            </a:r>
            <a:r>
              <a:rPr lang="en-US" sz="1400" dirty="0" err="1">
                <a:solidFill>
                  <a:schemeClr val="tx2"/>
                </a:solidFill>
              </a:rPr>
              <a:t>ayant</a:t>
            </a:r>
            <a:r>
              <a:rPr lang="en-US" sz="1400" dirty="0">
                <a:solidFill>
                  <a:schemeClr val="tx2"/>
                </a:solidFill>
              </a:rPr>
              <a:t> </a:t>
            </a:r>
            <a:r>
              <a:rPr lang="en-US" sz="1400" dirty="0" err="1">
                <a:solidFill>
                  <a:schemeClr val="tx2"/>
                </a:solidFill>
              </a:rPr>
              <a:t>obtenu</a:t>
            </a:r>
            <a:r>
              <a:rPr lang="en-US" sz="1400" dirty="0">
                <a:solidFill>
                  <a:schemeClr val="tx2"/>
                </a:solidFill>
              </a:rPr>
              <a:t> </a:t>
            </a:r>
            <a:r>
              <a:rPr lang="en-US" sz="1400" dirty="0" err="1">
                <a:solidFill>
                  <a:schemeClr val="tx2"/>
                </a:solidFill>
              </a:rPr>
              <a:t>une</a:t>
            </a:r>
            <a:r>
              <a:rPr lang="en-US" sz="1400" dirty="0">
                <a:solidFill>
                  <a:schemeClr val="tx2"/>
                </a:solidFill>
              </a:rPr>
              <a:t> MPR </a:t>
            </a:r>
            <a:r>
              <a:rPr lang="en-US" sz="1400" dirty="0" err="1">
                <a:solidFill>
                  <a:schemeClr val="tx2"/>
                </a:solidFill>
              </a:rPr>
              <a:t>avaient</a:t>
            </a:r>
            <a:r>
              <a:rPr lang="en-US" sz="1400" dirty="0">
                <a:solidFill>
                  <a:schemeClr val="tx2"/>
                </a:solidFill>
              </a:rPr>
              <a:t> </a:t>
            </a:r>
            <a:r>
              <a:rPr lang="en-US" sz="1400" dirty="0" err="1">
                <a:solidFill>
                  <a:schemeClr val="tx2"/>
                </a:solidFill>
              </a:rPr>
              <a:t>une</a:t>
            </a:r>
            <a:r>
              <a:rPr lang="en-US" sz="1400" dirty="0">
                <a:solidFill>
                  <a:schemeClr val="tx2"/>
                </a:solidFill>
              </a:rPr>
              <a:t> </a:t>
            </a:r>
            <a:r>
              <a:rPr lang="en-US" sz="1400" dirty="0" err="1">
                <a:solidFill>
                  <a:schemeClr val="tx2"/>
                </a:solidFill>
              </a:rPr>
              <a:t>clairance</a:t>
            </a:r>
            <a:r>
              <a:rPr lang="en-US" sz="1400" dirty="0">
                <a:solidFill>
                  <a:schemeClr val="tx2"/>
                </a:solidFill>
              </a:rPr>
              <a:t> de </a:t>
            </a:r>
            <a:r>
              <a:rPr lang="en-US" sz="1400" dirty="0" err="1">
                <a:solidFill>
                  <a:schemeClr val="tx2"/>
                </a:solidFill>
              </a:rPr>
              <a:t>l'ADNct</a:t>
            </a:r>
            <a:r>
              <a:rPr lang="en-US" sz="1400" dirty="0">
                <a:solidFill>
                  <a:schemeClr val="tx2"/>
                </a:solidFill>
              </a:rPr>
              <a:t> </a:t>
            </a:r>
            <a:r>
              <a:rPr lang="en-US" sz="1400" dirty="0" err="1">
                <a:solidFill>
                  <a:schemeClr val="tx2"/>
                </a:solidFill>
              </a:rPr>
              <a:t>à</a:t>
            </a:r>
            <a:r>
              <a:rPr lang="en-US" sz="1400" dirty="0">
                <a:solidFill>
                  <a:schemeClr val="tx2"/>
                </a:solidFill>
              </a:rPr>
              <a:t> C4D1.</a:t>
            </a:r>
            <a:endParaRPr lang="fr-FR" sz="1400" dirty="0">
              <a:solidFill>
                <a:schemeClr val="tx2"/>
              </a:solidFill>
            </a:endParaRPr>
          </a:p>
        </p:txBody>
      </p:sp>
      <p:sp>
        <p:nvSpPr>
          <p:cNvPr id="10" name="Espace réservé du contenu 8">
            <a:extLst>
              <a:ext uri="{FF2B5EF4-FFF2-40B4-BE49-F238E27FC236}">
                <a16:creationId xmlns="" xmlns:a16="http://schemas.microsoft.com/office/drawing/2014/main" id="{758C1D5C-6C30-2F5C-1899-5E74175AC53F}"/>
              </a:ext>
            </a:extLst>
          </p:cNvPr>
          <p:cNvSpPr txBox="1">
            <a:spLocks/>
          </p:cNvSpPr>
          <p:nvPr/>
        </p:nvSpPr>
        <p:spPr>
          <a:xfrm>
            <a:off x="1349743" y="4173168"/>
            <a:ext cx="5316871" cy="1677382"/>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spcBef>
                <a:spcPts val="600"/>
              </a:spcBef>
            </a:pPr>
            <a:r>
              <a:rPr lang="en-US" sz="1400" dirty="0">
                <a:solidFill>
                  <a:schemeClr val="tx2"/>
                </a:solidFill>
              </a:rPr>
              <a:t>Les patients </a:t>
            </a:r>
            <a:r>
              <a:rPr lang="en-US" sz="1400" dirty="0" err="1">
                <a:solidFill>
                  <a:schemeClr val="tx2"/>
                </a:solidFill>
              </a:rPr>
              <a:t>n'ayant</a:t>
            </a:r>
            <a:r>
              <a:rPr lang="en-US" sz="1400" dirty="0">
                <a:solidFill>
                  <a:schemeClr val="tx2"/>
                </a:solidFill>
              </a:rPr>
              <a:t> pas </a:t>
            </a:r>
            <a:r>
              <a:rPr lang="en-US" sz="1400" dirty="0" err="1">
                <a:solidFill>
                  <a:schemeClr val="tx2"/>
                </a:solidFill>
              </a:rPr>
              <a:t>obtenu</a:t>
            </a:r>
            <a:r>
              <a:rPr lang="en-US" sz="1400" dirty="0">
                <a:solidFill>
                  <a:schemeClr val="tx2"/>
                </a:solidFill>
              </a:rPr>
              <a:t> de </a:t>
            </a:r>
            <a:r>
              <a:rPr lang="en-US" sz="1400" dirty="0" err="1">
                <a:solidFill>
                  <a:schemeClr val="tx2"/>
                </a:solidFill>
              </a:rPr>
              <a:t>clairance</a:t>
            </a:r>
            <a:r>
              <a:rPr lang="en-US" sz="1400" dirty="0">
                <a:solidFill>
                  <a:schemeClr val="tx2"/>
                </a:solidFill>
              </a:rPr>
              <a:t> de </a:t>
            </a:r>
            <a:r>
              <a:rPr lang="en-US" sz="1400" dirty="0" err="1">
                <a:solidFill>
                  <a:schemeClr val="tx2"/>
                </a:solidFill>
              </a:rPr>
              <a:t>l'ADNct</a:t>
            </a:r>
            <a:r>
              <a:rPr lang="en-US" sz="1400" dirty="0">
                <a:solidFill>
                  <a:schemeClr val="tx2"/>
                </a:solidFill>
              </a:rPr>
              <a:t> </a:t>
            </a:r>
            <a:r>
              <a:rPr lang="en-US" sz="1400" dirty="0" err="1">
                <a:solidFill>
                  <a:schemeClr val="tx2"/>
                </a:solidFill>
              </a:rPr>
              <a:t>avaient</a:t>
            </a:r>
            <a:r>
              <a:rPr lang="en-US" sz="1400" dirty="0">
                <a:solidFill>
                  <a:schemeClr val="tx2"/>
                </a:solidFill>
              </a:rPr>
              <a:t> </a:t>
            </a:r>
            <a:r>
              <a:rPr lang="en-US" sz="1400" dirty="0" err="1">
                <a:solidFill>
                  <a:schemeClr val="tx2"/>
                </a:solidFill>
              </a:rPr>
              <a:t>peu</a:t>
            </a:r>
            <a:r>
              <a:rPr lang="en-US" sz="1400" dirty="0">
                <a:solidFill>
                  <a:schemeClr val="tx2"/>
                </a:solidFill>
              </a:rPr>
              <a:t> de chances </a:t>
            </a:r>
            <a:r>
              <a:rPr lang="en-US" sz="1400" dirty="0" err="1">
                <a:solidFill>
                  <a:schemeClr val="tx2"/>
                </a:solidFill>
              </a:rPr>
              <a:t>d'obtenir</a:t>
            </a:r>
            <a:r>
              <a:rPr lang="en-US" sz="1400" dirty="0">
                <a:solidFill>
                  <a:schemeClr val="tx2"/>
                </a:solidFill>
              </a:rPr>
              <a:t> </a:t>
            </a:r>
            <a:r>
              <a:rPr lang="en-US" sz="1400" dirty="0" err="1">
                <a:solidFill>
                  <a:schemeClr val="tx2"/>
                </a:solidFill>
              </a:rPr>
              <a:t>une</a:t>
            </a:r>
            <a:r>
              <a:rPr lang="en-US" sz="1400" dirty="0">
                <a:solidFill>
                  <a:schemeClr val="tx2"/>
                </a:solidFill>
              </a:rPr>
              <a:t> </a:t>
            </a:r>
            <a:r>
              <a:rPr lang="en-US" sz="1400" dirty="0" err="1">
                <a:solidFill>
                  <a:schemeClr val="tx2"/>
                </a:solidFill>
              </a:rPr>
              <a:t>pCR</a:t>
            </a:r>
            <a:r>
              <a:rPr lang="en-US" sz="1400" dirty="0">
                <a:solidFill>
                  <a:schemeClr val="tx2"/>
                </a:solidFill>
              </a:rPr>
              <a:t>(VPN &gt; 84,0 % </a:t>
            </a:r>
            <a:r>
              <a:rPr lang="en-US" sz="1400" dirty="0" err="1">
                <a:solidFill>
                  <a:schemeClr val="tx2"/>
                </a:solidFill>
              </a:rPr>
              <a:t>à</a:t>
            </a:r>
            <a:r>
              <a:rPr lang="en-US" sz="1400" dirty="0">
                <a:solidFill>
                  <a:schemeClr val="tx2"/>
                </a:solidFill>
              </a:rPr>
              <a:t> la C2D1 dans les deux bras).</a:t>
            </a:r>
          </a:p>
          <a:p>
            <a:pPr marL="176213" indent="-176213">
              <a:spcBef>
                <a:spcPts val="600"/>
              </a:spcBef>
            </a:pPr>
            <a:r>
              <a:rPr lang="en-US" sz="1400" dirty="0">
                <a:solidFill>
                  <a:schemeClr val="tx2"/>
                </a:solidFill>
              </a:rPr>
              <a:t>Les patients </a:t>
            </a:r>
            <a:r>
              <a:rPr lang="en-US" sz="1400" dirty="0" err="1">
                <a:solidFill>
                  <a:schemeClr val="tx2"/>
                </a:solidFill>
              </a:rPr>
              <a:t>ayant</a:t>
            </a:r>
            <a:r>
              <a:rPr lang="en-US" sz="1400" dirty="0">
                <a:solidFill>
                  <a:schemeClr val="tx2"/>
                </a:solidFill>
              </a:rPr>
              <a:t> </a:t>
            </a:r>
            <a:r>
              <a:rPr lang="en-US" sz="1400" dirty="0" err="1">
                <a:solidFill>
                  <a:schemeClr val="tx2"/>
                </a:solidFill>
              </a:rPr>
              <a:t>obtenu</a:t>
            </a:r>
            <a:r>
              <a:rPr lang="en-US" sz="1400" dirty="0">
                <a:solidFill>
                  <a:schemeClr val="tx2"/>
                </a:solidFill>
              </a:rPr>
              <a:t> </a:t>
            </a:r>
            <a:r>
              <a:rPr lang="en-US" sz="1400" dirty="0" err="1">
                <a:solidFill>
                  <a:schemeClr val="tx2"/>
                </a:solidFill>
              </a:rPr>
              <a:t>une</a:t>
            </a:r>
            <a:r>
              <a:rPr lang="en-US" sz="1400" dirty="0">
                <a:solidFill>
                  <a:schemeClr val="tx2"/>
                </a:solidFill>
              </a:rPr>
              <a:t> </a:t>
            </a:r>
            <a:r>
              <a:rPr lang="en-US" sz="1400" dirty="0" err="1">
                <a:solidFill>
                  <a:schemeClr val="tx2"/>
                </a:solidFill>
              </a:rPr>
              <a:t>clairance</a:t>
            </a:r>
            <a:r>
              <a:rPr lang="en-US" sz="1400" dirty="0">
                <a:solidFill>
                  <a:schemeClr val="tx2"/>
                </a:solidFill>
              </a:rPr>
              <a:t> de </a:t>
            </a:r>
            <a:r>
              <a:rPr lang="en-US" sz="1400" dirty="0" err="1">
                <a:solidFill>
                  <a:schemeClr val="tx2"/>
                </a:solidFill>
              </a:rPr>
              <a:t>l'ADNcT</a:t>
            </a:r>
            <a:r>
              <a:rPr lang="en-US" sz="1400" dirty="0">
                <a:solidFill>
                  <a:schemeClr val="tx2"/>
                </a:solidFill>
              </a:rPr>
              <a:t> dans le bras </a:t>
            </a:r>
            <a:r>
              <a:rPr lang="en-US" sz="1400" dirty="0" err="1">
                <a:solidFill>
                  <a:schemeClr val="tx2"/>
                </a:solidFill>
              </a:rPr>
              <a:t>Durva</a:t>
            </a:r>
            <a:r>
              <a:rPr lang="en-US" sz="1400" dirty="0">
                <a:solidFill>
                  <a:schemeClr val="tx2"/>
                </a:solidFill>
              </a:rPr>
              <a:t> par rapport au bras PBO </a:t>
            </a:r>
            <a:r>
              <a:rPr lang="en-US" sz="1400" dirty="0" err="1">
                <a:solidFill>
                  <a:schemeClr val="tx2"/>
                </a:solidFill>
              </a:rPr>
              <a:t>étaient</a:t>
            </a:r>
            <a:r>
              <a:rPr lang="en-US" sz="1400" dirty="0">
                <a:solidFill>
                  <a:schemeClr val="tx2"/>
                </a:solidFill>
              </a:rPr>
              <a:t> plus </a:t>
            </a:r>
            <a:r>
              <a:rPr lang="en-US" sz="1400" dirty="0" err="1">
                <a:solidFill>
                  <a:schemeClr val="tx2"/>
                </a:solidFill>
              </a:rPr>
              <a:t>susceptibles</a:t>
            </a:r>
            <a:r>
              <a:rPr lang="en-US" sz="1400" dirty="0">
                <a:solidFill>
                  <a:schemeClr val="tx2"/>
                </a:solidFill>
              </a:rPr>
              <a:t> </a:t>
            </a:r>
            <a:r>
              <a:rPr lang="en-US" sz="1400" dirty="0" err="1">
                <a:solidFill>
                  <a:schemeClr val="tx2"/>
                </a:solidFill>
              </a:rPr>
              <a:t>d'obtenir</a:t>
            </a:r>
            <a:r>
              <a:rPr lang="en-US" sz="1400" dirty="0">
                <a:solidFill>
                  <a:schemeClr val="tx2"/>
                </a:solidFill>
              </a:rPr>
              <a:t> </a:t>
            </a:r>
            <a:r>
              <a:rPr lang="en-US" sz="1400" dirty="0" err="1">
                <a:solidFill>
                  <a:schemeClr val="tx2"/>
                </a:solidFill>
              </a:rPr>
              <a:t>une</a:t>
            </a:r>
            <a:r>
              <a:rPr lang="en-US" sz="1400" dirty="0">
                <a:solidFill>
                  <a:schemeClr val="tx2"/>
                </a:solidFill>
              </a:rPr>
              <a:t> </a:t>
            </a:r>
            <a:r>
              <a:rPr lang="en-US" sz="1400" dirty="0" err="1">
                <a:solidFill>
                  <a:schemeClr val="tx2"/>
                </a:solidFill>
              </a:rPr>
              <a:t>pCR</a:t>
            </a:r>
            <a:r>
              <a:rPr lang="en-US" sz="1400" dirty="0">
                <a:solidFill>
                  <a:schemeClr val="tx2"/>
                </a:solidFill>
              </a:rPr>
              <a:t> (VPP = 50,0 % </a:t>
            </a:r>
            <a:r>
              <a:rPr lang="en-US" sz="1400" i="1" dirty="0">
                <a:solidFill>
                  <a:schemeClr val="tx2"/>
                </a:solidFill>
              </a:rPr>
              <a:t>vs</a:t>
            </a:r>
            <a:r>
              <a:rPr lang="en-US" sz="1400" dirty="0">
                <a:solidFill>
                  <a:schemeClr val="tx2"/>
                </a:solidFill>
              </a:rPr>
              <a:t> 14,3 % </a:t>
            </a:r>
            <a:r>
              <a:rPr lang="en-US" sz="1400" dirty="0" err="1">
                <a:solidFill>
                  <a:schemeClr val="tx2"/>
                </a:solidFill>
              </a:rPr>
              <a:t>à</a:t>
            </a:r>
            <a:r>
              <a:rPr lang="en-US" sz="1400" dirty="0">
                <a:solidFill>
                  <a:schemeClr val="tx2"/>
                </a:solidFill>
              </a:rPr>
              <a:t> la C2D1).</a:t>
            </a:r>
            <a:endParaRPr lang="fr-FR" sz="1400" dirty="0">
              <a:solidFill>
                <a:schemeClr val="tx2"/>
              </a:solidFill>
            </a:endParaRPr>
          </a:p>
        </p:txBody>
      </p:sp>
      <p:graphicFrame>
        <p:nvGraphicFramePr>
          <p:cNvPr id="11" name="Tableau 10">
            <a:extLst>
              <a:ext uri="{FF2B5EF4-FFF2-40B4-BE49-F238E27FC236}">
                <a16:creationId xmlns="" xmlns:a16="http://schemas.microsoft.com/office/drawing/2014/main" id="{CA167C0B-7584-18C4-AC5E-39E0246DA512}"/>
              </a:ext>
            </a:extLst>
          </p:cNvPr>
          <p:cNvGraphicFramePr>
            <a:graphicFrameLocks noGrp="1"/>
          </p:cNvGraphicFramePr>
          <p:nvPr/>
        </p:nvGraphicFramePr>
        <p:xfrm>
          <a:off x="6901733" y="4163667"/>
          <a:ext cx="2023658" cy="1466760"/>
        </p:xfrm>
        <a:graphic>
          <a:graphicData uri="http://schemas.openxmlformats.org/drawingml/2006/table">
            <a:tbl>
              <a:tblPr firstRow="1" bandRow="1"/>
              <a:tblGrid>
                <a:gridCol w="943658">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20002"/>
                    </a:ext>
                  </a:extLst>
                </a:gridCol>
              </a:tblGrid>
              <a:tr h="0">
                <a:tc rowSpan="2">
                  <a:txBody>
                    <a:bodyPr/>
                    <a:lstStyle/>
                    <a:p>
                      <a:pPr algn="l"/>
                      <a:r>
                        <a:rPr lang="fr-FR" sz="1000" b="1" dirty="0" err="1">
                          <a:solidFill>
                            <a:schemeClr val="bg1"/>
                          </a:solidFill>
                          <a:latin typeface="+mn-lt"/>
                          <a:cs typeface="Arial" panose="020B0604020202020204" pitchFamily="34" charset="0"/>
                        </a:rPr>
                        <a:t>Durva</a:t>
                      </a:r>
                      <a:endParaRPr lang="fr-FR" sz="1000" b="1"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defTabSz="514350">
                        <a:spcBef>
                          <a:spcPts val="0"/>
                        </a:spcBef>
                        <a:defRPr/>
                      </a:pPr>
                      <a:r>
                        <a:rPr lang="en-US" sz="900" b="1" dirty="0" err="1">
                          <a:solidFill>
                            <a:prstClr val="white"/>
                          </a:solidFill>
                          <a:cs typeface="Arial" panose="020B0604020202020204" pitchFamily="34" charset="0"/>
                        </a:rPr>
                        <a:t>pCR</a:t>
                      </a:r>
                      <a:endParaRPr lang="en-US" sz="900" b="1" dirty="0">
                        <a:solidFill>
                          <a:prstClr val="white"/>
                        </a:solidFill>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4187856813"/>
                  </a:ext>
                </a:extLst>
              </a:tr>
              <a:tr h="0">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tx1">
                              <a:lumMod val="65000"/>
                              <a:lumOff val="35000"/>
                            </a:schemeClr>
                          </a:solidFill>
                          <a:latin typeface="+mn-lt"/>
                          <a:cs typeface="Arial" panose="020B0604020202020204" pitchFamily="34" charset="0"/>
                        </a:rPr>
                        <a:t>PPV</a:t>
                      </a:r>
                      <a:endParaRPr lang="fr-FR" sz="800" b="0" dirty="0">
                        <a:solidFill>
                          <a:schemeClr val="tx1">
                            <a:lumMod val="65000"/>
                            <a:lumOff val="35000"/>
                          </a:schemeClr>
                        </a:solidFill>
                        <a:latin typeface="+mn-lt"/>
                        <a:cs typeface="Arial" panose="020B0604020202020204" pitchFamily="34" charset="0"/>
                      </a:endParaRP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tx1">
                              <a:lumMod val="65000"/>
                              <a:lumOff val="35000"/>
                            </a:schemeClr>
                          </a:solidFill>
                          <a:latin typeface="+mn-lt"/>
                          <a:cs typeface="Arial" panose="020B0604020202020204" pitchFamily="34" charset="0"/>
                        </a:rPr>
                        <a:t>NPV</a:t>
                      </a:r>
                      <a:endParaRPr lang="fr-FR" sz="800" b="0" dirty="0">
                        <a:solidFill>
                          <a:schemeClr val="tx1">
                            <a:lumMod val="65000"/>
                            <a:lumOff val="35000"/>
                          </a:schemeClr>
                        </a:solidFill>
                        <a:latin typeface="+mn-lt"/>
                        <a:cs typeface="Arial" panose="020B0604020202020204" pitchFamily="34" charset="0"/>
                      </a:endParaRP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C2D1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50,0%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84,9%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C3D1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43,6%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97,1%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C4D1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40,5%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100,0%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800" b="0" kern="1200" dirty="0">
                          <a:solidFill>
                            <a:schemeClr val="tx1"/>
                          </a:solidFill>
                          <a:latin typeface="+mn-lt"/>
                          <a:ea typeface="+mn-ea"/>
                          <a:cs typeface="+mn-cs"/>
                        </a:rPr>
                        <a:t>Pre-</a:t>
                      </a:r>
                      <a:r>
                        <a:rPr lang="en-US" sz="800" b="0" kern="1200" dirty="0" err="1">
                          <a:solidFill>
                            <a:schemeClr val="tx1"/>
                          </a:solidFill>
                          <a:latin typeface="+mn-lt"/>
                          <a:ea typeface="+mn-ea"/>
                          <a:cs typeface="+mn-cs"/>
                        </a:rPr>
                        <a:t>Chirurgie</a:t>
                      </a:r>
                      <a:endParaRPr lang="en-US" sz="8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41,5%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100,0%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graphicFrame>
        <p:nvGraphicFramePr>
          <p:cNvPr id="14" name="Tableau 13">
            <a:extLst>
              <a:ext uri="{FF2B5EF4-FFF2-40B4-BE49-F238E27FC236}">
                <a16:creationId xmlns="" xmlns:a16="http://schemas.microsoft.com/office/drawing/2014/main" id="{016C3919-4F79-9AA2-D569-E7B2EF8B4817}"/>
              </a:ext>
            </a:extLst>
          </p:cNvPr>
          <p:cNvGraphicFramePr>
            <a:graphicFrameLocks noGrp="1"/>
          </p:cNvGraphicFramePr>
          <p:nvPr/>
        </p:nvGraphicFramePr>
        <p:xfrm>
          <a:off x="9048113" y="4163667"/>
          <a:ext cx="2023658" cy="1502760"/>
        </p:xfrm>
        <a:graphic>
          <a:graphicData uri="http://schemas.openxmlformats.org/drawingml/2006/table">
            <a:tbl>
              <a:tblPr firstRow="1" bandRow="1"/>
              <a:tblGrid>
                <a:gridCol w="943658">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4"/>
                    </a:ext>
                  </a:extLst>
                </a:gridCol>
                <a:gridCol w="540000">
                  <a:extLst>
                    <a:ext uri="{9D8B030D-6E8A-4147-A177-3AD203B41FA5}">
                      <a16:colId xmlns="" xmlns:a16="http://schemas.microsoft.com/office/drawing/2014/main" val="20002"/>
                    </a:ext>
                  </a:extLst>
                </a:gridCol>
              </a:tblGrid>
              <a:tr h="0">
                <a:tc rowSpan="2">
                  <a:txBody>
                    <a:bodyPr/>
                    <a:lstStyle/>
                    <a:p>
                      <a:pPr algn="l"/>
                      <a:r>
                        <a:rPr lang="fr-FR" sz="1000" b="1" dirty="0">
                          <a:solidFill>
                            <a:schemeClr val="bg1"/>
                          </a:solidFill>
                          <a:latin typeface="+mn-lt"/>
                          <a:cs typeface="Arial" panose="020B0604020202020204" pitchFamily="34" charset="0"/>
                        </a:rPr>
                        <a:t>Placebo</a:t>
                      </a: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p>
                      <a:pPr algn="ctr" defTabSz="514350">
                        <a:spcBef>
                          <a:spcPts val="0"/>
                        </a:spcBef>
                        <a:defRPr/>
                      </a:pPr>
                      <a:r>
                        <a:rPr lang="en-US" sz="900" b="1" dirty="0" err="1">
                          <a:solidFill>
                            <a:prstClr val="white"/>
                          </a:solidFill>
                          <a:cs typeface="Arial" panose="020B0604020202020204" pitchFamily="34" charset="0"/>
                        </a:rPr>
                        <a:t>pCR</a:t>
                      </a:r>
                      <a:endParaRPr lang="en-US" sz="900" b="1" dirty="0">
                        <a:solidFill>
                          <a:prstClr val="white"/>
                        </a:solidFill>
                        <a:cs typeface="Arial" panose="020B0604020202020204" pitchFamily="34" charset="0"/>
                      </a:endParaRPr>
                    </a:p>
                  </a:txBody>
                  <a:tcPr marL="121920" marR="121920" marT="36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algn="ctr"/>
                      <a:endParaRPr lang="fr-FR" sz="1000" b="1"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4187856813"/>
                  </a:ext>
                </a:extLst>
              </a:tr>
              <a:tr h="0">
                <a:tc v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60960" marB="6096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800" b="1" dirty="0">
                          <a:solidFill>
                            <a:schemeClr val="tx1">
                              <a:lumMod val="65000"/>
                              <a:lumOff val="35000"/>
                            </a:schemeClr>
                          </a:solidFill>
                          <a:latin typeface="+mn-lt"/>
                          <a:cs typeface="Arial" panose="020B0604020202020204" pitchFamily="34" charset="0"/>
                        </a:rPr>
                        <a:t>PPV</a:t>
                      </a:r>
                      <a:endParaRPr lang="fr-FR" sz="800" b="0" dirty="0">
                        <a:solidFill>
                          <a:schemeClr val="tx1">
                            <a:lumMod val="65000"/>
                            <a:lumOff val="35000"/>
                          </a:schemeClr>
                        </a:solidFill>
                        <a:latin typeface="+mn-lt"/>
                        <a:cs typeface="Arial" panose="020B0604020202020204" pitchFamily="34" charset="0"/>
                      </a:endParaRP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800" b="1" dirty="0">
                          <a:solidFill>
                            <a:schemeClr val="tx1">
                              <a:lumMod val="65000"/>
                              <a:lumOff val="35000"/>
                            </a:schemeClr>
                          </a:solidFill>
                          <a:latin typeface="+mn-lt"/>
                          <a:cs typeface="Arial" panose="020B0604020202020204" pitchFamily="34" charset="0"/>
                        </a:rPr>
                        <a:t>NPV</a:t>
                      </a:r>
                      <a:endParaRPr lang="fr-FR" sz="800" b="0" dirty="0">
                        <a:solidFill>
                          <a:schemeClr val="tx1">
                            <a:lumMod val="65000"/>
                            <a:lumOff val="35000"/>
                          </a:schemeClr>
                        </a:solidFill>
                        <a:latin typeface="+mn-lt"/>
                        <a:cs typeface="Arial" panose="020B0604020202020204" pitchFamily="34" charset="0"/>
                      </a:endParaRPr>
                    </a:p>
                  </a:txBody>
                  <a:tcPr marL="0" marR="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C2D1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14,3%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300"/>
                        </a:spcBef>
                      </a:pPr>
                      <a:r>
                        <a:rPr lang="en-US" sz="800" b="1" dirty="0">
                          <a:solidFill>
                            <a:schemeClr val="tx1"/>
                          </a:solidFill>
                          <a:latin typeface="+mn-lt"/>
                        </a:rPr>
                        <a:t>96,6%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914400"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C3D1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18,2%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100,0%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entury Gothic" panose="020F0302020204030204"/>
                          <a:ea typeface="+mn-ea"/>
                          <a:cs typeface="+mn-cs"/>
                        </a:rPr>
                        <a:t>C4D1</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18,2%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Century Gothic" panose="020F0302020204030204"/>
                          <a:ea typeface="+mn-ea"/>
                          <a:cs typeface="+mn-cs"/>
                        </a:rPr>
                        <a:t>100,0%</a:t>
                      </a:r>
                      <a:endPar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300"/>
                        </a:spcBef>
                        <a:spcAft>
                          <a:spcPts val="0"/>
                        </a:spcAft>
                      </a:pPr>
                      <a:r>
                        <a:rPr lang="en-US" sz="800" b="0" kern="1200" dirty="0">
                          <a:solidFill>
                            <a:schemeClr val="tx1"/>
                          </a:solidFill>
                          <a:latin typeface="+mn-lt"/>
                          <a:ea typeface="+mn-ea"/>
                          <a:cs typeface="+mn-cs"/>
                        </a:rPr>
                        <a:t>Pre-</a:t>
                      </a:r>
                      <a:r>
                        <a:rPr lang="en-US" sz="800" b="0" kern="1200" dirty="0" err="1">
                          <a:solidFill>
                            <a:schemeClr val="tx1"/>
                          </a:solidFill>
                          <a:latin typeface="+mn-lt"/>
                          <a:ea typeface="+mn-ea"/>
                          <a:cs typeface="+mn-cs"/>
                        </a:rPr>
                        <a:t>Chirurgie</a:t>
                      </a:r>
                      <a:endParaRPr lang="en-US" sz="8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19,4%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entury Gothic" panose="020F0302020204030204"/>
                          <a:ea typeface="+mn-ea"/>
                          <a:cs typeface="+mn-cs"/>
                        </a:rPr>
                        <a:t>100,0%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sp>
        <p:nvSpPr>
          <p:cNvPr id="16" name="Rectangle à coins arrondis 83">
            <a:extLst>
              <a:ext uri="{FF2B5EF4-FFF2-40B4-BE49-F238E27FC236}">
                <a16:creationId xmlns="" xmlns:a16="http://schemas.microsoft.com/office/drawing/2014/main" id="{6775D0A2-E21B-56A1-DB28-886F7803D958}"/>
              </a:ext>
            </a:extLst>
          </p:cNvPr>
          <p:cNvSpPr/>
          <p:nvPr/>
        </p:nvSpPr>
        <p:spPr>
          <a:xfrm>
            <a:off x="2304481" y="1869434"/>
            <a:ext cx="4184081" cy="213833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7" name="ZoneTexte 16">
            <a:extLst>
              <a:ext uri="{FF2B5EF4-FFF2-40B4-BE49-F238E27FC236}">
                <a16:creationId xmlns="" xmlns:a16="http://schemas.microsoft.com/office/drawing/2014/main" id="{EFB50E5B-26CE-C222-F44C-0C2AE4C61F6C}"/>
              </a:ext>
            </a:extLst>
          </p:cNvPr>
          <p:cNvSpPr txBox="1"/>
          <p:nvPr/>
        </p:nvSpPr>
        <p:spPr>
          <a:xfrm>
            <a:off x="2556276" y="1704037"/>
            <a:ext cx="773399" cy="276999"/>
          </a:xfrm>
          <a:prstGeom prst="rect">
            <a:avLst/>
          </a:prstGeom>
          <a:solidFill>
            <a:schemeClr val="bg1"/>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1200" b="1" dirty="0" err="1">
                <a:solidFill>
                  <a:srgbClr val="737078"/>
                </a:solidFill>
                <a:latin typeface="+mj-lt"/>
                <a:cs typeface="Arial Narrow" panose="020B0604020202020204" pitchFamily="34" charset="0"/>
              </a:rPr>
              <a:t>pCR</a:t>
            </a:r>
            <a:endParaRPr lang="fr-FR" sz="1200" dirty="0">
              <a:solidFill>
                <a:srgbClr val="737078"/>
              </a:solidFill>
              <a:latin typeface="+mj-lt"/>
              <a:cs typeface="Arial Narrow" panose="020B0604020202020204" pitchFamily="34" charset="0"/>
            </a:endParaRPr>
          </a:p>
        </p:txBody>
      </p:sp>
      <p:graphicFrame>
        <p:nvGraphicFramePr>
          <p:cNvPr id="30" name="Graphique 29">
            <a:extLst>
              <a:ext uri="{FF2B5EF4-FFF2-40B4-BE49-F238E27FC236}">
                <a16:creationId xmlns="" xmlns:a16="http://schemas.microsoft.com/office/drawing/2014/main" id="{87E09DC5-3D9E-7B4E-2BAE-54732EE4C339}"/>
              </a:ext>
            </a:extLst>
          </p:cNvPr>
          <p:cNvGraphicFramePr/>
          <p:nvPr>
            <p:extLst>
              <p:ext uri="{D42A27DB-BD31-4B8C-83A1-F6EECF244321}">
                <p14:modId xmlns:p14="http://schemas.microsoft.com/office/powerpoint/2010/main" val="2004498332"/>
              </p:ext>
            </p:extLst>
          </p:nvPr>
        </p:nvGraphicFramePr>
        <p:xfrm>
          <a:off x="2517369" y="2511767"/>
          <a:ext cx="3845606" cy="1410371"/>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 Box 4">
            <a:extLst>
              <a:ext uri="{FF2B5EF4-FFF2-40B4-BE49-F238E27FC236}">
                <a16:creationId xmlns="" xmlns:a16="http://schemas.microsoft.com/office/drawing/2014/main" id="{AEE06615-E9F1-77DD-A4F6-F062D427F84B}"/>
              </a:ext>
            </a:extLst>
          </p:cNvPr>
          <p:cNvSpPr txBox="1">
            <a:spLocks noChangeArrowheads="1"/>
          </p:cNvSpPr>
          <p:nvPr/>
        </p:nvSpPr>
        <p:spPr bwMode="auto">
          <a:xfrm rot="16200000">
            <a:off x="1764554" y="2978145"/>
            <a:ext cx="1368000" cy="21544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65000"/>
                    <a:lumOff val="35000"/>
                  </a:schemeClr>
                </a:solidFill>
                <a:latin typeface="+mn-lt"/>
                <a:ea typeface="+mn-ea"/>
                <a:cs typeface="Arial"/>
              </a:rPr>
              <a:t>Clairance</a:t>
            </a:r>
            <a:r>
              <a:rPr lang="da-DK" sz="800" dirty="0">
                <a:solidFill>
                  <a:schemeClr val="tx1">
                    <a:lumMod val="65000"/>
                    <a:lumOff val="35000"/>
                  </a:schemeClr>
                </a:solidFill>
                <a:latin typeface="+mn-lt"/>
                <a:ea typeface="+mn-ea"/>
                <a:cs typeface="Arial"/>
              </a:rPr>
              <a:t> </a:t>
            </a:r>
            <a:r>
              <a:rPr lang="da-DK" sz="800" dirty="0" err="1">
                <a:solidFill>
                  <a:schemeClr val="tx1">
                    <a:lumMod val="65000"/>
                    <a:lumOff val="35000"/>
                  </a:schemeClr>
                </a:solidFill>
                <a:latin typeface="+mn-lt"/>
                <a:ea typeface="+mn-ea"/>
                <a:cs typeface="Arial"/>
              </a:rPr>
              <a:t>ADNct</a:t>
            </a:r>
            <a:r>
              <a:rPr lang="da-DK" sz="800" dirty="0">
                <a:solidFill>
                  <a:schemeClr val="tx1">
                    <a:lumMod val="65000"/>
                    <a:lumOff val="35000"/>
                  </a:schemeClr>
                </a:solidFill>
                <a:latin typeface="+mn-lt"/>
                <a:ea typeface="+mn-ea"/>
                <a:cs typeface="Arial"/>
              </a:rPr>
              <a:t>, %</a:t>
            </a:r>
          </a:p>
        </p:txBody>
      </p:sp>
      <p:sp>
        <p:nvSpPr>
          <p:cNvPr id="34" name="Forme libre : forme 33">
            <a:extLst>
              <a:ext uri="{FF2B5EF4-FFF2-40B4-BE49-F238E27FC236}">
                <a16:creationId xmlns="" xmlns:a16="http://schemas.microsoft.com/office/drawing/2014/main" id="{B9C05AF5-1AE8-0257-8650-85F1D1197231}"/>
              </a:ext>
            </a:extLst>
          </p:cNvPr>
          <p:cNvSpPr/>
          <p:nvPr/>
        </p:nvSpPr>
        <p:spPr>
          <a:xfrm>
            <a:off x="3329675" y="2627451"/>
            <a:ext cx="2488188" cy="415514"/>
          </a:xfrm>
          <a:custGeom>
            <a:avLst/>
            <a:gdLst>
              <a:gd name="connsiteX0" fmla="*/ 0 w 2488188"/>
              <a:gd name="connsiteY0" fmla="*/ 510024 h 510024"/>
              <a:gd name="connsiteX1" fmla="*/ 826967 w 2488188"/>
              <a:gd name="connsiteY1" fmla="*/ 3643 h 510024"/>
              <a:gd name="connsiteX2" fmla="*/ 1650292 w 2488188"/>
              <a:gd name="connsiteY2" fmla="*/ 0 h 510024"/>
              <a:gd name="connsiteX3" fmla="*/ 2488188 w 2488188"/>
              <a:gd name="connsiteY3" fmla="*/ 0 h 510024"/>
            </a:gdLst>
            <a:ahLst/>
            <a:cxnLst>
              <a:cxn ang="0">
                <a:pos x="connsiteX0" y="connsiteY0"/>
              </a:cxn>
              <a:cxn ang="0">
                <a:pos x="connsiteX1" y="connsiteY1"/>
              </a:cxn>
              <a:cxn ang="0">
                <a:pos x="connsiteX2" y="connsiteY2"/>
              </a:cxn>
              <a:cxn ang="0">
                <a:pos x="connsiteX3" y="connsiteY3"/>
              </a:cxn>
            </a:cxnLst>
            <a:rect l="l" t="t" r="r" b="b"/>
            <a:pathLst>
              <a:path w="2488188" h="510024">
                <a:moveTo>
                  <a:pt x="0" y="510024"/>
                </a:moveTo>
                <a:lnTo>
                  <a:pt x="826967" y="3643"/>
                </a:lnTo>
                <a:lnTo>
                  <a:pt x="1650292" y="0"/>
                </a:lnTo>
                <a:lnTo>
                  <a:pt x="2488188" y="0"/>
                </a:lnTo>
              </a:path>
            </a:pathLst>
          </a:custGeom>
          <a:noFill/>
          <a:ln w="444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 forme 34">
            <a:extLst>
              <a:ext uri="{FF2B5EF4-FFF2-40B4-BE49-F238E27FC236}">
                <a16:creationId xmlns="" xmlns:a16="http://schemas.microsoft.com/office/drawing/2014/main" id="{0D8A0F4A-2AAD-C2F2-1FDB-20F72A4E0184}"/>
              </a:ext>
            </a:extLst>
          </p:cNvPr>
          <p:cNvSpPr/>
          <p:nvPr/>
        </p:nvSpPr>
        <p:spPr>
          <a:xfrm>
            <a:off x="3322389" y="2627451"/>
            <a:ext cx="2491831" cy="421450"/>
          </a:xfrm>
          <a:custGeom>
            <a:avLst/>
            <a:gdLst>
              <a:gd name="connsiteX0" fmla="*/ 0 w 2491831"/>
              <a:gd name="connsiteY0" fmla="*/ 517310 h 517310"/>
              <a:gd name="connsiteX1" fmla="*/ 841539 w 2491831"/>
              <a:gd name="connsiteY1" fmla="*/ 76503 h 517310"/>
              <a:gd name="connsiteX2" fmla="*/ 1664864 w 2491831"/>
              <a:gd name="connsiteY2" fmla="*/ 0 h 517310"/>
              <a:gd name="connsiteX3" fmla="*/ 2491831 w 2491831"/>
              <a:gd name="connsiteY3" fmla="*/ 7286 h 517310"/>
            </a:gdLst>
            <a:ahLst/>
            <a:cxnLst>
              <a:cxn ang="0">
                <a:pos x="connsiteX0" y="connsiteY0"/>
              </a:cxn>
              <a:cxn ang="0">
                <a:pos x="connsiteX1" y="connsiteY1"/>
              </a:cxn>
              <a:cxn ang="0">
                <a:pos x="connsiteX2" y="connsiteY2"/>
              </a:cxn>
              <a:cxn ang="0">
                <a:pos x="connsiteX3" y="connsiteY3"/>
              </a:cxn>
            </a:cxnLst>
            <a:rect l="l" t="t" r="r" b="b"/>
            <a:pathLst>
              <a:path w="2491831" h="517310">
                <a:moveTo>
                  <a:pt x="0" y="517310"/>
                </a:moveTo>
                <a:lnTo>
                  <a:pt x="841539" y="76503"/>
                </a:lnTo>
                <a:lnTo>
                  <a:pt x="1664864" y="0"/>
                </a:lnTo>
                <a:lnTo>
                  <a:pt x="2491831" y="7286"/>
                </a:lnTo>
              </a:path>
            </a:pathLst>
          </a:custGeom>
          <a:noFill/>
          <a:ln w="444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 forme 35">
            <a:extLst>
              <a:ext uri="{FF2B5EF4-FFF2-40B4-BE49-F238E27FC236}">
                <a16:creationId xmlns="" xmlns:a16="http://schemas.microsoft.com/office/drawing/2014/main" id="{3E71C6B1-A2B4-D0A2-8BC9-5E35BFC56079}"/>
              </a:ext>
            </a:extLst>
          </p:cNvPr>
          <p:cNvSpPr/>
          <p:nvPr/>
        </p:nvSpPr>
        <p:spPr>
          <a:xfrm>
            <a:off x="3322389" y="3102324"/>
            <a:ext cx="2495474" cy="335379"/>
          </a:xfrm>
          <a:custGeom>
            <a:avLst/>
            <a:gdLst>
              <a:gd name="connsiteX0" fmla="*/ 0 w 2495474"/>
              <a:gd name="connsiteY0" fmla="*/ 411662 h 411662"/>
              <a:gd name="connsiteX1" fmla="*/ 841539 w 2495474"/>
              <a:gd name="connsiteY1" fmla="*/ 174865 h 411662"/>
              <a:gd name="connsiteX2" fmla="*/ 1664864 w 2495474"/>
              <a:gd name="connsiteY2" fmla="*/ 21858 h 411662"/>
              <a:gd name="connsiteX3" fmla="*/ 2495474 w 2495474"/>
              <a:gd name="connsiteY3" fmla="*/ 0 h 411662"/>
            </a:gdLst>
            <a:ahLst/>
            <a:cxnLst>
              <a:cxn ang="0">
                <a:pos x="connsiteX0" y="connsiteY0"/>
              </a:cxn>
              <a:cxn ang="0">
                <a:pos x="connsiteX1" y="connsiteY1"/>
              </a:cxn>
              <a:cxn ang="0">
                <a:pos x="connsiteX2" y="connsiteY2"/>
              </a:cxn>
              <a:cxn ang="0">
                <a:pos x="connsiteX3" y="connsiteY3"/>
              </a:cxn>
            </a:cxnLst>
            <a:rect l="l" t="t" r="r" b="b"/>
            <a:pathLst>
              <a:path w="2495474" h="411662">
                <a:moveTo>
                  <a:pt x="0" y="411662"/>
                </a:moveTo>
                <a:lnTo>
                  <a:pt x="841539" y="174865"/>
                </a:lnTo>
                <a:lnTo>
                  <a:pt x="1664864" y="21858"/>
                </a:lnTo>
                <a:lnTo>
                  <a:pt x="2495474" y="0"/>
                </a:lnTo>
              </a:path>
            </a:pathLst>
          </a:custGeom>
          <a:noFill/>
          <a:ln w="25400" cap="rnd">
            <a:solidFill>
              <a:schemeClr val="bg2"/>
            </a:solidFill>
            <a:prstDash val="sys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 forme 36">
            <a:extLst>
              <a:ext uri="{FF2B5EF4-FFF2-40B4-BE49-F238E27FC236}">
                <a16:creationId xmlns="" xmlns:a16="http://schemas.microsoft.com/office/drawing/2014/main" id="{F75C965A-7BA5-5F09-B637-2B197B8EDD8A}"/>
              </a:ext>
            </a:extLst>
          </p:cNvPr>
          <p:cNvSpPr/>
          <p:nvPr/>
        </p:nvSpPr>
        <p:spPr>
          <a:xfrm>
            <a:off x="3322389" y="3221043"/>
            <a:ext cx="2495474" cy="198853"/>
          </a:xfrm>
          <a:custGeom>
            <a:avLst/>
            <a:gdLst>
              <a:gd name="connsiteX0" fmla="*/ 0 w 2495474"/>
              <a:gd name="connsiteY0" fmla="*/ 244083 h 244083"/>
              <a:gd name="connsiteX1" fmla="*/ 852468 w 2495474"/>
              <a:gd name="connsiteY1" fmla="*/ 76504 h 244083"/>
              <a:gd name="connsiteX2" fmla="*/ 1661221 w 2495474"/>
              <a:gd name="connsiteY2" fmla="*/ 0 h 244083"/>
              <a:gd name="connsiteX3" fmla="*/ 2495474 w 2495474"/>
              <a:gd name="connsiteY3" fmla="*/ 83790 h 244083"/>
            </a:gdLst>
            <a:ahLst/>
            <a:cxnLst>
              <a:cxn ang="0">
                <a:pos x="connsiteX0" y="connsiteY0"/>
              </a:cxn>
              <a:cxn ang="0">
                <a:pos x="connsiteX1" y="connsiteY1"/>
              </a:cxn>
              <a:cxn ang="0">
                <a:pos x="connsiteX2" y="connsiteY2"/>
              </a:cxn>
              <a:cxn ang="0">
                <a:pos x="connsiteX3" y="connsiteY3"/>
              </a:cxn>
            </a:cxnLst>
            <a:rect l="l" t="t" r="r" b="b"/>
            <a:pathLst>
              <a:path w="2495474" h="244083">
                <a:moveTo>
                  <a:pt x="0" y="244083"/>
                </a:moveTo>
                <a:lnTo>
                  <a:pt x="852468" y="76504"/>
                </a:lnTo>
                <a:lnTo>
                  <a:pt x="1661221" y="0"/>
                </a:lnTo>
                <a:lnTo>
                  <a:pt x="2495474" y="83790"/>
                </a:lnTo>
              </a:path>
            </a:pathLst>
          </a:custGeom>
          <a:noFill/>
          <a:ln w="25400" cap="rnd">
            <a:solidFill>
              <a:schemeClr val="tx1">
                <a:lumMod val="50000"/>
                <a:lumOff val="50000"/>
              </a:schemeClr>
            </a:solidFill>
            <a:prstDash val="sys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a:extLst>
              <a:ext uri="{FF2B5EF4-FFF2-40B4-BE49-F238E27FC236}">
                <a16:creationId xmlns="" xmlns:a16="http://schemas.microsoft.com/office/drawing/2014/main" id="{F2B6EAA5-05BE-4DA1-3BFD-A51548A2130D}"/>
              </a:ext>
            </a:extLst>
          </p:cNvPr>
          <p:cNvGrpSpPr/>
          <p:nvPr/>
        </p:nvGrpSpPr>
        <p:grpSpPr>
          <a:xfrm>
            <a:off x="2616805" y="2006263"/>
            <a:ext cx="2370323" cy="346070"/>
            <a:chOff x="6595441" y="2289441"/>
            <a:chExt cx="2370323" cy="346070"/>
          </a:xfrm>
        </p:grpSpPr>
        <p:sp>
          <p:nvSpPr>
            <p:cNvPr id="38" name="ZoneTexte 37">
              <a:extLst>
                <a:ext uri="{FF2B5EF4-FFF2-40B4-BE49-F238E27FC236}">
                  <a16:creationId xmlns="" xmlns:a16="http://schemas.microsoft.com/office/drawing/2014/main" id="{0C0A8DEC-EFB7-D923-E5E8-F93DF7785585}"/>
                </a:ext>
              </a:extLst>
            </p:cNvPr>
            <p:cNvSpPr txBox="1"/>
            <p:nvPr/>
          </p:nvSpPr>
          <p:spPr>
            <a:xfrm>
              <a:off x="6775447" y="2289441"/>
              <a:ext cx="773399"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err="1">
                  <a:latin typeface="+mj-lt"/>
                  <a:cs typeface="Arial Narrow" panose="020B0604020202020204" pitchFamily="34" charset="0"/>
                </a:rPr>
                <a:t>Durva</a:t>
              </a:r>
              <a:endParaRPr lang="fr-FR" sz="800" dirty="0">
                <a:latin typeface="+mj-lt"/>
                <a:cs typeface="Arial Narrow" panose="020B0604020202020204" pitchFamily="34" charset="0"/>
              </a:endParaRPr>
            </a:p>
          </p:txBody>
        </p:sp>
        <p:cxnSp>
          <p:nvCxnSpPr>
            <p:cNvPr id="43" name="Connecteur droit 42">
              <a:extLst>
                <a:ext uri="{FF2B5EF4-FFF2-40B4-BE49-F238E27FC236}">
                  <a16:creationId xmlns="" xmlns:a16="http://schemas.microsoft.com/office/drawing/2014/main" id="{6902FAD3-240C-8299-B89A-4D7601C3DA21}"/>
                </a:ext>
              </a:extLst>
            </p:cNvPr>
            <p:cNvCxnSpPr>
              <a:cxnSpLocks/>
            </p:cNvCxnSpPr>
            <p:nvPr/>
          </p:nvCxnSpPr>
          <p:spPr>
            <a:xfrm flipV="1">
              <a:off x="6595441" y="2397163"/>
              <a:ext cx="1977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 xmlns:a16="http://schemas.microsoft.com/office/drawing/2014/main" id="{36C0BABE-3922-3B36-2A69-9A7CFC9D2AB2}"/>
                </a:ext>
              </a:extLst>
            </p:cNvPr>
            <p:cNvSpPr txBox="1"/>
            <p:nvPr/>
          </p:nvSpPr>
          <p:spPr>
            <a:xfrm>
              <a:off x="6775447" y="2420067"/>
              <a:ext cx="919631"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a:latin typeface="+mj-lt"/>
                  <a:cs typeface="Arial Narrow" panose="020B0604020202020204" pitchFamily="34" charset="0"/>
                </a:rPr>
                <a:t>Placebo</a:t>
              </a:r>
            </a:p>
          </p:txBody>
        </p:sp>
        <p:cxnSp>
          <p:nvCxnSpPr>
            <p:cNvPr id="46" name="Connecteur droit 45">
              <a:extLst>
                <a:ext uri="{FF2B5EF4-FFF2-40B4-BE49-F238E27FC236}">
                  <a16:creationId xmlns="" xmlns:a16="http://schemas.microsoft.com/office/drawing/2014/main" id="{69EE26E5-0600-2C4C-0F9C-4704D14D984D}"/>
                </a:ext>
              </a:extLst>
            </p:cNvPr>
            <p:cNvCxnSpPr>
              <a:cxnSpLocks/>
            </p:cNvCxnSpPr>
            <p:nvPr/>
          </p:nvCxnSpPr>
          <p:spPr>
            <a:xfrm flipV="1">
              <a:off x="6595441" y="2527789"/>
              <a:ext cx="1977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 xmlns:a16="http://schemas.microsoft.com/office/drawing/2014/main" id="{8E1B7590-F321-5740-467A-C2275AAB93CA}"/>
                </a:ext>
              </a:extLst>
            </p:cNvPr>
            <p:cNvSpPr txBox="1"/>
            <p:nvPr/>
          </p:nvSpPr>
          <p:spPr>
            <a:xfrm>
              <a:off x="8046133" y="2289441"/>
              <a:ext cx="773399"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err="1">
                  <a:latin typeface="+mj-lt"/>
                  <a:cs typeface="Arial Narrow" panose="020B0604020202020204" pitchFamily="34" charset="0"/>
                </a:rPr>
                <a:t>pCR</a:t>
              </a:r>
              <a:endParaRPr lang="fr-FR" sz="800" dirty="0">
                <a:latin typeface="+mj-lt"/>
                <a:cs typeface="Arial Narrow" panose="020B0604020202020204" pitchFamily="34" charset="0"/>
              </a:endParaRPr>
            </a:p>
          </p:txBody>
        </p:sp>
        <p:cxnSp>
          <p:nvCxnSpPr>
            <p:cNvPr id="48" name="Connecteur droit 47">
              <a:extLst>
                <a:ext uri="{FF2B5EF4-FFF2-40B4-BE49-F238E27FC236}">
                  <a16:creationId xmlns="" xmlns:a16="http://schemas.microsoft.com/office/drawing/2014/main" id="{A17EA273-BBDB-9FC9-15B0-C114BAFAE28F}"/>
                </a:ext>
              </a:extLst>
            </p:cNvPr>
            <p:cNvCxnSpPr>
              <a:cxnSpLocks/>
            </p:cNvCxnSpPr>
            <p:nvPr/>
          </p:nvCxnSpPr>
          <p:spPr>
            <a:xfrm flipV="1">
              <a:off x="7866127" y="2397163"/>
              <a:ext cx="1977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 xmlns:a16="http://schemas.microsoft.com/office/drawing/2014/main" id="{E856226C-A96A-5412-C731-8114BBE45280}"/>
                </a:ext>
              </a:extLst>
            </p:cNvPr>
            <p:cNvSpPr txBox="1"/>
            <p:nvPr/>
          </p:nvSpPr>
          <p:spPr>
            <a:xfrm>
              <a:off x="8046133" y="2420067"/>
              <a:ext cx="919631"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a:latin typeface="+mj-lt"/>
                  <a:cs typeface="Arial Narrow" panose="020B0604020202020204" pitchFamily="34" charset="0"/>
                </a:rPr>
                <a:t>Non </a:t>
              </a:r>
              <a:r>
                <a:rPr lang="de-DE" sz="800" dirty="0" err="1">
                  <a:latin typeface="+mj-lt"/>
                  <a:cs typeface="Arial Narrow" panose="020B0604020202020204" pitchFamily="34" charset="0"/>
                </a:rPr>
                <a:t>pCR</a:t>
              </a:r>
              <a:endParaRPr lang="de-DE" sz="800" dirty="0">
                <a:latin typeface="+mj-lt"/>
                <a:cs typeface="Arial Narrow" panose="020B0604020202020204" pitchFamily="34" charset="0"/>
              </a:endParaRPr>
            </a:p>
          </p:txBody>
        </p:sp>
        <p:cxnSp>
          <p:nvCxnSpPr>
            <p:cNvPr id="50" name="Connecteur droit 49">
              <a:extLst>
                <a:ext uri="{FF2B5EF4-FFF2-40B4-BE49-F238E27FC236}">
                  <a16:creationId xmlns="" xmlns:a16="http://schemas.microsoft.com/office/drawing/2014/main" id="{B5F3687A-BC6B-B6F8-CC1E-40C6946144D3}"/>
                </a:ext>
              </a:extLst>
            </p:cNvPr>
            <p:cNvCxnSpPr>
              <a:cxnSpLocks/>
            </p:cNvCxnSpPr>
            <p:nvPr/>
          </p:nvCxnSpPr>
          <p:spPr>
            <a:xfrm flipV="1">
              <a:off x="7866127" y="2527789"/>
              <a:ext cx="1977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4" name="Rectangle à coins arrondis 83">
            <a:extLst>
              <a:ext uri="{FF2B5EF4-FFF2-40B4-BE49-F238E27FC236}">
                <a16:creationId xmlns="" xmlns:a16="http://schemas.microsoft.com/office/drawing/2014/main" id="{87D2C221-A6D0-CC19-C356-0266836986F8}"/>
              </a:ext>
            </a:extLst>
          </p:cNvPr>
          <p:cNvSpPr/>
          <p:nvPr/>
        </p:nvSpPr>
        <p:spPr>
          <a:xfrm>
            <a:off x="6881948" y="1869434"/>
            <a:ext cx="4184081" cy="213833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5" name="ZoneTexte 54">
            <a:extLst>
              <a:ext uri="{FF2B5EF4-FFF2-40B4-BE49-F238E27FC236}">
                <a16:creationId xmlns="" xmlns:a16="http://schemas.microsoft.com/office/drawing/2014/main" id="{E4499107-8DBE-5EC3-DCA5-45CFF5602700}"/>
              </a:ext>
            </a:extLst>
          </p:cNvPr>
          <p:cNvSpPr txBox="1"/>
          <p:nvPr/>
        </p:nvSpPr>
        <p:spPr>
          <a:xfrm>
            <a:off x="7133743" y="1704037"/>
            <a:ext cx="773399" cy="276999"/>
          </a:xfrm>
          <a:prstGeom prst="rect">
            <a:avLst/>
          </a:prstGeom>
          <a:solidFill>
            <a:schemeClr val="bg1"/>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1200" b="1" dirty="0">
                <a:solidFill>
                  <a:srgbClr val="737078"/>
                </a:solidFill>
                <a:latin typeface="+mj-lt"/>
                <a:cs typeface="Arial Narrow" panose="020B0604020202020204" pitchFamily="34" charset="0"/>
              </a:rPr>
              <a:t>MPR</a:t>
            </a:r>
            <a:endParaRPr lang="fr-FR" sz="1200" dirty="0">
              <a:solidFill>
                <a:srgbClr val="737078"/>
              </a:solidFill>
              <a:latin typeface="+mj-lt"/>
              <a:cs typeface="Arial Narrow" panose="020B0604020202020204" pitchFamily="34" charset="0"/>
            </a:endParaRPr>
          </a:p>
        </p:txBody>
      </p:sp>
      <p:graphicFrame>
        <p:nvGraphicFramePr>
          <p:cNvPr id="62" name="Graphique 61">
            <a:extLst>
              <a:ext uri="{FF2B5EF4-FFF2-40B4-BE49-F238E27FC236}">
                <a16:creationId xmlns="" xmlns:a16="http://schemas.microsoft.com/office/drawing/2014/main" id="{9E7A1588-B9CA-DDE4-1AB5-58346A29A634}"/>
              </a:ext>
            </a:extLst>
          </p:cNvPr>
          <p:cNvGraphicFramePr/>
          <p:nvPr>
            <p:extLst>
              <p:ext uri="{D42A27DB-BD31-4B8C-83A1-F6EECF244321}">
                <p14:modId xmlns:p14="http://schemas.microsoft.com/office/powerpoint/2010/main" val="3858272460"/>
              </p:ext>
            </p:extLst>
          </p:nvPr>
        </p:nvGraphicFramePr>
        <p:xfrm>
          <a:off x="7094836" y="2511767"/>
          <a:ext cx="3845606" cy="1410371"/>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 Box 4">
            <a:extLst>
              <a:ext uri="{FF2B5EF4-FFF2-40B4-BE49-F238E27FC236}">
                <a16:creationId xmlns="" xmlns:a16="http://schemas.microsoft.com/office/drawing/2014/main" id="{9A4492D3-1D8D-820A-7A8C-0B0824E51716}"/>
              </a:ext>
            </a:extLst>
          </p:cNvPr>
          <p:cNvSpPr txBox="1">
            <a:spLocks noChangeArrowheads="1"/>
          </p:cNvSpPr>
          <p:nvPr/>
        </p:nvSpPr>
        <p:spPr bwMode="auto">
          <a:xfrm rot="16200000">
            <a:off x="6342022" y="2978145"/>
            <a:ext cx="1368000" cy="21544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800" dirty="0" err="1">
                <a:solidFill>
                  <a:schemeClr val="tx1">
                    <a:lumMod val="65000"/>
                    <a:lumOff val="35000"/>
                  </a:schemeClr>
                </a:solidFill>
                <a:latin typeface="+mn-lt"/>
                <a:ea typeface="+mn-ea"/>
                <a:cs typeface="Arial"/>
              </a:rPr>
              <a:t>Clairance</a:t>
            </a:r>
            <a:r>
              <a:rPr lang="da-DK" sz="800" dirty="0">
                <a:solidFill>
                  <a:schemeClr val="tx1">
                    <a:lumMod val="65000"/>
                    <a:lumOff val="35000"/>
                  </a:schemeClr>
                </a:solidFill>
                <a:latin typeface="+mn-lt"/>
                <a:ea typeface="+mn-ea"/>
                <a:cs typeface="Arial"/>
              </a:rPr>
              <a:t> </a:t>
            </a:r>
            <a:r>
              <a:rPr lang="da-DK" sz="800" dirty="0" err="1">
                <a:solidFill>
                  <a:schemeClr val="tx1">
                    <a:lumMod val="65000"/>
                    <a:lumOff val="35000"/>
                  </a:schemeClr>
                </a:solidFill>
                <a:latin typeface="+mn-lt"/>
                <a:ea typeface="+mn-ea"/>
                <a:cs typeface="Arial"/>
              </a:rPr>
              <a:t>ADNct</a:t>
            </a:r>
            <a:r>
              <a:rPr lang="da-DK" sz="800" dirty="0">
                <a:solidFill>
                  <a:schemeClr val="tx1">
                    <a:lumMod val="65000"/>
                    <a:lumOff val="35000"/>
                  </a:schemeClr>
                </a:solidFill>
                <a:latin typeface="+mn-lt"/>
                <a:ea typeface="+mn-ea"/>
                <a:cs typeface="Arial"/>
              </a:rPr>
              <a:t>, %</a:t>
            </a:r>
          </a:p>
        </p:txBody>
      </p:sp>
      <p:sp>
        <p:nvSpPr>
          <p:cNvPr id="64" name="Forme libre : forme 63">
            <a:extLst>
              <a:ext uri="{FF2B5EF4-FFF2-40B4-BE49-F238E27FC236}">
                <a16:creationId xmlns="" xmlns:a16="http://schemas.microsoft.com/office/drawing/2014/main" id="{0B87CC15-6265-C43E-953E-19784AD51D05}"/>
              </a:ext>
            </a:extLst>
          </p:cNvPr>
          <p:cNvSpPr/>
          <p:nvPr/>
        </p:nvSpPr>
        <p:spPr>
          <a:xfrm>
            <a:off x="7904338" y="2680907"/>
            <a:ext cx="2485382" cy="465840"/>
          </a:xfrm>
          <a:custGeom>
            <a:avLst/>
            <a:gdLst>
              <a:gd name="connsiteX0" fmla="*/ 0 w 2488188"/>
              <a:gd name="connsiteY0" fmla="*/ 510024 h 510024"/>
              <a:gd name="connsiteX1" fmla="*/ 826967 w 2488188"/>
              <a:gd name="connsiteY1" fmla="*/ 3643 h 510024"/>
              <a:gd name="connsiteX2" fmla="*/ 1650292 w 2488188"/>
              <a:gd name="connsiteY2" fmla="*/ 0 h 510024"/>
              <a:gd name="connsiteX3" fmla="*/ 2488188 w 2488188"/>
              <a:gd name="connsiteY3" fmla="*/ 0 h 510024"/>
              <a:gd name="connsiteX0" fmla="*/ 0 w 2479773"/>
              <a:gd name="connsiteY0" fmla="*/ 544454 h 544454"/>
              <a:gd name="connsiteX1" fmla="*/ 826967 w 2479773"/>
              <a:gd name="connsiteY1" fmla="*/ 38073 h 544454"/>
              <a:gd name="connsiteX2" fmla="*/ 1650292 w 2479773"/>
              <a:gd name="connsiteY2" fmla="*/ 34430 h 544454"/>
              <a:gd name="connsiteX3" fmla="*/ 2479773 w 2479773"/>
              <a:gd name="connsiteY3" fmla="*/ 0 h 544454"/>
              <a:gd name="connsiteX0" fmla="*/ 0 w 2482578"/>
              <a:gd name="connsiteY0" fmla="*/ 510024 h 510024"/>
              <a:gd name="connsiteX1" fmla="*/ 826967 w 2482578"/>
              <a:gd name="connsiteY1" fmla="*/ 3643 h 510024"/>
              <a:gd name="connsiteX2" fmla="*/ 1650292 w 2482578"/>
              <a:gd name="connsiteY2" fmla="*/ 0 h 510024"/>
              <a:gd name="connsiteX3" fmla="*/ 2482578 w 2482578"/>
              <a:gd name="connsiteY3" fmla="*/ 148043 h 510024"/>
              <a:gd name="connsiteX0" fmla="*/ 0 w 2482578"/>
              <a:gd name="connsiteY0" fmla="*/ 506381 h 506381"/>
              <a:gd name="connsiteX1" fmla="*/ 826967 w 2482578"/>
              <a:gd name="connsiteY1" fmla="*/ 0 h 506381"/>
              <a:gd name="connsiteX2" fmla="*/ 1653097 w 2482578"/>
              <a:gd name="connsiteY2" fmla="*/ 72101 h 506381"/>
              <a:gd name="connsiteX3" fmla="*/ 2482578 w 2482578"/>
              <a:gd name="connsiteY3" fmla="*/ 144400 h 506381"/>
              <a:gd name="connsiteX0" fmla="*/ 0 w 2482578"/>
              <a:gd name="connsiteY0" fmla="*/ 444409 h 444409"/>
              <a:gd name="connsiteX1" fmla="*/ 826967 w 2482578"/>
              <a:gd name="connsiteY1" fmla="*/ 0 h 444409"/>
              <a:gd name="connsiteX2" fmla="*/ 1653097 w 2482578"/>
              <a:gd name="connsiteY2" fmla="*/ 10129 h 444409"/>
              <a:gd name="connsiteX3" fmla="*/ 2482578 w 2482578"/>
              <a:gd name="connsiteY3" fmla="*/ 82428 h 444409"/>
              <a:gd name="connsiteX0" fmla="*/ 0 w 2485382"/>
              <a:gd name="connsiteY0" fmla="*/ 571796 h 571796"/>
              <a:gd name="connsiteX1" fmla="*/ 829771 w 2485382"/>
              <a:gd name="connsiteY1" fmla="*/ 0 h 571796"/>
              <a:gd name="connsiteX2" fmla="*/ 1655901 w 2485382"/>
              <a:gd name="connsiteY2" fmla="*/ 10129 h 571796"/>
              <a:gd name="connsiteX3" fmla="*/ 2485382 w 2485382"/>
              <a:gd name="connsiteY3" fmla="*/ 82428 h 571796"/>
              <a:gd name="connsiteX0" fmla="*/ 0 w 2485382"/>
              <a:gd name="connsiteY0" fmla="*/ 571796 h 571796"/>
              <a:gd name="connsiteX1" fmla="*/ 829771 w 2485382"/>
              <a:gd name="connsiteY1" fmla="*/ 0 h 571796"/>
              <a:gd name="connsiteX2" fmla="*/ 1655901 w 2485382"/>
              <a:gd name="connsiteY2" fmla="*/ 10129 h 571796"/>
              <a:gd name="connsiteX3" fmla="*/ 2485382 w 2485382"/>
              <a:gd name="connsiteY3" fmla="*/ 82428 h 571796"/>
              <a:gd name="connsiteX0" fmla="*/ 0 w 2485382"/>
              <a:gd name="connsiteY0" fmla="*/ 571796 h 571796"/>
              <a:gd name="connsiteX1" fmla="*/ 829771 w 2485382"/>
              <a:gd name="connsiteY1" fmla="*/ 0 h 571796"/>
              <a:gd name="connsiteX2" fmla="*/ 1655901 w 2485382"/>
              <a:gd name="connsiteY2" fmla="*/ 10129 h 571796"/>
              <a:gd name="connsiteX3" fmla="*/ 2485382 w 2485382"/>
              <a:gd name="connsiteY3" fmla="*/ 82428 h 571796"/>
              <a:gd name="connsiteX0" fmla="*/ 0 w 2485382"/>
              <a:gd name="connsiteY0" fmla="*/ 571796 h 571796"/>
              <a:gd name="connsiteX1" fmla="*/ 829771 w 2485382"/>
              <a:gd name="connsiteY1" fmla="*/ 0 h 571796"/>
              <a:gd name="connsiteX2" fmla="*/ 1655901 w 2485382"/>
              <a:gd name="connsiteY2" fmla="*/ 10129 h 571796"/>
              <a:gd name="connsiteX3" fmla="*/ 2485382 w 2485382"/>
              <a:gd name="connsiteY3" fmla="*/ 82428 h 571796"/>
              <a:gd name="connsiteX0" fmla="*/ 0 w 2485382"/>
              <a:gd name="connsiteY0" fmla="*/ 571796 h 571796"/>
              <a:gd name="connsiteX1" fmla="*/ 829771 w 2485382"/>
              <a:gd name="connsiteY1" fmla="*/ 0 h 571796"/>
              <a:gd name="connsiteX2" fmla="*/ 1655901 w 2485382"/>
              <a:gd name="connsiteY2" fmla="*/ 10129 h 571796"/>
              <a:gd name="connsiteX3" fmla="*/ 2485382 w 2485382"/>
              <a:gd name="connsiteY3" fmla="*/ 82428 h 571796"/>
            </a:gdLst>
            <a:ahLst/>
            <a:cxnLst>
              <a:cxn ang="0">
                <a:pos x="connsiteX0" y="connsiteY0"/>
              </a:cxn>
              <a:cxn ang="0">
                <a:pos x="connsiteX1" y="connsiteY1"/>
              </a:cxn>
              <a:cxn ang="0">
                <a:pos x="connsiteX2" y="connsiteY2"/>
              </a:cxn>
              <a:cxn ang="0">
                <a:pos x="connsiteX3" y="connsiteY3"/>
              </a:cxn>
            </a:cxnLst>
            <a:rect l="l" t="t" r="r" b="b"/>
            <a:pathLst>
              <a:path w="2485382" h="571796">
                <a:moveTo>
                  <a:pt x="0" y="571796"/>
                </a:moveTo>
                <a:lnTo>
                  <a:pt x="829771" y="0"/>
                </a:lnTo>
                <a:lnTo>
                  <a:pt x="1655901" y="10129"/>
                </a:lnTo>
                <a:lnTo>
                  <a:pt x="2485382" y="82428"/>
                </a:lnTo>
              </a:path>
            </a:pathLst>
          </a:custGeom>
          <a:noFill/>
          <a:ln w="444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Forme libre : forme 64">
            <a:extLst>
              <a:ext uri="{FF2B5EF4-FFF2-40B4-BE49-F238E27FC236}">
                <a16:creationId xmlns="" xmlns:a16="http://schemas.microsoft.com/office/drawing/2014/main" id="{5348612E-A714-D7BE-7BD3-ECD9121588DF}"/>
              </a:ext>
            </a:extLst>
          </p:cNvPr>
          <p:cNvSpPr/>
          <p:nvPr/>
        </p:nvSpPr>
        <p:spPr>
          <a:xfrm>
            <a:off x="7911077" y="2691964"/>
            <a:ext cx="2472196" cy="494377"/>
          </a:xfrm>
          <a:custGeom>
            <a:avLst/>
            <a:gdLst>
              <a:gd name="connsiteX0" fmla="*/ 0 w 2491831"/>
              <a:gd name="connsiteY0" fmla="*/ 517310 h 517310"/>
              <a:gd name="connsiteX1" fmla="*/ 841539 w 2491831"/>
              <a:gd name="connsiteY1" fmla="*/ 76503 h 517310"/>
              <a:gd name="connsiteX2" fmla="*/ 1664864 w 2491831"/>
              <a:gd name="connsiteY2" fmla="*/ 0 h 517310"/>
              <a:gd name="connsiteX3" fmla="*/ 2491831 w 2491831"/>
              <a:gd name="connsiteY3" fmla="*/ 7286 h 517310"/>
              <a:gd name="connsiteX0" fmla="*/ 0 w 2480611"/>
              <a:gd name="connsiteY0" fmla="*/ 686011 h 686011"/>
              <a:gd name="connsiteX1" fmla="*/ 830319 w 2480611"/>
              <a:gd name="connsiteY1" fmla="*/ 76503 h 686011"/>
              <a:gd name="connsiteX2" fmla="*/ 1653644 w 2480611"/>
              <a:gd name="connsiteY2" fmla="*/ 0 h 686011"/>
              <a:gd name="connsiteX3" fmla="*/ 2480611 w 2480611"/>
              <a:gd name="connsiteY3" fmla="*/ 7286 h 686011"/>
              <a:gd name="connsiteX0" fmla="*/ 0 w 2480611"/>
              <a:gd name="connsiteY0" fmla="*/ 686011 h 686011"/>
              <a:gd name="connsiteX1" fmla="*/ 819100 w 2480611"/>
              <a:gd name="connsiteY1" fmla="*/ 241762 h 686011"/>
              <a:gd name="connsiteX2" fmla="*/ 1653644 w 2480611"/>
              <a:gd name="connsiteY2" fmla="*/ 0 h 686011"/>
              <a:gd name="connsiteX3" fmla="*/ 2480611 w 2480611"/>
              <a:gd name="connsiteY3" fmla="*/ 7286 h 686011"/>
              <a:gd name="connsiteX0" fmla="*/ 0 w 2480611"/>
              <a:gd name="connsiteY0" fmla="*/ 678725 h 678725"/>
              <a:gd name="connsiteX1" fmla="*/ 819100 w 2480611"/>
              <a:gd name="connsiteY1" fmla="*/ 234476 h 678725"/>
              <a:gd name="connsiteX2" fmla="*/ 1650839 w 2480611"/>
              <a:gd name="connsiteY2" fmla="*/ 71901 h 678725"/>
              <a:gd name="connsiteX3" fmla="*/ 2480611 w 2480611"/>
              <a:gd name="connsiteY3" fmla="*/ 0 h 678725"/>
              <a:gd name="connsiteX0" fmla="*/ 0 w 2483416"/>
              <a:gd name="connsiteY0" fmla="*/ 606824 h 606824"/>
              <a:gd name="connsiteX1" fmla="*/ 819100 w 2483416"/>
              <a:gd name="connsiteY1" fmla="*/ 162575 h 606824"/>
              <a:gd name="connsiteX2" fmla="*/ 1650839 w 2483416"/>
              <a:gd name="connsiteY2" fmla="*/ 0 h 606824"/>
              <a:gd name="connsiteX3" fmla="*/ 2483416 w 2483416"/>
              <a:gd name="connsiteY3" fmla="*/ 69257 h 606824"/>
              <a:gd name="connsiteX0" fmla="*/ 0 w 2472196"/>
              <a:gd name="connsiteY0" fmla="*/ 606824 h 606824"/>
              <a:gd name="connsiteX1" fmla="*/ 819100 w 2472196"/>
              <a:gd name="connsiteY1" fmla="*/ 162575 h 606824"/>
              <a:gd name="connsiteX2" fmla="*/ 1650839 w 2472196"/>
              <a:gd name="connsiteY2" fmla="*/ 0 h 606824"/>
              <a:gd name="connsiteX3" fmla="*/ 2472196 w 2472196"/>
              <a:gd name="connsiteY3" fmla="*/ 7284 h 606824"/>
              <a:gd name="connsiteX0" fmla="*/ 0 w 2472196"/>
              <a:gd name="connsiteY0" fmla="*/ 606824 h 606824"/>
              <a:gd name="connsiteX1" fmla="*/ 819100 w 2472196"/>
              <a:gd name="connsiteY1" fmla="*/ 162575 h 606824"/>
              <a:gd name="connsiteX2" fmla="*/ 1650839 w 2472196"/>
              <a:gd name="connsiteY2" fmla="*/ 0 h 606824"/>
              <a:gd name="connsiteX3" fmla="*/ 2472196 w 2472196"/>
              <a:gd name="connsiteY3" fmla="*/ 7284 h 606824"/>
              <a:gd name="connsiteX0" fmla="*/ 0 w 2472196"/>
              <a:gd name="connsiteY0" fmla="*/ 606824 h 606824"/>
              <a:gd name="connsiteX1" fmla="*/ 819100 w 2472196"/>
              <a:gd name="connsiteY1" fmla="*/ 162575 h 606824"/>
              <a:gd name="connsiteX2" fmla="*/ 1650839 w 2472196"/>
              <a:gd name="connsiteY2" fmla="*/ 0 h 606824"/>
              <a:gd name="connsiteX3" fmla="*/ 2472196 w 2472196"/>
              <a:gd name="connsiteY3" fmla="*/ 7284 h 606824"/>
              <a:gd name="connsiteX0" fmla="*/ 0 w 2472196"/>
              <a:gd name="connsiteY0" fmla="*/ 606824 h 606824"/>
              <a:gd name="connsiteX1" fmla="*/ 819100 w 2472196"/>
              <a:gd name="connsiteY1" fmla="*/ 162575 h 606824"/>
              <a:gd name="connsiteX2" fmla="*/ 1650839 w 2472196"/>
              <a:gd name="connsiteY2" fmla="*/ 0 h 606824"/>
              <a:gd name="connsiteX3" fmla="*/ 2472196 w 2472196"/>
              <a:gd name="connsiteY3" fmla="*/ 7284 h 606824"/>
            </a:gdLst>
            <a:ahLst/>
            <a:cxnLst>
              <a:cxn ang="0">
                <a:pos x="connsiteX0" y="connsiteY0"/>
              </a:cxn>
              <a:cxn ang="0">
                <a:pos x="connsiteX1" y="connsiteY1"/>
              </a:cxn>
              <a:cxn ang="0">
                <a:pos x="connsiteX2" y="connsiteY2"/>
              </a:cxn>
              <a:cxn ang="0">
                <a:pos x="connsiteX3" y="connsiteY3"/>
              </a:cxn>
            </a:cxnLst>
            <a:rect l="l" t="t" r="r" b="b"/>
            <a:pathLst>
              <a:path w="2472196" h="606824">
                <a:moveTo>
                  <a:pt x="0" y="606824"/>
                </a:moveTo>
                <a:lnTo>
                  <a:pt x="819100" y="162575"/>
                </a:lnTo>
                <a:lnTo>
                  <a:pt x="1650839" y="0"/>
                </a:lnTo>
                <a:lnTo>
                  <a:pt x="2472196" y="7284"/>
                </a:lnTo>
              </a:path>
            </a:pathLst>
          </a:custGeom>
          <a:noFill/>
          <a:ln w="444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Forme libre : forme 65">
            <a:extLst>
              <a:ext uri="{FF2B5EF4-FFF2-40B4-BE49-F238E27FC236}">
                <a16:creationId xmlns="" xmlns:a16="http://schemas.microsoft.com/office/drawing/2014/main" id="{F4860D10-6FB5-7946-61D6-BD6A18D8633F}"/>
              </a:ext>
            </a:extLst>
          </p:cNvPr>
          <p:cNvSpPr/>
          <p:nvPr/>
        </p:nvSpPr>
        <p:spPr>
          <a:xfrm>
            <a:off x="7899855" y="3246349"/>
            <a:ext cx="2467425" cy="222204"/>
          </a:xfrm>
          <a:custGeom>
            <a:avLst/>
            <a:gdLst>
              <a:gd name="connsiteX0" fmla="*/ 0 w 2495474"/>
              <a:gd name="connsiteY0" fmla="*/ 411662 h 411662"/>
              <a:gd name="connsiteX1" fmla="*/ 841539 w 2495474"/>
              <a:gd name="connsiteY1" fmla="*/ 174865 h 411662"/>
              <a:gd name="connsiteX2" fmla="*/ 1664864 w 2495474"/>
              <a:gd name="connsiteY2" fmla="*/ 21858 h 411662"/>
              <a:gd name="connsiteX3" fmla="*/ 2495474 w 2495474"/>
              <a:gd name="connsiteY3" fmla="*/ 0 h 411662"/>
              <a:gd name="connsiteX0" fmla="*/ 0 w 2495474"/>
              <a:gd name="connsiteY0" fmla="*/ 411662 h 411662"/>
              <a:gd name="connsiteX1" fmla="*/ 833124 w 2495474"/>
              <a:gd name="connsiteY1" fmla="*/ 267824 h 411662"/>
              <a:gd name="connsiteX2" fmla="*/ 1664864 w 2495474"/>
              <a:gd name="connsiteY2" fmla="*/ 21858 h 411662"/>
              <a:gd name="connsiteX3" fmla="*/ 2495474 w 2495474"/>
              <a:gd name="connsiteY3" fmla="*/ 0 h 411662"/>
              <a:gd name="connsiteX0" fmla="*/ 0 w 2495474"/>
              <a:gd name="connsiteY0" fmla="*/ 411662 h 411662"/>
              <a:gd name="connsiteX1" fmla="*/ 833124 w 2495474"/>
              <a:gd name="connsiteY1" fmla="*/ 267824 h 411662"/>
              <a:gd name="connsiteX2" fmla="*/ 1653644 w 2495474"/>
              <a:gd name="connsiteY2" fmla="*/ 138917 h 411662"/>
              <a:gd name="connsiteX3" fmla="*/ 2495474 w 2495474"/>
              <a:gd name="connsiteY3" fmla="*/ 0 h 411662"/>
              <a:gd name="connsiteX0" fmla="*/ 0 w 2467425"/>
              <a:gd name="connsiteY0" fmla="*/ 272745 h 272745"/>
              <a:gd name="connsiteX1" fmla="*/ 833124 w 2467425"/>
              <a:gd name="connsiteY1" fmla="*/ 128907 h 272745"/>
              <a:gd name="connsiteX2" fmla="*/ 1653644 w 2467425"/>
              <a:gd name="connsiteY2" fmla="*/ 0 h 272745"/>
              <a:gd name="connsiteX3" fmla="*/ 2467425 w 2467425"/>
              <a:gd name="connsiteY3" fmla="*/ 16013 h 272745"/>
              <a:gd name="connsiteX0" fmla="*/ 0 w 2467425"/>
              <a:gd name="connsiteY0" fmla="*/ 272745 h 272745"/>
              <a:gd name="connsiteX1" fmla="*/ 833124 w 2467425"/>
              <a:gd name="connsiteY1" fmla="*/ 128907 h 272745"/>
              <a:gd name="connsiteX2" fmla="*/ 1653644 w 2467425"/>
              <a:gd name="connsiteY2" fmla="*/ 0 h 272745"/>
              <a:gd name="connsiteX3" fmla="*/ 2467425 w 2467425"/>
              <a:gd name="connsiteY3" fmla="*/ 16013 h 272745"/>
              <a:gd name="connsiteX0" fmla="*/ 0 w 2467425"/>
              <a:gd name="connsiteY0" fmla="*/ 272745 h 272745"/>
              <a:gd name="connsiteX1" fmla="*/ 833124 w 2467425"/>
              <a:gd name="connsiteY1" fmla="*/ 128907 h 272745"/>
              <a:gd name="connsiteX2" fmla="*/ 1653644 w 2467425"/>
              <a:gd name="connsiteY2" fmla="*/ 0 h 272745"/>
              <a:gd name="connsiteX3" fmla="*/ 2467425 w 2467425"/>
              <a:gd name="connsiteY3" fmla="*/ 16013 h 272745"/>
              <a:gd name="connsiteX0" fmla="*/ 0 w 2467425"/>
              <a:gd name="connsiteY0" fmla="*/ 272745 h 272745"/>
              <a:gd name="connsiteX1" fmla="*/ 833124 w 2467425"/>
              <a:gd name="connsiteY1" fmla="*/ 128907 h 272745"/>
              <a:gd name="connsiteX2" fmla="*/ 1653644 w 2467425"/>
              <a:gd name="connsiteY2" fmla="*/ 0 h 272745"/>
              <a:gd name="connsiteX3" fmla="*/ 2467425 w 2467425"/>
              <a:gd name="connsiteY3" fmla="*/ 16013 h 272745"/>
              <a:gd name="connsiteX0" fmla="*/ 0 w 2467425"/>
              <a:gd name="connsiteY0" fmla="*/ 272745 h 272745"/>
              <a:gd name="connsiteX1" fmla="*/ 833124 w 2467425"/>
              <a:gd name="connsiteY1" fmla="*/ 128907 h 272745"/>
              <a:gd name="connsiteX2" fmla="*/ 1653644 w 2467425"/>
              <a:gd name="connsiteY2" fmla="*/ 0 h 272745"/>
              <a:gd name="connsiteX3" fmla="*/ 2467425 w 2467425"/>
              <a:gd name="connsiteY3" fmla="*/ 16013 h 272745"/>
            </a:gdLst>
            <a:ahLst/>
            <a:cxnLst>
              <a:cxn ang="0">
                <a:pos x="connsiteX0" y="connsiteY0"/>
              </a:cxn>
              <a:cxn ang="0">
                <a:pos x="connsiteX1" y="connsiteY1"/>
              </a:cxn>
              <a:cxn ang="0">
                <a:pos x="connsiteX2" y="connsiteY2"/>
              </a:cxn>
              <a:cxn ang="0">
                <a:pos x="connsiteX3" y="connsiteY3"/>
              </a:cxn>
            </a:cxnLst>
            <a:rect l="l" t="t" r="r" b="b"/>
            <a:pathLst>
              <a:path w="2467425" h="272745">
                <a:moveTo>
                  <a:pt x="0" y="272745"/>
                </a:moveTo>
                <a:lnTo>
                  <a:pt x="833124" y="128907"/>
                </a:lnTo>
                <a:lnTo>
                  <a:pt x="1653644" y="0"/>
                </a:lnTo>
                <a:lnTo>
                  <a:pt x="2467425" y="16013"/>
                </a:lnTo>
              </a:path>
            </a:pathLst>
          </a:custGeom>
          <a:noFill/>
          <a:ln w="25400" cap="rnd">
            <a:solidFill>
              <a:schemeClr val="bg2"/>
            </a:solidFill>
            <a:prstDash val="sys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Forme libre : forme 66">
            <a:extLst>
              <a:ext uri="{FF2B5EF4-FFF2-40B4-BE49-F238E27FC236}">
                <a16:creationId xmlns="" xmlns:a16="http://schemas.microsoft.com/office/drawing/2014/main" id="{4B2B1EF3-1D3E-16C9-D42D-80451BCAEE4F}"/>
              </a:ext>
            </a:extLst>
          </p:cNvPr>
          <p:cNvSpPr/>
          <p:nvPr/>
        </p:nvSpPr>
        <p:spPr>
          <a:xfrm>
            <a:off x="7888635" y="3313606"/>
            <a:ext cx="2473035" cy="156779"/>
          </a:xfrm>
          <a:custGeom>
            <a:avLst/>
            <a:gdLst>
              <a:gd name="connsiteX0" fmla="*/ 0 w 2495474"/>
              <a:gd name="connsiteY0" fmla="*/ 244083 h 244083"/>
              <a:gd name="connsiteX1" fmla="*/ 852468 w 2495474"/>
              <a:gd name="connsiteY1" fmla="*/ 76504 h 244083"/>
              <a:gd name="connsiteX2" fmla="*/ 1661221 w 2495474"/>
              <a:gd name="connsiteY2" fmla="*/ 0 h 244083"/>
              <a:gd name="connsiteX3" fmla="*/ 2495474 w 2495474"/>
              <a:gd name="connsiteY3" fmla="*/ 83790 h 244083"/>
              <a:gd name="connsiteX0" fmla="*/ 0 w 2506694"/>
              <a:gd name="connsiteY0" fmla="*/ 306055 h 306055"/>
              <a:gd name="connsiteX1" fmla="*/ 863688 w 2506694"/>
              <a:gd name="connsiteY1" fmla="*/ 76504 h 306055"/>
              <a:gd name="connsiteX2" fmla="*/ 1672441 w 2506694"/>
              <a:gd name="connsiteY2" fmla="*/ 0 h 306055"/>
              <a:gd name="connsiteX3" fmla="*/ 2506694 w 2506694"/>
              <a:gd name="connsiteY3" fmla="*/ 83790 h 306055"/>
              <a:gd name="connsiteX0" fmla="*/ 0 w 2506694"/>
              <a:gd name="connsiteY0" fmla="*/ 306055 h 306055"/>
              <a:gd name="connsiteX1" fmla="*/ 838443 w 2506694"/>
              <a:gd name="connsiteY1" fmla="*/ 217662 h 306055"/>
              <a:gd name="connsiteX2" fmla="*/ 1672441 w 2506694"/>
              <a:gd name="connsiteY2" fmla="*/ 0 h 306055"/>
              <a:gd name="connsiteX3" fmla="*/ 2506694 w 2506694"/>
              <a:gd name="connsiteY3" fmla="*/ 83790 h 306055"/>
              <a:gd name="connsiteX0" fmla="*/ 0 w 2506694"/>
              <a:gd name="connsiteY0" fmla="*/ 222265 h 222265"/>
              <a:gd name="connsiteX1" fmla="*/ 838443 w 2506694"/>
              <a:gd name="connsiteY1" fmla="*/ 133872 h 222265"/>
              <a:gd name="connsiteX2" fmla="*/ 1647197 w 2506694"/>
              <a:gd name="connsiteY2" fmla="*/ 29826 h 222265"/>
              <a:gd name="connsiteX3" fmla="*/ 2506694 w 2506694"/>
              <a:gd name="connsiteY3" fmla="*/ 0 h 222265"/>
              <a:gd name="connsiteX0" fmla="*/ 0 w 2473035"/>
              <a:gd name="connsiteY0" fmla="*/ 192439 h 192439"/>
              <a:gd name="connsiteX1" fmla="*/ 838443 w 2473035"/>
              <a:gd name="connsiteY1" fmla="*/ 104046 h 192439"/>
              <a:gd name="connsiteX2" fmla="*/ 1647197 w 2473035"/>
              <a:gd name="connsiteY2" fmla="*/ 0 h 192439"/>
              <a:gd name="connsiteX3" fmla="*/ 2473035 w 2473035"/>
              <a:gd name="connsiteY3" fmla="*/ 83790 h 192439"/>
              <a:gd name="connsiteX0" fmla="*/ 0 w 2473035"/>
              <a:gd name="connsiteY0" fmla="*/ 192439 h 192439"/>
              <a:gd name="connsiteX1" fmla="*/ 838443 w 2473035"/>
              <a:gd name="connsiteY1" fmla="*/ 104046 h 192439"/>
              <a:gd name="connsiteX2" fmla="*/ 1647197 w 2473035"/>
              <a:gd name="connsiteY2" fmla="*/ 0 h 192439"/>
              <a:gd name="connsiteX3" fmla="*/ 2473035 w 2473035"/>
              <a:gd name="connsiteY3" fmla="*/ 83790 h 192439"/>
              <a:gd name="connsiteX0" fmla="*/ 0 w 2473035"/>
              <a:gd name="connsiteY0" fmla="*/ 192439 h 192439"/>
              <a:gd name="connsiteX1" fmla="*/ 838443 w 2473035"/>
              <a:gd name="connsiteY1" fmla="*/ 104046 h 192439"/>
              <a:gd name="connsiteX2" fmla="*/ 1647197 w 2473035"/>
              <a:gd name="connsiteY2" fmla="*/ 0 h 192439"/>
              <a:gd name="connsiteX3" fmla="*/ 2473035 w 2473035"/>
              <a:gd name="connsiteY3" fmla="*/ 83790 h 192439"/>
              <a:gd name="connsiteX0" fmla="*/ 0 w 2473035"/>
              <a:gd name="connsiteY0" fmla="*/ 192439 h 192439"/>
              <a:gd name="connsiteX1" fmla="*/ 838443 w 2473035"/>
              <a:gd name="connsiteY1" fmla="*/ 104046 h 192439"/>
              <a:gd name="connsiteX2" fmla="*/ 1647197 w 2473035"/>
              <a:gd name="connsiteY2" fmla="*/ 0 h 192439"/>
              <a:gd name="connsiteX3" fmla="*/ 2473035 w 2473035"/>
              <a:gd name="connsiteY3" fmla="*/ 83790 h 192439"/>
              <a:gd name="connsiteX0" fmla="*/ 0 w 2473035"/>
              <a:gd name="connsiteY0" fmla="*/ 192439 h 192439"/>
              <a:gd name="connsiteX1" fmla="*/ 838443 w 2473035"/>
              <a:gd name="connsiteY1" fmla="*/ 104046 h 192439"/>
              <a:gd name="connsiteX2" fmla="*/ 1647197 w 2473035"/>
              <a:gd name="connsiteY2" fmla="*/ 0 h 192439"/>
              <a:gd name="connsiteX3" fmla="*/ 2473035 w 2473035"/>
              <a:gd name="connsiteY3" fmla="*/ 83790 h 192439"/>
            </a:gdLst>
            <a:ahLst/>
            <a:cxnLst>
              <a:cxn ang="0">
                <a:pos x="connsiteX0" y="connsiteY0"/>
              </a:cxn>
              <a:cxn ang="0">
                <a:pos x="connsiteX1" y="connsiteY1"/>
              </a:cxn>
              <a:cxn ang="0">
                <a:pos x="connsiteX2" y="connsiteY2"/>
              </a:cxn>
              <a:cxn ang="0">
                <a:pos x="connsiteX3" y="connsiteY3"/>
              </a:cxn>
            </a:cxnLst>
            <a:rect l="l" t="t" r="r" b="b"/>
            <a:pathLst>
              <a:path w="2473035" h="192439">
                <a:moveTo>
                  <a:pt x="0" y="192439"/>
                </a:moveTo>
                <a:lnTo>
                  <a:pt x="838443" y="104046"/>
                </a:lnTo>
                <a:lnTo>
                  <a:pt x="1647197" y="0"/>
                </a:lnTo>
                <a:lnTo>
                  <a:pt x="2473035" y="83790"/>
                </a:lnTo>
              </a:path>
            </a:pathLst>
          </a:custGeom>
          <a:noFill/>
          <a:ln w="25400" cap="rnd">
            <a:solidFill>
              <a:schemeClr val="tx1">
                <a:lumMod val="50000"/>
                <a:lumOff val="50000"/>
              </a:schemeClr>
            </a:solidFill>
            <a:prstDash val="sysDash"/>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8" name="Groupe 67">
            <a:extLst>
              <a:ext uri="{FF2B5EF4-FFF2-40B4-BE49-F238E27FC236}">
                <a16:creationId xmlns="" xmlns:a16="http://schemas.microsoft.com/office/drawing/2014/main" id="{7B152880-BA14-267B-93F0-FEE346AD56EB}"/>
              </a:ext>
            </a:extLst>
          </p:cNvPr>
          <p:cNvGrpSpPr/>
          <p:nvPr/>
        </p:nvGrpSpPr>
        <p:grpSpPr>
          <a:xfrm>
            <a:off x="7194272" y="2006263"/>
            <a:ext cx="2370323" cy="346070"/>
            <a:chOff x="6595441" y="2289441"/>
            <a:chExt cx="2370323" cy="346070"/>
          </a:xfrm>
        </p:grpSpPr>
        <p:sp>
          <p:nvSpPr>
            <p:cNvPr id="69" name="ZoneTexte 68">
              <a:extLst>
                <a:ext uri="{FF2B5EF4-FFF2-40B4-BE49-F238E27FC236}">
                  <a16:creationId xmlns="" xmlns:a16="http://schemas.microsoft.com/office/drawing/2014/main" id="{0E307241-6269-D7CE-DC6C-478170240C3B}"/>
                </a:ext>
              </a:extLst>
            </p:cNvPr>
            <p:cNvSpPr txBox="1"/>
            <p:nvPr/>
          </p:nvSpPr>
          <p:spPr>
            <a:xfrm>
              <a:off x="6775447" y="2289441"/>
              <a:ext cx="773399"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err="1">
                  <a:latin typeface="+mj-lt"/>
                  <a:cs typeface="Arial Narrow" panose="020B0604020202020204" pitchFamily="34" charset="0"/>
                </a:rPr>
                <a:t>Durva</a:t>
              </a:r>
              <a:endParaRPr lang="fr-FR" sz="800" dirty="0">
                <a:latin typeface="+mj-lt"/>
                <a:cs typeface="Arial Narrow" panose="020B0604020202020204" pitchFamily="34" charset="0"/>
              </a:endParaRPr>
            </a:p>
          </p:txBody>
        </p:sp>
        <p:cxnSp>
          <p:nvCxnSpPr>
            <p:cNvPr id="70" name="Connecteur droit 69">
              <a:extLst>
                <a:ext uri="{FF2B5EF4-FFF2-40B4-BE49-F238E27FC236}">
                  <a16:creationId xmlns="" xmlns:a16="http://schemas.microsoft.com/office/drawing/2014/main" id="{BC942B4F-4BBC-69E6-3ABF-72909BC9ECC1}"/>
                </a:ext>
              </a:extLst>
            </p:cNvPr>
            <p:cNvCxnSpPr>
              <a:cxnSpLocks/>
            </p:cNvCxnSpPr>
            <p:nvPr/>
          </p:nvCxnSpPr>
          <p:spPr>
            <a:xfrm flipV="1">
              <a:off x="6595441" y="2397163"/>
              <a:ext cx="1977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 xmlns:a16="http://schemas.microsoft.com/office/drawing/2014/main" id="{C78BC889-1FC6-B1D4-8BB8-62DC4F19FC6E}"/>
                </a:ext>
              </a:extLst>
            </p:cNvPr>
            <p:cNvSpPr txBox="1"/>
            <p:nvPr/>
          </p:nvSpPr>
          <p:spPr>
            <a:xfrm>
              <a:off x="6775447" y="2420067"/>
              <a:ext cx="919631"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a:latin typeface="+mj-lt"/>
                  <a:cs typeface="Arial Narrow" panose="020B0604020202020204" pitchFamily="34" charset="0"/>
                </a:rPr>
                <a:t>Placebo</a:t>
              </a:r>
            </a:p>
          </p:txBody>
        </p:sp>
        <p:cxnSp>
          <p:nvCxnSpPr>
            <p:cNvPr id="72" name="Connecteur droit 71">
              <a:extLst>
                <a:ext uri="{FF2B5EF4-FFF2-40B4-BE49-F238E27FC236}">
                  <a16:creationId xmlns="" xmlns:a16="http://schemas.microsoft.com/office/drawing/2014/main" id="{77487800-6250-4677-9495-1276F1BCA931}"/>
                </a:ext>
              </a:extLst>
            </p:cNvPr>
            <p:cNvCxnSpPr>
              <a:cxnSpLocks/>
            </p:cNvCxnSpPr>
            <p:nvPr/>
          </p:nvCxnSpPr>
          <p:spPr>
            <a:xfrm flipV="1">
              <a:off x="6595441" y="2527789"/>
              <a:ext cx="197700"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 xmlns:a16="http://schemas.microsoft.com/office/drawing/2014/main" id="{FDF4BD59-F1F0-F3FD-36D3-9A9F96C91CB1}"/>
                </a:ext>
              </a:extLst>
            </p:cNvPr>
            <p:cNvSpPr txBox="1"/>
            <p:nvPr/>
          </p:nvSpPr>
          <p:spPr>
            <a:xfrm>
              <a:off x="8046133" y="2289441"/>
              <a:ext cx="773399"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err="1">
                  <a:latin typeface="+mj-lt"/>
                  <a:cs typeface="Arial Narrow" panose="020B0604020202020204" pitchFamily="34" charset="0"/>
                </a:rPr>
                <a:t>pCR</a:t>
              </a:r>
              <a:endParaRPr lang="fr-FR" sz="800" dirty="0">
                <a:latin typeface="+mj-lt"/>
                <a:cs typeface="Arial Narrow" panose="020B0604020202020204" pitchFamily="34" charset="0"/>
              </a:endParaRPr>
            </a:p>
          </p:txBody>
        </p:sp>
        <p:cxnSp>
          <p:nvCxnSpPr>
            <p:cNvPr id="74" name="Connecteur droit 73">
              <a:extLst>
                <a:ext uri="{FF2B5EF4-FFF2-40B4-BE49-F238E27FC236}">
                  <a16:creationId xmlns="" xmlns:a16="http://schemas.microsoft.com/office/drawing/2014/main" id="{6168E18C-3FF2-1A39-2B8F-D409FA846CC3}"/>
                </a:ext>
              </a:extLst>
            </p:cNvPr>
            <p:cNvCxnSpPr>
              <a:cxnSpLocks/>
            </p:cNvCxnSpPr>
            <p:nvPr/>
          </p:nvCxnSpPr>
          <p:spPr>
            <a:xfrm flipV="1">
              <a:off x="7866127" y="2397163"/>
              <a:ext cx="1977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 xmlns:a16="http://schemas.microsoft.com/office/drawing/2014/main" id="{1EF1A358-763E-8F91-28E7-BAE75E080917}"/>
                </a:ext>
              </a:extLst>
            </p:cNvPr>
            <p:cNvSpPr txBox="1"/>
            <p:nvPr/>
          </p:nvSpPr>
          <p:spPr>
            <a:xfrm>
              <a:off x="8046133" y="2420067"/>
              <a:ext cx="919631" cy="215444"/>
            </a:xfrm>
            <a:prstGeom prst="rect">
              <a:avLst/>
            </a:prstGeom>
            <a:no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e-DE" sz="800" dirty="0">
                  <a:latin typeface="+mj-lt"/>
                  <a:cs typeface="Arial Narrow" panose="020B0604020202020204" pitchFamily="34" charset="0"/>
                </a:rPr>
                <a:t>Non </a:t>
              </a:r>
              <a:r>
                <a:rPr lang="de-DE" sz="800" dirty="0" err="1">
                  <a:latin typeface="+mj-lt"/>
                  <a:cs typeface="Arial Narrow" panose="020B0604020202020204" pitchFamily="34" charset="0"/>
                </a:rPr>
                <a:t>pCR</a:t>
              </a:r>
              <a:endParaRPr lang="de-DE" sz="800" dirty="0">
                <a:latin typeface="+mj-lt"/>
                <a:cs typeface="Arial Narrow" panose="020B0604020202020204" pitchFamily="34" charset="0"/>
              </a:endParaRPr>
            </a:p>
          </p:txBody>
        </p:sp>
        <p:cxnSp>
          <p:nvCxnSpPr>
            <p:cNvPr id="76" name="Connecteur droit 75">
              <a:extLst>
                <a:ext uri="{FF2B5EF4-FFF2-40B4-BE49-F238E27FC236}">
                  <a16:creationId xmlns="" xmlns:a16="http://schemas.microsoft.com/office/drawing/2014/main" id="{1DFFF3AF-3F63-01AB-BDD8-F9DE05C39BB8}"/>
                </a:ext>
              </a:extLst>
            </p:cNvPr>
            <p:cNvCxnSpPr>
              <a:cxnSpLocks/>
            </p:cNvCxnSpPr>
            <p:nvPr/>
          </p:nvCxnSpPr>
          <p:spPr>
            <a:xfrm flipV="1">
              <a:off x="7866127" y="2527789"/>
              <a:ext cx="1977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461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dirty="0"/>
              <a:t>Etude AEGEAN</a:t>
            </a:r>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10409866" cy="3692587"/>
          </a:xfrm>
        </p:spPr>
        <p:txBody>
          <a:bodyPr vert="horz" lIns="91440" tIns="45720" rIns="91440" bIns="45720" rtlCol="0" anchor="t">
            <a:noAutofit/>
          </a:bodyPr>
          <a:lstStyle/>
          <a:p>
            <a:pPr>
              <a:spcAft>
                <a:spcPts val="1800"/>
              </a:spcAft>
            </a:pPr>
            <a:r>
              <a:rPr lang="fr-FR" dirty="0"/>
              <a:t>Clearance de l'</a:t>
            </a:r>
            <a:r>
              <a:rPr lang="fr-FR" dirty="0" err="1"/>
              <a:t>ADNtc</a:t>
            </a:r>
            <a:r>
              <a:rPr lang="fr-FR" dirty="0"/>
              <a:t> corrélée à la réponse histologique</a:t>
            </a:r>
          </a:p>
          <a:p>
            <a:pPr>
              <a:spcAft>
                <a:spcPts val="600"/>
              </a:spcAft>
            </a:pPr>
            <a:r>
              <a:rPr lang="fr-FR" dirty="0"/>
              <a:t>Valeur prédictive suffisante pour guider les choix : chirurgie </a:t>
            </a:r>
            <a:r>
              <a:rPr lang="fr-FR" i="1" dirty="0"/>
              <a:t>versus </a:t>
            </a:r>
            <a:r>
              <a:rPr lang="fr-FR" dirty="0"/>
              <a:t>surveillance ??</a:t>
            </a:r>
          </a:p>
          <a:p>
            <a:pPr>
              <a:spcAft>
                <a:spcPts val="600"/>
              </a:spcAft>
            </a:pPr>
            <a:r>
              <a:rPr lang="fr-FR" dirty="0" err="1"/>
              <a:t>Surrogate</a:t>
            </a:r>
            <a:r>
              <a:rPr lang="fr-FR" dirty="0"/>
              <a:t>  marqueur d'un déjà </a:t>
            </a:r>
            <a:r>
              <a:rPr lang="fr-FR" dirty="0" err="1"/>
              <a:t>surrogate</a:t>
            </a:r>
            <a:r>
              <a:rPr lang="fr-FR" dirty="0"/>
              <a:t> marqueur de la survie </a:t>
            </a:r>
          </a:p>
          <a:p>
            <a:pPr marL="358775" lvl="1" indent="0">
              <a:spcAft>
                <a:spcPts val="600"/>
              </a:spcAft>
              <a:buNone/>
            </a:pPr>
            <a:endParaRPr lang="fr-FR" dirty="0">
              <a:solidFill>
                <a:schemeClr val="tx1"/>
              </a:solidFill>
            </a:endParaRP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M. </a:t>
            </a:r>
            <a:r>
              <a:rPr lang="fr-FR" dirty="0" err="1"/>
              <a:t>Reck</a:t>
            </a:r>
            <a:r>
              <a:rPr lang="fr-FR" dirty="0"/>
              <a:t> et al. </a:t>
            </a:r>
            <a:r>
              <a:rPr lang="fr-FR" dirty="0" smtClean="0"/>
              <a:t>ESMO</a:t>
            </a:r>
            <a:r>
              <a:rPr lang="fr-FR" baseline="30000" dirty="0" smtClean="0"/>
              <a:t>®</a:t>
            </a:r>
            <a:r>
              <a:rPr lang="fr-FR" dirty="0" smtClean="0"/>
              <a:t> </a:t>
            </a:r>
            <a:r>
              <a:rPr lang="fr-FR" dirty="0"/>
              <a:t>2023 Abs</a:t>
            </a:r>
            <a:r>
              <a:rPr lang="fr-FR" dirty="0" smtClean="0"/>
              <a:t>. #</a:t>
            </a:r>
            <a:r>
              <a:rPr lang="fr-FR" dirty="0"/>
              <a:t>LBA59</a:t>
            </a:r>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13322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a:xfrm>
            <a:off x="1306583" y="1944913"/>
            <a:ext cx="10720660" cy="1690915"/>
          </a:xfrm>
        </p:spPr>
        <p:txBody>
          <a:bodyPr/>
          <a:lstStyle/>
          <a:p>
            <a:r>
              <a:rPr lang="fr-FR" sz="7200" dirty="0"/>
              <a:t>CBNPC non </a:t>
            </a:r>
            <a:r>
              <a:rPr lang="fr-FR" sz="7200" dirty="0" err="1"/>
              <a:t>résécables</a:t>
            </a:r>
            <a:endParaRPr lang="fr-FR" sz="7200" dirty="0"/>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83496" y="3576007"/>
            <a:ext cx="10370160" cy="1690915"/>
          </a:xfrm>
        </p:spPr>
        <p:txBody>
          <a:bodyPr/>
          <a:lstStyle/>
          <a:p>
            <a:endParaRPr lang="fr-FR" i="1" dirty="0"/>
          </a:p>
        </p:txBody>
      </p:sp>
    </p:spTree>
    <p:extLst>
      <p:ext uri="{BB962C8B-B14F-4D97-AF65-F5344CB8AC3E}">
        <p14:creationId xmlns:p14="http://schemas.microsoft.com/office/powerpoint/2010/main" val="149847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4F32ADB8-AA7B-116D-9B5C-10CA66595052}"/>
              </a:ext>
            </a:extLst>
          </p:cNvPr>
          <p:cNvSpPr>
            <a:spLocks noGrp="1"/>
          </p:cNvSpPr>
          <p:nvPr>
            <p:ph type="title"/>
          </p:nvPr>
        </p:nvSpPr>
        <p:spPr/>
        <p:txBody>
          <a:bodyPr/>
          <a:lstStyle/>
          <a:p>
            <a:r>
              <a:rPr lang="fr-FR" dirty="0"/>
              <a:t>Liens d’intérêts</a:t>
            </a:r>
          </a:p>
        </p:txBody>
      </p:sp>
      <p:sp>
        <p:nvSpPr>
          <p:cNvPr id="2" name="Espace réservé du texte 1">
            <a:extLst>
              <a:ext uri="{FF2B5EF4-FFF2-40B4-BE49-F238E27FC236}">
                <a16:creationId xmlns="" xmlns:a16="http://schemas.microsoft.com/office/drawing/2014/main" id="{A43954FF-6311-25A2-D20F-8B338FF7B1B0}"/>
              </a:ext>
            </a:extLst>
          </p:cNvPr>
          <p:cNvSpPr>
            <a:spLocks noGrp="1"/>
          </p:cNvSpPr>
          <p:nvPr>
            <p:ph type="body" sz="quarter" idx="11"/>
          </p:nvPr>
        </p:nvSpPr>
        <p:spPr/>
        <p:txBody>
          <a:bodyPr/>
          <a:lstStyle/>
          <a:p>
            <a:r>
              <a:rPr lang="fr-FR" dirty="0"/>
              <a:t>Bertrand MENNECIER</a:t>
            </a:r>
          </a:p>
          <a:p>
            <a:endParaRPr lang="fr-FR" dirty="0"/>
          </a:p>
        </p:txBody>
      </p:sp>
      <p:sp>
        <p:nvSpPr>
          <p:cNvPr id="13" name="Rectangle 12">
            <a:extLst>
              <a:ext uri="{FF2B5EF4-FFF2-40B4-BE49-F238E27FC236}">
                <a16:creationId xmlns="" xmlns:a16="http://schemas.microsoft.com/office/drawing/2014/main" id="{159A018D-1764-3E4A-CDA8-AA64E84449B2}"/>
              </a:ext>
            </a:extLst>
          </p:cNvPr>
          <p:cNvSpPr/>
          <p:nvPr/>
        </p:nvSpPr>
        <p:spPr>
          <a:xfrm>
            <a:off x="2409371" y="4579257"/>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7" name="Espace réservé du contenu 16">
            <a:extLst>
              <a:ext uri="{FF2B5EF4-FFF2-40B4-BE49-F238E27FC236}">
                <a16:creationId xmlns="" xmlns:a16="http://schemas.microsoft.com/office/drawing/2014/main" id="{90E8515C-1ECD-F514-01BB-1A15D62CFDCD}"/>
              </a:ext>
            </a:extLst>
          </p:cNvPr>
          <p:cNvSpPr>
            <a:spLocks noGrp="1"/>
          </p:cNvSpPr>
          <p:nvPr>
            <p:ph sz="quarter" idx="10"/>
          </p:nvPr>
        </p:nvSpPr>
        <p:spPr>
          <a:xfrm>
            <a:off x="2816224" y="1796679"/>
            <a:ext cx="7662305" cy="3498333"/>
          </a:xfrm>
        </p:spPr>
        <p:txBody>
          <a:bodyPr vert="horz" lIns="91440" tIns="45720" rIns="91440" bIns="45720" rtlCol="0" anchor="t">
            <a:noAutofit/>
          </a:bodyPr>
          <a:lstStyle/>
          <a:p>
            <a:pPr marL="317500" marR="0" lvl="0" indent="-317500" algn="l" defTabSz="914400" rtl="0" eaLnBrk="1" fontAlgn="auto" latinLnBrk="0" hangingPunct="1">
              <a:lnSpc>
                <a:spcPct val="100000"/>
              </a:lnSpc>
              <a:spcBef>
                <a:spcPts val="12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Invitation(s) congrès et présentations</a:t>
            </a:r>
          </a:p>
          <a:p>
            <a:pPr lvl="1">
              <a:spcBef>
                <a:spcPts val="1200"/>
              </a:spcBef>
              <a:buClr>
                <a:srgbClr val="005086"/>
              </a:buClr>
              <a:defRPr/>
            </a:pPr>
            <a:r>
              <a:rPr lang="fr-FR" b="1" dirty="0">
                <a:solidFill>
                  <a:srgbClr val="005086"/>
                </a:solidFill>
                <a:latin typeface="Century Gothic" panose="020F0302020204030204"/>
              </a:rPr>
              <a:t>MSD, BMS, </a:t>
            </a:r>
            <a:r>
              <a:rPr lang="fr-FR" b="1" dirty="0">
                <a:solidFill>
                  <a:srgbClr val="005086"/>
                </a:solidFill>
              </a:rPr>
              <a:t>Astra-Zeneca, </a:t>
            </a:r>
            <a:r>
              <a:rPr lang="fr-FR" b="1" dirty="0" smtClean="0">
                <a:solidFill>
                  <a:srgbClr val="005086"/>
                </a:solidFill>
                <a:latin typeface="Century Gothic" panose="020F0302020204030204"/>
              </a:rPr>
              <a:t>Pfizer, Sanofi, Roche, Takeda</a:t>
            </a:r>
            <a:endParaRPr kumimoji="0" lang="fr-FR" sz="2000" b="1" i="0" u="none" strike="noStrike" kern="1200" cap="none" spc="0" normalizeH="0" baseline="0" noProof="0" dirty="0" smtClean="0">
              <a:ln>
                <a:noFill/>
              </a:ln>
              <a:solidFill>
                <a:srgbClr val="005086"/>
              </a:solidFill>
              <a:effectLst/>
              <a:uLnTx/>
              <a:uFillTx/>
              <a:latin typeface="Century Gothic" panose="020F0302020204030204"/>
              <a:ea typeface="+mn-ea"/>
              <a:cs typeface="+mn-cs"/>
            </a:endParaRP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Table(s</a:t>
            </a: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 ronde(s) scientifique(s)</a:t>
            </a:r>
          </a:p>
          <a:p>
            <a:pPr lvl="1">
              <a:spcBef>
                <a:spcPts val="1200"/>
              </a:spcBef>
              <a:buClr>
                <a:srgbClr val="005086"/>
              </a:buClr>
              <a:defRPr/>
            </a:pPr>
            <a:r>
              <a:rPr lang="fr-FR" b="1" dirty="0">
                <a:solidFill>
                  <a:srgbClr val="005086"/>
                </a:solidFill>
                <a:latin typeface="Century Gothic" panose="020F0302020204030204"/>
              </a:rPr>
              <a:t>MSD, BMS, </a:t>
            </a:r>
            <a:r>
              <a:rPr lang="fr-FR" b="1" dirty="0">
                <a:solidFill>
                  <a:srgbClr val="005086"/>
                </a:solidFill>
              </a:rPr>
              <a:t>Astra-Zeneca, </a:t>
            </a:r>
            <a:r>
              <a:rPr lang="fr-FR" b="1" dirty="0" smtClean="0">
                <a:solidFill>
                  <a:srgbClr val="005086"/>
                </a:solidFill>
                <a:latin typeface="Century Gothic" panose="020F0302020204030204"/>
              </a:rPr>
              <a:t>Janssen, Takeda, Pfizer, Sanofi</a:t>
            </a:r>
            <a:endParaRPr lang="fr-FR" sz="2000" b="1" i="0" u="none" strike="noStrike" kern="1200" cap="none" spc="0" normalizeH="0" baseline="0" noProof="0" dirty="0" smtClean="0">
              <a:ln>
                <a:noFill/>
              </a:ln>
              <a:solidFill>
                <a:srgbClr val="005086"/>
              </a:solidFill>
              <a:effectLst/>
              <a:uLnTx/>
              <a:uFillTx/>
              <a:latin typeface="Century Gothic" panose="020F0302020204030204"/>
            </a:endParaRPr>
          </a:p>
          <a:p>
            <a:pPr marL="317500" marR="0" lvl="1" indent="-317500" algn="l" defTabSz="914400" rtl="0" eaLnBrk="1" fontAlgn="auto" latinLnBrk="0" hangingPunct="1">
              <a:lnSpc>
                <a:spcPct val="90000"/>
              </a:lnSpc>
              <a:spcBef>
                <a:spcPts val="3000"/>
              </a:spcBef>
              <a:spcAft>
                <a:spcPts val="0"/>
              </a:spcAft>
              <a:buClr>
                <a:srgbClr val="FF7F4D"/>
              </a:buClr>
              <a:buSzPct val="85000"/>
              <a:buFont typeface="Apple SD Gothic Neo Thin" panose="02000300000000000000" pitchFamily="2" charset="-127"/>
              <a:buChar char="◼"/>
              <a:tabLst/>
              <a:defRPr/>
            </a:pPr>
            <a:r>
              <a:rPr kumimoji="0" lang="fr-FR" sz="2200" b="0" i="0" u="none" strike="noStrike" kern="1200" cap="none" spc="0" normalizeH="0" baseline="0" noProof="0" dirty="0" smtClean="0">
                <a:ln>
                  <a:noFill/>
                </a:ln>
                <a:solidFill>
                  <a:srgbClr val="000000"/>
                </a:solidFill>
                <a:effectLst/>
                <a:uLnTx/>
                <a:uFillTx/>
                <a:latin typeface="Century Gothic" panose="020F0302020204030204"/>
                <a:ea typeface="+mn-ea"/>
                <a:cs typeface="+mn-cs"/>
              </a:rPr>
              <a:t>Ecriture </a:t>
            </a:r>
            <a:r>
              <a:rPr kumimoji="0" lang="fr-FR" sz="2200" b="0" i="0" u="none" strike="noStrike" kern="1200" cap="none" spc="0" normalizeH="0" baseline="0" noProof="0" dirty="0">
                <a:ln>
                  <a:noFill/>
                </a:ln>
                <a:solidFill>
                  <a:srgbClr val="000000"/>
                </a:solidFill>
                <a:effectLst/>
                <a:uLnTx/>
                <a:uFillTx/>
                <a:latin typeface="Century Gothic" panose="020F0302020204030204"/>
                <a:ea typeface="+mn-ea"/>
                <a:cs typeface="+mn-cs"/>
              </a:rPr>
              <a:t>d’article(s) scientifique(s)</a:t>
            </a:r>
          </a:p>
          <a:p>
            <a:pPr marL="644525" marR="0" lvl="1" indent="-285750" algn="l" defTabSz="914400" rtl="0" eaLnBrk="1" fontAlgn="auto" latinLnBrk="0" hangingPunct="1">
              <a:lnSpc>
                <a:spcPct val="90000"/>
              </a:lnSpc>
              <a:spcBef>
                <a:spcPts val="1200"/>
              </a:spcBef>
              <a:spcAft>
                <a:spcPts val="0"/>
              </a:spcAft>
              <a:buClr>
                <a:srgbClr val="005086"/>
              </a:buClr>
              <a:buSzPct val="80000"/>
              <a:buFont typeface=".Lucida Grande UI Regular"/>
              <a:buChar char="►"/>
              <a:tabLst/>
              <a:defRPr/>
            </a:pPr>
            <a:r>
              <a:rPr lang="fr-FR" b="1" dirty="0">
                <a:solidFill>
                  <a:srgbClr val="005086"/>
                </a:solidFill>
                <a:latin typeface="Century Gothic" panose="020F0302020204030204"/>
              </a:rPr>
              <a:t>BMS</a:t>
            </a:r>
            <a:endParaRPr lang="fr-FR" sz="2000" b="1" i="0" u="none" strike="noStrike" kern="1200" cap="none" spc="0" normalizeH="0" baseline="0" noProof="0" dirty="0">
              <a:ln>
                <a:noFill/>
              </a:ln>
              <a:solidFill>
                <a:srgbClr val="005086"/>
              </a:solidFill>
              <a:effectLst/>
              <a:uLnTx/>
              <a:uFillTx/>
              <a:latin typeface="Century Gothic" panose="020F0302020204030204"/>
            </a:endParaRPr>
          </a:p>
          <a:p>
            <a:pPr marL="0" indent="0">
              <a:buNone/>
            </a:pPr>
            <a:endParaRPr lang="fr-FR" dirty="0"/>
          </a:p>
        </p:txBody>
      </p:sp>
      <p:cxnSp>
        <p:nvCxnSpPr>
          <p:cNvPr id="4" name="Connecteur droit 3">
            <a:extLst>
              <a:ext uri="{FF2B5EF4-FFF2-40B4-BE49-F238E27FC236}">
                <a16:creationId xmlns="" xmlns:a16="http://schemas.microsoft.com/office/drawing/2014/main" id="{3FB61380-4B83-E96D-A131-6765A27EB89E}"/>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837343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06583" y="1369560"/>
            <a:ext cx="10370160" cy="1690915"/>
          </a:xfrm>
        </p:spPr>
        <p:txBody>
          <a:bodyPr/>
          <a:lstStyle/>
          <a:p>
            <a:r>
              <a:rPr lang="fr-FR" dirty="0"/>
              <a:t>Durvalumab après radiothérapie</a:t>
            </a:r>
          </a:p>
          <a:p>
            <a:r>
              <a:rPr lang="fr-FR" dirty="0"/>
              <a:t>chez les CBNPC de stade III non éligibles  à la chimiothérapie</a:t>
            </a:r>
          </a:p>
        </p:txBody>
      </p:sp>
      <p:sp>
        <p:nvSpPr>
          <p:cNvPr id="4" name="Espace réservé du texte 3"/>
          <p:cNvSpPr>
            <a:spLocks noGrp="1"/>
          </p:cNvSpPr>
          <p:nvPr>
            <p:ph type="body" sz="quarter" idx="18"/>
          </p:nvPr>
        </p:nvSpPr>
        <p:spPr>
          <a:xfrm>
            <a:off x="1405437" y="3653785"/>
            <a:ext cx="10370160" cy="1690915"/>
          </a:xfrm>
        </p:spPr>
        <p:txBody>
          <a:bodyPr/>
          <a:lstStyle/>
          <a:p>
            <a:r>
              <a:rPr lang="fr-FR" sz="3600" dirty="0"/>
              <a:t>Résultats préliminaires de l'étude DUART</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AR. </a:t>
            </a:r>
            <a:r>
              <a:rPr lang="fr-FR" sz="1200" i="1" dirty="0" err="1">
                <a:solidFill>
                  <a:schemeClr val="bg1"/>
                </a:solidFill>
                <a:latin typeface="Century Gothic" panose="020B0502020202020204" pitchFamily="34" charset="0"/>
              </a:rPr>
              <a:t>Filippi</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#LBA62</a:t>
            </a:r>
            <a:endParaRPr lang="fr-FR" sz="1400" dirty="0"/>
          </a:p>
        </p:txBody>
      </p:sp>
    </p:spTree>
    <p:extLst>
      <p:ext uri="{BB962C8B-B14F-4D97-AF65-F5344CB8AC3E}">
        <p14:creationId xmlns:p14="http://schemas.microsoft.com/office/powerpoint/2010/main" val="346370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l’étude internationale de phase 2, ouverte et multicentrique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DUART</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AR. Filippi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#LBA62</a:t>
            </a:r>
            <a:endParaRPr lang="fr-FR" sz="1400" dirty="0"/>
          </a:p>
        </p:txBody>
      </p:sp>
      <p:sp>
        <p:nvSpPr>
          <p:cNvPr id="25" name="Freeform 5">
            <a:extLst>
              <a:ext uri="{FF2B5EF4-FFF2-40B4-BE49-F238E27FC236}">
                <a16:creationId xmlns="" xmlns:a16="http://schemas.microsoft.com/office/drawing/2014/main" id="{0991301F-84B2-A194-5243-6885D9AC1737}"/>
              </a:ext>
            </a:extLst>
          </p:cNvPr>
          <p:cNvSpPr/>
          <p:nvPr/>
        </p:nvSpPr>
        <p:spPr>
          <a:xfrm>
            <a:off x="1270856" y="4632590"/>
            <a:ext cx="10620000" cy="998621"/>
          </a:xfrm>
          <a:prstGeom prst="rect">
            <a:avLst/>
          </a:prstGeom>
          <a:noFill/>
        </p:spPr>
        <p:txBody>
          <a:bodyPr anchor="ctr"/>
          <a:lstStyle/>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fr-FR" sz="1400" dirty="0">
                <a:solidFill>
                  <a:schemeClr val="tx2"/>
                </a:solidFill>
                <a:cs typeface="Arial" panose="020B0604020202020204" pitchFamily="34" charset="0"/>
              </a:rPr>
              <a:t>La RT doit avoir été achevée dans les 6 semaines (42 jours) précédant la première dose de durvalumab.</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fr-FR" sz="1400" dirty="0">
                <a:solidFill>
                  <a:schemeClr val="tx2"/>
                </a:solidFill>
                <a:cs typeface="Arial" panose="020B0604020202020204" pitchFamily="34" charset="0"/>
              </a:rPr>
              <a:t>L'incidence des EI (CTCAE v5.0) et l'ORR ont été résumés à l'aide de statistiques descriptives.</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fr-FR" sz="1400" dirty="0">
                <a:solidFill>
                  <a:schemeClr val="tx2"/>
                </a:solidFill>
                <a:cs typeface="Arial" panose="020B0604020202020204" pitchFamily="34" charset="0"/>
              </a:rPr>
              <a:t>La SSP et la SG ont été analysées à l'aide de la méthode de Kaplan-Meier afin d'estimer les médianes, les taux de référence et les </a:t>
            </a:r>
            <a:r>
              <a:rPr lang="fr-FR" sz="1400" dirty="0" err="1">
                <a:solidFill>
                  <a:schemeClr val="tx2"/>
                </a:solidFill>
                <a:cs typeface="Arial" panose="020B0604020202020204" pitchFamily="34" charset="0"/>
              </a:rPr>
              <a:t>ICs</a:t>
            </a:r>
            <a:r>
              <a:rPr lang="fr-FR" sz="1400" dirty="0">
                <a:solidFill>
                  <a:schemeClr val="tx2"/>
                </a:solidFill>
                <a:cs typeface="Arial" panose="020B0604020202020204" pitchFamily="34" charset="0"/>
              </a:rPr>
              <a:t> à 95 % associés.</a:t>
            </a:r>
            <a:endParaRPr lang="fr-FR" sz="1300" dirty="0">
              <a:solidFill>
                <a:schemeClr val="tx2"/>
              </a:solidFill>
              <a:cs typeface="Arial" panose="020B0604020202020204" pitchFamily="34" charset="0"/>
            </a:endParaRP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5294742" y="3927952"/>
            <a:ext cx="1782502" cy="415498"/>
          </a:xfrm>
          <a:prstGeom prst="rect">
            <a:avLst/>
          </a:prstGeom>
          <a:noFill/>
        </p:spPr>
        <p:txBody>
          <a:bodyPr wrap="square" lIns="0" tIns="0" rIns="0" rtlCol="0">
            <a:spAutoFit/>
          </a:bodyPr>
          <a:lstStyle/>
          <a:p>
            <a:pPr algn="ctr"/>
            <a:r>
              <a:rPr lang="en-US" altLang="zh-CN" sz="1200" b="1" dirty="0">
                <a:solidFill>
                  <a:srgbClr val="005086"/>
                </a:solidFill>
                <a:cs typeface="Arial" panose="020B0604020202020204" pitchFamily="34" charset="0"/>
              </a:rPr>
              <a:t>Inclusion dans </a:t>
            </a:r>
            <a:r>
              <a:rPr lang="en-US" altLang="zh-CN" sz="1200" b="1" dirty="0" err="1">
                <a:solidFill>
                  <a:srgbClr val="005086"/>
                </a:solidFill>
                <a:cs typeface="Arial" panose="020B0604020202020204" pitchFamily="34" charset="0"/>
              </a:rPr>
              <a:t>l’étude</a:t>
            </a:r>
            <a:r>
              <a:rPr lang="en-US" altLang="zh-CN" sz="1200" b="1" dirty="0">
                <a:solidFill>
                  <a:srgbClr val="005086"/>
                </a:solidFill>
                <a:cs typeface="Arial" panose="020B0604020202020204" pitchFamily="34" charset="0"/>
              </a:rPr>
              <a:t/>
            </a:r>
            <a:br>
              <a:rPr lang="en-US" altLang="zh-CN" sz="1200" b="1" dirty="0">
                <a:solidFill>
                  <a:srgbClr val="005086"/>
                </a:solidFill>
                <a:cs typeface="Arial" panose="020B0604020202020204" pitchFamily="34" charset="0"/>
              </a:rPr>
            </a:br>
            <a:r>
              <a:rPr lang="en-US" altLang="zh-CN" sz="1200" b="1" dirty="0">
                <a:solidFill>
                  <a:srgbClr val="005086"/>
                </a:solidFill>
                <a:cs typeface="Arial" panose="020B0604020202020204" pitchFamily="34" charset="0"/>
              </a:rPr>
              <a:t> (SD </a:t>
            </a:r>
            <a:r>
              <a:rPr lang="en-US" altLang="zh-CN" sz="1200" b="1" dirty="0" err="1">
                <a:solidFill>
                  <a:srgbClr val="005086"/>
                </a:solidFill>
                <a:cs typeface="Arial" panose="020B0604020202020204" pitchFamily="34" charset="0"/>
              </a:rPr>
              <a:t>ou</a:t>
            </a:r>
            <a:r>
              <a:rPr lang="en-US" altLang="zh-CN" sz="1200" b="1" dirty="0">
                <a:solidFill>
                  <a:srgbClr val="005086"/>
                </a:solidFill>
                <a:cs typeface="Arial" panose="020B0604020202020204" pitchFamily="34" charset="0"/>
              </a:rPr>
              <a:t> </a:t>
            </a:r>
            <a:r>
              <a:rPr lang="en-US" altLang="zh-CN" sz="1200" b="1" dirty="0" err="1">
                <a:solidFill>
                  <a:srgbClr val="005086"/>
                </a:solidFill>
                <a:cs typeface="Arial" panose="020B0604020202020204" pitchFamily="34" charset="0"/>
              </a:rPr>
              <a:t>mieux</a:t>
            </a:r>
            <a:r>
              <a:rPr lang="en-US" altLang="zh-CN" sz="1200" b="1" dirty="0">
                <a:solidFill>
                  <a:srgbClr val="005086"/>
                </a:solidFill>
                <a:cs typeface="Arial" panose="020B0604020202020204" pitchFamily="34" charset="0"/>
              </a:rPr>
              <a:t>)</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rot="10800000">
            <a:off x="5080819" y="1920875"/>
            <a:ext cx="1166626" cy="1446835"/>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281968" y="1364427"/>
            <a:ext cx="2355444" cy="2543308"/>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bg2"/>
              </a:buClr>
              <a:buSzPct val="70000"/>
              <a:tabLst>
                <a:tab pos="120650" algn="l"/>
              </a:tabLst>
              <a:defRPr/>
            </a:pPr>
            <a:r>
              <a:rPr lang="en-US" sz="1500" b="1" dirty="0">
                <a:solidFill>
                  <a:schemeClr val="accent2"/>
                </a:solidFill>
                <a:cs typeface="Arial" panose="020B0604020202020204" pitchFamily="34" charset="0"/>
              </a:rPr>
              <a:t>Population</a:t>
            </a:r>
            <a:endParaRPr lang="en-US" sz="1300" dirty="0">
              <a:solidFill>
                <a:schemeClr val="tx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CBNPC de Stade III non résécable</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Non eligible </a:t>
            </a:r>
            <a:r>
              <a:rPr lang="en-US" sz="1300" dirty="0" err="1">
                <a:solidFill>
                  <a:schemeClr val="tx2"/>
                </a:solidFill>
                <a:cs typeface="Arial" panose="020B0604020202020204" pitchFamily="34" charset="0"/>
              </a:rPr>
              <a:t>à</a:t>
            </a:r>
            <a:r>
              <a:rPr lang="en-US" sz="1300" dirty="0">
                <a:solidFill>
                  <a:schemeClr val="tx2"/>
                </a:solidFill>
                <a:cs typeface="Arial" panose="020B0604020202020204" pitchFamily="34" charset="0"/>
              </a:rPr>
              <a:t> la CT </a:t>
            </a:r>
            <a:r>
              <a:rPr lang="en-US" sz="1300" dirty="0" err="1">
                <a:solidFill>
                  <a:schemeClr val="tx2"/>
                </a:solidFill>
                <a:cs typeface="Arial" panose="020B0604020202020204" pitchFamily="34" charset="0"/>
              </a:rPr>
              <a:t>selon</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l’investigateur</a:t>
            </a:r>
            <a:endParaRPr lang="en-US" sz="1300" dirty="0">
              <a:solidFill>
                <a:schemeClr val="tx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RT </a:t>
            </a:r>
            <a:r>
              <a:rPr lang="en-US" sz="1300" dirty="0" err="1">
                <a:solidFill>
                  <a:schemeClr val="tx2"/>
                </a:solidFill>
                <a:cs typeface="Arial" panose="020B0604020202020204" pitchFamily="34" charset="0"/>
              </a:rPr>
              <a:t>seule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comme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traitement</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primaire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selon</a:t>
            </a:r>
            <a:r>
              <a:rPr lang="en-US" sz="1300" dirty="0">
                <a:solidFill>
                  <a:schemeClr val="tx2"/>
                </a:solidFill>
                <a:cs typeface="Arial" panose="020B0604020202020204" pitchFamily="34" charset="0"/>
              </a:rPr>
              <a:t> la SoC locale</a:t>
            </a:r>
          </a:p>
          <a:p>
            <a:pPr marL="168275" indent="-168275" defTabSz="450056">
              <a:spcBef>
                <a:spcPts val="12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 ECOG PS 0-2</a:t>
            </a:r>
          </a:p>
        </p:txBody>
      </p:sp>
      <p:sp>
        <p:nvSpPr>
          <p:cNvPr id="30" name="Freeform 41">
            <a:extLst>
              <a:ext uri="{FF2B5EF4-FFF2-40B4-BE49-F238E27FC236}">
                <a16:creationId xmlns="" xmlns:a16="http://schemas.microsoft.com/office/drawing/2014/main" id="{95F85855-8D02-3505-FB4D-5B9AEF81C26B}"/>
              </a:ext>
            </a:extLst>
          </p:cNvPr>
          <p:cNvSpPr/>
          <p:nvPr/>
        </p:nvSpPr>
        <p:spPr>
          <a:xfrm>
            <a:off x="4276168" y="1425377"/>
            <a:ext cx="1771464" cy="102793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Aft>
                <a:spcPts val="500"/>
              </a:spcAft>
              <a:defRPr/>
            </a:pPr>
            <a:r>
              <a:rPr lang="en-US" sz="1400" b="1" dirty="0" err="1">
                <a:solidFill>
                  <a:prstClr val="white"/>
                </a:solidFill>
                <a:cs typeface="Arial" panose="020B0604020202020204" pitchFamily="34" charset="0"/>
              </a:rPr>
              <a:t>Cohorte</a:t>
            </a:r>
            <a:r>
              <a:rPr lang="en-US" sz="1400" b="1" dirty="0">
                <a:solidFill>
                  <a:prstClr val="white"/>
                </a:solidFill>
                <a:cs typeface="Arial" panose="020B0604020202020204" pitchFamily="34" charset="0"/>
              </a:rPr>
              <a:t> A</a:t>
            </a:r>
          </a:p>
          <a:p>
            <a:pPr algn="ctr" defTabSz="514350">
              <a:lnSpc>
                <a:spcPts val="1500"/>
              </a:lnSpc>
              <a:spcAft>
                <a:spcPts val="500"/>
              </a:spcAft>
              <a:defRPr/>
            </a:pPr>
            <a:r>
              <a:rPr lang="en-US" sz="1400" dirty="0">
                <a:solidFill>
                  <a:prstClr val="white"/>
                </a:solidFill>
                <a:cs typeface="Arial" panose="020B0604020202020204" pitchFamily="34" charset="0"/>
              </a:rPr>
              <a:t>RT standard </a:t>
            </a:r>
          </a:p>
          <a:p>
            <a:pPr algn="ctr" defTabSz="514350">
              <a:lnSpc>
                <a:spcPts val="1500"/>
              </a:lnSpc>
              <a:spcAft>
                <a:spcPts val="500"/>
              </a:spcAft>
              <a:defRPr/>
            </a:pPr>
            <a:r>
              <a:rPr lang="en-US" sz="1400" dirty="0">
                <a:solidFill>
                  <a:prstClr val="white"/>
                </a:solidFill>
                <a:cs typeface="Arial" panose="020B0604020202020204" pitchFamily="34" charset="0"/>
              </a:rPr>
              <a:t>60 </a:t>
            </a:r>
            <a:r>
              <a:rPr lang="en-US" sz="1400" dirty="0" err="1">
                <a:solidFill>
                  <a:prstClr val="white"/>
                </a:solidFill>
                <a:cs typeface="Arial" panose="020B0604020202020204" pitchFamily="34" charset="0"/>
              </a:rPr>
              <a:t>Gy</a:t>
            </a:r>
            <a:r>
              <a:rPr lang="en-US" sz="1400" dirty="0">
                <a:solidFill>
                  <a:prstClr val="white"/>
                </a:solidFill>
                <a:cs typeface="Arial" panose="020B0604020202020204" pitchFamily="34" charset="0"/>
              </a:rPr>
              <a:t> ± 10 % </a:t>
            </a:r>
            <a:r>
              <a:rPr lang="en-US" sz="1400" dirty="0" err="1">
                <a:solidFill>
                  <a:prstClr val="white"/>
                </a:solidFill>
                <a:cs typeface="Arial" panose="020B0604020202020204" pitchFamily="34" charset="0"/>
              </a:rPr>
              <a:t>ou</a:t>
            </a:r>
            <a:r>
              <a:rPr lang="en-US" sz="1400" dirty="0">
                <a:solidFill>
                  <a:prstClr val="white"/>
                </a:solidFill>
                <a:cs typeface="Arial" panose="020B0604020202020204" pitchFamily="34" charset="0"/>
              </a:rPr>
              <a:t> equivalent</a:t>
            </a:r>
          </a:p>
        </p:txBody>
      </p:sp>
      <p:sp>
        <p:nvSpPr>
          <p:cNvPr id="32" name="Freeform 9">
            <a:extLst>
              <a:ext uri="{FF2B5EF4-FFF2-40B4-BE49-F238E27FC236}">
                <a16:creationId xmlns="" xmlns:a16="http://schemas.microsoft.com/office/drawing/2014/main" id="{A8E0FE17-5278-651E-CFC0-E587E61499C8}"/>
              </a:ext>
            </a:extLst>
          </p:cNvPr>
          <p:cNvSpPr/>
          <p:nvPr/>
        </p:nvSpPr>
        <p:spPr>
          <a:xfrm>
            <a:off x="8796009" y="1509784"/>
            <a:ext cx="2886716" cy="2635560"/>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1200"/>
              </a:spcBef>
              <a:buClr>
                <a:schemeClr val="bg2"/>
              </a:buClr>
              <a:buSzPct val="70000"/>
              <a:tabLst>
                <a:tab pos="120650" algn="l"/>
              </a:tabLst>
              <a:defRPr/>
            </a:pPr>
            <a:r>
              <a:rPr lang="en-US" sz="1500" b="1" dirty="0">
                <a:solidFill>
                  <a:schemeClr val="accent2"/>
                </a:solidFill>
                <a:cs typeface="Arial" panose="020B0604020202020204" pitchFamily="34" charset="0"/>
              </a:rPr>
              <a:t>Objectif principal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Incidence des EIs de grade 3/4 dans les 6 mois </a:t>
            </a:r>
            <a:r>
              <a:rPr lang="en-US" sz="1300" dirty="0" err="1">
                <a:solidFill>
                  <a:schemeClr val="tx2"/>
                </a:solidFill>
                <a:cs typeface="Arial" panose="020B0604020202020204" pitchFamily="34" charset="0"/>
              </a:rPr>
              <a:t>suivant</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l'instauration</a:t>
            </a:r>
            <a:r>
              <a:rPr lang="en-US" sz="1300" dirty="0">
                <a:solidFill>
                  <a:schemeClr val="tx2"/>
                </a:solidFill>
                <a:cs typeface="Arial" panose="020B0604020202020204" pitchFamily="34" charset="0"/>
              </a:rPr>
              <a:t> du durvalumab</a:t>
            </a:r>
          </a:p>
          <a:p>
            <a:pPr defTabSz="450056">
              <a:spcBef>
                <a:spcPts val="600"/>
              </a:spcBef>
              <a:buClr>
                <a:schemeClr val="bg2"/>
              </a:buClr>
              <a:buSzPct val="70000"/>
              <a:tabLst>
                <a:tab pos="120650" algn="l"/>
              </a:tabLst>
              <a:defRPr/>
            </a:pPr>
            <a:endParaRPr lang="en-US" sz="1300" b="1" dirty="0">
              <a:solidFill>
                <a:schemeClr val="tx2"/>
              </a:solidFill>
              <a:cs typeface="Arial" panose="020B0604020202020204" pitchFamily="34" charset="0"/>
            </a:endParaRPr>
          </a:p>
          <a:p>
            <a:pPr defTabSz="450056">
              <a:spcBef>
                <a:spcPts val="600"/>
              </a:spcBef>
              <a:buClr>
                <a:schemeClr val="bg2"/>
              </a:buClr>
              <a:buSzPct val="70000"/>
              <a:tabLst>
                <a:tab pos="120650" algn="l"/>
              </a:tabLst>
              <a:defRPr/>
            </a:pPr>
            <a:r>
              <a:rPr lang="en-US" sz="1500" b="1" dirty="0" err="1">
                <a:solidFill>
                  <a:schemeClr val="accent2"/>
                </a:solidFill>
                <a:cs typeface="Arial" panose="020B0604020202020204" pitchFamily="34" charset="0"/>
              </a:rPr>
              <a:t>Objectifs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secondaires</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SSP, ORR, </a:t>
            </a:r>
            <a:r>
              <a:rPr lang="en-US" sz="1300" dirty="0" err="1">
                <a:solidFill>
                  <a:schemeClr val="tx2"/>
                </a:solidFill>
                <a:cs typeface="Arial" panose="020B0604020202020204" pitchFamily="34" charset="0"/>
              </a:rPr>
              <a:t>DoR</a:t>
            </a:r>
            <a:r>
              <a:rPr lang="en-US" sz="1300" dirty="0">
                <a:solidFill>
                  <a:schemeClr val="tx2"/>
                </a:solidFill>
                <a:cs typeface="Arial" panose="020B0604020202020204" pitchFamily="34" charset="0"/>
              </a:rPr>
              <a:t>, SG, et </a:t>
            </a:r>
            <a:r>
              <a:rPr lang="en-US" sz="1300" dirty="0" err="1">
                <a:solidFill>
                  <a:schemeClr val="tx2"/>
                </a:solidFill>
                <a:cs typeface="Arial" panose="020B0604020202020204" pitchFamily="34" charset="0"/>
              </a:rPr>
              <a:t>tolérance</a:t>
            </a:r>
            <a:endParaRPr lang="en-US" sz="1300" dirty="0">
              <a:solidFill>
                <a:schemeClr val="tx2"/>
              </a:solidFill>
              <a:cs typeface="Arial" panose="020B0604020202020204" pitchFamily="34" charset="0"/>
            </a:endParaRP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39052" y="1128508"/>
            <a:ext cx="10620000" cy="3253743"/>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35" name="Groupe 34">
            <a:extLst>
              <a:ext uri="{FF2B5EF4-FFF2-40B4-BE49-F238E27FC236}">
                <a16:creationId xmlns="" xmlns:a16="http://schemas.microsoft.com/office/drawing/2014/main" id="{9790AD22-692A-78B3-A218-36317634A903}"/>
              </a:ext>
            </a:extLst>
          </p:cNvPr>
          <p:cNvGrpSpPr/>
          <p:nvPr/>
        </p:nvGrpSpPr>
        <p:grpSpPr>
          <a:xfrm>
            <a:off x="8550534" y="1416580"/>
            <a:ext cx="117884" cy="2716240"/>
            <a:chOff x="9203915" y="2219156"/>
            <a:chExt cx="117884" cy="2716240"/>
          </a:xfrm>
        </p:grpSpPr>
        <p:cxnSp>
          <p:nvCxnSpPr>
            <p:cNvPr id="36" name="Connecteur droit 35">
              <a:extLst>
                <a:ext uri="{FF2B5EF4-FFF2-40B4-BE49-F238E27FC236}">
                  <a16:creationId xmlns="" xmlns:a16="http://schemas.microsoft.com/office/drawing/2014/main" id="{7909C06E-4F5C-D2EC-E720-6E1185C0B6F7}"/>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Freeform 55">
              <a:extLst>
                <a:ext uri="{FF2B5EF4-FFF2-40B4-BE49-F238E27FC236}">
                  <a16:creationId xmlns="" xmlns:a16="http://schemas.microsoft.com/office/drawing/2014/main" id="{C0786E12-FC44-E614-DFEE-FD2FDAFC5F46}"/>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38" name="Freeform 41">
            <a:extLst>
              <a:ext uri="{FF2B5EF4-FFF2-40B4-BE49-F238E27FC236}">
                <a16:creationId xmlns="" xmlns:a16="http://schemas.microsoft.com/office/drawing/2014/main" id="{3D5C626A-C9F5-3543-D919-E0C79D660BB1}"/>
              </a:ext>
            </a:extLst>
          </p:cNvPr>
          <p:cNvSpPr/>
          <p:nvPr/>
        </p:nvSpPr>
        <p:spPr>
          <a:xfrm>
            <a:off x="6591105" y="2140977"/>
            <a:ext cx="1883098"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Durvalumab</a:t>
            </a:r>
          </a:p>
          <a:p>
            <a:pPr algn="ctr" defTabSz="514350">
              <a:lnSpc>
                <a:spcPts val="1500"/>
              </a:lnSpc>
              <a:defRPr/>
            </a:pPr>
            <a:r>
              <a:rPr lang="en-US" sz="1400" dirty="0">
                <a:solidFill>
                  <a:prstClr val="white"/>
                </a:solidFill>
                <a:cs typeface="Arial" panose="020B0604020202020204" pitchFamily="34" charset="0"/>
              </a:rPr>
              <a:t>1 500 mg </a:t>
            </a:r>
            <a:r>
              <a:rPr lang="en-US" sz="1400" dirty="0" err="1">
                <a:solidFill>
                  <a:prstClr val="white"/>
                </a:solidFill>
                <a:cs typeface="Arial" panose="020B0604020202020204" pitchFamily="34" charset="0"/>
              </a:rPr>
              <a:t>toutes</a:t>
            </a:r>
            <a:r>
              <a:rPr lang="en-US" sz="1400" dirty="0">
                <a:solidFill>
                  <a:prstClr val="white"/>
                </a:solidFill>
                <a:cs typeface="Arial" panose="020B0604020202020204" pitchFamily="34" charset="0"/>
              </a:rPr>
              <a:t> les 4S</a:t>
            </a:r>
          </a:p>
          <a:p>
            <a:pPr algn="ctr" defTabSz="514350">
              <a:lnSpc>
                <a:spcPts val="1500"/>
              </a:lnSpc>
              <a:defRPr/>
            </a:pPr>
            <a:r>
              <a:rPr lang="en-US" sz="1400" dirty="0" err="1">
                <a:solidFill>
                  <a:prstClr val="white"/>
                </a:solidFill>
                <a:cs typeface="Arial" panose="020B0604020202020204" pitchFamily="34" charset="0"/>
              </a:rPr>
              <a:t>Jusqu’a</a:t>
            </a:r>
            <a:r>
              <a:rPr lang="en-US" sz="1400" dirty="0">
                <a:solidFill>
                  <a:prstClr val="white"/>
                </a:solidFill>
                <a:cs typeface="Arial" panose="020B0604020202020204" pitchFamily="34" charset="0"/>
              </a:rPr>
              <a:t> 12 months</a:t>
            </a:r>
          </a:p>
          <a:p>
            <a:pPr algn="ctr" defTabSz="514350">
              <a:lnSpc>
                <a:spcPts val="1500"/>
              </a:lnSpc>
              <a:defRPr/>
            </a:pPr>
            <a:r>
              <a:rPr lang="en-US" sz="1400" dirty="0">
                <a:solidFill>
                  <a:prstClr val="white"/>
                </a:solidFill>
                <a:cs typeface="Arial" panose="020B0604020202020204" pitchFamily="34" charset="0"/>
              </a:rPr>
              <a:t>N = 102</a:t>
            </a:r>
          </a:p>
        </p:txBody>
      </p:sp>
      <p:cxnSp>
        <p:nvCxnSpPr>
          <p:cNvPr id="8" name="Connecteur droit avec flèche 7">
            <a:extLst>
              <a:ext uri="{FF2B5EF4-FFF2-40B4-BE49-F238E27FC236}">
                <a16:creationId xmlns="" xmlns:a16="http://schemas.microsoft.com/office/drawing/2014/main" id="{E938E139-0E0B-851C-4BC2-7CA5F760BD17}"/>
              </a:ext>
            </a:extLst>
          </p:cNvPr>
          <p:cNvCxnSpPr>
            <a:cxnSpLocks/>
          </p:cNvCxnSpPr>
          <p:nvPr/>
        </p:nvCxnSpPr>
        <p:spPr>
          <a:xfrm>
            <a:off x="6255438" y="2638506"/>
            <a:ext cx="324092" cy="0"/>
          </a:xfrm>
          <a:prstGeom prst="straightConnector1">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 name="Groupe 9">
            <a:extLst>
              <a:ext uri="{FF2B5EF4-FFF2-40B4-BE49-F238E27FC236}">
                <a16:creationId xmlns="" xmlns:a16="http://schemas.microsoft.com/office/drawing/2014/main" id="{35D6A082-DEFF-DC96-DB4F-0B7ED97D8B88}"/>
              </a:ext>
            </a:extLst>
          </p:cNvPr>
          <p:cNvGrpSpPr/>
          <p:nvPr/>
        </p:nvGrpSpPr>
        <p:grpSpPr>
          <a:xfrm>
            <a:off x="3882886" y="1416580"/>
            <a:ext cx="117884" cy="2716240"/>
            <a:chOff x="9203915" y="2219156"/>
            <a:chExt cx="117884" cy="2716240"/>
          </a:xfrm>
        </p:grpSpPr>
        <p:cxnSp>
          <p:nvCxnSpPr>
            <p:cNvPr id="11" name="Connecteur droit 10">
              <a:extLst>
                <a:ext uri="{FF2B5EF4-FFF2-40B4-BE49-F238E27FC236}">
                  <a16:creationId xmlns="" xmlns:a16="http://schemas.microsoft.com/office/drawing/2014/main" id="{CD866ACB-84C3-6B2C-6138-F25A6D854FCE}"/>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Freeform 55">
              <a:extLst>
                <a:ext uri="{FF2B5EF4-FFF2-40B4-BE49-F238E27FC236}">
                  <a16:creationId xmlns="" xmlns:a16="http://schemas.microsoft.com/office/drawing/2014/main" id="{86EEE19B-FF57-75FB-9269-43702FAC136E}"/>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13" name="Freeform 41">
            <a:extLst>
              <a:ext uri="{FF2B5EF4-FFF2-40B4-BE49-F238E27FC236}">
                <a16:creationId xmlns="" xmlns:a16="http://schemas.microsoft.com/office/drawing/2014/main" id="{D1525521-4CD2-8493-0196-C99BF3A9714D}"/>
              </a:ext>
            </a:extLst>
          </p:cNvPr>
          <p:cNvSpPr/>
          <p:nvPr/>
        </p:nvSpPr>
        <p:spPr>
          <a:xfrm>
            <a:off x="4276168" y="2794542"/>
            <a:ext cx="1771464" cy="1027936"/>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spcAft>
                <a:spcPts val="500"/>
              </a:spcAft>
              <a:defRPr/>
            </a:pPr>
            <a:r>
              <a:rPr lang="en-US" sz="1400" b="1" dirty="0" err="1">
                <a:solidFill>
                  <a:prstClr val="white"/>
                </a:solidFill>
                <a:cs typeface="Arial" panose="020B0604020202020204" pitchFamily="34" charset="0"/>
              </a:rPr>
              <a:t>Cohorte</a:t>
            </a:r>
            <a:r>
              <a:rPr lang="en-US" sz="1400" b="1" dirty="0">
                <a:solidFill>
                  <a:prstClr val="white"/>
                </a:solidFill>
                <a:cs typeface="Arial" panose="020B0604020202020204" pitchFamily="34" charset="0"/>
              </a:rPr>
              <a:t> B</a:t>
            </a:r>
          </a:p>
          <a:p>
            <a:pPr algn="ctr" defTabSz="514350">
              <a:lnSpc>
                <a:spcPts val="1500"/>
              </a:lnSpc>
              <a:spcAft>
                <a:spcPts val="500"/>
              </a:spcAft>
              <a:defRPr/>
            </a:pPr>
            <a:r>
              <a:rPr lang="en-US" sz="1400" dirty="0">
                <a:solidFill>
                  <a:prstClr val="white"/>
                </a:solidFill>
                <a:cs typeface="Arial" panose="020B0604020202020204" pitchFamily="34" charset="0"/>
              </a:rPr>
              <a:t>RT Palliative</a:t>
            </a:r>
          </a:p>
          <a:p>
            <a:pPr algn="ctr" defTabSz="514350">
              <a:lnSpc>
                <a:spcPts val="1500"/>
              </a:lnSpc>
              <a:spcAft>
                <a:spcPts val="500"/>
              </a:spcAft>
              <a:defRPr/>
            </a:pPr>
            <a:r>
              <a:rPr lang="en-US" sz="1400" dirty="0">
                <a:solidFill>
                  <a:prstClr val="white"/>
                </a:solidFill>
                <a:cs typeface="Arial" panose="020B0604020202020204" pitchFamily="34" charset="0"/>
              </a:rPr>
              <a:t>40 à  &lt; 54 </a:t>
            </a:r>
            <a:r>
              <a:rPr lang="en-US" sz="1400" dirty="0" err="1">
                <a:solidFill>
                  <a:prstClr val="white"/>
                </a:solidFill>
                <a:cs typeface="Arial" panose="020B0604020202020204" pitchFamily="34" charset="0"/>
              </a:rPr>
              <a:t>Gy</a:t>
            </a:r>
            <a:r>
              <a:rPr lang="en-US" sz="1400" dirty="0">
                <a:solidFill>
                  <a:prstClr val="white"/>
                </a:solidFill>
                <a:cs typeface="Arial" panose="020B0604020202020204" pitchFamily="34" charset="0"/>
              </a:rPr>
              <a:t> </a:t>
            </a:r>
            <a:r>
              <a:rPr lang="en-US" sz="1400" dirty="0" err="1">
                <a:solidFill>
                  <a:prstClr val="white"/>
                </a:solidFill>
                <a:cs typeface="Arial" panose="020B0604020202020204" pitchFamily="34" charset="0"/>
              </a:rPr>
              <a:t>équivalent</a:t>
            </a:r>
            <a:endParaRPr lang="en-US" sz="1400" dirty="0">
              <a:solidFill>
                <a:prstClr val="white"/>
              </a:solidFill>
              <a:cs typeface="Arial" panose="020B0604020202020204" pitchFamily="34" charset="0"/>
            </a:endParaRPr>
          </a:p>
        </p:txBody>
      </p:sp>
      <p:cxnSp>
        <p:nvCxnSpPr>
          <p:cNvPr id="16" name="Connecteur droit avec flèche 15">
            <a:extLst>
              <a:ext uri="{FF2B5EF4-FFF2-40B4-BE49-F238E27FC236}">
                <a16:creationId xmlns="" xmlns:a16="http://schemas.microsoft.com/office/drawing/2014/main" id="{FA11E84D-8E72-D1B4-0156-8DF0B5FA4048}"/>
              </a:ext>
            </a:extLst>
          </p:cNvPr>
          <p:cNvCxnSpPr>
            <a:cxnSpLocks/>
          </p:cNvCxnSpPr>
          <p:nvPr/>
        </p:nvCxnSpPr>
        <p:spPr>
          <a:xfrm flipV="1">
            <a:off x="6243865" y="3506608"/>
            <a:ext cx="0" cy="381964"/>
          </a:xfrm>
          <a:prstGeom prst="straightConnector1">
            <a:avLst/>
          </a:prstGeom>
          <a:ln w="12700">
            <a:solidFill>
              <a:srgbClr val="005086"/>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096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(N = 102)</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DUART</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t>AR. </a:t>
            </a:r>
            <a:r>
              <a:rPr lang="fr-FR" dirty="0" err="1"/>
              <a:t>Filippi</a:t>
            </a:r>
            <a:r>
              <a:rPr lang="fr-FR" dirty="0"/>
              <a:t> et al., ESMO</a:t>
            </a:r>
            <a:r>
              <a:rPr lang="fr-FR" baseline="30000" dirty="0"/>
              <a:t>® </a:t>
            </a:r>
            <a:r>
              <a:rPr lang="fr-FR" dirty="0"/>
              <a:t>2023, Abs. #LBA62</a:t>
            </a:r>
            <a:endParaRPr lang="fr-FR" sz="1400" dirty="0"/>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1978077720"/>
              </p:ext>
            </p:extLst>
          </p:nvPr>
        </p:nvGraphicFramePr>
        <p:xfrm>
          <a:off x="1713054" y="1863740"/>
          <a:ext cx="9201873" cy="4041744"/>
        </p:xfrm>
        <a:graphic>
          <a:graphicData uri="http://schemas.openxmlformats.org/drawingml/2006/table">
            <a:tbl>
              <a:tblPr firstRow="1" bandRow="1"/>
              <a:tblGrid>
                <a:gridCol w="1527857">
                  <a:extLst>
                    <a:ext uri="{9D8B030D-6E8A-4147-A177-3AD203B41FA5}">
                      <a16:colId xmlns="" xmlns:a16="http://schemas.microsoft.com/office/drawing/2014/main" val="20000"/>
                    </a:ext>
                  </a:extLst>
                </a:gridCol>
                <a:gridCol w="1782502">
                  <a:extLst>
                    <a:ext uri="{9D8B030D-6E8A-4147-A177-3AD203B41FA5}">
                      <a16:colId xmlns="" xmlns:a16="http://schemas.microsoft.com/office/drawing/2014/main" val="3127087658"/>
                    </a:ext>
                  </a:extLst>
                </a:gridCol>
                <a:gridCol w="1963838">
                  <a:extLst>
                    <a:ext uri="{9D8B030D-6E8A-4147-A177-3AD203B41FA5}">
                      <a16:colId xmlns="" xmlns:a16="http://schemas.microsoft.com/office/drawing/2014/main" val="496002395"/>
                    </a:ext>
                  </a:extLst>
                </a:gridCol>
                <a:gridCol w="1963838">
                  <a:extLst>
                    <a:ext uri="{9D8B030D-6E8A-4147-A177-3AD203B41FA5}">
                      <a16:colId xmlns="" xmlns:a16="http://schemas.microsoft.com/office/drawing/2014/main" val="583058371"/>
                    </a:ext>
                  </a:extLst>
                </a:gridCol>
                <a:gridCol w="1963838">
                  <a:extLst>
                    <a:ext uri="{9D8B030D-6E8A-4147-A177-3AD203B41FA5}">
                      <a16:colId xmlns="" xmlns:a16="http://schemas.microsoft.com/office/drawing/2014/main" val="20001"/>
                    </a:ext>
                  </a:extLst>
                </a:gridCol>
              </a:tblGrid>
              <a:tr h="382473">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260"/>
                        </a:lnSpc>
                        <a:spcBef>
                          <a:spcPts val="0"/>
                        </a:spcBef>
                      </a:pPr>
                      <a:endParaRPr lang="fr-FR" sz="1200" b="1" i="0" dirty="0">
                        <a:solidFill>
                          <a:schemeClr val="tx2"/>
                        </a:solidFill>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Bef>
                          <a:spcPts val="0"/>
                        </a:spcBef>
                      </a:pPr>
                      <a:endParaRPr lang="fr-FR" sz="1100" b="0" i="0" dirty="0">
                        <a:latin typeface="Century Gothic" panose="020B0502020202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lang="fr-FR" sz="1200" b="0" i="0" kern="1200" dirty="0">
                          <a:solidFill>
                            <a:schemeClr val="lt1"/>
                          </a:solidFill>
                          <a:latin typeface="Century Gothic" panose="020B0502020202020204" pitchFamily="34" charset="0"/>
                          <a:ea typeface="+mn-ea"/>
                          <a:cs typeface="Arial" panose="020B0604020202020204" pitchFamily="34" charset="0"/>
                        </a:rPr>
                        <a:t>Cohorte A</a:t>
                      </a:r>
                      <a:br>
                        <a:rPr lang="fr-FR" sz="1200" b="0" i="0" kern="1200" dirty="0">
                          <a:solidFill>
                            <a:schemeClr val="lt1"/>
                          </a:solidFill>
                          <a:latin typeface="Century Gothic" panose="020B0502020202020204" pitchFamily="34" charset="0"/>
                          <a:ea typeface="+mn-ea"/>
                          <a:cs typeface="Arial" panose="020B0604020202020204" pitchFamily="34" charset="0"/>
                        </a:rPr>
                      </a:br>
                      <a:r>
                        <a:rPr lang="fr-FR" sz="1200" b="0" i="0" kern="1200" dirty="0">
                          <a:solidFill>
                            <a:schemeClr val="lt1"/>
                          </a:solidFill>
                          <a:latin typeface="Century Gothic" panose="020B0502020202020204" pitchFamily="34" charset="0"/>
                          <a:ea typeface="+mn-ea"/>
                          <a:cs typeface="Arial" panose="020B0604020202020204" pitchFamily="34" charset="0"/>
                        </a:rPr>
                        <a:t>(RT Standard ; n = 59)</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p>
                      <a:pPr marL="0" marR="0" lvl="0" indent="0" algn="ctr" defTabSz="914400" rtl="0" eaLnBrk="1" fontAlgn="auto" latinLnBrk="0" hangingPunct="1">
                        <a:lnSpc>
                          <a:spcPts val="126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Cohorte B</a:t>
                      </a:r>
                      <a:b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(RT palliative ; n = 43)</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508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26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Total</a:t>
                      </a:r>
                      <a:b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b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panose="020B0604020202020204" pitchFamily="34" charset="0"/>
                        </a:rPr>
                        <a:t>(n = 102)</a:t>
                      </a: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824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260"/>
                        </a:lnSpc>
                        <a:spcBef>
                          <a:spcPts val="0"/>
                        </a:spcBef>
                      </a:pPr>
                      <a:r>
                        <a:rPr lang="fr-FR" sz="1200" b="1" i="0" dirty="0">
                          <a:solidFill>
                            <a:schemeClr val="tx2"/>
                          </a:solidFill>
                          <a:latin typeface="Century Gothic" panose="020B0502020202020204" pitchFamily="34" charset="0"/>
                          <a:cs typeface="Arial" panose="020B0604020202020204" pitchFamily="34" charset="0"/>
                        </a:rPr>
                        <a:t>Age</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260"/>
                        </a:lnSpc>
                        <a:spcBef>
                          <a:spcPts val="0"/>
                        </a:spcBef>
                      </a:pPr>
                      <a:r>
                        <a:rPr lang="fr-FR" sz="1200" b="0" i="0" dirty="0">
                          <a:solidFill>
                            <a:schemeClr val="tx2"/>
                          </a:solidFill>
                          <a:latin typeface="Century Gothic" panose="020B0502020202020204" pitchFamily="34" charset="0"/>
                          <a:cs typeface="Arial" panose="020B0604020202020204" pitchFamily="34" charset="0"/>
                        </a:rPr>
                        <a:t>Médian (range), ans</a:t>
                      </a:r>
                    </a:p>
                    <a:p>
                      <a:pPr algn="l">
                        <a:lnSpc>
                          <a:spcPts val="1260"/>
                        </a:lnSpc>
                        <a:spcBef>
                          <a:spcPts val="0"/>
                        </a:spcBef>
                      </a:pPr>
                      <a:r>
                        <a:rPr lang="fr-FR" sz="1200" b="0" i="0" dirty="0">
                          <a:solidFill>
                            <a:schemeClr val="tx2"/>
                          </a:solidFill>
                          <a:latin typeface="Century Gothic" panose="020B0502020202020204" pitchFamily="34" charset="0"/>
                          <a:cs typeface="Arial" panose="020B0604020202020204" pitchFamily="34" charset="0"/>
                        </a:rPr>
                        <a:t>≥ 75 ans, %</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accent3"/>
                          </a:solidFill>
                          <a:latin typeface="Century Gothic" panose="020B0502020202020204" pitchFamily="34" charset="0"/>
                          <a:ea typeface="+mn-ea"/>
                          <a:cs typeface="Arial" panose="020B0604020202020204" pitchFamily="34" charset="0"/>
                        </a:rPr>
                        <a:t>78,0 (43-87)</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accent3"/>
                          </a:solidFill>
                          <a:latin typeface="Century Gothic" panose="020B0502020202020204" pitchFamily="34" charset="0"/>
                          <a:ea typeface="+mn-ea"/>
                          <a:cs typeface="Arial" panose="020B0604020202020204" pitchFamily="34" charset="0"/>
                        </a:rPr>
                        <a:t>59,3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accent3"/>
                          </a:solidFill>
                          <a:latin typeface="Century Gothic" panose="020B0502020202020204" pitchFamily="34" charset="0"/>
                          <a:ea typeface="+mn-ea"/>
                          <a:cs typeface="Arial" panose="020B0604020202020204" pitchFamily="34" charset="0"/>
                        </a:rPr>
                        <a:t>80,0 (56-87)</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accent3"/>
                          </a:solidFill>
                          <a:latin typeface="Century Gothic" panose="020B0502020202020204" pitchFamily="34" charset="0"/>
                          <a:ea typeface="+mn-ea"/>
                          <a:cs typeface="Arial" panose="020B0604020202020204" pitchFamily="34" charset="0"/>
                        </a:rPr>
                        <a:t>72,1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79,0 (43-87)</a:t>
                      </a:r>
                    </a:p>
                    <a:p>
                      <a:pPr marL="0" marR="0" lvl="0" indent="0" algn="ctr" defTabSz="609585" rtl="0" eaLnBrk="1" fontAlgn="auto" latinLnBrk="0" hangingPunct="1">
                        <a:lnSpc>
                          <a:spcPts val="126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64,7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824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260"/>
                        </a:lnSpc>
                      </a:pPr>
                      <a:r>
                        <a:rPr lang="da-DK" sz="1200" b="1" i="0" dirty="0" err="1">
                          <a:solidFill>
                            <a:schemeClr val="tx2"/>
                          </a:solidFill>
                          <a:latin typeface="Century Gothic" panose="020B0502020202020204" pitchFamily="34" charset="0"/>
                        </a:rPr>
                        <a:t>Sexe</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260"/>
                        </a:lnSpc>
                      </a:pPr>
                      <a:r>
                        <a:rPr lang="en-US" sz="1200" b="0" i="0" dirty="0">
                          <a:solidFill>
                            <a:schemeClr val="tx2"/>
                          </a:solidFill>
                          <a:latin typeface="Century Gothic" panose="020B0502020202020204" pitchFamily="34" charset="0"/>
                        </a:rPr>
                        <a:t>Homme</a:t>
                      </a:r>
                    </a:p>
                    <a:p>
                      <a:pPr>
                        <a:lnSpc>
                          <a:spcPts val="1260"/>
                        </a:lnSpc>
                      </a:pPr>
                      <a:r>
                        <a:rPr lang="en-US" sz="1200" b="0" i="0" dirty="0">
                          <a:solidFill>
                            <a:schemeClr val="tx2"/>
                          </a:solidFill>
                          <a:latin typeface="Century Gothic" panose="020B0502020202020204" pitchFamily="34" charset="0"/>
                        </a:rPr>
                        <a:t>Femme</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69,5</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30,5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74,4</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25,6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71,6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28,4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5318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260"/>
                        </a:lnSpc>
                      </a:pPr>
                      <a:r>
                        <a:rPr lang="en-US" sz="1200" b="1" i="0" dirty="0" err="1">
                          <a:solidFill>
                            <a:schemeClr val="tx2"/>
                          </a:solidFill>
                          <a:latin typeface="Century Gothic" panose="020B0502020202020204" pitchFamily="34" charset="0"/>
                        </a:rPr>
                        <a:t>Ethnie</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ts val="1260"/>
                        </a:lnSpc>
                      </a:pPr>
                      <a:r>
                        <a:rPr lang="en-US" sz="1200" b="0" i="0" dirty="0" err="1">
                          <a:solidFill>
                            <a:schemeClr val="tx2"/>
                          </a:solidFill>
                          <a:latin typeface="Century Gothic" panose="020B0502020202020204" pitchFamily="34" charset="0"/>
                        </a:rPr>
                        <a:t>Caucasien</a:t>
                      </a:r>
                      <a:endParaRPr lang="en-US" sz="1200" b="0" i="0" dirty="0">
                        <a:solidFill>
                          <a:schemeClr val="tx2"/>
                        </a:solidFill>
                        <a:latin typeface="Century Gothic" panose="020B0502020202020204" pitchFamily="34" charset="0"/>
                      </a:endParaRPr>
                    </a:p>
                    <a:p>
                      <a:pPr>
                        <a:lnSpc>
                          <a:spcPts val="1260"/>
                        </a:lnSpc>
                      </a:pPr>
                      <a:r>
                        <a:rPr lang="en-US" sz="1200" b="0" i="0" dirty="0" err="1">
                          <a:solidFill>
                            <a:schemeClr val="tx2"/>
                          </a:solidFill>
                          <a:latin typeface="Century Gothic" panose="020B0502020202020204" pitchFamily="34" charset="0"/>
                        </a:rPr>
                        <a:t>Autres</a:t>
                      </a:r>
                      <a:endParaRPr lang="en-US" sz="1200" b="0" i="0" dirty="0">
                        <a:solidFill>
                          <a:schemeClr val="tx2"/>
                        </a:solidFill>
                        <a:latin typeface="Century Gothic" panose="020B0502020202020204" pitchFamily="34" charset="0"/>
                      </a:endParaRPr>
                    </a:p>
                    <a:p>
                      <a:pPr>
                        <a:lnSpc>
                          <a:spcPts val="1260"/>
                        </a:lnSpc>
                      </a:pPr>
                      <a:r>
                        <a:rPr lang="en-US" sz="1200" b="0" i="0" dirty="0">
                          <a:solidFill>
                            <a:schemeClr val="tx2"/>
                          </a:solidFill>
                          <a:latin typeface="Century Gothic" panose="020B0502020202020204" pitchFamily="34" charset="0"/>
                        </a:rPr>
                        <a:t>Inconnu</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94,5</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3,6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95,0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5,0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94,7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4,2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53187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260"/>
                        </a:lnSpc>
                      </a:pPr>
                      <a:r>
                        <a:rPr lang="en-US" sz="1200" b="1" i="0" dirty="0">
                          <a:solidFill>
                            <a:schemeClr val="tx2"/>
                          </a:solidFill>
                          <a:latin typeface="Century Gothic" panose="020B0502020202020204" pitchFamily="34" charset="0"/>
                        </a:rPr>
                        <a:t>ECOG PS</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260"/>
                        </a:lnSpc>
                      </a:pPr>
                      <a:r>
                        <a:rPr lang="en-US" sz="1200" b="0" i="0" dirty="0">
                          <a:solidFill>
                            <a:schemeClr val="tx2"/>
                          </a:solidFill>
                          <a:latin typeface="Century Gothic" panose="020B0502020202020204" pitchFamily="34" charset="0"/>
                        </a:rPr>
                        <a:t>0</a:t>
                      </a:r>
                    </a:p>
                    <a:p>
                      <a:pPr>
                        <a:lnSpc>
                          <a:spcPts val="1260"/>
                        </a:lnSpc>
                      </a:pPr>
                      <a:r>
                        <a:rPr lang="en-US" sz="1200" b="0" i="0" dirty="0">
                          <a:solidFill>
                            <a:schemeClr val="tx2"/>
                          </a:solidFill>
                          <a:latin typeface="Century Gothic" panose="020B0502020202020204" pitchFamily="34" charset="0"/>
                        </a:rPr>
                        <a:t>1</a:t>
                      </a:r>
                    </a:p>
                    <a:p>
                      <a:pPr>
                        <a:lnSpc>
                          <a:spcPts val="1260"/>
                        </a:lnSpc>
                      </a:pPr>
                      <a:r>
                        <a:rPr lang="en-US" sz="1200" b="0" i="0" dirty="0">
                          <a:solidFill>
                            <a:schemeClr val="tx2"/>
                          </a:solidFill>
                          <a:latin typeface="Century Gothic" panose="020B0502020202020204" pitchFamily="34" charset="0"/>
                        </a:rPr>
                        <a:t>2</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27,6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70,7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76,7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16,3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18,8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73,3</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7,9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531873">
                <a:tc>
                  <a:txBody>
                    <a:bodyPr/>
                    <a:lstStyle/>
                    <a:p>
                      <a:pPr>
                        <a:lnSpc>
                          <a:spcPts val="1260"/>
                        </a:lnSpc>
                      </a:pPr>
                      <a:r>
                        <a:rPr lang="en-US" sz="1200" b="1" i="0" dirty="0" err="1">
                          <a:solidFill>
                            <a:schemeClr val="tx2"/>
                          </a:solidFill>
                          <a:latin typeface="Century Gothic" panose="020B0502020202020204" pitchFamily="34" charset="0"/>
                        </a:rPr>
                        <a:t>Stade</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260"/>
                        </a:lnSpc>
                      </a:pPr>
                      <a:r>
                        <a:rPr lang="en-US" sz="1200" b="0" i="0" dirty="0">
                          <a:solidFill>
                            <a:schemeClr val="tx2"/>
                          </a:solidFill>
                          <a:latin typeface="Century Gothic" panose="020B0502020202020204" pitchFamily="34" charset="0"/>
                        </a:rPr>
                        <a:t>IIIA</a:t>
                      </a:r>
                    </a:p>
                    <a:p>
                      <a:pPr>
                        <a:lnSpc>
                          <a:spcPts val="1260"/>
                        </a:lnSpc>
                      </a:pPr>
                      <a:r>
                        <a:rPr lang="en-US" sz="1200" b="0" i="0" dirty="0">
                          <a:solidFill>
                            <a:schemeClr val="tx2"/>
                          </a:solidFill>
                          <a:latin typeface="Century Gothic" panose="020B0502020202020204" pitchFamily="34" charset="0"/>
                        </a:rPr>
                        <a:t>IIIB</a:t>
                      </a:r>
                    </a:p>
                    <a:p>
                      <a:pPr>
                        <a:lnSpc>
                          <a:spcPts val="1260"/>
                        </a:lnSpc>
                      </a:pPr>
                      <a:r>
                        <a:rPr lang="en-US" sz="1200" b="0" i="0" dirty="0">
                          <a:solidFill>
                            <a:schemeClr val="tx2"/>
                          </a:solidFill>
                          <a:latin typeface="Century Gothic" panose="020B0502020202020204" pitchFamily="34" charset="0"/>
                        </a:rPr>
                        <a:t>IIIC</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61,0</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33,9</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5,1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60,5</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30,2</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60,8</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32,4</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706780044"/>
                  </a:ext>
                </a:extLst>
              </a:tr>
              <a:tr h="382473">
                <a:tc>
                  <a:txBody>
                    <a:bodyPr/>
                    <a:lstStyle/>
                    <a:p>
                      <a:pPr>
                        <a:lnSpc>
                          <a:spcPts val="1260"/>
                        </a:lnSpc>
                      </a:pPr>
                      <a:r>
                        <a:rPr lang="en-US" sz="1200" b="1" i="0" dirty="0">
                          <a:solidFill>
                            <a:schemeClr val="tx2"/>
                          </a:solidFill>
                          <a:latin typeface="Century Gothic" panose="020B0502020202020204" pitchFamily="34" charset="0"/>
                        </a:rPr>
                        <a:t>Expression PD-L1</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260"/>
                        </a:lnSpc>
                      </a:pPr>
                      <a:r>
                        <a:rPr lang="en-US" sz="1200" b="0" i="0" dirty="0">
                          <a:solidFill>
                            <a:schemeClr val="tx2"/>
                          </a:solidFill>
                          <a:latin typeface="Century Gothic" panose="020B0502020202020204" pitchFamily="34" charset="0"/>
                        </a:rPr>
                        <a:t>TC &lt; 1 %</a:t>
                      </a:r>
                    </a:p>
                    <a:p>
                      <a:pPr>
                        <a:lnSpc>
                          <a:spcPts val="1260"/>
                        </a:lnSpc>
                      </a:pPr>
                      <a:r>
                        <a:rPr lang="en-US" sz="1200" b="0" i="0" dirty="0">
                          <a:solidFill>
                            <a:schemeClr val="tx2"/>
                          </a:solidFill>
                          <a:latin typeface="Century Gothic" panose="020B0502020202020204" pitchFamily="34" charset="0"/>
                        </a:rPr>
                        <a:t>TC ≥ 1 %</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44,2</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53,5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45,2</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48,4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44,6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51,4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4170656598"/>
                  </a:ext>
                </a:extLst>
              </a:tr>
              <a:tr h="531873">
                <a:tc>
                  <a:txBody>
                    <a:bodyPr/>
                    <a:lstStyle/>
                    <a:p>
                      <a:pPr>
                        <a:lnSpc>
                          <a:spcPts val="1260"/>
                        </a:lnSpc>
                      </a:pPr>
                      <a:r>
                        <a:rPr lang="en-US" sz="1200" b="1" i="0" dirty="0" err="1">
                          <a:solidFill>
                            <a:schemeClr val="tx2"/>
                          </a:solidFill>
                          <a:latin typeface="Century Gothic" panose="020B0502020202020204" pitchFamily="34" charset="0"/>
                        </a:rPr>
                        <a:t>Statut</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Tabac</a:t>
                      </a:r>
                      <a:r>
                        <a:rPr lang="da-DK" sz="1200" b="1" i="0" dirty="0">
                          <a:solidFill>
                            <a:schemeClr val="tx2"/>
                          </a:solidFill>
                          <a:latin typeface="Century Gothic" panose="020B0502020202020204" pitchFamily="34" charset="0"/>
                        </a:rPr>
                        <a:t>, %</a:t>
                      </a:r>
                      <a:endParaRPr lang="en-US" sz="12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260"/>
                        </a:lnSpc>
                      </a:pPr>
                      <a:r>
                        <a:rPr lang="en-US" sz="1200" b="0" i="0" dirty="0" err="1">
                          <a:solidFill>
                            <a:schemeClr val="tx2"/>
                          </a:solidFill>
                          <a:latin typeface="Century Gothic" panose="020B0502020202020204" pitchFamily="34" charset="0"/>
                        </a:rPr>
                        <a:t>Actif</a:t>
                      </a:r>
                      <a:endParaRPr lang="en-US" sz="1200" b="0" i="0" dirty="0">
                        <a:solidFill>
                          <a:schemeClr val="tx2"/>
                        </a:solidFill>
                        <a:latin typeface="Century Gothic" panose="020B0502020202020204" pitchFamily="34" charset="0"/>
                      </a:endParaRPr>
                    </a:p>
                    <a:p>
                      <a:pPr>
                        <a:lnSpc>
                          <a:spcPts val="1260"/>
                        </a:lnSpc>
                      </a:pPr>
                      <a:r>
                        <a:rPr lang="en-US" sz="1200" b="0" i="0" dirty="0" err="1">
                          <a:solidFill>
                            <a:schemeClr val="tx2"/>
                          </a:solidFill>
                          <a:latin typeface="Century Gothic" panose="020B0502020202020204" pitchFamily="34" charset="0"/>
                        </a:rPr>
                        <a:t>Sevré</a:t>
                      </a:r>
                      <a:endParaRPr lang="en-US" sz="1200" b="0" i="0" dirty="0">
                        <a:solidFill>
                          <a:schemeClr val="tx2"/>
                        </a:solidFill>
                        <a:latin typeface="Century Gothic" panose="020B0502020202020204" pitchFamily="34" charset="0"/>
                      </a:endParaRPr>
                    </a:p>
                    <a:p>
                      <a:pPr>
                        <a:lnSpc>
                          <a:spcPts val="1260"/>
                        </a:lnSpc>
                      </a:pPr>
                      <a:r>
                        <a:rPr lang="en-US" sz="1200" b="0" i="0" dirty="0">
                          <a:solidFill>
                            <a:schemeClr val="tx2"/>
                          </a:solidFill>
                          <a:latin typeface="Century Gothic" panose="020B0502020202020204" pitchFamily="34" charset="0"/>
                        </a:rPr>
                        <a:t>Non </a:t>
                      </a:r>
                      <a:r>
                        <a:rPr lang="en-US" sz="1200" b="0" i="0" dirty="0" err="1">
                          <a:solidFill>
                            <a:schemeClr val="tx2"/>
                          </a:solidFill>
                          <a:latin typeface="Century Gothic" panose="020B0502020202020204" pitchFamily="34" charset="0"/>
                        </a:rPr>
                        <a:t>fumeur</a:t>
                      </a:r>
                      <a:endParaRPr lang="en-US" sz="1200" b="0" i="0" dirty="0">
                        <a:solidFill>
                          <a:schemeClr val="tx2"/>
                        </a:solidFill>
                        <a:latin typeface="Century Gothic" panose="020B0502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23,7</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64,4</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11,9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16,3</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72,1</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accent3"/>
                          </a:solidFill>
                          <a:latin typeface="Century Gothic" panose="020B0502020202020204" pitchFamily="34" charset="0"/>
                          <a:ea typeface="+mn-ea"/>
                          <a:cs typeface="Arial" panose="020B0604020202020204" pitchFamily="34" charset="0"/>
                        </a:rPr>
                        <a:t>11,6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20,6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67,6</a:t>
                      </a:r>
                    </a:p>
                    <a:p>
                      <a:pPr marL="0" indent="0" algn="ctr" defTabSz="609585" rtl="0" eaLnBrk="1" latinLnBrk="0" hangingPunct="1">
                        <a:lnSpc>
                          <a:spcPts val="126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11,8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444809052"/>
                  </a:ext>
                </a:extLst>
              </a:tr>
            </a:tbl>
          </a:graphicData>
        </a:graphic>
      </p:graphicFrame>
      <p:sp>
        <p:nvSpPr>
          <p:cNvPr id="21" name="Espace réservé du contenu 8">
            <a:extLst>
              <a:ext uri="{FF2B5EF4-FFF2-40B4-BE49-F238E27FC236}">
                <a16:creationId xmlns="" xmlns:a16="http://schemas.microsoft.com/office/drawing/2014/main" id="{EACAB8E7-A52B-7EF9-44D6-77C69DFA73C8}"/>
              </a:ext>
            </a:extLst>
          </p:cNvPr>
          <p:cNvSpPr txBox="1">
            <a:spLocks/>
          </p:cNvSpPr>
          <p:nvPr/>
        </p:nvSpPr>
        <p:spPr>
          <a:xfrm>
            <a:off x="1341505" y="1104207"/>
            <a:ext cx="10409866" cy="2169264"/>
          </a:xfrm>
          <a:prstGeom prst="rect">
            <a:avLst/>
          </a:prstGeom>
        </p:spPr>
        <p:txBody>
          <a:bodyPr>
            <a:no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tx2"/>
                </a:solidFill>
              </a:rPr>
              <a:t>Tous les patients présentaient des comorbidités, principalement des troubles vasculaires (76,5 %), métaboliques (53,9 %), respiratoires (53,9 %) ou cardiaques (52,0 %).</a:t>
            </a:r>
          </a:p>
        </p:txBody>
      </p:sp>
      <p:sp>
        <p:nvSpPr>
          <p:cNvPr id="22" name="Rectangle 21">
            <a:extLst>
              <a:ext uri="{FF2B5EF4-FFF2-40B4-BE49-F238E27FC236}">
                <a16:creationId xmlns="" xmlns:a16="http://schemas.microsoft.com/office/drawing/2014/main" id="{230227F4-0653-F4C5-8845-880550A3010C}"/>
              </a:ext>
            </a:extLst>
          </p:cNvPr>
          <p:cNvSpPr/>
          <p:nvPr/>
        </p:nvSpPr>
        <p:spPr>
          <a:xfrm>
            <a:off x="5029200" y="2269866"/>
            <a:ext cx="5888182" cy="415636"/>
          </a:xfrm>
          <a:prstGeom prst="rect">
            <a:avLst/>
          </a:prstGeom>
          <a:noFill/>
          <a:ln w="25400">
            <a:solidFill>
              <a:schemeClr val="accent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 xmlns:a16="http://schemas.microsoft.com/office/drawing/2014/main" id="{D914E61B-1F29-7818-22BE-08C66D13A1BE}"/>
              </a:ext>
            </a:extLst>
          </p:cNvPr>
          <p:cNvSpPr/>
          <p:nvPr/>
        </p:nvSpPr>
        <p:spPr>
          <a:xfrm>
            <a:off x="5029200" y="3717032"/>
            <a:ext cx="5888182" cy="577176"/>
          </a:xfrm>
          <a:prstGeom prst="rect">
            <a:avLst/>
          </a:prstGeom>
          <a:noFill/>
          <a:ln w="25400">
            <a:solidFill>
              <a:schemeClr val="accent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651270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DUART</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a:xfrm>
            <a:off x="968087" y="625574"/>
            <a:ext cx="11124816" cy="505109"/>
          </a:xfrm>
        </p:spPr>
        <p:txBody>
          <a:bodyPr>
            <a:normAutofit/>
          </a:bodyPr>
          <a:lstStyle/>
          <a:p>
            <a:r>
              <a:rPr lang="fr-FR" sz="2000" dirty="0"/>
              <a:t>Efficacité</a:t>
            </a:r>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AR. </a:t>
            </a:r>
            <a:r>
              <a:rPr lang="fr-FR" dirty="0" err="1"/>
              <a:t>Filippi</a:t>
            </a:r>
            <a:r>
              <a:rPr lang="fr-FR" dirty="0"/>
              <a:t> et al., ESMO</a:t>
            </a:r>
            <a:r>
              <a:rPr lang="fr-FR" baseline="30000" dirty="0"/>
              <a:t>® </a:t>
            </a:r>
            <a:r>
              <a:rPr lang="fr-FR" dirty="0"/>
              <a:t>2023, Abs. #LBA62</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1588292"/>
            <a:ext cx="5209500" cy="416149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604920" y="1412838"/>
            <a:ext cx="582696"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SSP</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nvGraphicFramePr>
        <p:xfrm>
          <a:off x="1199109" y="5188431"/>
          <a:ext cx="5062798" cy="529009"/>
        </p:xfrm>
        <a:graphic>
          <a:graphicData uri="http://schemas.openxmlformats.org/drawingml/2006/table">
            <a:tbl>
              <a:tblPr firstRow="1" bandRow="1">
                <a:tableStyleId>{5C22544A-7EE6-4342-B048-85BDC9FD1C3A}</a:tableStyleId>
              </a:tblPr>
              <a:tblGrid>
                <a:gridCol w="616718">
                  <a:extLst>
                    <a:ext uri="{9D8B030D-6E8A-4147-A177-3AD203B41FA5}">
                      <a16:colId xmlns="" xmlns:a16="http://schemas.microsoft.com/office/drawing/2014/main" val="20000"/>
                    </a:ext>
                  </a:extLst>
                </a:gridCol>
                <a:gridCol w="444608">
                  <a:extLst>
                    <a:ext uri="{9D8B030D-6E8A-4147-A177-3AD203B41FA5}">
                      <a16:colId xmlns="" xmlns:a16="http://schemas.microsoft.com/office/drawing/2014/main" val="20001"/>
                    </a:ext>
                  </a:extLst>
                </a:gridCol>
                <a:gridCol w="444608">
                  <a:extLst>
                    <a:ext uri="{9D8B030D-6E8A-4147-A177-3AD203B41FA5}">
                      <a16:colId xmlns="" xmlns:a16="http://schemas.microsoft.com/office/drawing/2014/main" val="20006"/>
                    </a:ext>
                  </a:extLst>
                </a:gridCol>
                <a:gridCol w="444608">
                  <a:extLst>
                    <a:ext uri="{9D8B030D-6E8A-4147-A177-3AD203B41FA5}">
                      <a16:colId xmlns="" xmlns:a16="http://schemas.microsoft.com/office/drawing/2014/main" val="20002"/>
                    </a:ext>
                  </a:extLst>
                </a:gridCol>
                <a:gridCol w="444608">
                  <a:extLst>
                    <a:ext uri="{9D8B030D-6E8A-4147-A177-3AD203B41FA5}">
                      <a16:colId xmlns="" xmlns:a16="http://schemas.microsoft.com/office/drawing/2014/main" val="20007"/>
                    </a:ext>
                  </a:extLst>
                </a:gridCol>
                <a:gridCol w="444608">
                  <a:extLst>
                    <a:ext uri="{9D8B030D-6E8A-4147-A177-3AD203B41FA5}">
                      <a16:colId xmlns="" xmlns:a16="http://schemas.microsoft.com/office/drawing/2014/main" val="20003"/>
                    </a:ext>
                  </a:extLst>
                </a:gridCol>
                <a:gridCol w="444608">
                  <a:extLst>
                    <a:ext uri="{9D8B030D-6E8A-4147-A177-3AD203B41FA5}">
                      <a16:colId xmlns="" xmlns:a16="http://schemas.microsoft.com/office/drawing/2014/main" val="20008"/>
                    </a:ext>
                  </a:extLst>
                </a:gridCol>
                <a:gridCol w="444608">
                  <a:extLst>
                    <a:ext uri="{9D8B030D-6E8A-4147-A177-3AD203B41FA5}">
                      <a16:colId xmlns="" xmlns:a16="http://schemas.microsoft.com/office/drawing/2014/main" val="20004"/>
                    </a:ext>
                  </a:extLst>
                </a:gridCol>
                <a:gridCol w="444608">
                  <a:extLst>
                    <a:ext uri="{9D8B030D-6E8A-4147-A177-3AD203B41FA5}">
                      <a16:colId xmlns="" xmlns:a16="http://schemas.microsoft.com/office/drawing/2014/main" val="20009"/>
                    </a:ext>
                  </a:extLst>
                </a:gridCol>
                <a:gridCol w="444608">
                  <a:extLst>
                    <a:ext uri="{9D8B030D-6E8A-4147-A177-3AD203B41FA5}">
                      <a16:colId xmlns="" xmlns:a16="http://schemas.microsoft.com/office/drawing/2014/main" val="20005"/>
                    </a:ext>
                  </a:extLst>
                </a:gridCol>
                <a:gridCol w="444608">
                  <a:extLst>
                    <a:ext uri="{9D8B030D-6E8A-4147-A177-3AD203B41FA5}">
                      <a16:colId xmlns="" xmlns:a16="http://schemas.microsoft.com/office/drawing/2014/main" val="20010"/>
                    </a:ext>
                  </a:extLst>
                </a:gridCol>
              </a:tblGrid>
              <a:tr h="314611">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kern="1200" dirty="0">
                          <a:solidFill>
                            <a:schemeClr val="bg2"/>
                          </a:solidFill>
                          <a:latin typeface="+mn-lt"/>
                          <a:ea typeface="+mn-ea"/>
                          <a:cs typeface="+mn-cs"/>
                        </a:rPr>
                        <a:t>Total</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kern="1200" dirty="0">
                          <a:solidFill>
                            <a:schemeClr val="bg2"/>
                          </a:solidFill>
                          <a:latin typeface="+mn-lt"/>
                          <a:ea typeface="+mn-ea"/>
                          <a:cs typeface="+mn-cs"/>
                        </a:rPr>
                        <a:t>102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2148027" y="5452195"/>
            <a:ext cx="399813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440933" y="2730917"/>
            <a:ext cx="4797821" cy="2613481"/>
            <a:chOff x="354740" y="2485881"/>
            <a:chExt cx="5479876" cy="3159423"/>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419366" y="3721568"/>
              <a:ext cx="1864589" cy="3163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SSP</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310441"/>
              <a:ext cx="3306657" cy="33486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graphicFrame>
        <p:nvGraphicFramePr>
          <p:cNvPr id="13" name="Tableau 12">
            <a:extLst>
              <a:ext uri="{FF2B5EF4-FFF2-40B4-BE49-F238E27FC236}">
                <a16:creationId xmlns="" xmlns:a16="http://schemas.microsoft.com/office/drawing/2014/main" id="{76AD43E4-AD88-DD19-F2A7-0BCDDE3D77E1}"/>
              </a:ext>
            </a:extLst>
          </p:cNvPr>
          <p:cNvGraphicFramePr>
            <a:graphicFrameLocks noGrp="1"/>
          </p:cNvGraphicFramePr>
          <p:nvPr>
            <p:extLst>
              <p:ext uri="{D42A27DB-BD31-4B8C-83A1-F6EECF244321}">
                <p14:modId xmlns:p14="http://schemas.microsoft.com/office/powerpoint/2010/main" val="1918829611"/>
              </p:ext>
            </p:extLst>
          </p:nvPr>
        </p:nvGraphicFramePr>
        <p:xfrm>
          <a:off x="2323573" y="1670920"/>
          <a:ext cx="3915863" cy="1084156"/>
        </p:xfrm>
        <a:graphic>
          <a:graphicData uri="http://schemas.openxmlformats.org/drawingml/2006/table">
            <a:tbl>
              <a:tblPr firstRow="1" bandRow="1">
                <a:tableStyleId>{5C22544A-7EE6-4342-B048-85BDC9FD1C3A}</a:tableStyleId>
              </a:tblPr>
              <a:tblGrid>
                <a:gridCol w="921651">
                  <a:extLst>
                    <a:ext uri="{9D8B030D-6E8A-4147-A177-3AD203B41FA5}">
                      <a16:colId xmlns="" xmlns:a16="http://schemas.microsoft.com/office/drawing/2014/main" val="20000"/>
                    </a:ext>
                  </a:extLst>
                </a:gridCol>
                <a:gridCol w="986118">
                  <a:extLst>
                    <a:ext uri="{9D8B030D-6E8A-4147-A177-3AD203B41FA5}">
                      <a16:colId xmlns="" xmlns:a16="http://schemas.microsoft.com/office/drawing/2014/main" val="20002"/>
                    </a:ext>
                  </a:extLst>
                </a:gridCol>
                <a:gridCol w="995082">
                  <a:extLst>
                    <a:ext uri="{9D8B030D-6E8A-4147-A177-3AD203B41FA5}">
                      <a16:colId xmlns="" xmlns:a16="http://schemas.microsoft.com/office/drawing/2014/main" val="2814235370"/>
                    </a:ext>
                  </a:extLst>
                </a:gridCol>
                <a:gridCol w="1013012">
                  <a:extLst>
                    <a:ext uri="{9D8B030D-6E8A-4147-A177-3AD203B41FA5}">
                      <a16:colId xmlns="" xmlns:a16="http://schemas.microsoft.com/office/drawing/2014/main" val="1365476681"/>
                    </a:ext>
                  </a:extLst>
                </a:gridCol>
              </a:tblGrid>
              <a:tr h="310624">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err="1">
                          <a:solidFill>
                            <a:schemeClr val="tx1"/>
                          </a:solidFill>
                          <a:latin typeface="+mj-lt"/>
                          <a:cs typeface="Arial" panose="020B0604020202020204" pitchFamily="34" charset="0"/>
                        </a:rPr>
                        <a:t>Nbre</a:t>
                      </a:r>
                      <a:r>
                        <a:rPr lang="fr-FR" sz="800" b="0" dirty="0">
                          <a:solidFill>
                            <a:schemeClr val="tx1"/>
                          </a:solidFill>
                          <a:latin typeface="+mj-lt"/>
                          <a:cs typeface="Arial" panose="020B0604020202020204" pitchFamily="34" charset="0"/>
                        </a:rPr>
                        <a:t>. EVE / </a:t>
                      </a:r>
                      <a:br>
                        <a:rPr lang="fr-FR" sz="800" b="0" dirty="0">
                          <a:solidFill>
                            <a:schemeClr val="tx1"/>
                          </a:solidFill>
                          <a:latin typeface="+mj-lt"/>
                          <a:cs typeface="Arial" panose="020B0604020202020204" pitchFamily="34" charset="0"/>
                        </a:rPr>
                      </a:br>
                      <a:r>
                        <a:rPr lang="fr-FR" sz="800" b="0" dirty="0" err="1">
                          <a:solidFill>
                            <a:schemeClr val="tx1"/>
                          </a:solidFill>
                          <a:latin typeface="+mj-lt"/>
                          <a:cs typeface="Arial" panose="020B0604020202020204" pitchFamily="34" charset="0"/>
                        </a:rPr>
                        <a:t>nbre</a:t>
                      </a:r>
                      <a:r>
                        <a:rPr lang="fr-FR" sz="800" b="0" dirty="0">
                          <a:solidFill>
                            <a:schemeClr val="tx1"/>
                          </a:solidFill>
                          <a:latin typeface="+mj-lt"/>
                          <a:cs typeface="Arial" panose="020B0604020202020204" pitchFamily="34" charset="0"/>
                        </a:rPr>
                        <a:t>. Patients (%)</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err="1">
                          <a:solidFill>
                            <a:schemeClr val="tx1"/>
                          </a:solidFill>
                          <a:latin typeface="+mj-lt"/>
                          <a:cs typeface="Arial" panose="020B0604020202020204" pitchFamily="34" charset="0"/>
                        </a:rPr>
                        <a:t>mSSP</a:t>
                      </a:r>
                      <a:r>
                        <a:rPr lang="fr-FR" sz="800" b="0" dirty="0">
                          <a:solidFill>
                            <a:schemeClr val="tx1"/>
                          </a:solidFill>
                          <a:latin typeface="+mj-lt"/>
                          <a:cs typeface="Arial" panose="020B0604020202020204" pitchFamily="34" charset="0"/>
                        </a:rPr>
                        <a:t/>
                      </a:r>
                      <a:br>
                        <a:rPr lang="fr-FR" sz="800" b="0" dirty="0">
                          <a:solidFill>
                            <a:schemeClr val="tx1"/>
                          </a:solidFill>
                          <a:latin typeface="+mj-lt"/>
                          <a:cs typeface="Arial" panose="020B0604020202020204" pitchFamily="34" charset="0"/>
                        </a:rPr>
                      </a:br>
                      <a:r>
                        <a:rPr lang="fr-FR" sz="800" b="0" kern="1200" dirty="0">
                          <a:solidFill>
                            <a:schemeClr val="tx1"/>
                          </a:solidFill>
                          <a:latin typeface="+mj-lt"/>
                          <a:ea typeface="+mn-ea"/>
                          <a:cs typeface="Arial" panose="020B0604020202020204" pitchFamily="34" charset="0"/>
                        </a:rPr>
                        <a:t>(IC95%), mois</a:t>
                      </a: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SSP à </a:t>
                      </a:r>
                      <a:r>
                        <a:rPr lang="fr-FR" sz="800" b="0" kern="1200" dirty="0">
                          <a:solidFill>
                            <a:schemeClr val="tx1"/>
                          </a:solidFill>
                          <a:latin typeface="+mn-lt"/>
                          <a:ea typeface="+mn-ea"/>
                          <a:cs typeface="Arial" panose="020B0604020202020204" pitchFamily="34" charset="0"/>
                        </a:rPr>
                        <a:t>12-mois </a:t>
                      </a:r>
                    </a:p>
                    <a:p>
                      <a:pPr algn="ctr">
                        <a:lnSpc>
                          <a:spcPts val="860"/>
                        </a:lnSpc>
                      </a:pPr>
                      <a:r>
                        <a:rPr lang="fr-FR" sz="800" b="0" kern="1200" dirty="0">
                          <a:solidFill>
                            <a:schemeClr val="tx1"/>
                          </a:solidFill>
                          <a:latin typeface="+mn-lt"/>
                          <a:ea typeface="+mn-ea"/>
                          <a:cs typeface="Arial" panose="020B0604020202020204" pitchFamily="34" charset="0"/>
                        </a:rPr>
                        <a:t>(IC</a:t>
                      </a:r>
                      <a:r>
                        <a:rPr lang="fr-FR" sz="800" b="0" kern="1200" dirty="0">
                          <a:solidFill>
                            <a:schemeClr val="tx1"/>
                          </a:solidFill>
                          <a:latin typeface="+mj-lt"/>
                          <a:ea typeface="+mn-ea"/>
                          <a:cs typeface="Arial" panose="020B0604020202020204" pitchFamily="34" charset="0"/>
                        </a:rPr>
                        <a:t>95%), %</a:t>
                      </a: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61158">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dirty="0">
                          <a:solidFill>
                            <a:schemeClr val="accent3"/>
                          </a:solidFill>
                          <a:latin typeface="+mj-lt"/>
                          <a:cs typeface="Arial" panose="020B0604020202020204" pitchFamily="34" charset="0"/>
                        </a:rPr>
                        <a:t>Cohorte A</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26/59 (44,1)</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25/43 (58,1)</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51/102 (50,0)</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61158">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kern="1200" dirty="0">
                          <a:solidFill>
                            <a:schemeClr val="accent3"/>
                          </a:solidFill>
                          <a:latin typeface="+mj-lt"/>
                          <a:ea typeface="+mn-ea"/>
                          <a:cs typeface="Arial" panose="020B0604020202020204" pitchFamily="34" charset="0"/>
                        </a:rPr>
                        <a:t>Cohorte B</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9,0 (5,6-NC)</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7,6 (5,3-11,0)</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8,0 (7,0-9,7)</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361687320"/>
                  </a:ext>
                </a:extLst>
              </a:tr>
              <a:tr h="251216">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dirty="0">
                          <a:solidFill>
                            <a:schemeClr val="bg2"/>
                          </a:solidFill>
                          <a:latin typeface="+mj-lt"/>
                          <a:cs typeface="Arial" panose="020B0604020202020204" pitchFamily="34" charset="0"/>
                        </a:rPr>
                        <a:t>Total</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40,2 (23,6-56,3)</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29,3 (13,8-46,7)</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34,8 (23,0-46,9)</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24" name="Connecteur droit 23">
            <a:extLst>
              <a:ext uri="{FF2B5EF4-FFF2-40B4-BE49-F238E27FC236}">
                <a16:creationId xmlns="" xmlns:a16="http://schemas.microsoft.com/office/drawing/2014/main" id="{61F63815-E697-527A-EA74-91C6266FD891}"/>
              </a:ext>
            </a:extLst>
          </p:cNvPr>
          <p:cNvCxnSpPr>
            <a:cxnSpLocks/>
          </p:cNvCxnSpPr>
          <p:nvPr/>
        </p:nvCxnSpPr>
        <p:spPr>
          <a:xfrm flipV="1">
            <a:off x="3854370" y="4203510"/>
            <a:ext cx="0" cy="6473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à coins arrondis 16">
            <a:extLst>
              <a:ext uri="{FF2B5EF4-FFF2-40B4-BE49-F238E27FC236}">
                <a16:creationId xmlns="" xmlns:a16="http://schemas.microsoft.com/office/drawing/2014/main" id="{A15387AD-0D86-7B77-8991-6DDEE8E17571}"/>
              </a:ext>
            </a:extLst>
          </p:cNvPr>
          <p:cNvSpPr/>
          <p:nvPr/>
        </p:nvSpPr>
        <p:spPr>
          <a:xfrm>
            <a:off x="6672064" y="1588292"/>
            <a:ext cx="5209500" cy="416149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6" name="ZoneTexte 25">
            <a:extLst>
              <a:ext uri="{FF2B5EF4-FFF2-40B4-BE49-F238E27FC236}">
                <a16:creationId xmlns="" xmlns:a16="http://schemas.microsoft.com/office/drawing/2014/main" id="{44120587-2EE9-65A5-D327-ABB442BF2C43}"/>
              </a:ext>
            </a:extLst>
          </p:cNvPr>
          <p:cNvSpPr txBox="1"/>
          <p:nvPr/>
        </p:nvSpPr>
        <p:spPr>
          <a:xfrm>
            <a:off x="7067644" y="1421076"/>
            <a:ext cx="582696"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SG</a:t>
            </a:r>
          </a:p>
        </p:txBody>
      </p:sp>
      <p:graphicFrame>
        <p:nvGraphicFramePr>
          <p:cNvPr id="27" name="Tableau 26">
            <a:extLst>
              <a:ext uri="{FF2B5EF4-FFF2-40B4-BE49-F238E27FC236}">
                <a16:creationId xmlns="" xmlns:a16="http://schemas.microsoft.com/office/drawing/2014/main" id="{C6C968E1-FDB0-7BEE-199C-C11D26491432}"/>
              </a:ext>
            </a:extLst>
          </p:cNvPr>
          <p:cNvGraphicFramePr>
            <a:graphicFrameLocks noGrp="1"/>
          </p:cNvGraphicFramePr>
          <p:nvPr/>
        </p:nvGraphicFramePr>
        <p:xfrm>
          <a:off x="6703022" y="5188431"/>
          <a:ext cx="5062798" cy="529009"/>
        </p:xfrm>
        <a:graphic>
          <a:graphicData uri="http://schemas.openxmlformats.org/drawingml/2006/table">
            <a:tbl>
              <a:tblPr firstRow="1" bandRow="1">
                <a:tableStyleId>{5C22544A-7EE6-4342-B048-85BDC9FD1C3A}</a:tableStyleId>
              </a:tblPr>
              <a:tblGrid>
                <a:gridCol w="616718">
                  <a:extLst>
                    <a:ext uri="{9D8B030D-6E8A-4147-A177-3AD203B41FA5}">
                      <a16:colId xmlns="" xmlns:a16="http://schemas.microsoft.com/office/drawing/2014/main" val="20000"/>
                    </a:ext>
                  </a:extLst>
                </a:gridCol>
                <a:gridCol w="444608">
                  <a:extLst>
                    <a:ext uri="{9D8B030D-6E8A-4147-A177-3AD203B41FA5}">
                      <a16:colId xmlns="" xmlns:a16="http://schemas.microsoft.com/office/drawing/2014/main" val="20001"/>
                    </a:ext>
                  </a:extLst>
                </a:gridCol>
                <a:gridCol w="444608">
                  <a:extLst>
                    <a:ext uri="{9D8B030D-6E8A-4147-A177-3AD203B41FA5}">
                      <a16:colId xmlns="" xmlns:a16="http://schemas.microsoft.com/office/drawing/2014/main" val="20006"/>
                    </a:ext>
                  </a:extLst>
                </a:gridCol>
                <a:gridCol w="444608">
                  <a:extLst>
                    <a:ext uri="{9D8B030D-6E8A-4147-A177-3AD203B41FA5}">
                      <a16:colId xmlns="" xmlns:a16="http://schemas.microsoft.com/office/drawing/2014/main" val="20002"/>
                    </a:ext>
                  </a:extLst>
                </a:gridCol>
                <a:gridCol w="444608">
                  <a:extLst>
                    <a:ext uri="{9D8B030D-6E8A-4147-A177-3AD203B41FA5}">
                      <a16:colId xmlns="" xmlns:a16="http://schemas.microsoft.com/office/drawing/2014/main" val="20007"/>
                    </a:ext>
                  </a:extLst>
                </a:gridCol>
                <a:gridCol w="444608">
                  <a:extLst>
                    <a:ext uri="{9D8B030D-6E8A-4147-A177-3AD203B41FA5}">
                      <a16:colId xmlns="" xmlns:a16="http://schemas.microsoft.com/office/drawing/2014/main" val="20003"/>
                    </a:ext>
                  </a:extLst>
                </a:gridCol>
                <a:gridCol w="444608">
                  <a:extLst>
                    <a:ext uri="{9D8B030D-6E8A-4147-A177-3AD203B41FA5}">
                      <a16:colId xmlns="" xmlns:a16="http://schemas.microsoft.com/office/drawing/2014/main" val="20008"/>
                    </a:ext>
                  </a:extLst>
                </a:gridCol>
                <a:gridCol w="444608">
                  <a:extLst>
                    <a:ext uri="{9D8B030D-6E8A-4147-A177-3AD203B41FA5}">
                      <a16:colId xmlns="" xmlns:a16="http://schemas.microsoft.com/office/drawing/2014/main" val="20004"/>
                    </a:ext>
                  </a:extLst>
                </a:gridCol>
                <a:gridCol w="444608">
                  <a:extLst>
                    <a:ext uri="{9D8B030D-6E8A-4147-A177-3AD203B41FA5}">
                      <a16:colId xmlns="" xmlns:a16="http://schemas.microsoft.com/office/drawing/2014/main" val="20009"/>
                    </a:ext>
                  </a:extLst>
                </a:gridCol>
                <a:gridCol w="444608">
                  <a:extLst>
                    <a:ext uri="{9D8B030D-6E8A-4147-A177-3AD203B41FA5}">
                      <a16:colId xmlns="" xmlns:a16="http://schemas.microsoft.com/office/drawing/2014/main" val="20005"/>
                    </a:ext>
                  </a:extLst>
                </a:gridCol>
                <a:gridCol w="444608">
                  <a:extLst>
                    <a:ext uri="{9D8B030D-6E8A-4147-A177-3AD203B41FA5}">
                      <a16:colId xmlns="" xmlns:a16="http://schemas.microsoft.com/office/drawing/2014/main" val="20010"/>
                    </a:ext>
                  </a:extLst>
                </a:gridCol>
              </a:tblGrid>
              <a:tr h="314611">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kern="1200" dirty="0">
                          <a:solidFill>
                            <a:schemeClr val="bg2"/>
                          </a:solidFill>
                          <a:latin typeface="+mn-lt"/>
                          <a:ea typeface="+mn-ea"/>
                          <a:cs typeface="+mn-cs"/>
                        </a:rPr>
                        <a:t>Total</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kern="1200" dirty="0">
                          <a:solidFill>
                            <a:schemeClr val="bg2"/>
                          </a:solidFill>
                          <a:latin typeface="+mn-lt"/>
                          <a:ea typeface="+mn-ea"/>
                          <a:cs typeface="+mn-cs"/>
                        </a:rPr>
                        <a:t>102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93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54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cxnSp>
        <p:nvCxnSpPr>
          <p:cNvPr id="28" name="Connecteur droit 27">
            <a:extLst>
              <a:ext uri="{FF2B5EF4-FFF2-40B4-BE49-F238E27FC236}">
                <a16:creationId xmlns="" xmlns:a16="http://schemas.microsoft.com/office/drawing/2014/main" id="{C5E6E682-5EE4-BDEF-DCF9-B560B7D36C98}"/>
              </a:ext>
            </a:extLst>
          </p:cNvPr>
          <p:cNvCxnSpPr>
            <a:cxnSpLocks/>
          </p:cNvCxnSpPr>
          <p:nvPr/>
        </p:nvCxnSpPr>
        <p:spPr>
          <a:xfrm>
            <a:off x="7651940" y="5452195"/>
            <a:ext cx="399813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9" name="Groupe 28">
            <a:extLst>
              <a:ext uri="{FF2B5EF4-FFF2-40B4-BE49-F238E27FC236}">
                <a16:creationId xmlns="" xmlns:a16="http://schemas.microsoft.com/office/drawing/2014/main" id="{C9593881-999E-F0DC-08F3-35A97D88C536}"/>
              </a:ext>
            </a:extLst>
          </p:cNvPr>
          <p:cNvGrpSpPr/>
          <p:nvPr/>
        </p:nvGrpSpPr>
        <p:grpSpPr>
          <a:xfrm>
            <a:off x="6944846" y="2731325"/>
            <a:ext cx="4797821" cy="2624949"/>
            <a:chOff x="354740" y="2485881"/>
            <a:chExt cx="5479876" cy="3173285"/>
          </a:xfrm>
        </p:grpSpPr>
        <p:graphicFrame>
          <p:nvGraphicFramePr>
            <p:cNvPr id="30" name="Graphique 29">
              <a:extLst>
                <a:ext uri="{FF2B5EF4-FFF2-40B4-BE49-F238E27FC236}">
                  <a16:creationId xmlns="" xmlns:a16="http://schemas.microsoft.com/office/drawing/2014/main" id="{4475177B-8CD4-1C69-6038-0E4D43BAB699}"/>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Box 4">
              <a:extLst>
                <a:ext uri="{FF2B5EF4-FFF2-40B4-BE49-F238E27FC236}">
                  <a16:creationId xmlns="" xmlns:a16="http://schemas.microsoft.com/office/drawing/2014/main" id="{F80D0072-F272-F5AB-6745-A80A01C0E1A8}"/>
                </a:ext>
              </a:extLst>
            </p:cNvPr>
            <p:cNvSpPr txBox="1">
              <a:spLocks noChangeArrowheads="1"/>
            </p:cNvSpPr>
            <p:nvPr/>
          </p:nvSpPr>
          <p:spPr bwMode="auto">
            <a:xfrm rot="16200000">
              <a:off x="-419366" y="3721568"/>
              <a:ext cx="1864589" cy="3163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SG</a:t>
              </a:r>
            </a:p>
          </p:txBody>
        </p:sp>
        <p:sp>
          <p:nvSpPr>
            <p:cNvPr id="32" name="Text Box 4">
              <a:extLst>
                <a:ext uri="{FF2B5EF4-FFF2-40B4-BE49-F238E27FC236}">
                  <a16:creationId xmlns="" xmlns:a16="http://schemas.microsoft.com/office/drawing/2014/main" id="{C32A5610-020A-E786-D136-143848F5EE18}"/>
                </a:ext>
              </a:extLst>
            </p:cNvPr>
            <p:cNvSpPr txBox="1">
              <a:spLocks noChangeArrowheads="1"/>
            </p:cNvSpPr>
            <p:nvPr/>
          </p:nvSpPr>
          <p:spPr bwMode="auto">
            <a:xfrm>
              <a:off x="1693806" y="5324304"/>
              <a:ext cx="3306656" cy="33486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cxnSp>
        <p:nvCxnSpPr>
          <p:cNvPr id="34" name="Connecteur droit 33">
            <a:extLst>
              <a:ext uri="{FF2B5EF4-FFF2-40B4-BE49-F238E27FC236}">
                <a16:creationId xmlns="" xmlns:a16="http://schemas.microsoft.com/office/drawing/2014/main" id="{92151C3C-0871-0503-3E7A-E38058AFD2A6}"/>
              </a:ext>
            </a:extLst>
          </p:cNvPr>
          <p:cNvCxnSpPr>
            <a:cxnSpLocks/>
          </p:cNvCxnSpPr>
          <p:nvPr/>
        </p:nvCxnSpPr>
        <p:spPr>
          <a:xfrm flipV="1">
            <a:off x="9358283" y="3671248"/>
            <a:ext cx="0" cy="11795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6" name="Tableau 35">
            <a:extLst>
              <a:ext uri="{FF2B5EF4-FFF2-40B4-BE49-F238E27FC236}">
                <a16:creationId xmlns="" xmlns:a16="http://schemas.microsoft.com/office/drawing/2014/main" id="{79BA1F02-2E78-DB4D-FD91-EF3B207E285D}"/>
              </a:ext>
            </a:extLst>
          </p:cNvPr>
          <p:cNvGraphicFramePr>
            <a:graphicFrameLocks noGrp="1"/>
          </p:cNvGraphicFramePr>
          <p:nvPr>
            <p:extLst>
              <p:ext uri="{D42A27DB-BD31-4B8C-83A1-F6EECF244321}">
                <p14:modId xmlns:p14="http://schemas.microsoft.com/office/powerpoint/2010/main" val="23795543"/>
              </p:ext>
            </p:extLst>
          </p:nvPr>
        </p:nvGraphicFramePr>
        <p:xfrm>
          <a:off x="7896200" y="1670919"/>
          <a:ext cx="3915863" cy="1107908"/>
        </p:xfrm>
        <a:graphic>
          <a:graphicData uri="http://schemas.openxmlformats.org/drawingml/2006/table">
            <a:tbl>
              <a:tblPr firstRow="1" bandRow="1">
                <a:tableStyleId>{5C22544A-7EE6-4342-B048-85BDC9FD1C3A}</a:tableStyleId>
              </a:tblPr>
              <a:tblGrid>
                <a:gridCol w="921651">
                  <a:extLst>
                    <a:ext uri="{9D8B030D-6E8A-4147-A177-3AD203B41FA5}">
                      <a16:colId xmlns="" xmlns:a16="http://schemas.microsoft.com/office/drawing/2014/main" val="20000"/>
                    </a:ext>
                  </a:extLst>
                </a:gridCol>
                <a:gridCol w="986118">
                  <a:extLst>
                    <a:ext uri="{9D8B030D-6E8A-4147-A177-3AD203B41FA5}">
                      <a16:colId xmlns="" xmlns:a16="http://schemas.microsoft.com/office/drawing/2014/main" val="20002"/>
                    </a:ext>
                  </a:extLst>
                </a:gridCol>
                <a:gridCol w="995082">
                  <a:extLst>
                    <a:ext uri="{9D8B030D-6E8A-4147-A177-3AD203B41FA5}">
                      <a16:colId xmlns="" xmlns:a16="http://schemas.microsoft.com/office/drawing/2014/main" val="2814235370"/>
                    </a:ext>
                  </a:extLst>
                </a:gridCol>
                <a:gridCol w="1013012">
                  <a:extLst>
                    <a:ext uri="{9D8B030D-6E8A-4147-A177-3AD203B41FA5}">
                      <a16:colId xmlns="" xmlns:a16="http://schemas.microsoft.com/office/drawing/2014/main" val="1365476681"/>
                    </a:ext>
                  </a:extLst>
                </a:gridCol>
              </a:tblGrid>
              <a:tr h="323360">
                <a:tc>
                  <a:txBody>
                    <a:bodyPr/>
                    <a:lstStyle/>
                    <a:p>
                      <a:pPr algn="ctr">
                        <a:lnSpc>
                          <a:spcPts val="860"/>
                        </a:lnSpc>
                      </a:pP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err="1">
                          <a:solidFill>
                            <a:schemeClr val="tx1"/>
                          </a:solidFill>
                          <a:latin typeface="+mj-lt"/>
                          <a:cs typeface="Arial" panose="020B0604020202020204" pitchFamily="34" charset="0"/>
                        </a:rPr>
                        <a:t>Nbre</a:t>
                      </a:r>
                      <a:r>
                        <a:rPr lang="fr-FR" sz="800" b="0" dirty="0">
                          <a:solidFill>
                            <a:schemeClr val="tx1"/>
                          </a:solidFill>
                          <a:latin typeface="+mj-lt"/>
                          <a:cs typeface="Arial" panose="020B0604020202020204" pitchFamily="34" charset="0"/>
                        </a:rPr>
                        <a:t>. EVE / </a:t>
                      </a:r>
                      <a:br>
                        <a:rPr lang="fr-FR" sz="800" b="0" dirty="0">
                          <a:solidFill>
                            <a:schemeClr val="tx1"/>
                          </a:solidFill>
                          <a:latin typeface="+mj-lt"/>
                          <a:cs typeface="Arial" panose="020B0604020202020204" pitchFamily="34" charset="0"/>
                        </a:rPr>
                      </a:br>
                      <a:r>
                        <a:rPr lang="fr-FR" sz="800" b="0" dirty="0" err="1">
                          <a:solidFill>
                            <a:schemeClr val="tx1"/>
                          </a:solidFill>
                          <a:latin typeface="+mj-lt"/>
                          <a:cs typeface="Arial" panose="020B0604020202020204" pitchFamily="34" charset="0"/>
                        </a:rPr>
                        <a:t>nbre</a:t>
                      </a:r>
                      <a:r>
                        <a:rPr lang="fr-FR" sz="800" b="0" dirty="0">
                          <a:solidFill>
                            <a:schemeClr val="tx1"/>
                          </a:solidFill>
                          <a:latin typeface="+mj-lt"/>
                          <a:cs typeface="Arial" panose="020B0604020202020204" pitchFamily="34" charset="0"/>
                        </a:rPr>
                        <a:t>. Patients (%)</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err="1">
                          <a:solidFill>
                            <a:schemeClr val="tx1"/>
                          </a:solidFill>
                          <a:latin typeface="+mj-lt"/>
                          <a:cs typeface="Arial" panose="020B0604020202020204" pitchFamily="34" charset="0"/>
                        </a:rPr>
                        <a:t>mSG</a:t>
                      </a:r>
                      <a:endParaRPr lang="fr-FR" sz="800" b="0" dirty="0">
                        <a:solidFill>
                          <a:schemeClr val="tx1"/>
                        </a:solidFill>
                        <a:latin typeface="+mj-lt"/>
                        <a:cs typeface="Arial" panose="020B0604020202020204" pitchFamily="34" charset="0"/>
                      </a:endParaRPr>
                    </a:p>
                    <a:p>
                      <a:pPr algn="ctr">
                        <a:lnSpc>
                          <a:spcPts val="860"/>
                        </a:lnSpc>
                      </a:pPr>
                      <a:r>
                        <a:rPr lang="fr-FR" sz="800" b="0" dirty="0">
                          <a:solidFill>
                            <a:schemeClr val="tx1"/>
                          </a:solidFill>
                          <a:latin typeface="+mj-lt"/>
                          <a:cs typeface="Arial" panose="020B0604020202020204" pitchFamily="34" charset="0"/>
                        </a:rPr>
                        <a:t> </a:t>
                      </a:r>
                      <a:r>
                        <a:rPr lang="fr-FR" sz="800" b="0" kern="1200" dirty="0">
                          <a:solidFill>
                            <a:schemeClr val="tx1"/>
                          </a:solidFill>
                          <a:latin typeface="+mj-lt"/>
                          <a:ea typeface="+mn-ea"/>
                          <a:cs typeface="Arial" panose="020B0604020202020204" pitchFamily="34" charset="0"/>
                        </a:rPr>
                        <a:t>(IC95%), mois</a:t>
                      </a: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860"/>
                        </a:lnSpc>
                      </a:pPr>
                      <a:r>
                        <a:rPr lang="fr-FR" sz="800" b="0" dirty="0">
                          <a:solidFill>
                            <a:schemeClr val="tx1"/>
                          </a:solidFill>
                          <a:latin typeface="+mj-lt"/>
                          <a:cs typeface="Arial" panose="020B0604020202020204" pitchFamily="34" charset="0"/>
                        </a:rPr>
                        <a:t>SG à 12-mois </a:t>
                      </a:r>
                    </a:p>
                    <a:p>
                      <a:pPr algn="ctr">
                        <a:lnSpc>
                          <a:spcPts val="860"/>
                        </a:lnSpc>
                      </a:pPr>
                      <a:r>
                        <a:rPr lang="fr-FR" sz="800" b="0" kern="1200" dirty="0">
                          <a:solidFill>
                            <a:schemeClr val="tx1"/>
                          </a:solidFill>
                          <a:latin typeface="+mj-lt"/>
                          <a:ea typeface="+mn-ea"/>
                          <a:cs typeface="Arial" panose="020B0604020202020204" pitchFamily="34" charset="0"/>
                        </a:rPr>
                        <a:t>(IC95%), %</a:t>
                      </a:r>
                      <a:endParaRPr lang="fr-FR" sz="800" b="0" dirty="0">
                        <a:solidFill>
                          <a:schemeClr val="tx1"/>
                        </a:solidFill>
                        <a:latin typeface="+mj-lt"/>
                        <a:cs typeface="Arial" panose="020B0604020202020204" pitchFamily="34" charset="0"/>
                      </a:endParaRP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61516">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dirty="0">
                          <a:solidFill>
                            <a:schemeClr val="accent3"/>
                          </a:solidFill>
                          <a:latin typeface="+mj-lt"/>
                          <a:cs typeface="Arial" panose="020B0604020202020204" pitchFamily="34" charset="0"/>
                        </a:rPr>
                        <a:t>Cohorte A</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16/59 (27,1)</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19/43 (44,2)</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51/102 (34,3)</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61516">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kern="1200" dirty="0">
                          <a:solidFill>
                            <a:schemeClr val="accent3"/>
                          </a:solidFill>
                          <a:latin typeface="+mj-lt"/>
                          <a:ea typeface="+mn-ea"/>
                          <a:cs typeface="Arial" panose="020B0604020202020204" pitchFamily="34" charset="0"/>
                        </a:rPr>
                        <a:t>Cohorte B</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NC (14,5-NC)</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14,8 (10,1-NC)</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15,9 (11,5-NC)</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361687320"/>
                  </a:ext>
                </a:extLst>
              </a:tr>
              <a:tr h="261516">
                <a:tc>
                  <a:txBody>
                    <a:bodyPr/>
                    <a:lstStyle/>
                    <a:p>
                      <a:pPr marL="0" marR="0" lvl="0" indent="0" algn="ctr" defTabSz="457200" rtl="0" eaLnBrk="1" fontAlgn="auto" latinLnBrk="0" hangingPunct="1">
                        <a:lnSpc>
                          <a:spcPts val="960"/>
                        </a:lnSpc>
                        <a:spcBef>
                          <a:spcPts val="0"/>
                        </a:spcBef>
                        <a:spcAft>
                          <a:spcPts val="0"/>
                        </a:spcAft>
                        <a:buClrTx/>
                        <a:buSzTx/>
                        <a:buFontTx/>
                        <a:buNone/>
                        <a:tabLst/>
                        <a:defRPr/>
                      </a:pPr>
                      <a:r>
                        <a:rPr lang="fr-FR" sz="900" b="1" dirty="0">
                          <a:solidFill>
                            <a:schemeClr val="bg2"/>
                          </a:solidFill>
                          <a:latin typeface="+mj-lt"/>
                          <a:cs typeface="Arial" panose="020B0604020202020204" pitchFamily="34" charset="0"/>
                        </a:rPr>
                        <a:t>Total</a:t>
                      </a:r>
                    </a:p>
                  </a:txBody>
                  <a:tcPr marL="48000" marR="48000" marT="24960" marB="24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67,0 (50,1-79,2)</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56,3 (37,3-71,6)</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960"/>
                        </a:lnSpc>
                      </a:pPr>
                      <a:r>
                        <a:rPr lang="fr-FR" sz="900" b="1" dirty="0">
                          <a:solidFill>
                            <a:schemeClr val="tx1"/>
                          </a:solidFill>
                          <a:latin typeface="+mj-lt"/>
                          <a:cs typeface="Arial" panose="020B0604020202020204" pitchFamily="34" charset="0"/>
                        </a:rPr>
                        <a:t>62,2 (49,8-72,4)</a:t>
                      </a:r>
                    </a:p>
                  </a:txBody>
                  <a:tcPr marL="48000" marR="48000" marT="24960" marB="249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37" name="Forme libre 36">
            <a:extLst>
              <a:ext uri="{FF2B5EF4-FFF2-40B4-BE49-F238E27FC236}">
                <a16:creationId xmlns="" xmlns:a16="http://schemas.microsoft.com/office/drawing/2014/main" id="{8BFC7F6C-2F92-F878-D58D-D5AD15D0B810}"/>
              </a:ext>
            </a:extLst>
          </p:cNvPr>
          <p:cNvSpPr/>
          <p:nvPr/>
        </p:nvSpPr>
        <p:spPr>
          <a:xfrm>
            <a:off x="2043289" y="2856241"/>
            <a:ext cx="3798711" cy="2022070"/>
          </a:xfrm>
          <a:custGeom>
            <a:avLst/>
            <a:gdLst>
              <a:gd name="connsiteX0" fmla="*/ 0 w 3798711"/>
              <a:gd name="connsiteY0" fmla="*/ 0 h 1896533"/>
              <a:gd name="connsiteX1" fmla="*/ 79022 w 3798711"/>
              <a:gd name="connsiteY1" fmla="*/ 67733 h 1896533"/>
              <a:gd name="connsiteX2" fmla="*/ 129822 w 3798711"/>
              <a:gd name="connsiteY2" fmla="*/ 95956 h 1896533"/>
              <a:gd name="connsiteX3" fmla="*/ 242711 w 3798711"/>
              <a:gd name="connsiteY3" fmla="*/ 146756 h 1896533"/>
              <a:gd name="connsiteX4" fmla="*/ 349955 w 3798711"/>
              <a:gd name="connsiteY4" fmla="*/ 208844 h 1896533"/>
              <a:gd name="connsiteX5" fmla="*/ 400755 w 3798711"/>
              <a:gd name="connsiteY5" fmla="*/ 259644 h 1896533"/>
              <a:gd name="connsiteX6" fmla="*/ 474133 w 3798711"/>
              <a:gd name="connsiteY6" fmla="*/ 299156 h 1896533"/>
              <a:gd name="connsiteX7" fmla="*/ 541867 w 3798711"/>
              <a:gd name="connsiteY7" fmla="*/ 389467 h 1896533"/>
              <a:gd name="connsiteX8" fmla="*/ 581378 w 3798711"/>
              <a:gd name="connsiteY8" fmla="*/ 457200 h 1896533"/>
              <a:gd name="connsiteX9" fmla="*/ 666044 w 3798711"/>
              <a:gd name="connsiteY9" fmla="*/ 479778 h 1896533"/>
              <a:gd name="connsiteX10" fmla="*/ 699911 w 3798711"/>
              <a:gd name="connsiteY10" fmla="*/ 553156 h 1896533"/>
              <a:gd name="connsiteX11" fmla="*/ 739422 w 3798711"/>
              <a:gd name="connsiteY11" fmla="*/ 598311 h 1896533"/>
              <a:gd name="connsiteX12" fmla="*/ 807155 w 3798711"/>
              <a:gd name="connsiteY12" fmla="*/ 643467 h 1896533"/>
              <a:gd name="connsiteX13" fmla="*/ 869244 w 3798711"/>
              <a:gd name="connsiteY13" fmla="*/ 739422 h 1896533"/>
              <a:gd name="connsiteX14" fmla="*/ 1089378 w 3798711"/>
              <a:gd name="connsiteY14" fmla="*/ 739422 h 1896533"/>
              <a:gd name="connsiteX15" fmla="*/ 1185333 w 3798711"/>
              <a:gd name="connsiteY15" fmla="*/ 976489 h 1896533"/>
              <a:gd name="connsiteX16" fmla="*/ 1337733 w 3798711"/>
              <a:gd name="connsiteY16" fmla="*/ 976489 h 1896533"/>
              <a:gd name="connsiteX17" fmla="*/ 1388533 w 3798711"/>
              <a:gd name="connsiteY17" fmla="*/ 1100667 h 1896533"/>
              <a:gd name="connsiteX18" fmla="*/ 1450622 w 3798711"/>
              <a:gd name="connsiteY18" fmla="*/ 1100667 h 1896533"/>
              <a:gd name="connsiteX19" fmla="*/ 1450622 w 3798711"/>
              <a:gd name="connsiteY19" fmla="*/ 1185333 h 1896533"/>
              <a:gd name="connsiteX20" fmla="*/ 1653822 w 3798711"/>
              <a:gd name="connsiteY20" fmla="*/ 1185333 h 1896533"/>
              <a:gd name="connsiteX21" fmla="*/ 1653822 w 3798711"/>
              <a:gd name="connsiteY21" fmla="*/ 1253067 h 1896533"/>
              <a:gd name="connsiteX22" fmla="*/ 2139244 w 3798711"/>
              <a:gd name="connsiteY22" fmla="*/ 1253067 h 1896533"/>
              <a:gd name="connsiteX23" fmla="*/ 2139244 w 3798711"/>
              <a:gd name="connsiteY23" fmla="*/ 1411111 h 1896533"/>
              <a:gd name="connsiteX24" fmla="*/ 3798711 w 3798711"/>
              <a:gd name="connsiteY24" fmla="*/ 1411111 h 1896533"/>
              <a:gd name="connsiteX25" fmla="*/ 3798711 w 3798711"/>
              <a:gd name="connsiteY25" fmla="*/ 1896533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711" h="1896533">
                <a:moveTo>
                  <a:pt x="0" y="0"/>
                </a:moveTo>
                <a:lnTo>
                  <a:pt x="79022" y="67733"/>
                </a:lnTo>
                <a:lnTo>
                  <a:pt x="129822" y="95956"/>
                </a:lnTo>
                <a:lnTo>
                  <a:pt x="242711" y="146756"/>
                </a:lnTo>
                <a:lnTo>
                  <a:pt x="349955" y="208844"/>
                </a:lnTo>
                <a:lnTo>
                  <a:pt x="400755" y="259644"/>
                </a:lnTo>
                <a:lnTo>
                  <a:pt x="474133" y="299156"/>
                </a:lnTo>
                <a:lnTo>
                  <a:pt x="541867" y="389467"/>
                </a:lnTo>
                <a:lnTo>
                  <a:pt x="581378" y="457200"/>
                </a:lnTo>
                <a:lnTo>
                  <a:pt x="666044" y="479778"/>
                </a:lnTo>
                <a:lnTo>
                  <a:pt x="699911" y="553156"/>
                </a:lnTo>
                <a:lnTo>
                  <a:pt x="739422" y="598311"/>
                </a:lnTo>
                <a:lnTo>
                  <a:pt x="807155" y="643467"/>
                </a:lnTo>
                <a:lnTo>
                  <a:pt x="869244" y="739422"/>
                </a:lnTo>
                <a:lnTo>
                  <a:pt x="1089378" y="739422"/>
                </a:lnTo>
                <a:lnTo>
                  <a:pt x="1185333" y="976489"/>
                </a:lnTo>
                <a:lnTo>
                  <a:pt x="1337733" y="976489"/>
                </a:lnTo>
                <a:lnTo>
                  <a:pt x="1388533" y="1100667"/>
                </a:lnTo>
                <a:lnTo>
                  <a:pt x="1450622" y="1100667"/>
                </a:lnTo>
                <a:lnTo>
                  <a:pt x="1450622" y="1185333"/>
                </a:lnTo>
                <a:lnTo>
                  <a:pt x="1653822" y="1185333"/>
                </a:lnTo>
                <a:lnTo>
                  <a:pt x="1653822" y="1253067"/>
                </a:lnTo>
                <a:lnTo>
                  <a:pt x="2139244" y="1253067"/>
                </a:lnTo>
                <a:lnTo>
                  <a:pt x="2139244" y="1411111"/>
                </a:lnTo>
                <a:lnTo>
                  <a:pt x="3798711" y="1411111"/>
                </a:lnTo>
                <a:lnTo>
                  <a:pt x="3798711" y="1896533"/>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a:extLst>
              <a:ext uri="{FF2B5EF4-FFF2-40B4-BE49-F238E27FC236}">
                <a16:creationId xmlns="" xmlns:a16="http://schemas.microsoft.com/office/drawing/2014/main" id="{74F77B59-A00E-DC7F-2A9D-6F4402B17109}"/>
              </a:ext>
            </a:extLst>
          </p:cNvPr>
          <p:cNvSpPr/>
          <p:nvPr/>
        </p:nvSpPr>
        <p:spPr>
          <a:xfrm>
            <a:off x="7540978" y="2844204"/>
            <a:ext cx="3883378" cy="1161487"/>
          </a:xfrm>
          <a:custGeom>
            <a:avLst/>
            <a:gdLst>
              <a:gd name="connsiteX0" fmla="*/ 0 w 3883378"/>
              <a:gd name="connsiteY0" fmla="*/ 0 h 1089378"/>
              <a:gd name="connsiteX1" fmla="*/ 95955 w 3883378"/>
              <a:gd name="connsiteY1" fmla="*/ 67733 h 1089378"/>
              <a:gd name="connsiteX2" fmla="*/ 163689 w 3883378"/>
              <a:gd name="connsiteY2" fmla="*/ 79022 h 1089378"/>
              <a:gd name="connsiteX3" fmla="*/ 197555 w 3883378"/>
              <a:gd name="connsiteY3" fmla="*/ 124178 h 1089378"/>
              <a:gd name="connsiteX4" fmla="*/ 474133 w 3883378"/>
              <a:gd name="connsiteY4" fmla="*/ 124178 h 1089378"/>
              <a:gd name="connsiteX5" fmla="*/ 553155 w 3883378"/>
              <a:gd name="connsiteY5" fmla="*/ 197556 h 1089378"/>
              <a:gd name="connsiteX6" fmla="*/ 632178 w 3883378"/>
              <a:gd name="connsiteY6" fmla="*/ 197556 h 1089378"/>
              <a:gd name="connsiteX7" fmla="*/ 699911 w 3883378"/>
              <a:gd name="connsiteY7" fmla="*/ 282222 h 1089378"/>
              <a:gd name="connsiteX8" fmla="*/ 863600 w 3883378"/>
              <a:gd name="connsiteY8" fmla="*/ 282222 h 1089378"/>
              <a:gd name="connsiteX9" fmla="*/ 880533 w 3883378"/>
              <a:gd name="connsiteY9" fmla="*/ 310445 h 1089378"/>
              <a:gd name="connsiteX10" fmla="*/ 1027289 w 3883378"/>
              <a:gd name="connsiteY10" fmla="*/ 310445 h 1089378"/>
              <a:gd name="connsiteX11" fmla="*/ 1196622 w 3883378"/>
              <a:gd name="connsiteY11" fmla="*/ 440267 h 1089378"/>
              <a:gd name="connsiteX12" fmla="*/ 1354666 w 3883378"/>
              <a:gd name="connsiteY12" fmla="*/ 440267 h 1089378"/>
              <a:gd name="connsiteX13" fmla="*/ 1444978 w 3883378"/>
              <a:gd name="connsiteY13" fmla="*/ 536222 h 1089378"/>
              <a:gd name="connsiteX14" fmla="*/ 1473200 w 3883378"/>
              <a:gd name="connsiteY14" fmla="*/ 536222 h 1089378"/>
              <a:gd name="connsiteX15" fmla="*/ 1574800 w 3883378"/>
              <a:gd name="connsiteY15" fmla="*/ 705556 h 1089378"/>
              <a:gd name="connsiteX16" fmla="*/ 1715911 w 3883378"/>
              <a:gd name="connsiteY16" fmla="*/ 705556 h 1089378"/>
              <a:gd name="connsiteX17" fmla="*/ 1715911 w 3883378"/>
              <a:gd name="connsiteY17" fmla="*/ 705556 h 1089378"/>
              <a:gd name="connsiteX18" fmla="*/ 1715911 w 3883378"/>
              <a:gd name="connsiteY18" fmla="*/ 756356 h 1089378"/>
              <a:gd name="connsiteX19" fmla="*/ 2167466 w 3883378"/>
              <a:gd name="connsiteY19" fmla="*/ 756356 h 1089378"/>
              <a:gd name="connsiteX20" fmla="*/ 2167466 w 3883378"/>
              <a:gd name="connsiteY20" fmla="*/ 908756 h 1089378"/>
              <a:gd name="connsiteX21" fmla="*/ 2342444 w 3883378"/>
              <a:gd name="connsiteY21" fmla="*/ 908756 h 1089378"/>
              <a:gd name="connsiteX22" fmla="*/ 2342444 w 3883378"/>
              <a:gd name="connsiteY22" fmla="*/ 993422 h 1089378"/>
              <a:gd name="connsiteX23" fmla="*/ 2511778 w 3883378"/>
              <a:gd name="connsiteY23" fmla="*/ 993422 h 1089378"/>
              <a:gd name="connsiteX24" fmla="*/ 2511778 w 3883378"/>
              <a:gd name="connsiteY24" fmla="*/ 1089378 h 1089378"/>
              <a:gd name="connsiteX25" fmla="*/ 3883378 w 3883378"/>
              <a:gd name="connsiteY25" fmla="*/ 1089378 h 108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3378" h="1089378">
                <a:moveTo>
                  <a:pt x="0" y="0"/>
                </a:moveTo>
                <a:lnTo>
                  <a:pt x="95955" y="67733"/>
                </a:lnTo>
                <a:lnTo>
                  <a:pt x="163689" y="79022"/>
                </a:lnTo>
                <a:lnTo>
                  <a:pt x="197555" y="124178"/>
                </a:lnTo>
                <a:lnTo>
                  <a:pt x="474133" y="124178"/>
                </a:lnTo>
                <a:lnTo>
                  <a:pt x="553155" y="197556"/>
                </a:lnTo>
                <a:lnTo>
                  <a:pt x="632178" y="197556"/>
                </a:lnTo>
                <a:lnTo>
                  <a:pt x="699911" y="282222"/>
                </a:lnTo>
                <a:lnTo>
                  <a:pt x="863600" y="282222"/>
                </a:lnTo>
                <a:lnTo>
                  <a:pt x="880533" y="310445"/>
                </a:lnTo>
                <a:lnTo>
                  <a:pt x="1027289" y="310445"/>
                </a:lnTo>
                <a:lnTo>
                  <a:pt x="1196622" y="440267"/>
                </a:lnTo>
                <a:lnTo>
                  <a:pt x="1354666" y="440267"/>
                </a:lnTo>
                <a:lnTo>
                  <a:pt x="1444978" y="536222"/>
                </a:lnTo>
                <a:lnTo>
                  <a:pt x="1473200" y="536222"/>
                </a:lnTo>
                <a:lnTo>
                  <a:pt x="1574800" y="705556"/>
                </a:lnTo>
                <a:lnTo>
                  <a:pt x="1715911" y="705556"/>
                </a:lnTo>
                <a:lnTo>
                  <a:pt x="1715911" y="705556"/>
                </a:lnTo>
                <a:lnTo>
                  <a:pt x="1715911" y="756356"/>
                </a:lnTo>
                <a:lnTo>
                  <a:pt x="2167466" y="756356"/>
                </a:lnTo>
                <a:lnTo>
                  <a:pt x="2167466" y="908756"/>
                </a:lnTo>
                <a:lnTo>
                  <a:pt x="2342444" y="908756"/>
                </a:lnTo>
                <a:lnTo>
                  <a:pt x="2342444" y="993422"/>
                </a:lnTo>
                <a:lnTo>
                  <a:pt x="2511778" y="993422"/>
                </a:lnTo>
                <a:lnTo>
                  <a:pt x="2511778" y="1089378"/>
                </a:lnTo>
                <a:lnTo>
                  <a:pt x="3883378" y="1089378"/>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 xmlns:a16="http://schemas.microsoft.com/office/drawing/2014/main" id="{6C84B7C9-4E8C-3AED-31CF-1403865221FE}"/>
              </a:ext>
            </a:extLst>
          </p:cNvPr>
          <p:cNvSpPr txBox="1"/>
          <p:nvPr/>
        </p:nvSpPr>
        <p:spPr>
          <a:xfrm>
            <a:off x="3593137" y="3890397"/>
            <a:ext cx="828738" cy="276999"/>
          </a:xfrm>
          <a:prstGeom prst="rect">
            <a:avLst/>
          </a:prstGeom>
          <a:noFill/>
          <a:ln>
            <a:noFill/>
          </a:ln>
        </p:spPr>
        <p:txBody>
          <a:bodyPr wrap="square" rtlCol="0" anchor="ctr">
            <a:spAutoFit/>
          </a:bodyPr>
          <a:lstStyle/>
          <a:p>
            <a:pPr algn="ctr">
              <a:spcAft>
                <a:spcPts val="400"/>
              </a:spcAft>
              <a:defRPr/>
            </a:pPr>
            <a:r>
              <a:rPr lang="fr-FR" sz="1200" b="1" dirty="0">
                <a:solidFill>
                  <a:schemeClr val="bg2"/>
                </a:solidFill>
                <a:latin typeface="+mj-lt"/>
                <a:cs typeface="Arial Narrow" panose="020B0604020202020204" pitchFamily="34" charset="0"/>
              </a:rPr>
              <a:t>34,8 %</a:t>
            </a:r>
          </a:p>
        </p:txBody>
      </p:sp>
      <p:sp>
        <p:nvSpPr>
          <p:cNvPr id="43" name="ZoneTexte 42">
            <a:extLst>
              <a:ext uri="{FF2B5EF4-FFF2-40B4-BE49-F238E27FC236}">
                <a16:creationId xmlns="" xmlns:a16="http://schemas.microsoft.com/office/drawing/2014/main" id="{690AA87B-417B-A0A8-F980-EA0A0777E772}"/>
              </a:ext>
            </a:extLst>
          </p:cNvPr>
          <p:cNvSpPr txBox="1"/>
          <p:nvPr/>
        </p:nvSpPr>
        <p:spPr>
          <a:xfrm>
            <a:off x="9116442" y="3338664"/>
            <a:ext cx="828738" cy="276999"/>
          </a:xfrm>
          <a:prstGeom prst="rect">
            <a:avLst/>
          </a:prstGeom>
          <a:noFill/>
          <a:ln>
            <a:noFill/>
          </a:ln>
        </p:spPr>
        <p:txBody>
          <a:bodyPr wrap="square" rtlCol="0" anchor="ctr">
            <a:spAutoFit/>
          </a:bodyPr>
          <a:lstStyle/>
          <a:p>
            <a:pPr algn="ctr">
              <a:spcAft>
                <a:spcPts val="400"/>
              </a:spcAft>
              <a:defRPr/>
            </a:pPr>
            <a:r>
              <a:rPr lang="fr-FR" sz="1200" b="1" dirty="0">
                <a:solidFill>
                  <a:schemeClr val="bg2"/>
                </a:solidFill>
                <a:latin typeface="+mj-lt"/>
                <a:cs typeface="Arial Narrow" panose="020B0604020202020204" pitchFamily="34" charset="0"/>
              </a:rPr>
              <a:t>62,2 %</a:t>
            </a:r>
          </a:p>
        </p:txBody>
      </p:sp>
      <p:cxnSp>
        <p:nvCxnSpPr>
          <p:cNvPr id="33" name="Connecteur droit 32">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00380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DUART</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9532441" cy="3692587"/>
          </a:xfrm>
        </p:spPr>
        <p:txBody>
          <a:bodyPr>
            <a:noAutofit/>
          </a:bodyPr>
          <a:lstStyle/>
          <a:p>
            <a:pPr>
              <a:spcAft>
                <a:spcPts val="1800"/>
              </a:spcAft>
            </a:pPr>
            <a:r>
              <a:rPr lang="fr-FR" dirty="0"/>
              <a:t>Pour les patients fragiles (non </a:t>
            </a:r>
            <a:r>
              <a:rPr lang="fr-FR" dirty="0" err="1"/>
              <a:t>éliglibles</a:t>
            </a:r>
            <a:r>
              <a:rPr lang="fr-FR" dirty="0"/>
              <a:t> à la chimiothérapie), la radiothérapie thoracique exclusive peut permettre un contrôle de la maladie.</a:t>
            </a:r>
          </a:p>
          <a:p>
            <a:pPr>
              <a:spcAft>
                <a:spcPts val="1800"/>
              </a:spcAft>
            </a:pPr>
            <a:r>
              <a:rPr lang="fr-FR" dirty="0"/>
              <a:t>Un profil de toxicité post radique connue et bien contrôlable</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AR. </a:t>
            </a:r>
            <a:r>
              <a:rPr lang="fr-FR" dirty="0" err="1"/>
              <a:t>Filippi</a:t>
            </a:r>
            <a:r>
              <a:rPr lang="fr-FR" dirty="0"/>
              <a:t> et al., ESMO</a:t>
            </a:r>
            <a:r>
              <a:rPr lang="fr-FR" baseline="30000" dirty="0"/>
              <a:t>® </a:t>
            </a:r>
            <a:r>
              <a:rPr lang="fr-FR" dirty="0"/>
              <a:t>2023, Abs. #LBA62</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186881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a:xfrm>
            <a:off x="1271859" y="1331455"/>
            <a:ext cx="10370160" cy="1690915"/>
          </a:xfrm>
        </p:spPr>
        <p:txBody>
          <a:bodyPr/>
          <a:lstStyle/>
          <a:p>
            <a:r>
              <a:rPr lang="fr-FR" sz="7200" dirty="0"/>
              <a:t>CBNPC Métastatiques</a:t>
            </a:r>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490588" y="2949932"/>
            <a:ext cx="10370160" cy="1690915"/>
          </a:xfrm>
        </p:spPr>
        <p:txBody>
          <a:bodyPr/>
          <a:lstStyle/>
          <a:p>
            <a:r>
              <a:rPr lang="fr-FR" dirty="0"/>
              <a:t>Mutations </a:t>
            </a:r>
            <a:r>
              <a:rPr lang="fr-FR" i="1" dirty="0"/>
              <a:t>EGFR</a:t>
            </a:r>
          </a:p>
        </p:txBody>
      </p:sp>
    </p:spTree>
    <p:extLst>
      <p:ext uri="{BB962C8B-B14F-4D97-AF65-F5344CB8AC3E}">
        <p14:creationId xmlns:p14="http://schemas.microsoft.com/office/powerpoint/2010/main" val="3492413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a:xfrm>
            <a:off x="8367156" y="6615112"/>
            <a:ext cx="1411407" cy="242888"/>
          </a:xfrm>
        </p:spPr>
        <p:txBody>
          <a:bodyPr>
            <a:normAutofit lnSpcReduction="10000"/>
          </a:bodyPr>
          <a:lstStyle/>
          <a:p>
            <a:endParaRPr lang="fr-FR" dirty="0"/>
          </a:p>
        </p:txBody>
      </p:sp>
      <p:sp>
        <p:nvSpPr>
          <p:cNvPr id="3" name="Espace réservé du texte 2"/>
          <p:cNvSpPr>
            <a:spLocks noGrp="1"/>
          </p:cNvSpPr>
          <p:nvPr>
            <p:ph type="body" sz="quarter" idx="17"/>
          </p:nvPr>
        </p:nvSpPr>
        <p:spPr>
          <a:xfrm>
            <a:off x="1306583" y="1297641"/>
            <a:ext cx="10370160" cy="1690915"/>
          </a:xfrm>
        </p:spPr>
        <p:txBody>
          <a:bodyPr/>
          <a:lstStyle/>
          <a:p>
            <a:r>
              <a:rPr lang="fr-FR" dirty="0" err="1"/>
              <a:t>Amivantamab</a:t>
            </a:r>
            <a:r>
              <a:rPr lang="fr-FR" dirty="0"/>
              <a:t> + </a:t>
            </a:r>
            <a:r>
              <a:rPr lang="fr-FR" dirty="0" err="1"/>
              <a:t>Lazertinib</a:t>
            </a:r>
            <a:r>
              <a:rPr lang="fr-FR" dirty="0"/>
              <a:t> </a:t>
            </a:r>
            <a:r>
              <a:rPr lang="fr-FR" i="1" dirty="0"/>
              <a:t>versus </a:t>
            </a:r>
            <a:r>
              <a:rPr lang="fr-FR" dirty="0"/>
              <a:t>Osimertinib en 1</a:t>
            </a:r>
            <a:r>
              <a:rPr lang="fr-FR" baseline="30000" dirty="0"/>
              <a:t>ère</a:t>
            </a:r>
            <a:r>
              <a:rPr lang="fr-FR" dirty="0"/>
              <a:t> ligne des CBNPC mutés </a:t>
            </a:r>
            <a:r>
              <a:rPr lang="fr-FR" i="1" dirty="0"/>
              <a:t>EGFR</a:t>
            </a:r>
          </a:p>
        </p:txBody>
      </p:sp>
      <p:sp>
        <p:nvSpPr>
          <p:cNvPr id="4" name="Espace réservé du texte 3"/>
          <p:cNvSpPr>
            <a:spLocks noGrp="1"/>
          </p:cNvSpPr>
          <p:nvPr>
            <p:ph type="body" sz="quarter" idx="18"/>
          </p:nvPr>
        </p:nvSpPr>
        <p:spPr>
          <a:xfrm>
            <a:off x="1306583" y="3389248"/>
            <a:ext cx="10370160" cy="1690915"/>
          </a:xfrm>
        </p:spPr>
        <p:txBody>
          <a:bodyPr/>
          <a:lstStyle/>
          <a:p>
            <a:r>
              <a:rPr lang="fr-FR" sz="3600" dirty="0"/>
              <a:t>Résultats préliminaires de l’étude de phase III MARIPOSA</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B. </a:t>
            </a:r>
            <a:r>
              <a:rPr lang="fr-FR" sz="1200" i="1" dirty="0" smtClean="0">
                <a:solidFill>
                  <a:schemeClr val="bg1"/>
                </a:solidFill>
                <a:latin typeface="Century Gothic" panose="020B0502020202020204" pitchFamily="34" charset="0"/>
              </a:rPr>
              <a:t>C. Cho</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#LBA14</a:t>
            </a:r>
            <a:endParaRPr lang="fr-FR" sz="1400" dirty="0"/>
          </a:p>
        </p:txBody>
      </p:sp>
    </p:spTree>
    <p:extLst>
      <p:ext uri="{BB962C8B-B14F-4D97-AF65-F5344CB8AC3E}">
        <p14:creationId xmlns:p14="http://schemas.microsoft.com/office/powerpoint/2010/main" val="2753338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 xmlns:a16="http://schemas.microsoft.com/office/drawing/2014/main" id="{4EB69CC8-10BA-DFDB-86D5-0D665200CDDA}"/>
              </a:ext>
            </a:extLst>
          </p:cNvPr>
          <p:cNvCxnSpPr/>
          <p:nvPr/>
        </p:nvCxnSpPr>
        <p:spPr>
          <a:xfrm>
            <a:off x="4028607" y="2922554"/>
            <a:ext cx="1122744" cy="0"/>
          </a:xfrm>
          <a:prstGeom prst="line">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32349"/>
            <a:ext cx="11259224" cy="455419"/>
          </a:xfrm>
        </p:spPr>
        <p:txBody>
          <a:bodyPr/>
          <a:lstStyle/>
          <a:p>
            <a:r>
              <a:rPr lang="fr-FR" dirty="0"/>
              <a:t>Design de l’étude</a:t>
            </a:r>
          </a:p>
          <a:p>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B. C. Cho et al., ESMO</a:t>
            </a:r>
            <a:r>
              <a:rPr lang="fr-FR" baseline="30000" dirty="0"/>
              <a:t>® </a:t>
            </a:r>
            <a:r>
              <a:rPr lang="fr-FR" dirty="0"/>
              <a:t>2023, Abs. #LBA14</a:t>
            </a:r>
            <a:endParaRPr lang="fr-FR" sz="1400" dirty="0"/>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4315490" y="1752640"/>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N=429</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315490" y="3563820"/>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N=216</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3965157" y="1994155"/>
            <a:ext cx="1166626"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313731" y="1902550"/>
            <a:ext cx="2667960" cy="3688022"/>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marL="168275" indent="-168275" defTabSz="450056">
              <a:spcBef>
                <a:spcPts val="1200"/>
              </a:spcBef>
              <a:buClr>
                <a:schemeClr val="bg2"/>
              </a:buClr>
              <a:buSzPct val="70000"/>
              <a:buFont typeface="Wingdings" panose="05000000000000000000" pitchFamily="2" charset="2"/>
              <a:buChar char="n"/>
              <a:tabLst>
                <a:tab pos="120650" algn="l"/>
              </a:tabLst>
              <a:defRPr/>
            </a:pPr>
            <a:endParaRPr lang="en-US" sz="1300" dirty="0">
              <a:solidFill>
                <a:schemeClr val="tx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endParaRPr lang="en-US" sz="1300" dirty="0">
              <a:solidFill>
                <a:schemeClr val="tx2"/>
              </a:solidFill>
              <a:cs typeface="Arial" panose="020B0604020202020204" pitchFamily="34" charset="0"/>
            </a:endParaRPr>
          </a:p>
        </p:txBody>
      </p:sp>
      <p:sp>
        <p:nvSpPr>
          <p:cNvPr id="30" name="Freeform 41">
            <a:extLst>
              <a:ext uri="{FF2B5EF4-FFF2-40B4-BE49-F238E27FC236}">
                <a16:creationId xmlns="" xmlns:a16="http://schemas.microsoft.com/office/drawing/2014/main" id="{95F85855-8D02-3505-FB4D-5B9AEF81C26B}"/>
              </a:ext>
            </a:extLst>
          </p:cNvPr>
          <p:cNvSpPr/>
          <p:nvPr/>
        </p:nvSpPr>
        <p:spPr>
          <a:xfrm>
            <a:off x="5207493" y="2628271"/>
            <a:ext cx="2583423" cy="59313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Osimertinib</a:t>
            </a:r>
            <a:br>
              <a:rPr lang="en-US" sz="1400" b="1" dirty="0">
                <a:solidFill>
                  <a:prstClr val="white"/>
                </a:solidFill>
                <a:cs typeface="Arial" panose="020B0604020202020204" pitchFamily="34" charset="0"/>
              </a:rPr>
            </a:br>
            <a:r>
              <a:rPr lang="en-US" sz="1400" dirty="0">
                <a:solidFill>
                  <a:prstClr val="white"/>
                </a:solidFill>
                <a:cs typeface="Arial" panose="020B0604020202020204" pitchFamily="34" charset="0"/>
              </a:rPr>
              <a:t>(</a:t>
            </a:r>
            <a:r>
              <a:rPr lang="en-US" sz="1400" dirty="0" err="1">
                <a:solidFill>
                  <a:prstClr val="white"/>
                </a:solidFill>
                <a:cs typeface="Arial" panose="020B0604020202020204" pitchFamily="34" charset="0"/>
              </a:rPr>
              <a:t>aveugle</a:t>
            </a:r>
            <a:r>
              <a:rPr lang="en-US" sz="1400" dirty="0">
                <a:solidFill>
                  <a:prstClr val="white"/>
                </a:solidFill>
                <a:cs typeface="Arial" panose="020B0604020202020204" pitchFamily="34" charset="0"/>
              </a:rPr>
              <a:t>)</a:t>
            </a:r>
          </a:p>
        </p:txBody>
      </p:sp>
      <p:sp>
        <p:nvSpPr>
          <p:cNvPr id="31" name="Ellipse 30">
            <a:extLst>
              <a:ext uri="{FF2B5EF4-FFF2-40B4-BE49-F238E27FC236}">
                <a16:creationId xmlns="" xmlns:a16="http://schemas.microsoft.com/office/drawing/2014/main" id="{111B0E5F-943B-A4AC-E37D-CBC483C1F84B}"/>
              </a:ext>
            </a:extLst>
          </p:cNvPr>
          <p:cNvSpPr/>
          <p:nvPr/>
        </p:nvSpPr>
        <p:spPr>
          <a:xfrm>
            <a:off x="3699129" y="2612691"/>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2:2:1</a:t>
            </a:r>
          </a:p>
        </p:txBody>
      </p:sp>
      <p:sp>
        <p:nvSpPr>
          <p:cNvPr id="32" name="Freeform 9">
            <a:extLst>
              <a:ext uri="{FF2B5EF4-FFF2-40B4-BE49-F238E27FC236}">
                <a16:creationId xmlns="" xmlns:a16="http://schemas.microsoft.com/office/drawing/2014/main" id="{A8E0FE17-5278-651E-CFC0-E587E61499C8}"/>
              </a:ext>
            </a:extLst>
          </p:cNvPr>
          <p:cNvSpPr/>
          <p:nvPr/>
        </p:nvSpPr>
        <p:spPr>
          <a:xfrm>
            <a:off x="8306422" y="1815580"/>
            <a:ext cx="3409254" cy="239566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1200"/>
              </a:spcBef>
              <a:buClr>
                <a:schemeClr val="bg2"/>
              </a:buClr>
              <a:buSzPct val="70000"/>
              <a:tabLst>
                <a:tab pos="120650" algn="l"/>
              </a:tabLst>
              <a:defRPr/>
            </a:pPr>
            <a:r>
              <a:rPr lang="en-US" sz="1400" b="1" dirty="0">
                <a:solidFill>
                  <a:schemeClr val="accent2"/>
                </a:solidFill>
                <a:cs typeface="Arial" panose="020B0604020202020204" pitchFamily="34" charset="0"/>
              </a:rPr>
              <a:t>Objectif principal : SSP par BICR (RECIST v1.1</a:t>
            </a:r>
            <a:r>
              <a:rPr lang="en-US" sz="1400" b="1" dirty="0">
                <a:solidFill>
                  <a:schemeClr val="accent2"/>
                </a:solidFill>
                <a:cs typeface="Arial" panose="020B0604020202020204" pitchFamily="34" charset="0"/>
                <a:sym typeface="Wingdings" pitchFamily="2" charset="2"/>
              </a:rPr>
              <a:t>)</a:t>
            </a:r>
            <a:endParaRPr lang="en-US" sz="1400" b="1" dirty="0">
              <a:solidFill>
                <a:schemeClr val="accent2"/>
              </a:solidFill>
              <a:cs typeface="Arial" panose="020B0604020202020204" pitchFamily="34" charset="0"/>
            </a:endParaRPr>
          </a:p>
          <a:p>
            <a:pPr marL="168275" indent="-168275" defTabSz="450056">
              <a:lnSpc>
                <a:spcPts val="1240"/>
              </a:lnSpc>
              <a:spcBef>
                <a:spcPts val="600"/>
              </a:spcBef>
              <a:buClr>
                <a:schemeClr val="bg2"/>
              </a:buClr>
              <a:buSzPct val="70000"/>
              <a:buFont typeface="Wingdings" panose="05000000000000000000" pitchFamily="2" charset="2"/>
              <a:buChar char="n"/>
              <a:tabLst>
                <a:tab pos="120650" algn="l"/>
              </a:tabLst>
              <a:defRPr/>
            </a:pPr>
            <a:r>
              <a:rPr lang="en-US" sz="1200" b="1" dirty="0" err="1">
                <a:solidFill>
                  <a:schemeClr val="accent2">
                    <a:lumMod val="75000"/>
                    <a:lumOff val="25000"/>
                  </a:schemeClr>
                </a:solidFill>
                <a:cs typeface="Arial" panose="020B0604020202020204" pitchFamily="34" charset="0"/>
              </a:rPr>
              <a:t>Amivantamab</a:t>
            </a:r>
            <a:r>
              <a:rPr lang="en-US" sz="1200" b="1" dirty="0">
                <a:solidFill>
                  <a:schemeClr val="accent2">
                    <a:lumMod val="75000"/>
                    <a:lumOff val="25000"/>
                  </a:schemeClr>
                </a:solidFill>
                <a:cs typeface="Arial" panose="020B0604020202020204" pitchFamily="34" charset="0"/>
              </a:rPr>
              <a:t> + </a:t>
            </a:r>
            <a:r>
              <a:rPr lang="en-US" sz="1200" b="1" dirty="0" err="1">
                <a:solidFill>
                  <a:schemeClr val="accent2">
                    <a:lumMod val="75000"/>
                    <a:lumOff val="25000"/>
                  </a:schemeClr>
                </a:solidFill>
                <a:cs typeface="Arial" panose="020B0604020202020204" pitchFamily="34" charset="0"/>
              </a:rPr>
              <a:t>lazertinib</a:t>
            </a:r>
            <a:r>
              <a:rPr lang="en-US" sz="1200" b="1" dirty="0">
                <a:solidFill>
                  <a:schemeClr val="accent2">
                    <a:lumMod val="75000"/>
                    <a:lumOff val="25000"/>
                  </a:schemeClr>
                </a:solidFill>
                <a:cs typeface="Arial" panose="020B0604020202020204" pitchFamily="34" charset="0"/>
              </a:rPr>
              <a:t> </a:t>
            </a:r>
            <a:r>
              <a:rPr lang="en-US" sz="1200" i="1" dirty="0">
                <a:solidFill>
                  <a:schemeClr val="tx2"/>
                </a:solidFill>
                <a:cs typeface="Arial" panose="020B0604020202020204" pitchFamily="34" charset="0"/>
              </a:rPr>
              <a:t>vs</a:t>
            </a:r>
            <a:r>
              <a:rPr lang="en-US" sz="1200" dirty="0">
                <a:solidFill>
                  <a:schemeClr val="tx2"/>
                </a:solidFill>
                <a:cs typeface="Arial" panose="020B0604020202020204" pitchFamily="34" charset="0"/>
              </a:rPr>
              <a:t> </a:t>
            </a:r>
            <a:r>
              <a:rPr lang="en-US" sz="1200" b="1" dirty="0" err="1">
                <a:solidFill>
                  <a:srgbClr val="FF7F4D"/>
                </a:solidFill>
                <a:cs typeface="Arial" panose="020B0604020202020204" pitchFamily="34" charset="0"/>
              </a:rPr>
              <a:t>osimertinib</a:t>
            </a:r>
            <a:endParaRPr lang="en-US" sz="1200" b="1" dirty="0">
              <a:solidFill>
                <a:srgbClr val="FF7F4D"/>
              </a:solidFill>
              <a:cs typeface="Arial" panose="020B0604020202020204" pitchFamily="34" charset="0"/>
            </a:endParaRPr>
          </a:p>
          <a:p>
            <a:pPr defTabSz="450056">
              <a:spcBef>
                <a:spcPts val="1200"/>
              </a:spcBef>
              <a:buClr>
                <a:schemeClr val="bg2"/>
              </a:buClr>
              <a:buSzPct val="70000"/>
              <a:tabLst>
                <a:tab pos="120650" algn="l"/>
              </a:tabLst>
              <a:defRPr/>
            </a:pPr>
            <a:r>
              <a:rPr lang="en-US" sz="1400" b="1" dirty="0" err="1">
                <a:solidFill>
                  <a:schemeClr val="accent2"/>
                </a:solidFill>
                <a:cs typeface="Arial" panose="020B0604020202020204" pitchFamily="34" charset="0"/>
              </a:rPr>
              <a:t>Critères</a:t>
            </a:r>
            <a:r>
              <a:rPr lang="en-US" sz="1400" b="1" dirty="0">
                <a:solidFill>
                  <a:schemeClr val="accent2"/>
                </a:solidFill>
                <a:cs typeface="Arial" panose="020B0604020202020204" pitchFamily="34" charset="0"/>
              </a:rPr>
              <a:t> </a:t>
            </a:r>
            <a:r>
              <a:rPr lang="en-US" sz="1400" b="1" dirty="0" err="1">
                <a:solidFill>
                  <a:schemeClr val="accent2"/>
                </a:solidFill>
                <a:cs typeface="Arial" panose="020B0604020202020204" pitchFamily="34" charset="0"/>
              </a:rPr>
              <a:t>secondaires</a:t>
            </a:r>
            <a:r>
              <a:rPr lang="en-US" sz="1400" b="1" dirty="0">
                <a:solidFill>
                  <a:schemeClr val="accent2"/>
                </a:solidFill>
                <a:cs typeface="Arial" panose="020B0604020202020204" pitchFamily="34" charset="0"/>
              </a:rPr>
              <a:t> :  </a:t>
            </a:r>
            <a:r>
              <a:rPr lang="en-US" sz="1200" dirty="0" err="1">
                <a:solidFill>
                  <a:schemeClr val="accent2">
                    <a:lumMod val="75000"/>
                    <a:lumOff val="25000"/>
                  </a:schemeClr>
                </a:solidFill>
                <a:cs typeface="Arial" panose="020B0604020202020204" pitchFamily="34" charset="0"/>
              </a:rPr>
              <a:t>amivantamab</a:t>
            </a:r>
            <a:r>
              <a:rPr lang="en-US" sz="1200" dirty="0">
                <a:solidFill>
                  <a:schemeClr val="accent2">
                    <a:lumMod val="75000"/>
                    <a:lumOff val="25000"/>
                  </a:schemeClr>
                </a:solidFill>
                <a:cs typeface="Arial" panose="020B0604020202020204" pitchFamily="34" charset="0"/>
              </a:rPr>
              <a:t> + </a:t>
            </a:r>
            <a:r>
              <a:rPr lang="en-US" sz="1200" dirty="0" err="1">
                <a:solidFill>
                  <a:schemeClr val="accent2">
                    <a:lumMod val="75000"/>
                    <a:lumOff val="25000"/>
                  </a:schemeClr>
                </a:solidFill>
                <a:cs typeface="Arial" panose="020B0604020202020204" pitchFamily="34" charset="0"/>
              </a:rPr>
              <a:t>lazertinib</a:t>
            </a:r>
            <a:r>
              <a:rPr lang="en-US" sz="1200" dirty="0">
                <a:solidFill>
                  <a:schemeClr val="accent2">
                    <a:lumMod val="75000"/>
                    <a:lumOff val="25000"/>
                  </a:schemeClr>
                </a:solidFill>
                <a:cs typeface="Arial" panose="020B0604020202020204" pitchFamily="34" charset="0"/>
              </a:rPr>
              <a:t> </a:t>
            </a:r>
            <a:r>
              <a:rPr lang="en-US" sz="1200" i="1" dirty="0">
                <a:solidFill>
                  <a:schemeClr val="accent2"/>
                </a:solidFill>
                <a:cs typeface="Arial" panose="020B0604020202020204" pitchFamily="34" charset="0"/>
              </a:rPr>
              <a:t>vs</a:t>
            </a:r>
            <a:r>
              <a:rPr lang="en-US" sz="1200" dirty="0">
                <a:solidFill>
                  <a:schemeClr val="accent2"/>
                </a:solidFill>
                <a:cs typeface="Arial" panose="020B0604020202020204" pitchFamily="34" charset="0"/>
              </a:rPr>
              <a:t> </a:t>
            </a:r>
            <a:r>
              <a:rPr lang="en-US" sz="1200" dirty="0">
                <a:solidFill>
                  <a:srgbClr val="FF7F4D"/>
                </a:solidFill>
                <a:cs typeface="Arial" panose="020B0604020202020204" pitchFamily="34" charset="0"/>
              </a:rPr>
              <a:t>Osimertinib</a:t>
            </a:r>
            <a:r>
              <a:rPr lang="en-US" sz="1200" dirty="0">
                <a:solidFill>
                  <a:schemeClr val="accent2"/>
                </a:solidFill>
                <a:cs typeface="Arial" panose="020B0604020202020204" pitchFamily="34" charset="0"/>
              </a:rPr>
              <a:t> </a:t>
            </a:r>
            <a:r>
              <a:rPr lang="en-US" sz="1400" b="1" dirty="0">
                <a:solidFill>
                  <a:schemeClr val="accent2"/>
                </a:solidFill>
                <a:cs typeface="Arial" panose="020B0604020202020204" pitchFamily="34" charset="0"/>
              </a:rPr>
              <a:t>:</a:t>
            </a:r>
          </a:p>
          <a:p>
            <a:pPr marL="168275" indent="-168275" defTabSz="450056">
              <a:lnSpc>
                <a:spcPts val="1360"/>
              </a:lnSpc>
              <a:spcBef>
                <a:spcPts val="6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Survie Globale (SG)</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Taux</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réponse</a:t>
            </a:r>
            <a:r>
              <a:rPr lang="en-US" sz="1200" dirty="0">
                <a:solidFill>
                  <a:schemeClr val="tx2"/>
                </a:solidFill>
                <a:cs typeface="Arial" panose="020B0604020202020204" pitchFamily="34" charset="0"/>
              </a:rPr>
              <a:t> objective (ORR)</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Durée de </a:t>
            </a:r>
            <a:r>
              <a:rPr lang="en-US" sz="1200" dirty="0" err="1">
                <a:solidFill>
                  <a:schemeClr val="tx2"/>
                </a:solidFill>
                <a:cs typeface="Arial" panose="020B0604020202020204" pitchFamily="34" charset="0"/>
              </a:rPr>
              <a:t>réponse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DoR</a:t>
            </a:r>
            <a:r>
              <a:rPr lang="en-US" sz="1200" dirty="0">
                <a:solidFill>
                  <a:schemeClr val="tx2"/>
                </a:solidFill>
                <a:cs typeface="Arial" panose="020B0604020202020204" pitchFamily="34" charset="0"/>
              </a:rPr>
              <a:t>)</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après  le </a:t>
            </a:r>
            <a:r>
              <a:rPr lang="en-US" sz="1200" dirty="0" err="1">
                <a:solidFill>
                  <a:schemeClr val="tx2"/>
                </a:solidFill>
                <a:cs typeface="Arial" panose="020B0604020202020204" pitchFamily="34" charset="0"/>
              </a:rPr>
              <a:t>traitment</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suivant</a:t>
            </a:r>
            <a:r>
              <a:rPr lang="en-US" sz="1200" dirty="0">
                <a:solidFill>
                  <a:schemeClr val="tx2"/>
                </a:solidFill>
                <a:cs typeface="Arial" panose="020B0604020202020204" pitchFamily="34" charset="0"/>
              </a:rPr>
              <a:t> (SSP2)</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a:t>
            </a:r>
            <a:r>
              <a:rPr lang="en-US" sz="1200" dirty="0" err="1">
                <a:solidFill>
                  <a:schemeClr val="tx2"/>
                </a:solidFill>
                <a:cs typeface="Arial" panose="020B0604020202020204" pitchFamily="34" charset="0"/>
              </a:rPr>
              <a:t>symptomatique</a:t>
            </a:r>
            <a:endParaRPr lang="en-US" sz="1200" dirty="0">
              <a:solidFill>
                <a:schemeClr val="tx2"/>
              </a:solidFill>
              <a:cs typeface="Arial" panose="020B0604020202020204" pitchFamily="34" charset="0"/>
            </a:endParaRP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a:t>
            </a:r>
            <a:r>
              <a:rPr lang="en-US" sz="1200" dirty="0" err="1">
                <a:solidFill>
                  <a:schemeClr val="tx2"/>
                </a:solidFill>
                <a:cs typeface="Arial" panose="020B0604020202020204" pitchFamily="34" charset="0"/>
              </a:rPr>
              <a:t>intracrânienne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Ic</a:t>
            </a:r>
            <a:r>
              <a:rPr lang="en-US" sz="1200" dirty="0">
                <a:solidFill>
                  <a:schemeClr val="tx2"/>
                </a:solidFill>
                <a:cs typeface="Arial" panose="020B0604020202020204" pitchFamily="34" charset="0"/>
              </a:rPr>
              <a:t>-PFS)</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Tolérance</a:t>
            </a:r>
            <a:endParaRPr lang="en-US" sz="1200" dirty="0">
              <a:solidFill>
                <a:schemeClr val="tx2"/>
              </a:solidFill>
              <a:cs typeface="Arial" panose="020B0604020202020204" pitchFamily="34" charset="0"/>
            </a:endParaRP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3599277" y="3141900"/>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N=1074</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80241" y="1178012"/>
            <a:ext cx="10620000" cy="4667204"/>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35" name="Groupe 34">
            <a:extLst>
              <a:ext uri="{FF2B5EF4-FFF2-40B4-BE49-F238E27FC236}">
                <a16:creationId xmlns="" xmlns:a16="http://schemas.microsoft.com/office/drawing/2014/main" id="{9790AD22-692A-78B3-A218-36317634A903}"/>
              </a:ext>
            </a:extLst>
          </p:cNvPr>
          <p:cNvGrpSpPr/>
          <p:nvPr/>
        </p:nvGrpSpPr>
        <p:grpSpPr>
          <a:xfrm>
            <a:off x="8086149" y="1515434"/>
            <a:ext cx="117884" cy="2716240"/>
            <a:chOff x="9203915" y="2219156"/>
            <a:chExt cx="117884" cy="2716240"/>
          </a:xfrm>
        </p:grpSpPr>
        <p:cxnSp>
          <p:nvCxnSpPr>
            <p:cNvPr id="36" name="Connecteur droit 35">
              <a:extLst>
                <a:ext uri="{FF2B5EF4-FFF2-40B4-BE49-F238E27FC236}">
                  <a16:creationId xmlns="" xmlns:a16="http://schemas.microsoft.com/office/drawing/2014/main" id="{7909C06E-4F5C-D2EC-E720-6E1185C0B6F7}"/>
                </a:ext>
              </a:extLst>
            </p:cNvPr>
            <p:cNvCxnSpPr/>
            <p:nvPr/>
          </p:nvCxnSpPr>
          <p:spPr>
            <a:xfrm>
              <a:off x="9203916" y="2219156"/>
              <a:ext cx="0" cy="271624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Freeform 55">
              <a:extLst>
                <a:ext uri="{FF2B5EF4-FFF2-40B4-BE49-F238E27FC236}">
                  <a16:creationId xmlns="" xmlns:a16="http://schemas.microsoft.com/office/drawing/2014/main" id="{C0786E12-FC44-E614-DFEE-FD2FDAFC5F46}"/>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38" name="Freeform 41">
            <a:extLst>
              <a:ext uri="{FF2B5EF4-FFF2-40B4-BE49-F238E27FC236}">
                <a16:creationId xmlns="" xmlns:a16="http://schemas.microsoft.com/office/drawing/2014/main" id="{3D5C626A-C9F5-3543-D919-E0C79D660BB1}"/>
              </a:ext>
            </a:extLst>
          </p:cNvPr>
          <p:cNvSpPr/>
          <p:nvPr/>
        </p:nvSpPr>
        <p:spPr>
          <a:xfrm>
            <a:off x="5207493" y="1753694"/>
            <a:ext cx="2583423" cy="593138"/>
          </a:xfrm>
          <a:prstGeom prst="roundRect">
            <a:avLst>
              <a:gd name="adj" fmla="val 9151"/>
            </a:avLst>
          </a:prstGeom>
          <a:solidFill>
            <a:schemeClr val="accent2">
              <a:lumMod val="75000"/>
              <a:lumOff val="2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Amivantamab</a:t>
            </a:r>
            <a:r>
              <a:rPr lang="en-US" sz="1400" b="1" dirty="0">
                <a:solidFill>
                  <a:prstClr val="white"/>
                </a:solidFill>
                <a:cs typeface="Arial" panose="020B0604020202020204" pitchFamily="34" charset="0"/>
              </a:rPr>
              <a:t> + Lazertinib</a:t>
            </a:r>
          </a:p>
          <a:p>
            <a:pPr algn="ctr" defTabSz="514350">
              <a:lnSpc>
                <a:spcPts val="1500"/>
              </a:lnSpc>
              <a:defRPr/>
            </a:pPr>
            <a:r>
              <a:rPr lang="en-US" sz="1400" dirty="0">
                <a:solidFill>
                  <a:prstClr val="white"/>
                </a:solidFill>
                <a:cs typeface="Arial" panose="020B0604020202020204" pitchFamily="34" charset="0"/>
              </a:rPr>
              <a:t>(</a:t>
            </a:r>
            <a:r>
              <a:rPr lang="en-US" sz="1400" dirty="0" err="1">
                <a:solidFill>
                  <a:prstClr val="white"/>
                </a:solidFill>
                <a:cs typeface="Arial" panose="020B0604020202020204" pitchFamily="34" charset="0"/>
              </a:rPr>
              <a:t>ouvert</a:t>
            </a:r>
            <a:r>
              <a:rPr lang="en-US" sz="1400" dirty="0">
                <a:solidFill>
                  <a:prstClr val="white"/>
                </a:solidFill>
                <a:cs typeface="Arial" panose="020B0604020202020204" pitchFamily="34" charset="0"/>
              </a:rPr>
              <a:t>)</a:t>
            </a:r>
          </a:p>
        </p:txBody>
      </p:sp>
      <p:sp>
        <p:nvSpPr>
          <p:cNvPr id="5" name="TextBox 17">
            <a:extLst>
              <a:ext uri="{FF2B5EF4-FFF2-40B4-BE49-F238E27FC236}">
                <a16:creationId xmlns="" xmlns:a16="http://schemas.microsoft.com/office/drawing/2014/main" id="{B573A228-71F5-E4C9-1427-8DD56244F2B7}"/>
              </a:ext>
            </a:extLst>
          </p:cNvPr>
          <p:cNvSpPr txBox="1"/>
          <p:nvPr/>
        </p:nvSpPr>
        <p:spPr>
          <a:xfrm>
            <a:off x="4315490" y="2694065"/>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N=429</a:t>
            </a:r>
          </a:p>
        </p:txBody>
      </p:sp>
      <p:sp>
        <p:nvSpPr>
          <p:cNvPr id="8" name="Freeform 41">
            <a:extLst>
              <a:ext uri="{FF2B5EF4-FFF2-40B4-BE49-F238E27FC236}">
                <a16:creationId xmlns="" xmlns:a16="http://schemas.microsoft.com/office/drawing/2014/main" id="{734B7F08-DB95-EB5C-AB84-1C1388DF2EE0}"/>
              </a:ext>
            </a:extLst>
          </p:cNvPr>
          <p:cNvSpPr/>
          <p:nvPr/>
        </p:nvSpPr>
        <p:spPr>
          <a:xfrm>
            <a:off x="5207493" y="3502848"/>
            <a:ext cx="2583423" cy="593138"/>
          </a:xfrm>
          <a:prstGeom prst="roundRect">
            <a:avLst>
              <a:gd name="adj" fmla="val 9151"/>
            </a:avLst>
          </a:prstGeom>
          <a:solidFill>
            <a:schemeClr val="bg1">
              <a:lumMod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Lazertinib</a:t>
            </a:r>
            <a:br>
              <a:rPr lang="en-US" sz="1400" b="1" dirty="0">
                <a:solidFill>
                  <a:prstClr val="white"/>
                </a:solidFill>
                <a:cs typeface="Arial" panose="020B0604020202020204" pitchFamily="34" charset="0"/>
              </a:rPr>
            </a:br>
            <a:r>
              <a:rPr lang="en-US" sz="1400" dirty="0">
                <a:solidFill>
                  <a:prstClr val="white"/>
                </a:solidFill>
                <a:cs typeface="Arial" panose="020B0604020202020204" pitchFamily="34" charset="0"/>
              </a:rPr>
              <a:t>(</a:t>
            </a:r>
            <a:r>
              <a:rPr lang="en-US" sz="1400" dirty="0" err="1">
                <a:solidFill>
                  <a:prstClr val="white"/>
                </a:solidFill>
                <a:cs typeface="Arial" panose="020B0604020202020204" pitchFamily="34" charset="0"/>
              </a:rPr>
              <a:t>aveugle</a:t>
            </a:r>
            <a:r>
              <a:rPr lang="en-US" sz="1400" dirty="0">
                <a:solidFill>
                  <a:prstClr val="white"/>
                </a:solidFill>
                <a:cs typeface="Arial" panose="020B0604020202020204" pitchFamily="34" charset="0"/>
              </a:rPr>
              <a:t>)</a:t>
            </a:r>
          </a:p>
        </p:txBody>
      </p:sp>
      <p:sp>
        <p:nvSpPr>
          <p:cNvPr id="9" name="TextBox 17">
            <a:extLst>
              <a:ext uri="{FF2B5EF4-FFF2-40B4-BE49-F238E27FC236}">
                <a16:creationId xmlns="" xmlns:a16="http://schemas.microsoft.com/office/drawing/2014/main" id="{9B1887A7-25C3-8046-BD33-20D2062CCFE5}"/>
              </a:ext>
            </a:extLst>
          </p:cNvPr>
          <p:cNvSpPr txBox="1"/>
          <p:nvPr/>
        </p:nvSpPr>
        <p:spPr>
          <a:xfrm>
            <a:off x="5165098" y="1516227"/>
            <a:ext cx="3383557" cy="200055"/>
          </a:xfrm>
          <a:prstGeom prst="rect">
            <a:avLst/>
          </a:prstGeom>
          <a:noFill/>
        </p:spPr>
        <p:txBody>
          <a:bodyPr wrap="square" lIns="0" tIns="0" rIns="0" rtlCol="0">
            <a:spAutoFit/>
          </a:bodyPr>
          <a:lstStyle/>
          <a:p>
            <a:r>
              <a:rPr lang="en-US" altLang="zh-CN" sz="1000" i="1" dirty="0">
                <a:cs typeface="Arial" panose="020B0604020202020204" pitchFamily="34" charset="0"/>
              </a:rPr>
              <a:t>IRM </a:t>
            </a:r>
            <a:r>
              <a:rPr lang="en-US" altLang="zh-CN" sz="1000" i="1" dirty="0" err="1">
                <a:cs typeface="Arial" panose="020B0604020202020204" pitchFamily="34" charset="0"/>
              </a:rPr>
              <a:t>cérébrale</a:t>
            </a:r>
            <a:r>
              <a:rPr lang="en-US" altLang="zh-CN" sz="1000" i="1" dirty="0">
                <a:cs typeface="Arial" panose="020B0604020202020204" pitchFamily="34" charset="0"/>
              </a:rPr>
              <a:t> </a:t>
            </a:r>
            <a:r>
              <a:rPr lang="en-US" altLang="zh-CN" sz="1000" i="1" dirty="0" err="1">
                <a:cs typeface="Arial" panose="020B0604020202020204" pitchFamily="34" charset="0"/>
              </a:rPr>
              <a:t>était</a:t>
            </a:r>
            <a:r>
              <a:rPr lang="en-US" altLang="zh-CN" sz="1000" i="1" dirty="0">
                <a:cs typeface="Arial" panose="020B0604020202020204" pitchFamily="34" charset="0"/>
              </a:rPr>
              <a:t> </a:t>
            </a:r>
            <a:r>
              <a:rPr lang="en-US" altLang="zh-CN" sz="1000" i="1" dirty="0" err="1">
                <a:cs typeface="Arial" panose="020B0604020202020204" pitchFamily="34" charset="0"/>
              </a:rPr>
              <a:t>requise</a:t>
            </a:r>
            <a:r>
              <a:rPr lang="en-US" altLang="zh-CN" sz="1000" i="1" dirty="0">
                <a:cs typeface="Arial" panose="020B0604020202020204" pitchFamily="34" charset="0"/>
              </a:rPr>
              <a:t> pour </a:t>
            </a:r>
            <a:r>
              <a:rPr lang="en-US" altLang="zh-CN" sz="1000" i="1" dirty="0" err="1">
                <a:cs typeface="Arial" panose="020B0604020202020204" pitchFamily="34" charset="0"/>
              </a:rPr>
              <a:t>ts</a:t>
            </a:r>
            <a:r>
              <a:rPr lang="en-US" altLang="zh-CN" sz="1000" i="1" dirty="0">
                <a:cs typeface="Arial" panose="020B0604020202020204" pitchFamily="34" charset="0"/>
              </a:rPr>
              <a:t> les pts</a:t>
            </a:r>
          </a:p>
        </p:txBody>
      </p:sp>
      <p:sp>
        <p:nvSpPr>
          <p:cNvPr id="10" name="Freeform 41">
            <a:extLst>
              <a:ext uri="{FF2B5EF4-FFF2-40B4-BE49-F238E27FC236}">
                <a16:creationId xmlns="" xmlns:a16="http://schemas.microsoft.com/office/drawing/2014/main" id="{1DA27187-01F6-9DD2-AFE2-01AAD4054198}"/>
              </a:ext>
            </a:extLst>
          </p:cNvPr>
          <p:cNvSpPr/>
          <p:nvPr/>
        </p:nvSpPr>
        <p:spPr>
          <a:xfrm>
            <a:off x="3418703" y="4572000"/>
            <a:ext cx="4329681" cy="1092555"/>
          </a:xfrm>
          <a:prstGeom prst="roundRect">
            <a:avLst>
              <a:gd name="adj" fmla="val 9151"/>
            </a:avLst>
          </a:prstGeom>
          <a:solidFill>
            <a:schemeClr val="bg1">
              <a:lumMod val="95000"/>
            </a:schemeClr>
          </a:solidFill>
          <a:ln w="12700" cap="flat" cmpd="sng" algn="ctr">
            <a:solidFill>
              <a:schemeClr val="tx1"/>
            </a:solidFill>
            <a:prstDash val="solid"/>
          </a:ln>
          <a:effectLst/>
        </p:spPr>
        <p:txBody>
          <a:bodyPr spcFirstLastPara="0" vert="horz" wrap="square" lIns="74434" tIns="74434" rIns="74434" bIns="74434" numCol="1" spcCol="1270" anchor="ctr" anchorCtr="0">
            <a:noAutofit/>
          </a:bodyPr>
          <a:lstStyle/>
          <a:p>
            <a:pPr defTabSz="514350">
              <a:lnSpc>
                <a:spcPts val="1500"/>
              </a:lnSpc>
              <a:defRPr/>
            </a:pPr>
            <a:r>
              <a:rPr lang="en-US" sz="1000" u="sng" dirty="0">
                <a:cs typeface="Arial" panose="020B0604020202020204" pitchFamily="34" charset="0"/>
              </a:rPr>
              <a:t>Dose (</a:t>
            </a:r>
            <a:r>
              <a:rPr lang="en-US" sz="1000" u="sng" dirty="0" err="1">
                <a:cs typeface="Arial" panose="020B0604020202020204" pitchFamily="34" charset="0"/>
              </a:rPr>
              <a:t>en</a:t>
            </a:r>
            <a:r>
              <a:rPr lang="en-US" sz="1000" u="sng" dirty="0">
                <a:cs typeface="Arial" panose="020B0604020202020204" pitchFamily="34" charset="0"/>
              </a:rPr>
              <a:t> cycles de 28 </a:t>
            </a:r>
            <a:r>
              <a:rPr lang="en-US" sz="1000" u="sng" dirty="0" err="1">
                <a:cs typeface="Arial" panose="020B0604020202020204" pitchFamily="34" charset="0"/>
              </a:rPr>
              <a:t>jours</a:t>
            </a:r>
            <a:r>
              <a:rPr lang="en-US" sz="1000" u="sng" dirty="0">
                <a:cs typeface="Arial" panose="020B0604020202020204" pitchFamily="34" charset="0"/>
              </a:rPr>
              <a:t>)</a:t>
            </a:r>
          </a:p>
          <a:p>
            <a:pPr defTabSz="514350">
              <a:lnSpc>
                <a:spcPts val="1500"/>
              </a:lnSpc>
              <a:defRPr/>
            </a:pPr>
            <a:r>
              <a:rPr lang="en-US" sz="1000" b="1" dirty="0" err="1">
                <a:cs typeface="Arial" panose="020B0604020202020204" pitchFamily="34" charset="0"/>
              </a:rPr>
              <a:t>Amivantamab</a:t>
            </a:r>
            <a:r>
              <a:rPr lang="en-US" sz="1000" b="1" dirty="0">
                <a:cs typeface="Arial" panose="020B0604020202020204" pitchFamily="34" charset="0"/>
              </a:rPr>
              <a:t> : </a:t>
            </a:r>
            <a:r>
              <a:rPr lang="en-US" sz="1000" dirty="0">
                <a:cs typeface="Arial" panose="020B0604020202020204" pitchFamily="34" charset="0"/>
              </a:rPr>
              <a:t>1050 mg (1400 mg </a:t>
            </a:r>
            <a:r>
              <a:rPr lang="en-US" sz="1000" dirty="0" err="1">
                <a:cs typeface="Arial" panose="020B0604020202020204" pitchFamily="34" charset="0"/>
              </a:rPr>
              <a:t>si</a:t>
            </a:r>
            <a:r>
              <a:rPr lang="en-US" sz="1000" dirty="0">
                <a:cs typeface="Arial" panose="020B0604020202020204" pitchFamily="34" charset="0"/>
              </a:rPr>
              <a:t>  ≥ 80 kg) </a:t>
            </a:r>
            <a:r>
              <a:rPr lang="en-US" sz="1000" dirty="0" err="1">
                <a:cs typeface="Arial" panose="020B0604020202020204" pitchFamily="34" charset="0"/>
              </a:rPr>
              <a:t>toutes</a:t>
            </a:r>
            <a:r>
              <a:rPr lang="en-US" sz="1000" dirty="0">
                <a:cs typeface="Arial" panose="020B0604020202020204" pitchFamily="34" charset="0"/>
              </a:rPr>
              <a:t> les </a:t>
            </a:r>
            <a:r>
              <a:rPr lang="en-US" sz="1000" dirty="0" err="1">
                <a:cs typeface="Arial" panose="020B0604020202020204" pitchFamily="34" charset="0"/>
              </a:rPr>
              <a:t>semaines</a:t>
            </a:r>
            <a:r>
              <a:rPr lang="en-US" sz="1000" dirty="0">
                <a:cs typeface="Arial" panose="020B0604020202020204" pitchFamily="34" charset="0"/>
              </a:rPr>
              <a:t>  pendant les 4 premières </a:t>
            </a:r>
            <a:r>
              <a:rPr lang="en-US" sz="1000" dirty="0" err="1">
                <a:cs typeface="Arial" panose="020B0604020202020204" pitchFamily="34" charset="0"/>
              </a:rPr>
              <a:t>semaines</a:t>
            </a:r>
            <a:r>
              <a:rPr lang="en-US" sz="1000" dirty="0">
                <a:cs typeface="Arial" panose="020B0604020202020204" pitchFamily="34" charset="0"/>
              </a:rPr>
              <a:t>, </a:t>
            </a:r>
            <a:r>
              <a:rPr lang="en-US" sz="1000" dirty="0" err="1">
                <a:cs typeface="Arial" panose="020B0604020202020204" pitchFamily="34" charset="0"/>
              </a:rPr>
              <a:t>puis</a:t>
            </a:r>
            <a:r>
              <a:rPr lang="en-US" sz="1000" dirty="0">
                <a:cs typeface="Arial" panose="020B0604020202020204" pitchFamily="34" charset="0"/>
              </a:rPr>
              <a:t> </a:t>
            </a:r>
            <a:r>
              <a:rPr lang="en-US" sz="1000" dirty="0" err="1">
                <a:cs typeface="Arial" panose="020B0604020202020204" pitchFamily="34" charset="0"/>
              </a:rPr>
              <a:t>toutes</a:t>
            </a:r>
            <a:r>
              <a:rPr lang="en-US" sz="1000" dirty="0">
                <a:cs typeface="Arial" panose="020B0604020202020204" pitchFamily="34" charset="0"/>
              </a:rPr>
              <a:t> les 2 </a:t>
            </a:r>
            <a:r>
              <a:rPr lang="en-US" sz="1000" dirty="0" err="1">
                <a:cs typeface="Arial" panose="020B0604020202020204" pitchFamily="34" charset="0"/>
              </a:rPr>
              <a:t>semaines</a:t>
            </a:r>
            <a:endParaRPr lang="en-US" sz="1000" dirty="0">
              <a:cs typeface="Arial" panose="020B0604020202020204" pitchFamily="34" charset="0"/>
            </a:endParaRPr>
          </a:p>
          <a:p>
            <a:pPr defTabSz="514350">
              <a:lnSpc>
                <a:spcPts val="1500"/>
              </a:lnSpc>
              <a:defRPr/>
            </a:pPr>
            <a:r>
              <a:rPr lang="en-US" sz="1000" b="1" dirty="0">
                <a:cs typeface="Arial" panose="020B0604020202020204" pitchFamily="34" charset="0"/>
              </a:rPr>
              <a:t>Lazertinib : </a:t>
            </a:r>
            <a:r>
              <a:rPr lang="en-US" sz="1000" dirty="0">
                <a:cs typeface="Arial" panose="020B0604020202020204" pitchFamily="34" charset="0"/>
              </a:rPr>
              <a:t>240 mg /jour</a:t>
            </a:r>
          </a:p>
          <a:p>
            <a:pPr defTabSz="514350">
              <a:lnSpc>
                <a:spcPts val="1500"/>
              </a:lnSpc>
              <a:defRPr/>
            </a:pPr>
            <a:r>
              <a:rPr lang="en-US" sz="1000" b="1" dirty="0">
                <a:cs typeface="Arial" panose="020B0604020202020204" pitchFamily="34" charset="0"/>
              </a:rPr>
              <a:t>Osimertinib </a:t>
            </a:r>
            <a:r>
              <a:rPr lang="en-US" sz="1000" dirty="0">
                <a:cs typeface="Arial" panose="020B0604020202020204" pitchFamily="34" charset="0"/>
              </a:rPr>
              <a:t>: 80 mg /jour</a:t>
            </a:r>
          </a:p>
        </p:txBody>
      </p:sp>
      <p:sp>
        <p:nvSpPr>
          <p:cNvPr id="11" name="Freeform 41">
            <a:extLst>
              <a:ext uri="{FF2B5EF4-FFF2-40B4-BE49-F238E27FC236}">
                <a16:creationId xmlns="" xmlns:a16="http://schemas.microsoft.com/office/drawing/2014/main" id="{EBEC4358-4812-642B-1B3E-54A24F93EBFF}"/>
              </a:ext>
            </a:extLst>
          </p:cNvPr>
          <p:cNvSpPr/>
          <p:nvPr/>
        </p:nvSpPr>
        <p:spPr>
          <a:xfrm>
            <a:off x="8389088" y="5013176"/>
            <a:ext cx="3334826" cy="593138"/>
          </a:xfrm>
          <a:prstGeom prst="roundRect">
            <a:avLst>
              <a:gd name="adj" fmla="val 9151"/>
            </a:avLst>
          </a:prstGeom>
          <a:noFill/>
          <a:ln w="12700" cap="flat" cmpd="sng" algn="ctr">
            <a:solidFill>
              <a:srgbClr val="737078"/>
            </a:solid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fr-FR" sz="1000" b="1" i="1" dirty="0">
                <a:solidFill>
                  <a:srgbClr val="737078"/>
                </a:solidFill>
                <a:cs typeface="Arial" panose="020B0604020202020204" pitchFamily="34" charset="0"/>
              </a:rPr>
              <a:t>Le bras </a:t>
            </a:r>
            <a:r>
              <a:rPr lang="fr-FR" sz="1000" b="1" i="1" dirty="0" err="1">
                <a:solidFill>
                  <a:srgbClr val="737078"/>
                </a:solidFill>
                <a:cs typeface="Arial" panose="020B0604020202020204" pitchFamily="34" charset="0"/>
              </a:rPr>
              <a:t>Lazertinib</a:t>
            </a:r>
            <a:r>
              <a:rPr lang="fr-FR" sz="1000" b="1" i="1" dirty="0">
                <a:solidFill>
                  <a:srgbClr val="737078"/>
                </a:solidFill>
                <a:cs typeface="Arial" panose="020B0604020202020204" pitchFamily="34" charset="0"/>
              </a:rPr>
              <a:t> en monothérapie a été inclus afin d'évaluer la contribution des composants</a:t>
            </a:r>
          </a:p>
        </p:txBody>
      </p:sp>
      <p:sp>
        <p:nvSpPr>
          <p:cNvPr id="13" name="ZoneTexte 12">
            <a:extLst>
              <a:ext uri="{FF2B5EF4-FFF2-40B4-BE49-F238E27FC236}">
                <a16:creationId xmlns="" xmlns:a16="http://schemas.microsoft.com/office/drawing/2014/main" id="{773EF7BE-9A3D-5F22-8D72-A41A0D98A810}"/>
              </a:ext>
            </a:extLst>
          </p:cNvPr>
          <p:cNvSpPr txBox="1"/>
          <p:nvPr/>
        </p:nvSpPr>
        <p:spPr>
          <a:xfrm>
            <a:off x="1365757" y="1784737"/>
            <a:ext cx="2339161" cy="3049553"/>
          </a:xfrm>
          <a:prstGeom prst="rect">
            <a:avLst/>
          </a:prstGeom>
          <a:noFill/>
        </p:spPr>
        <p:txBody>
          <a:bodyPr wrap="square" rtlCol="0">
            <a:spAutoFit/>
          </a:bodyPr>
          <a:lstStyle/>
          <a:p>
            <a:pPr defTabSz="450056">
              <a:lnSpc>
                <a:spcPts val="1360"/>
              </a:lnSpc>
              <a:spcBef>
                <a:spcPts val="300"/>
              </a:spcBef>
              <a:buClr>
                <a:schemeClr val="bg2"/>
              </a:buClr>
              <a:buSzPct val="70000"/>
              <a:tabLst>
                <a:tab pos="120650" algn="l"/>
              </a:tabLst>
              <a:defRPr/>
            </a:pPr>
            <a:r>
              <a:rPr lang="fr-FR" sz="1400" b="1" dirty="0">
                <a:solidFill>
                  <a:schemeClr val="accent2"/>
                </a:solidFill>
                <a:cs typeface="Arial" panose="020B0604020202020204" pitchFamily="34" charset="0"/>
              </a:rPr>
              <a:t>Critères éligibilités</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CBNPC de III/IV </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Naïf de TTT</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i="1" dirty="0">
                <a:solidFill>
                  <a:schemeClr val="tx2"/>
                </a:solidFill>
                <a:cs typeface="Arial" panose="020B0604020202020204" pitchFamily="34" charset="0"/>
              </a:rPr>
              <a:t>Mutation EGFR</a:t>
            </a:r>
            <a:r>
              <a:rPr lang="fr-FR" sz="1200" dirty="0">
                <a:solidFill>
                  <a:schemeClr val="tx2"/>
                </a:solidFill>
                <a:cs typeface="Arial" panose="020B0604020202020204" pitchFamily="34" charset="0"/>
              </a:rPr>
              <a:t> Ex19del ou L858R</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ECOG PS 0/1</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endParaRPr lang="fr-FR" sz="1200" dirty="0">
              <a:solidFill>
                <a:schemeClr val="tx2"/>
              </a:solidFill>
              <a:cs typeface="Arial" panose="020B0604020202020204" pitchFamily="34" charset="0"/>
            </a:endParaRPr>
          </a:p>
          <a:p>
            <a:pPr defTabSz="450056">
              <a:lnSpc>
                <a:spcPts val="1360"/>
              </a:lnSpc>
              <a:spcBef>
                <a:spcPts val="300"/>
              </a:spcBef>
              <a:buClr>
                <a:schemeClr val="bg2"/>
              </a:buClr>
              <a:buSzPct val="70000"/>
              <a:tabLst>
                <a:tab pos="120650" algn="l"/>
              </a:tabLst>
              <a:defRPr/>
            </a:pPr>
            <a:r>
              <a:rPr lang="fr-FR" sz="1400" b="1" dirty="0">
                <a:solidFill>
                  <a:schemeClr val="accent2"/>
                </a:solidFill>
                <a:cs typeface="Arial" panose="020B0604020202020204" pitchFamily="34" charset="0"/>
              </a:rPr>
              <a:t>Stratification</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i="1" dirty="0">
                <a:solidFill>
                  <a:schemeClr val="tx2"/>
                </a:solidFill>
                <a:cs typeface="Arial" panose="020B0604020202020204" pitchFamily="34" charset="0"/>
              </a:rPr>
              <a:t>Mutation EGFR</a:t>
            </a:r>
            <a:r>
              <a:rPr lang="fr-FR" sz="1200" dirty="0">
                <a:solidFill>
                  <a:schemeClr val="tx2"/>
                </a:solidFill>
                <a:cs typeface="Arial" panose="020B0604020202020204" pitchFamily="34" charset="0"/>
              </a:rPr>
              <a:t> (Ex19del ou L858R)</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Asiatique (oui ou non)</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Métastases cérébrales (oui ou non)</a:t>
            </a:r>
          </a:p>
          <a:p>
            <a:endParaRPr lang="fr-FR" dirty="0"/>
          </a:p>
        </p:txBody>
      </p:sp>
      <p:cxnSp>
        <p:nvCxnSpPr>
          <p:cNvPr id="39" name="Connecteur droit 38">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287598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en-US" dirty="0"/>
              <a:t>Etude MARIPOSA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t>B. C. Cho et al., ESMO</a:t>
            </a:r>
            <a:r>
              <a:rPr lang="fr-FR" baseline="30000" dirty="0"/>
              <a:t>® </a:t>
            </a:r>
            <a:r>
              <a:rPr lang="fr-FR" dirty="0"/>
              <a:t>2023, Abs. #LBA14</a:t>
            </a:r>
            <a:endParaRPr lang="fr-FR" sz="1400" dirty="0"/>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3408097689"/>
              </p:ext>
            </p:extLst>
          </p:nvPr>
        </p:nvGraphicFramePr>
        <p:xfrm>
          <a:off x="1837038" y="1263853"/>
          <a:ext cx="8891128" cy="4221731"/>
        </p:xfrm>
        <a:graphic>
          <a:graphicData uri="http://schemas.openxmlformats.org/drawingml/2006/table">
            <a:tbl>
              <a:tblPr firstRow="1" bandRow="1"/>
              <a:tblGrid>
                <a:gridCol w="2222782">
                  <a:extLst>
                    <a:ext uri="{9D8B030D-6E8A-4147-A177-3AD203B41FA5}">
                      <a16:colId xmlns="" xmlns:a16="http://schemas.microsoft.com/office/drawing/2014/main" val="20000"/>
                    </a:ext>
                  </a:extLst>
                </a:gridCol>
                <a:gridCol w="2222782">
                  <a:extLst>
                    <a:ext uri="{9D8B030D-6E8A-4147-A177-3AD203B41FA5}">
                      <a16:colId xmlns="" xmlns:a16="http://schemas.microsoft.com/office/drawing/2014/main" val="1397038850"/>
                    </a:ext>
                  </a:extLst>
                </a:gridCol>
                <a:gridCol w="2222782">
                  <a:extLst>
                    <a:ext uri="{9D8B030D-6E8A-4147-A177-3AD203B41FA5}">
                      <a16:colId xmlns="" xmlns:a16="http://schemas.microsoft.com/office/drawing/2014/main" val="20001"/>
                    </a:ext>
                  </a:extLst>
                </a:gridCol>
                <a:gridCol w="2222782">
                  <a:extLst>
                    <a:ext uri="{9D8B030D-6E8A-4147-A177-3AD203B41FA5}">
                      <a16:colId xmlns="" xmlns:a16="http://schemas.microsoft.com/office/drawing/2014/main" val="20002"/>
                    </a:ext>
                  </a:extLst>
                </a:gridCol>
              </a:tblGrid>
              <a:tr h="4441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r>
                        <a:rPr lang="fr-FR" sz="1100" b="1" i="0" dirty="0">
                          <a:solidFill>
                            <a:schemeClr val="tx2"/>
                          </a:solidFill>
                          <a:latin typeface="Century Gothic" panose="020B0502020202020204" pitchFamily="34" charset="0"/>
                          <a:cs typeface="Arial" panose="020B0604020202020204" pitchFamily="34" charset="0"/>
                        </a:rPr>
                        <a:t>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i="0" kern="1200" dirty="0" err="1">
                          <a:solidFill>
                            <a:schemeClr val="lt1"/>
                          </a:solidFill>
                          <a:latin typeface="Century Gothic" panose="020B0502020202020204" pitchFamily="34" charset="0"/>
                          <a:ea typeface="+mn-ea"/>
                          <a:cs typeface="Arial" panose="020B0604020202020204" pitchFamily="34" charset="0"/>
                        </a:rPr>
                        <a:t>Amivantamab</a:t>
                      </a:r>
                      <a:r>
                        <a:rPr lang="fr-FR" sz="1200" b="0" i="0" kern="1200" dirty="0">
                          <a:solidFill>
                            <a:schemeClr val="lt1"/>
                          </a:solidFill>
                          <a:latin typeface="Century Gothic" panose="020B0502020202020204" pitchFamily="34" charset="0"/>
                          <a:ea typeface="+mn-ea"/>
                          <a:cs typeface="Arial" panose="020B0604020202020204" pitchFamily="34" charset="0"/>
                        </a:rPr>
                        <a:t> + </a:t>
                      </a:r>
                      <a:r>
                        <a:rPr lang="fr-FR" sz="1200" b="0" i="0" kern="1200" dirty="0" err="1">
                          <a:solidFill>
                            <a:schemeClr val="lt1"/>
                          </a:solidFill>
                          <a:latin typeface="Century Gothic" panose="020B0502020202020204" pitchFamily="34" charset="0"/>
                          <a:ea typeface="+mn-ea"/>
                          <a:cs typeface="Arial" panose="020B0604020202020204" pitchFamily="34" charset="0"/>
                        </a:rPr>
                        <a:t>Lazertinib</a:t>
                      </a:r>
                      <a:r>
                        <a:rPr lang="fr-FR" sz="1200" b="0" i="0" kern="1200" dirty="0">
                          <a:solidFill>
                            <a:schemeClr val="lt1"/>
                          </a:solidFill>
                          <a:latin typeface="Century Gothic" panose="020B0502020202020204" pitchFamily="34" charset="0"/>
                          <a:ea typeface="+mn-ea"/>
                          <a:cs typeface="Arial" panose="020B0604020202020204" pitchFamily="34" charset="0"/>
                        </a:rPr>
                        <a:t> </a:t>
                      </a:r>
                      <a:br>
                        <a:rPr lang="fr-FR"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429)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Osimertinib</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429)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Lazertinib</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216)</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 xmlns:a16="http://schemas.microsoft.com/office/drawing/2014/main" val="10000"/>
                  </a:ext>
                </a:extLst>
              </a:tr>
              <a:tr h="3895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Age médian</a:t>
                      </a:r>
                      <a:r>
                        <a:rPr lang="fr-FR" sz="1200" b="0" i="0" dirty="0">
                          <a:solidFill>
                            <a:schemeClr val="tx2"/>
                          </a:solidFill>
                          <a:latin typeface="Century Gothic" panose="020B0502020202020204" pitchFamily="34" charset="0"/>
                          <a:cs typeface="Arial" panose="020B0604020202020204" pitchFamily="34" charset="0"/>
                        </a:rPr>
                        <a:t>, ans (intervalle)</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64 (25-88)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63 (28-88)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737078"/>
                          </a:solidFill>
                          <a:latin typeface="Century Gothic" panose="020B0502020202020204" pitchFamily="34" charset="0"/>
                          <a:ea typeface="+mn-ea"/>
                          <a:cs typeface="Arial" panose="020B0604020202020204" pitchFamily="34" charset="0"/>
                        </a:rPr>
                        <a:t>63 (31-87)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770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1" i="0" dirty="0">
                          <a:solidFill>
                            <a:schemeClr val="tx2"/>
                          </a:solidFill>
                          <a:latin typeface="Century Gothic" panose="020B0502020202020204" pitchFamily="34" charset="0"/>
                        </a:rPr>
                        <a:t>Femme</a:t>
                      </a:r>
                      <a:endParaRPr lang="en-US" sz="1200" b="1"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275 (64)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251 (59)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737078"/>
                          </a:solidFill>
                          <a:latin typeface="Century Gothic" panose="020B0502020202020204" pitchFamily="34" charset="0"/>
                          <a:ea typeface="+mn-ea"/>
                          <a:cs typeface="Arial" panose="020B0604020202020204" pitchFamily="34" charset="0"/>
                        </a:rPr>
                        <a:t>136 (63)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8577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200" b="1" i="0" dirty="0" err="1">
                          <a:solidFill>
                            <a:schemeClr val="tx2"/>
                          </a:solidFill>
                          <a:latin typeface="Century Gothic" panose="020B0502020202020204" pitchFamily="34" charset="0"/>
                        </a:rPr>
                        <a:t>Ethnie</a:t>
                      </a:r>
                      <a:endParaRPr lang="en-US" sz="1200" b="1" i="0" dirty="0">
                        <a:solidFill>
                          <a:schemeClr val="tx2"/>
                        </a:solidFill>
                        <a:latin typeface="Century Gothic" panose="020B0502020202020204" pitchFamily="34" charset="0"/>
                      </a:endParaRPr>
                    </a:p>
                    <a:p>
                      <a:pPr marL="230188" indent="0">
                        <a:lnSpc>
                          <a:spcPts val="1540"/>
                        </a:lnSpc>
                        <a:tabLst/>
                      </a:pPr>
                      <a:r>
                        <a:rPr lang="en-US" sz="1200" b="0" i="0" dirty="0" err="1">
                          <a:solidFill>
                            <a:schemeClr val="tx2"/>
                          </a:solidFill>
                          <a:latin typeface="Century Gothic" panose="020B0502020202020204" pitchFamily="34" charset="0"/>
                        </a:rPr>
                        <a:t>Asiatique</a:t>
                      </a:r>
                      <a:endParaRPr lang="en-US" sz="1200" b="0" i="0" dirty="0">
                        <a:solidFill>
                          <a:schemeClr val="tx2"/>
                        </a:solidFill>
                        <a:latin typeface="Century Gothic" panose="020B0502020202020204" pitchFamily="34" charset="0"/>
                      </a:endParaRPr>
                    </a:p>
                    <a:p>
                      <a:pPr marL="230188" indent="0">
                        <a:lnSpc>
                          <a:spcPts val="1540"/>
                        </a:lnSpc>
                        <a:tabLst/>
                      </a:pPr>
                      <a:r>
                        <a:rPr lang="en-US" sz="1200" b="0" i="0" dirty="0" err="1">
                          <a:solidFill>
                            <a:schemeClr val="tx2"/>
                          </a:solidFill>
                          <a:latin typeface="Century Gothic" panose="020B0502020202020204" pitchFamily="34" charset="0"/>
                        </a:rPr>
                        <a:t>Caucasien</a:t>
                      </a:r>
                      <a:endParaRPr lang="en-US" sz="1200" b="0" i="0" dirty="0">
                        <a:solidFill>
                          <a:schemeClr val="tx2"/>
                        </a:solidFill>
                        <a:latin typeface="Century Gothic" panose="020B0502020202020204" pitchFamily="34" charset="0"/>
                      </a:endParaRPr>
                    </a:p>
                    <a:p>
                      <a:pPr marL="230188" indent="0">
                        <a:lnSpc>
                          <a:spcPts val="1540"/>
                        </a:lnSpc>
                        <a:tabLst/>
                      </a:pPr>
                      <a:r>
                        <a:rPr lang="en-US" sz="1200" b="0" i="0" dirty="0" err="1">
                          <a:solidFill>
                            <a:schemeClr val="tx2"/>
                          </a:solidFill>
                          <a:latin typeface="Century Gothic" panose="020B0502020202020204" pitchFamily="34" charset="0"/>
                        </a:rPr>
                        <a:t>Autres</a:t>
                      </a:r>
                      <a:endParaRPr lang="en-US" sz="12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250 (58)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164 (38)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15 (3)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3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251 (59)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165 (38)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13 (3)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300" b="1" i="0" kern="1200" dirty="0">
                        <a:solidFill>
                          <a:srgbClr val="737078"/>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128 (59)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79 (37)</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9 (4)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3770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200" b="1" i="0" dirty="0">
                          <a:solidFill>
                            <a:schemeClr val="tx2"/>
                          </a:solidFill>
                          <a:latin typeface="Century Gothic" panose="020B0502020202020204" pitchFamily="34" charset="0"/>
                        </a:rPr>
                        <a:t>ECOG PS </a:t>
                      </a:r>
                      <a:r>
                        <a:rPr lang="en-US" sz="1200" b="0" i="0" dirty="0">
                          <a:solidFill>
                            <a:schemeClr val="tx2"/>
                          </a:solidFill>
                          <a:latin typeface="Century Gothic" panose="020B0502020202020204" pitchFamily="34" charset="0"/>
                        </a:rPr>
                        <a:t>1</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288 (67)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280 (65)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140 (65)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293791">
                <a:tc>
                  <a:txBody>
                    <a:bodyPr/>
                    <a:lstStyle/>
                    <a:p>
                      <a:pPr>
                        <a:lnSpc>
                          <a:spcPts val="1540"/>
                        </a:lnSpc>
                      </a:pPr>
                      <a:r>
                        <a:rPr lang="en-US" sz="1200" b="1" i="0" dirty="0">
                          <a:solidFill>
                            <a:schemeClr val="tx2"/>
                          </a:solidFill>
                          <a:latin typeface="Century Gothic" panose="020B0502020202020204" pitchFamily="34" charset="0"/>
                        </a:rPr>
                        <a:t>ATCD de </a:t>
                      </a:r>
                      <a:r>
                        <a:rPr lang="en-US" sz="1200" b="1" i="0" dirty="0" err="1">
                          <a:solidFill>
                            <a:schemeClr val="tx2"/>
                          </a:solidFill>
                          <a:latin typeface="Century Gothic" panose="020B0502020202020204" pitchFamily="34" charset="0"/>
                        </a:rPr>
                        <a:t>Tabagisme</a:t>
                      </a:r>
                      <a:endParaRPr lang="en-US" sz="1200" b="1"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130 (30)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134 (31)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73 (34)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20798600"/>
                  </a:ext>
                </a:extLst>
              </a:tr>
              <a:tr h="377097">
                <a:tc>
                  <a:txBody>
                    <a:bodyPr/>
                    <a:lstStyle/>
                    <a:p>
                      <a:pPr>
                        <a:lnSpc>
                          <a:spcPts val="1540"/>
                        </a:lnSpc>
                      </a:pPr>
                      <a:r>
                        <a:rPr lang="en-US" sz="1200" b="1" i="0" dirty="0" err="1">
                          <a:solidFill>
                            <a:schemeClr val="tx2"/>
                          </a:solidFill>
                          <a:latin typeface="Century Gothic" panose="020B0502020202020204" pitchFamily="34" charset="0"/>
                        </a:rPr>
                        <a:t>Métastases</a:t>
                      </a:r>
                      <a:r>
                        <a:rPr lang="en-US" sz="1200" b="1" i="0" dirty="0">
                          <a:solidFill>
                            <a:schemeClr val="tx2"/>
                          </a:solidFill>
                          <a:latin typeface="Century Gothic" panose="020B0502020202020204" pitchFamily="34" charset="0"/>
                        </a:rPr>
                        <a:t> </a:t>
                      </a:r>
                      <a:r>
                        <a:rPr lang="en-US" sz="1200" b="1" i="0" dirty="0" err="1">
                          <a:solidFill>
                            <a:schemeClr val="tx2"/>
                          </a:solidFill>
                          <a:latin typeface="Century Gothic" panose="020B0502020202020204" pitchFamily="34" charset="0"/>
                        </a:rPr>
                        <a:t>cérébrales</a:t>
                      </a:r>
                      <a:endParaRPr lang="en-US" sz="1200" b="1"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178 (41)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172 (40)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86 (40)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404751427"/>
                  </a:ext>
                </a:extLst>
              </a:tr>
              <a:tr h="665702">
                <a:tc>
                  <a:txBody>
                    <a:bodyPr/>
                    <a:lstStyle/>
                    <a:p>
                      <a:pPr>
                        <a:lnSpc>
                          <a:spcPts val="1540"/>
                        </a:lnSpc>
                      </a:pPr>
                      <a:r>
                        <a:rPr lang="en-US" sz="1200" b="1" i="0" dirty="0">
                          <a:solidFill>
                            <a:schemeClr val="tx2"/>
                          </a:solidFill>
                          <a:latin typeface="Century Gothic" panose="020B0502020202020204" pitchFamily="34" charset="0"/>
                        </a:rPr>
                        <a:t>Type de mutation </a:t>
                      </a:r>
                      <a:r>
                        <a:rPr lang="en-US" sz="1200" b="1" i="1" dirty="0">
                          <a:solidFill>
                            <a:schemeClr val="tx2"/>
                          </a:solidFill>
                          <a:latin typeface="Century Gothic" panose="020B0502020202020204" pitchFamily="34" charset="0"/>
                        </a:rPr>
                        <a:t>EGFR</a:t>
                      </a:r>
                      <a:r>
                        <a:rPr lang="en-US" sz="1200" b="1" i="0" dirty="0">
                          <a:solidFill>
                            <a:schemeClr val="tx2"/>
                          </a:solidFill>
                          <a:latin typeface="Century Gothic" panose="020B0502020202020204" pitchFamily="34" charset="0"/>
                        </a:rPr>
                        <a:t> </a:t>
                      </a:r>
                    </a:p>
                    <a:p>
                      <a:pPr>
                        <a:lnSpc>
                          <a:spcPts val="1540"/>
                        </a:lnSpc>
                      </a:pPr>
                      <a:r>
                        <a:rPr lang="en-US" sz="1200" b="0" i="0" dirty="0">
                          <a:solidFill>
                            <a:schemeClr val="tx2"/>
                          </a:solidFill>
                          <a:latin typeface="Century Gothic" panose="020B0502020202020204" pitchFamily="34" charset="0"/>
                        </a:rPr>
                        <a:t>     Ex19del</a:t>
                      </a:r>
                    </a:p>
                    <a:p>
                      <a:pPr marL="230188" indent="0">
                        <a:lnSpc>
                          <a:spcPts val="1540"/>
                        </a:lnSpc>
                        <a:tabLst/>
                      </a:pPr>
                      <a:r>
                        <a:rPr lang="en-US" sz="1200" b="0" i="0" dirty="0">
                          <a:solidFill>
                            <a:schemeClr val="tx2"/>
                          </a:solidFill>
                          <a:latin typeface="Century Gothic" panose="020B0502020202020204" pitchFamily="34" charset="0"/>
                        </a:rPr>
                        <a:t>L858R</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chemeClr val="accent3"/>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258 (60)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172 (40)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chemeClr val="bg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257 (60)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172 (40)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rgbClr val="737078"/>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131 (61)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85 (39)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48351579"/>
                  </a:ext>
                </a:extLst>
              </a:tr>
              <a:tr h="377097">
                <a:tc>
                  <a:txBody>
                    <a:bodyPr/>
                    <a:lstStyle/>
                    <a:p>
                      <a:pPr>
                        <a:lnSpc>
                          <a:spcPts val="1540"/>
                        </a:lnSpc>
                      </a:pPr>
                      <a:r>
                        <a:rPr lang="en-US" sz="1200" b="1" i="0" dirty="0" err="1">
                          <a:solidFill>
                            <a:schemeClr val="tx2"/>
                          </a:solidFill>
                          <a:latin typeface="Century Gothic" panose="020B0502020202020204" pitchFamily="34" charset="0"/>
                        </a:rPr>
                        <a:t>Adénocarcinome</a:t>
                      </a:r>
                      <a:endParaRPr lang="en-US" sz="1200" b="1"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417 (97)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415 (97)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737078"/>
                          </a:solidFill>
                          <a:latin typeface="Century Gothic" panose="020B0502020202020204" pitchFamily="34" charset="0"/>
                          <a:ea typeface="+mn-ea"/>
                          <a:cs typeface="Arial" panose="020B0604020202020204" pitchFamily="34" charset="0"/>
                        </a:rPr>
                        <a:t>212 (96)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9000348"/>
                  </a:ext>
                </a:extLst>
              </a:tr>
            </a:tbl>
          </a:graphicData>
        </a:graphic>
      </p:graphicFrame>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699461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dirty="0"/>
              <a:t>Etude MARIPOSA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Critère de jugement principal : SSP par revue indépendante de l’imagerie (BICR)</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B. C. Cho et al., ESMO</a:t>
            </a:r>
            <a:r>
              <a:rPr lang="fr-FR" baseline="30000" dirty="0"/>
              <a:t>® </a:t>
            </a:r>
            <a:r>
              <a:rPr lang="fr-FR" dirty="0"/>
              <a:t>2023, Abs. #LBA14</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0" y="1588292"/>
            <a:ext cx="10591727" cy="4359427"/>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416821" y="1166161"/>
            <a:ext cx="6265866" cy="584775"/>
          </a:xfrm>
          <a:prstGeom prst="rect">
            <a:avLst/>
          </a:prstGeom>
          <a:solidFill>
            <a:schemeClr val="bg1"/>
          </a:solidFill>
          <a:ln>
            <a:noFill/>
          </a:ln>
        </p:spPr>
        <p:txBody>
          <a:bodyPr wrap="square" rtlCol="0" anchor="ctr">
            <a:spAutoFit/>
          </a:bodyPr>
          <a:lstStyle/>
          <a:p>
            <a:pPr>
              <a:spcAft>
                <a:spcPts val="400"/>
              </a:spcAft>
              <a:defRPr/>
            </a:pPr>
            <a:r>
              <a:rPr lang="fr-FR" sz="1600" b="1" dirty="0" err="1">
                <a:solidFill>
                  <a:srgbClr val="737078"/>
                </a:solidFill>
                <a:latin typeface="+mj-lt"/>
                <a:cs typeface="Arial Narrow" panose="020B0604020202020204" pitchFamily="34" charset="0"/>
              </a:rPr>
              <a:t>Amivantamab</a:t>
            </a:r>
            <a:r>
              <a:rPr lang="fr-FR" sz="1600" b="1" dirty="0">
                <a:solidFill>
                  <a:srgbClr val="737078"/>
                </a:solidFill>
                <a:latin typeface="+mj-lt"/>
                <a:cs typeface="Arial Narrow" panose="020B0604020202020204" pitchFamily="34" charset="0"/>
              </a:rPr>
              <a:t> + </a:t>
            </a:r>
            <a:r>
              <a:rPr lang="fr-FR" sz="1600" b="1" dirty="0" err="1">
                <a:solidFill>
                  <a:srgbClr val="737078"/>
                </a:solidFill>
                <a:latin typeface="+mj-lt"/>
                <a:cs typeface="Arial Narrow" panose="020B0604020202020204" pitchFamily="34" charset="0"/>
              </a:rPr>
              <a:t>lazertinib</a:t>
            </a:r>
            <a:r>
              <a:rPr lang="fr-FR" sz="1600" b="1" dirty="0">
                <a:solidFill>
                  <a:srgbClr val="737078"/>
                </a:solidFill>
                <a:latin typeface="+mj-lt"/>
                <a:cs typeface="Arial Narrow" panose="020B0604020202020204" pitchFamily="34" charset="0"/>
              </a:rPr>
              <a:t> a réduit le risque de progression ou de décès de 30 % et a amélioré la SSP médiane de 7,1 mois.</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1085896139"/>
              </p:ext>
            </p:extLst>
          </p:nvPr>
        </p:nvGraphicFramePr>
        <p:xfrm>
          <a:off x="1692886" y="5003269"/>
          <a:ext cx="7471370" cy="650848"/>
        </p:xfrm>
        <a:graphic>
          <a:graphicData uri="http://schemas.openxmlformats.org/drawingml/2006/table">
            <a:tbl>
              <a:tblPr firstRow="1" bandRow="1">
                <a:tableStyleId>{5C22544A-7EE6-4342-B048-85BDC9FD1C3A}</a:tableStyleId>
              </a:tblPr>
              <a:tblGrid>
                <a:gridCol w="912362">
                  <a:extLst>
                    <a:ext uri="{9D8B030D-6E8A-4147-A177-3AD203B41FA5}">
                      <a16:colId xmlns="" xmlns:a16="http://schemas.microsoft.com/office/drawing/2014/main" val="20000"/>
                    </a:ext>
                  </a:extLst>
                </a:gridCol>
                <a:gridCol w="546584">
                  <a:extLst>
                    <a:ext uri="{9D8B030D-6E8A-4147-A177-3AD203B41FA5}">
                      <a16:colId xmlns="" xmlns:a16="http://schemas.microsoft.com/office/drawing/2014/main" val="20001"/>
                    </a:ext>
                  </a:extLst>
                </a:gridCol>
                <a:gridCol w="546584">
                  <a:extLst>
                    <a:ext uri="{9D8B030D-6E8A-4147-A177-3AD203B41FA5}">
                      <a16:colId xmlns="" xmlns:a16="http://schemas.microsoft.com/office/drawing/2014/main" val="20006"/>
                    </a:ext>
                  </a:extLst>
                </a:gridCol>
                <a:gridCol w="546584">
                  <a:extLst>
                    <a:ext uri="{9D8B030D-6E8A-4147-A177-3AD203B41FA5}">
                      <a16:colId xmlns="" xmlns:a16="http://schemas.microsoft.com/office/drawing/2014/main" val="20002"/>
                    </a:ext>
                  </a:extLst>
                </a:gridCol>
                <a:gridCol w="546584">
                  <a:extLst>
                    <a:ext uri="{9D8B030D-6E8A-4147-A177-3AD203B41FA5}">
                      <a16:colId xmlns="" xmlns:a16="http://schemas.microsoft.com/office/drawing/2014/main" val="20007"/>
                    </a:ext>
                  </a:extLst>
                </a:gridCol>
                <a:gridCol w="546584">
                  <a:extLst>
                    <a:ext uri="{9D8B030D-6E8A-4147-A177-3AD203B41FA5}">
                      <a16:colId xmlns="" xmlns:a16="http://schemas.microsoft.com/office/drawing/2014/main" val="20003"/>
                    </a:ext>
                  </a:extLst>
                </a:gridCol>
                <a:gridCol w="546584">
                  <a:extLst>
                    <a:ext uri="{9D8B030D-6E8A-4147-A177-3AD203B41FA5}">
                      <a16:colId xmlns="" xmlns:a16="http://schemas.microsoft.com/office/drawing/2014/main" val="20008"/>
                    </a:ext>
                  </a:extLst>
                </a:gridCol>
                <a:gridCol w="546584">
                  <a:extLst>
                    <a:ext uri="{9D8B030D-6E8A-4147-A177-3AD203B41FA5}">
                      <a16:colId xmlns="" xmlns:a16="http://schemas.microsoft.com/office/drawing/2014/main" val="20004"/>
                    </a:ext>
                  </a:extLst>
                </a:gridCol>
                <a:gridCol w="546584">
                  <a:extLst>
                    <a:ext uri="{9D8B030D-6E8A-4147-A177-3AD203B41FA5}">
                      <a16:colId xmlns="" xmlns:a16="http://schemas.microsoft.com/office/drawing/2014/main" val="20009"/>
                    </a:ext>
                  </a:extLst>
                </a:gridCol>
                <a:gridCol w="546584">
                  <a:extLst>
                    <a:ext uri="{9D8B030D-6E8A-4147-A177-3AD203B41FA5}">
                      <a16:colId xmlns="" xmlns:a16="http://schemas.microsoft.com/office/drawing/2014/main" val="20010"/>
                    </a:ext>
                  </a:extLst>
                </a:gridCol>
                <a:gridCol w="546584">
                  <a:extLst>
                    <a:ext uri="{9D8B030D-6E8A-4147-A177-3AD203B41FA5}">
                      <a16:colId xmlns="" xmlns:a16="http://schemas.microsoft.com/office/drawing/2014/main" val="20011"/>
                    </a:ext>
                  </a:extLst>
                </a:gridCol>
                <a:gridCol w="546584">
                  <a:extLst>
                    <a:ext uri="{9D8B030D-6E8A-4147-A177-3AD203B41FA5}">
                      <a16:colId xmlns="" xmlns:a16="http://schemas.microsoft.com/office/drawing/2014/main" val="20012"/>
                    </a:ext>
                  </a:extLst>
                </a:gridCol>
                <a:gridCol w="546584">
                  <a:extLst>
                    <a:ext uri="{9D8B030D-6E8A-4147-A177-3AD203B41FA5}">
                      <a16:colId xmlns="" xmlns:a16="http://schemas.microsoft.com/office/drawing/2014/main" val="20013"/>
                    </a:ext>
                  </a:extLst>
                </a:gridCol>
              </a:tblGrid>
              <a:tr h="239368">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577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800" b="1" dirty="0" err="1">
                          <a:solidFill>
                            <a:schemeClr val="accent2">
                              <a:lumMod val="75000"/>
                              <a:lumOff val="25000"/>
                            </a:schemeClr>
                          </a:solidFill>
                        </a:rPr>
                        <a:t>Amivantamab</a:t>
                      </a:r>
                      <a:r>
                        <a:rPr lang="fr-FR" sz="800" b="1" dirty="0">
                          <a:solidFill>
                            <a:schemeClr val="accent2">
                              <a:lumMod val="75000"/>
                              <a:lumOff val="25000"/>
                            </a:schemeClr>
                          </a:solidFill>
                        </a:rPr>
                        <a:t> + </a:t>
                      </a:r>
                      <a:r>
                        <a:rPr lang="fr-FR" sz="800" b="1" dirty="0" err="1">
                          <a:solidFill>
                            <a:schemeClr val="accent2">
                              <a:lumMod val="75000"/>
                              <a:lumOff val="25000"/>
                            </a:schemeClr>
                          </a:solidFill>
                        </a:rPr>
                        <a:t>Lazertinib</a:t>
                      </a:r>
                      <a:endParaRPr lang="fr-FR" sz="800" b="1" dirty="0">
                        <a:solidFill>
                          <a:schemeClr val="accent2">
                            <a:lumMod val="75000"/>
                            <a:lumOff val="2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429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391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357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332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291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244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194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106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60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33</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8</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4329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800" b="1" dirty="0" err="1">
                          <a:solidFill>
                            <a:schemeClr val="bg2"/>
                          </a:solidFill>
                        </a:rPr>
                        <a:t>Osimertinib</a:t>
                      </a:r>
                      <a:endParaRPr lang="fr-FR" sz="8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358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160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28</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2180978" y="5210559"/>
            <a:ext cx="9013959"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2153850" y="1940355"/>
            <a:ext cx="6921501" cy="3195808"/>
            <a:chOff x="529157" y="2325934"/>
            <a:chExt cx="5305459" cy="3248114"/>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793421" y="3679012"/>
              <a:ext cx="2918482" cy="21232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SSP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292515"/>
              <a:ext cx="3306656" cy="2815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22" name="Connecteur droit 21">
            <a:extLst>
              <a:ext uri="{FF2B5EF4-FFF2-40B4-BE49-F238E27FC236}">
                <a16:creationId xmlns="" xmlns:a16="http://schemas.microsoft.com/office/drawing/2014/main" id="{69811278-C7A9-1114-9B84-0F421ABF4DAA}"/>
              </a:ext>
            </a:extLst>
          </p:cNvPr>
          <p:cNvCxnSpPr>
            <a:cxnSpLocks/>
          </p:cNvCxnSpPr>
          <p:nvPr/>
        </p:nvCxnSpPr>
        <p:spPr>
          <a:xfrm flipV="1">
            <a:off x="5042745" y="2965345"/>
            <a:ext cx="0" cy="17436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 xmlns:a16="http://schemas.microsoft.com/office/drawing/2014/main" id="{1C13C3A6-6E52-35BD-E827-57D97200BDB0}"/>
              </a:ext>
            </a:extLst>
          </p:cNvPr>
          <p:cNvCxnSpPr/>
          <p:nvPr/>
        </p:nvCxnSpPr>
        <p:spPr>
          <a:xfrm flipV="1">
            <a:off x="8856747" y="2486455"/>
            <a:ext cx="0" cy="22225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Tableau 12">
            <a:extLst>
              <a:ext uri="{FF2B5EF4-FFF2-40B4-BE49-F238E27FC236}">
                <a16:creationId xmlns="" xmlns:a16="http://schemas.microsoft.com/office/drawing/2014/main" id="{76AD43E4-AD88-DD19-F2A7-0BCDDE3D77E1}"/>
              </a:ext>
            </a:extLst>
          </p:cNvPr>
          <p:cNvGraphicFramePr>
            <a:graphicFrameLocks noGrp="1"/>
          </p:cNvGraphicFramePr>
          <p:nvPr>
            <p:extLst>
              <p:ext uri="{D42A27DB-BD31-4B8C-83A1-F6EECF244321}">
                <p14:modId xmlns:p14="http://schemas.microsoft.com/office/powerpoint/2010/main" val="1565634944"/>
              </p:ext>
            </p:extLst>
          </p:nvPr>
        </p:nvGraphicFramePr>
        <p:xfrm>
          <a:off x="6005383" y="1919416"/>
          <a:ext cx="5609969" cy="788887"/>
        </p:xfrm>
        <a:graphic>
          <a:graphicData uri="http://schemas.openxmlformats.org/drawingml/2006/table">
            <a:tbl>
              <a:tblPr firstRow="1" bandRow="1">
                <a:tableStyleId>{5C22544A-7EE6-4342-B048-85BDC9FD1C3A}</a:tableStyleId>
              </a:tblPr>
              <a:tblGrid>
                <a:gridCol w="1885224">
                  <a:extLst>
                    <a:ext uri="{9D8B030D-6E8A-4147-A177-3AD203B41FA5}">
                      <a16:colId xmlns="" xmlns:a16="http://schemas.microsoft.com/office/drawing/2014/main" val="20000"/>
                    </a:ext>
                  </a:extLst>
                </a:gridCol>
                <a:gridCol w="1553881">
                  <a:extLst>
                    <a:ext uri="{9D8B030D-6E8A-4147-A177-3AD203B41FA5}">
                      <a16:colId xmlns="" xmlns:a16="http://schemas.microsoft.com/office/drawing/2014/main" val="20002"/>
                    </a:ext>
                  </a:extLst>
                </a:gridCol>
                <a:gridCol w="1416775">
                  <a:extLst>
                    <a:ext uri="{9D8B030D-6E8A-4147-A177-3AD203B41FA5}">
                      <a16:colId xmlns="" xmlns:a16="http://schemas.microsoft.com/office/drawing/2014/main" val="20003"/>
                    </a:ext>
                  </a:extLst>
                </a:gridCol>
                <a:gridCol w="754089">
                  <a:extLst>
                    <a:ext uri="{9D8B030D-6E8A-4147-A177-3AD203B41FA5}">
                      <a16:colId xmlns="" xmlns:a16="http://schemas.microsoft.com/office/drawing/2014/main" val="20001"/>
                    </a:ext>
                  </a:extLst>
                </a:gridCol>
              </a:tblGrid>
              <a:tr h="247091">
                <a:tc>
                  <a:txBody>
                    <a:bodyPr/>
                    <a:lstStyle/>
                    <a:p>
                      <a:pPr algn="ctr">
                        <a:lnSpc>
                          <a:spcPts val="1300"/>
                        </a:lnSpc>
                      </a:pPr>
                      <a:endParaRPr lang="fr-FR" sz="1050" b="0" dirty="0">
                        <a:solidFill>
                          <a:schemeClr val="tx1"/>
                        </a:solidFill>
                        <a:latin typeface="+mj-lt"/>
                        <a:cs typeface="Arial" panose="020B0604020202020204" pitchFamily="34" charset="0"/>
                      </a:endParaRPr>
                    </a:p>
                  </a:txBody>
                  <a:tcPr marL="9720" marR="9720" marT="9720" marB="9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1000" b="0" kern="1200" dirty="0" err="1">
                          <a:solidFill>
                            <a:schemeClr val="tx1"/>
                          </a:solidFill>
                          <a:latin typeface="+mn-lt"/>
                          <a:ea typeface="+mn-ea"/>
                          <a:cs typeface="Arial" panose="020B0604020202020204" pitchFamily="34" charset="0"/>
                        </a:rPr>
                        <a:t>mSSP</a:t>
                      </a:r>
                      <a:r>
                        <a:rPr lang="fr-FR" sz="1000" b="0" kern="1200" dirty="0">
                          <a:solidFill>
                            <a:schemeClr val="tx1"/>
                          </a:solidFill>
                          <a:latin typeface="+mn-lt"/>
                          <a:ea typeface="+mn-ea"/>
                          <a:cs typeface="Arial" panose="020B0604020202020204" pitchFamily="34" charset="0"/>
                        </a:rPr>
                        <a:t> (IC 95% CI)</a:t>
                      </a:r>
                      <a:endParaRPr lang="fr-FR" sz="1000" b="0" dirty="0">
                        <a:solidFill>
                          <a:schemeClr val="tx1"/>
                        </a:solidFill>
                        <a:latin typeface="+mj-lt"/>
                        <a:cs typeface="Arial" panose="020B0604020202020204" pitchFamily="34" charset="0"/>
                      </a:endParaRP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1000" b="0" dirty="0">
                          <a:solidFill>
                            <a:schemeClr val="tx1"/>
                          </a:solidFill>
                          <a:latin typeface="+mj-lt"/>
                          <a:cs typeface="Arial" panose="020B0604020202020204" pitchFamily="34" charset="0"/>
                        </a:rPr>
                        <a:t>HR (IC</a:t>
                      </a:r>
                      <a:r>
                        <a:rPr lang="fr-FR" sz="1000" b="0" baseline="0" dirty="0">
                          <a:solidFill>
                            <a:schemeClr val="tx1"/>
                          </a:solidFill>
                          <a:latin typeface="+mj-lt"/>
                          <a:cs typeface="Arial" panose="020B0604020202020204" pitchFamily="34" charset="0"/>
                        </a:rPr>
                        <a:t> </a:t>
                      </a:r>
                      <a:r>
                        <a:rPr lang="fr-FR" sz="1000" b="0" dirty="0">
                          <a:solidFill>
                            <a:schemeClr val="tx1"/>
                          </a:solidFill>
                          <a:latin typeface="+mj-lt"/>
                          <a:cs typeface="Arial" panose="020B0604020202020204" pitchFamily="34" charset="0"/>
                        </a:rPr>
                        <a:t>95%)</a:t>
                      </a: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1000" b="0" i="1" dirty="0">
                          <a:solidFill>
                            <a:schemeClr val="tx1"/>
                          </a:solidFill>
                          <a:latin typeface="+mj-lt"/>
                          <a:cs typeface="Arial" panose="020B0604020202020204" pitchFamily="34" charset="0"/>
                        </a:rPr>
                        <a:t>p</a:t>
                      </a:r>
                      <a:endParaRPr lang="fr-FR" sz="1000" b="0" dirty="0">
                        <a:solidFill>
                          <a:schemeClr val="tx1"/>
                        </a:solidFill>
                        <a:latin typeface="+mj-lt"/>
                        <a:cs typeface="Arial" panose="020B0604020202020204" pitchFamily="34" charset="0"/>
                      </a:endParaRP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708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err="1">
                          <a:solidFill>
                            <a:schemeClr val="accent2">
                              <a:lumMod val="75000"/>
                              <a:lumOff val="25000"/>
                            </a:schemeClr>
                          </a:solidFill>
                          <a:latin typeface="+mj-lt"/>
                          <a:cs typeface="Arial" panose="020B0604020202020204" pitchFamily="34" charset="0"/>
                        </a:rPr>
                        <a:t>Amivantamab</a:t>
                      </a:r>
                      <a:r>
                        <a:rPr lang="fr-FR" sz="1100" b="1" dirty="0">
                          <a:solidFill>
                            <a:schemeClr val="accent2">
                              <a:lumMod val="75000"/>
                              <a:lumOff val="25000"/>
                            </a:schemeClr>
                          </a:solidFill>
                          <a:latin typeface="+mj-lt"/>
                          <a:cs typeface="Arial" panose="020B0604020202020204" pitchFamily="34" charset="0"/>
                        </a:rPr>
                        <a:t> + </a:t>
                      </a:r>
                      <a:r>
                        <a:rPr lang="fr-FR" sz="1100" b="1" dirty="0" err="1">
                          <a:solidFill>
                            <a:schemeClr val="accent2">
                              <a:lumMod val="75000"/>
                              <a:lumOff val="25000"/>
                            </a:schemeClr>
                          </a:solidFill>
                          <a:latin typeface="+mj-lt"/>
                          <a:cs typeface="Arial" panose="020B0604020202020204" pitchFamily="34" charset="0"/>
                        </a:rPr>
                        <a:t>Lazertinib</a:t>
                      </a:r>
                      <a:r>
                        <a:rPr lang="fr-FR" sz="1100" b="1" dirty="0">
                          <a:solidFill>
                            <a:schemeClr val="accent2">
                              <a:lumMod val="75000"/>
                              <a:lumOff val="25000"/>
                            </a:schemeClr>
                          </a:solidFill>
                          <a:latin typeface="+mj-lt"/>
                          <a:cs typeface="Arial" panose="020B0604020202020204" pitchFamily="34" charset="0"/>
                        </a:rPr>
                        <a:t> </a:t>
                      </a:r>
                    </a:p>
                  </a:txBody>
                  <a:tcPr marL="9720" marR="9720" marT="9720" marB="9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100" b="1" dirty="0">
                          <a:solidFill>
                            <a:schemeClr val="tx1"/>
                          </a:solidFill>
                          <a:latin typeface="+mj-lt"/>
                          <a:cs typeface="Arial" panose="020B0604020202020204" pitchFamily="34" charset="0"/>
                        </a:rPr>
                        <a:t>23,7 mois (19,1-27,7)</a:t>
                      </a: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100" b="1" dirty="0">
                          <a:solidFill>
                            <a:schemeClr val="tx1"/>
                          </a:solidFill>
                          <a:latin typeface="+mj-lt"/>
                          <a:cs typeface="Arial" panose="020B0604020202020204" pitchFamily="34" charset="0"/>
                        </a:rPr>
                        <a:t>0,70 </a:t>
                      </a:r>
                      <a:br>
                        <a:rPr lang="fr-FR" sz="1100" b="1" dirty="0">
                          <a:solidFill>
                            <a:schemeClr val="tx1"/>
                          </a:solidFill>
                          <a:latin typeface="+mj-lt"/>
                          <a:cs typeface="Arial" panose="020B0604020202020204" pitchFamily="34" charset="0"/>
                        </a:rPr>
                      </a:br>
                      <a:r>
                        <a:rPr lang="fr-FR" sz="1100" b="1" dirty="0">
                          <a:solidFill>
                            <a:schemeClr val="tx1"/>
                          </a:solidFill>
                          <a:latin typeface="+mj-lt"/>
                          <a:cs typeface="Arial" panose="020B0604020202020204" pitchFamily="34" charset="0"/>
                        </a:rPr>
                        <a:t>(0,58-0,85)</a:t>
                      </a: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i="1" dirty="0">
                          <a:solidFill>
                            <a:schemeClr val="tx1"/>
                          </a:solidFill>
                          <a:latin typeface="+mj-lt"/>
                          <a:cs typeface="Arial" panose="020B0604020202020204" pitchFamily="34" charset="0"/>
                        </a:rPr>
                        <a:t>p</a:t>
                      </a:r>
                      <a:r>
                        <a:rPr lang="fr-FR" sz="1100" b="1" dirty="0">
                          <a:solidFill>
                            <a:schemeClr val="tx1"/>
                          </a:solidFill>
                          <a:latin typeface="+mj-lt"/>
                          <a:cs typeface="Arial" panose="020B0604020202020204" pitchFamily="34" charset="0"/>
                        </a:rPr>
                        <a:t> &lt; 0,001</a:t>
                      </a: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08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err="1">
                          <a:solidFill>
                            <a:schemeClr val="bg2"/>
                          </a:solidFill>
                        </a:rPr>
                        <a:t>Osimertinib</a:t>
                      </a:r>
                      <a:endParaRPr lang="fr-FR" sz="1100" b="1" dirty="0">
                        <a:solidFill>
                          <a:schemeClr val="tx1">
                            <a:lumMod val="50000"/>
                            <a:lumOff val="50000"/>
                          </a:schemeClr>
                        </a:solidFill>
                        <a:latin typeface="+mj-lt"/>
                        <a:cs typeface="Arial" panose="020B0604020202020204" pitchFamily="34" charset="0"/>
                      </a:endParaRPr>
                    </a:p>
                  </a:txBody>
                  <a:tcPr marL="9720" marR="9720" marT="9720" marB="972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dirty="0">
                          <a:solidFill>
                            <a:schemeClr val="tx1"/>
                          </a:solidFill>
                          <a:latin typeface="+mn-lt"/>
                          <a:ea typeface="+mn-ea"/>
                          <a:cs typeface="Arial" panose="020B0604020202020204" pitchFamily="34" charset="0"/>
                        </a:rPr>
                        <a:t>16,6 mois (14,8-18,5)</a:t>
                      </a:r>
                    </a:p>
                  </a:txBody>
                  <a:tcPr marL="9720" marR="9720" marT="9720" marB="9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26" name="Forme libre 25">
            <a:extLst>
              <a:ext uri="{FF2B5EF4-FFF2-40B4-BE49-F238E27FC236}">
                <a16:creationId xmlns="" xmlns:a16="http://schemas.microsoft.com/office/drawing/2014/main" id="{5F956253-65E8-8CC4-7347-1EC68EB51A8E}"/>
              </a:ext>
            </a:extLst>
          </p:cNvPr>
          <p:cNvSpPr/>
          <p:nvPr/>
        </p:nvSpPr>
        <p:spPr>
          <a:xfrm>
            <a:off x="2865528" y="2271414"/>
            <a:ext cx="5878286" cy="1725673"/>
          </a:xfrm>
          <a:custGeom>
            <a:avLst/>
            <a:gdLst>
              <a:gd name="connsiteX0" fmla="*/ 0 w 5878286"/>
              <a:gd name="connsiteY0" fmla="*/ 0 h 1725673"/>
              <a:gd name="connsiteX1" fmla="*/ 247507 w 5878286"/>
              <a:gd name="connsiteY1" fmla="*/ 68752 h 1725673"/>
              <a:gd name="connsiteX2" fmla="*/ 323134 w 5878286"/>
              <a:gd name="connsiteY2" fmla="*/ 75627 h 1725673"/>
              <a:gd name="connsiteX3" fmla="*/ 391886 w 5878286"/>
              <a:gd name="connsiteY3" fmla="*/ 123754 h 1725673"/>
              <a:gd name="connsiteX4" fmla="*/ 673769 w 5878286"/>
              <a:gd name="connsiteY4" fmla="*/ 171880 h 1725673"/>
              <a:gd name="connsiteX5" fmla="*/ 715020 w 5878286"/>
              <a:gd name="connsiteY5" fmla="*/ 233757 h 1725673"/>
              <a:gd name="connsiteX6" fmla="*/ 948776 w 5878286"/>
              <a:gd name="connsiteY6" fmla="*/ 254382 h 1725673"/>
              <a:gd name="connsiteX7" fmla="*/ 1038154 w 5878286"/>
              <a:gd name="connsiteY7" fmla="*/ 371261 h 1725673"/>
              <a:gd name="connsiteX8" fmla="*/ 1299411 w 5878286"/>
              <a:gd name="connsiteY8" fmla="*/ 398761 h 1725673"/>
              <a:gd name="connsiteX9" fmla="*/ 1388788 w 5878286"/>
              <a:gd name="connsiteY9" fmla="*/ 529390 h 1725673"/>
              <a:gd name="connsiteX10" fmla="*/ 1650046 w 5878286"/>
              <a:gd name="connsiteY10" fmla="*/ 543140 h 1725673"/>
              <a:gd name="connsiteX11" fmla="*/ 1718797 w 5878286"/>
              <a:gd name="connsiteY11" fmla="*/ 653143 h 1725673"/>
              <a:gd name="connsiteX12" fmla="*/ 1980055 w 5878286"/>
              <a:gd name="connsiteY12" fmla="*/ 673769 h 1725673"/>
              <a:gd name="connsiteX13" fmla="*/ 2007555 w 5878286"/>
              <a:gd name="connsiteY13" fmla="*/ 763146 h 1725673"/>
              <a:gd name="connsiteX14" fmla="*/ 2069432 w 5878286"/>
              <a:gd name="connsiteY14" fmla="*/ 859399 h 1725673"/>
              <a:gd name="connsiteX15" fmla="*/ 2351315 w 5878286"/>
              <a:gd name="connsiteY15" fmla="*/ 914400 h 1725673"/>
              <a:gd name="connsiteX16" fmla="*/ 2392566 w 5878286"/>
              <a:gd name="connsiteY16" fmla="*/ 1010653 h 1725673"/>
              <a:gd name="connsiteX17" fmla="*/ 2681324 w 5878286"/>
              <a:gd name="connsiteY17" fmla="*/ 1072530 h 1725673"/>
              <a:gd name="connsiteX18" fmla="*/ 2729450 w 5878286"/>
              <a:gd name="connsiteY18" fmla="*/ 1127531 h 1725673"/>
              <a:gd name="connsiteX19" fmla="*/ 2983832 w 5878286"/>
              <a:gd name="connsiteY19" fmla="*/ 1182533 h 1725673"/>
              <a:gd name="connsiteX20" fmla="*/ 3107585 w 5878286"/>
              <a:gd name="connsiteY20" fmla="*/ 1271910 h 1725673"/>
              <a:gd name="connsiteX21" fmla="*/ 3382593 w 5878286"/>
              <a:gd name="connsiteY21" fmla="*/ 1271910 h 1725673"/>
              <a:gd name="connsiteX22" fmla="*/ 3423844 w 5878286"/>
              <a:gd name="connsiteY22" fmla="*/ 1368163 h 1725673"/>
              <a:gd name="connsiteX23" fmla="*/ 3691976 w 5878286"/>
              <a:gd name="connsiteY23" fmla="*/ 1381913 h 1725673"/>
              <a:gd name="connsiteX24" fmla="*/ 3774479 w 5878286"/>
              <a:gd name="connsiteY24" fmla="*/ 1491916 h 1725673"/>
              <a:gd name="connsiteX25" fmla="*/ 4015110 w 5878286"/>
              <a:gd name="connsiteY25" fmla="*/ 1491916 h 1725673"/>
              <a:gd name="connsiteX26" fmla="*/ 4118238 w 5878286"/>
              <a:gd name="connsiteY26" fmla="*/ 1560668 h 1725673"/>
              <a:gd name="connsiteX27" fmla="*/ 4207615 w 5878286"/>
              <a:gd name="connsiteY27" fmla="*/ 1574418 h 1725673"/>
              <a:gd name="connsiteX28" fmla="*/ 4358870 w 5878286"/>
              <a:gd name="connsiteY28" fmla="*/ 1574418 h 1725673"/>
              <a:gd name="connsiteX29" fmla="*/ 4441372 w 5878286"/>
              <a:gd name="connsiteY29" fmla="*/ 1643170 h 1725673"/>
              <a:gd name="connsiteX30" fmla="*/ 4737005 w 5878286"/>
              <a:gd name="connsiteY30" fmla="*/ 1643170 h 1725673"/>
              <a:gd name="connsiteX31" fmla="*/ 4737005 w 5878286"/>
              <a:gd name="connsiteY31" fmla="*/ 1705047 h 1725673"/>
              <a:gd name="connsiteX32" fmla="*/ 5046388 w 5878286"/>
              <a:gd name="connsiteY32" fmla="*/ 1705047 h 1725673"/>
              <a:gd name="connsiteX33" fmla="*/ 5046388 w 5878286"/>
              <a:gd name="connsiteY33" fmla="*/ 1725673 h 1725673"/>
              <a:gd name="connsiteX34" fmla="*/ 5878286 w 5878286"/>
              <a:gd name="connsiteY34" fmla="*/ 1725673 h 17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78286" h="1725673">
                <a:moveTo>
                  <a:pt x="0" y="0"/>
                </a:moveTo>
                <a:lnTo>
                  <a:pt x="247507" y="68752"/>
                </a:lnTo>
                <a:lnTo>
                  <a:pt x="323134" y="75627"/>
                </a:lnTo>
                <a:lnTo>
                  <a:pt x="391886" y="123754"/>
                </a:lnTo>
                <a:lnTo>
                  <a:pt x="673769" y="171880"/>
                </a:lnTo>
                <a:lnTo>
                  <a:pt x="715020" y="233757"/>
                </a:lnTo>
                <a:lnTo>
                  <a:pt x="948776" y="254382"/>
                </a:lnTo>
                <a:lnTo>
                  <a:pt x="1038154" y="371261"/>
                </a:lnTo>
                <a:lnTo>
                  <a:pt x="1299411" y="398761"/>
                </a:lnTo>
                <a:lnTo>
                  <a:pt x="1388788" y="529390"/>
                </a:lnTo>
                <a:lnTo>
                  <a:pt x="1650046" y="543140"/>
                </a:lnTo>
                <a:lnTo>
                  <a:pt x="1718797" y="653143"/>
                </a:lnTo>
                <a:lnTo>
                  <a:pt x="1980055" y="673769"/>
                </a:lnTo>
                <a:lnTo>
                  <a:pt x="2007555" y="763146"/>
                </a:lnTo>
                <a:lnTo>
                  <a:pt x="2069432" y="859399"/>
                </a:lnTo>
                <a:lnTo>
                  <a:pt x="2351315" y="914400"/>
                </a:lnTo>
                <a:lnTo>
                  <a:pt x="2392566" y="1010653"/>
                </a:lnTo>
                <a:lnTo>
                  <a:pt x="2681324" y="1072530"/>
                </a:lnTo>
                <a:lnTo>
                  <a:pt x="2729450" y="1127531"/>
                </a:lnTo>
                <a:lnTo>
                  <a:pt x="2983832" y="1182533"/>
                </a:lnTo>
                <a:lnTo>
                  <a:pt x="3107585" y="1271910"/>
                </a:lnTo>
                <a:lnTo>
                  <a:pt x="3382593" y="1271910"/>
                </a:lnTo>
                <a:lnTo>
                  <a:pt x="3423844" y="1368163"/>
                </a:lnTo>
                <a:lnTo>
                  <a:pt x="3691976" y="1381913"/>
                </a:lnTo>
                <a:lnTo>
                  <a:pt x="3774479" y="1491916"/>
                </a:lnTo>
                <a:lnTo>
                  <a:pt x="4015110" y="1491916"/>
                </a:lnTo>
                <a:lnTo>
                  <a:pt x="4118238" y="1560668"/>
                </a:lnTo>
                <a:lnTo>
                  <a:pt x="4207615" y="1574418"/>
                </a:lnTo>
                <a:lnTo>
                  <a:pt x="4358870" y="1574418"/>
                </a:lnTo>
                <a:lnTo>
                  <a:pt x="4441372" y="1643170"/>
                </a:lnTo>
                <a:lnTo>
                  <a:pt x="4737005" y="1643170"/>
                </a:lnTo>
                <a:lnTo>
                  <a:pt x="4737005" y="1705047"/>
                </a:lnTo>
                <a:lnTo>
                  <a:pt x="5046388" y="1705047"/>
                </a:lnTo>
                <a:lnTo>
                  <a:pt x="5046388" y="1725673"/>
                </a:lnTo>
                <a:lnTo>
                  <a:pt x="5878286" y="1725673"/>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a:extLst>
              <a:ext uri="{FF2B5EF4-FFF2-40B4-BE49-F238E27FC236}">
                <a16:creationId xmlns="" xmlns:a16="http://schemas.microsoft.com/office/drawing/2014/main" id="{96E4F553-AA69-9452-1238-D8D4AE3F98F0}"/>
              </a:ext>
            </a:extLst>
          </p:cNvPr>
          <p:cNvSpPr/>
          <p:nvPr/>
        </p:nvSpPr>
        <p:spPr>
          <a:xfrm>
            <a:off x="2872404" y="2278290"/>
            <a:ext cx="5892036" cy="1450664"/>
          </a:xfrm>
          <a:custGeom>
            <a:avLst/>
            <a:gdLst>
              <a:gd name="connsiteX0" fmla="*/ 0 w 5892036"/>
              <a:gd name="connsiteY0" fmla="*/ 0 h 1450664"/>
              <a:gd name="connsiteX1" fmla="*/ 233756 w 5892036"/>
              <a:gd name="connsiteY1" fmla="*/ 6875 h 1450664"/>
              <a:gd name="connsiteX2" fmla="*/ 529389 w 5892036"/>
              <a:gd name="connsiteY2" fmla="*/ 110003 h 1450664"/>
              <a:gd name="connsiteX3" fmla="*/ 845648 w 5892036"/>
              <a:gd name="connsiteY3" fmla="*/ 226881 h 1450664"/>
              <a:gd name="connsiteX4" fmla="*/ 983152 w 5892036"/>
              <a:gd name="connsiteY4" fmla="*/ 226881 h 1450664"/>
              <a:gd name="connsiteX5" fmla="*/ 1072529 w 5892036"/>
              <a:gd name="connsiteY5" fmla="*/ 316258 h 1450664"/>
              <a:gd name="connsiteX6" fmla="*/ 1285660 w 5892036"/>
              <a:gd name="connsiteY6" fmla="*/ 336884 h 1450664"/>
              <a:gd name="connsiteX7" fmla="*/ 1436914 w 5892036"/>
              <a:gd name="connsiteY7" fmla="*/ 412511 h 1450664"/>
              <a:gd name="connsiteX8" fmla="*/ 1650045 w 5892036"/>
              <a:gd name="connsiteY8" fmla="*/ 412511 h 1450664"/>
              <a:gd name="connsiteX9" fmla="*/ 1739422 w 5892036"/>
              <a:gd name="connsiteY9" fmla="*/ 529389 h 1450664"/>
              <a:gd name="connsiteX10" fmla="*/ 1966303 w 5892036"/>
              <a:gd name="connsiteY10" fmla="*/ 529389 h 1450664"/>
              <a:gd name="connsiteX11" fmla="*/ 2062556 w 5892036"/>
              <a:gd name="connsiteY11" fmla="*/ 639392 h 1450664"/>
              <a:gd name="connsiteX12" fmla="*/ 2316938 w 5892036"/>
              <a:gd name="connsiteY12" fmla="*/ 639392 h 1450664"/>
              <a:gd name="connsiteX13" fmla="*/ 2392565 w 5892036"/>
              <a:gd name="connsiteY13" fmla="*/ 749395 h 1450664"/>
              <a:gd name="connsiteX14" fmla="*/ 2674448 w 5892036"/>
              <a:gd name="connsiteY14" fmla="*/ 749395 h 1450664"/>
              <a:gd name="connsiteX15" fmla="*/ 2750075 w 5892036"/>
              <a:gd name="connsiteY15" fmla="*/ 852523 h 1450664"/>
              <a:gd name="connsiteX16" fmla="*/ 3011332 w 5892036"/>
              <a:gd name="connsiteY16" fmla="*/ 852523 h 1450664"/>
              <a:gd name="connsiteX17" fmla="*/ 3059458 w 5892036"/>
              <a:gd name="connsiteY17" fmla="*/ 969401 h 1450664"/>
              <a:gd name="connsiteX18" fmla="*/ 3341341 w 5892036"/>
              <a:gd name="connsiteY18" fmla="*/ 969401 h 1450664"/>
              <a:gd name="connsiteX19" fmla="*/ 3437594 w 5892036"/>
              <a:gd name="connsiteY19" fmla="*/ 1113780 h 1450664"/>
              <a:gd name="connsiteX20" fmla="*/ 3685100 w 5892036"/>
              <a:gd name="connsiteY20" fmla="*/ 1113780 h 1450664"/>
              <a:gd name="connsiteX21" fmla="*/ 3753852 w 5892036"/>
              <a:gd name="connsiteY21" fmla="*/ 1182532 h 1450664"/>
              <a:gd name="connsiteX22" fmla="*/ 4049485 w 5892036"/>
              <a:gd name="connsiteY22" fmla="*/ 1182532 h 1450664"/>
              <a:gd name="connsiteX23" fmla="*/ 4097612 w 5892036"/>
              <a:gd name="connsiteY23" fmla="*/ 1223783 h 1450664"/>
              <a:gd name="connsiteX24" fmla="*/ 4345118 w 5892036"/>
              <a:gd name="connsiteY24" fmla="*/ 1223783 h 1450664"/>
              <a:gd name="connsiteX25" fmla="*/ 4427621 w 5892036"/>
              <a:gd name="connsiteY25" fmla="*/ 1299410 h 1450664"/>
              <a:gd name="connsiteX26" fmla="*/ 5067013 w 5892036"/>
              <a:gd name="connsiteY26" fmla="*/ 1299410 h 1450664"/>
              <a:gd name="connsiteX27" fmla="*/ 5067013 w 5892036"/>
              <a:gd name="connsiteY27" fmla="*/ 1361287 h 1450664"/>
              <a:gd name="connsiteX28" fmla="*/ 5067013 w 5892036"/>
              <a:gd name="connsiteY28" fmla="*/ 1450664 h 1450664"/>
              <a:gd name="connsiteX29" fmla="*/ 5892036 w 5892036"/>
              <a:gd name="connsiteY29" fmla="*/ 1450664 h 145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2036" h="1450664">
                <a:moveTo>
                  <a:pt x="0" y="0"/>
                </a:moveTo>
                <a:lnTo>
                  <a:pt x="233756" y="6875"/>
                </a:lnTo>
                <a:lnTo>
                  <a:pt x="529389" y="110003"/>
                </a:lnTo>
                <a:lnTo>
                  <a:pt x="845648" y="226881"/>
                </a:lnTo>
                <a:lnTo>
                  <a:pt x="983152" y="226881"/>
                </a:lnTo>
                <a:lnTo>
                  <a:pt x="1072529" y="316258"/>
                </a:lnTo>
                <a:lnTo>
                  <a:pt x="1285660" y="336884"/>
                </a:lnTo>
                <a:lnTo>
                  <a:pt x="1436914" y="412511"/>
                </a:lnTo>
                <a:lnTo>
                  <a:pt x="1650045" y="412511"/>
                </a:lnTo>
                <a:lnTo>
                  <a:pt x="1739422" y="529389"/>
                </a:lnTo>
                <a:lnTo>
                  <a:pt x="1966303" y="529389"/>
                </a:lnTo>
                <a:lnTo>
                  <a:pt x="2062556" y="639392"/>
                </a:lnTo>
                <a:lnTo>
                  <a:pt x="2316938" y="639392"/>
                </a:lnTo>
                <a:lnTo>
                  <a:pt x="2392565" y="749395"/>
                </a:lnTo>
                <a:lnTo>
                  <a:pt x="2674448" y="749395"/>
                </a:lnTo>
                <a:lnTo>
                  <a:pt x="2750075" y="852523"/>
                </a:lnTo>
                <a:lnTo>
                  <a:pt x="3011332" y="852523"/>
                </a:lnTo>
                <a:lnTo>
                  <a:pt x="3059458" y="969401"/>
                </a:lnTo>
                <a:lnTo>
                  <a:pt x="3341341" y="969401"/>
                </a:lnTo>
                <a:lnTo>
                  <a:pt x="3437594" y="1113780"/>
                </a:lnTo>
                <a:lnTo>
                  <a:pt x="3685100" y="1113780"/>
                </a:lnTo>
                <a:lnTo>
                  <a:pt x="3753852" y="1182532"/>
                </a:lnTo>
                <a:lnTo>
                  <a:pt x="4049485" y="1182532"/>
                </a:lnTo>
                <a:lnTo>
                  <a:pt x="4097612" y="1223783"/>
                </a:lnTo>
                <a:lnTo>
                  <a:pt x="4345118" y="1223783"/>
                </a:lnTo>
                <a:lnTo>
                  <a:pt x="4427621" y="1299410"/>
                </a:lnTo>
                <a:lnTo>
                  <a:pt x="5067013" y="1299410"/>
                </a:lnTo>
                <a:lnTo>
                  <a:pt x="5067013" y="1361287"/>
                </a:lnTo>
                <a:lnTo>
                  <a:pt x="5067013" y="1450664"/>
                </a:lnTo>
                <a:lnTo>
                  <a:pt x="5892036" y="1450664"/>
                </a:lnTo>
              </a:path>
            </a:pathLst>
          </a:custGeom>
          <a:noFill/>
          <a:ln w="3810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 xmlns:a16="http://schemas.microsoft.com/office/drawing/2014/main" id="{BCCA1AA6-AE48-ABA3-C104-9A40D7AF74DE}"/>
              </a:ext>
            </a:extLst>
          </p:cNvPr>
          <p:cNvSpPr txBox="1"/>
          <p:nvPr/>
        </p:nvSpPr>
        <p:spPr>
          <a:xfrm>
            <a:off x="4810433" y="2574927"/>
            <a:ext cx="678094" cy="307777"/>
          </a:xfrm>
          <a:prstGeom prst="rect">
            <a:avLst/>
          </a:prstGeom>
          <a:noFill/>
        </p:spPr>
        <p:txBody>
          <a:bodyPr wrap="square" rtlCol="0">
            <a:spAutoFit/>
          </a:bodyPr>
          <a:lstStyle/>
          <a:p>
            <a:pPr algn="ctr"/>
            <a:r>
              <a:rPr lang="fr-FR" sz="1400" b="1" dirty="0">
                <a:solidFill>
                  <a:schemeClr val="accent2">
                    <a:lumMod val="75000"/>
                    <a:lumOff val="25000"/>
                  </a:schemeClr>
                </a:solidFill>
              </a:rPr>
              <a:t>73 %</a:t>
            </a:r>
          </a:p>
        </p:txBody>
      </p:sp>
      <p:sp>
        <p:nvSpPr>
          <p:cNvPr id="29" name="ZoneTexte 28">
            <a:extLst>
              <a:ext uri="{FF2B5EF4-FFF2-40B4-BE49-F238E27FC236}">
                <a16:creationId xmlns="" xmlns:a16="http://schemas.microsoft.com/office/drawing/2014/main" id="{428F0E98-4D05-C0EB-A694-C11EFBC8FFDC}"/>
              </a:ext>
            </a:extLst>
          </p:cNvPr>
          <p:cNvSpPr txBox="1"/>
          <p:nvPr/>
        </p:nvSpPr>
        <p:spPr>
          <a:xfrm>
            <a:off x="7189323" y="3239823"/>
            <a:ext cx="678094" cy="307777"/>
          </a:xfrm>
          <a:prstGeom prst="rect">
            <a:avLst/>
          </a:prstGeom>
          <a:noFill/>
        </p:spPr>
        <p:txBody>
          <a:bodyPr wrap="square" rtlCol="0">
            <a:spAutoFit/>
          </a:bodyPr>
          <a:lstStyle/>
          <a:p>
            <a:pPr algn="ctr"/>
            <a:r>
              <a:rPr lang="fr-FR" sz="1400" b="1" dirty="0">
                <a:solidFill>
                  <a:schemeClr val="accent2">
                    <a:lumMod val="75000"/>
                    <a:lumOff val="25000"/>
                  </a:schemeClr>
                </a:solidFill>
              </a:rPr>
              <a:t>48 %</a:t>
            </a:r>
          </a:p>
        </p:txBody>
      </p:sp>
      <p:sp>
        <p:nvSpPr>
          <p:cNvPr id="30" name="ZoneTexte 29">
            <a:extLst>
              <a:ext uri="{FF2B5EF4-FFF2-40B4-BE49-F238E27FC236}">
                <a16:creationId xmlns="" xmlns:a16="http://schemas.microsoft.com/office/drawing/2014/main" id="{8085F16A-0CD3-EA06-7F56-F894F694E7D0}"/>
              </a:ext>
            </a:extLst>
          </p:cNvPr>
          <p:cNvSpPr txBox="1"/>
          <p:nvPr/>
        </p:nvSpPr>
        <p:spPr>
          <a:xfrm>
            <a:off x="6675436" y="3898614"/>
            <a:ext cx="678094" cy="307777"/>
          </a:xfrm>
          <a:prstGeom prst="rect">
            <a:avLst/>
          </a:prstGeom>
          <a:noFill/>
        </p:spPr>
        <p:txBody>
          <a:bodyPr wrap="square" rtlCol="0">
            <a:spAutoFit/>
          </a:bodyPr>
          <a:lstStyle/>
          <a:p>
            <a:pPr algn="ctr"/>
            <a:r>
              <a:rPr lang="fr-FR" sz="1400" b="1" dirty="0">
                <a:solidFill>
                  <a:schemeClr val="bg2"/>
                </a:solidFill>
              </a:rPr>
              <a:t>34 %</a:t>
            </a:r>
          </a:p>
        </p:txBody>
      </p:sp>
      <p:sp>
        <p:nvSpPr>
          <p:cNvPr id="31" name="ZoneTexte 30">
            <a:extLst>
              <a:ext uri="{FF2B5EF4-FFF2-40B4-BE49-F238E27FC236}">
                <a16:creationId xmlns="" xmlns:a16="http://schemas.microsoft.com/office/drawing/2014/main" id="{64928ABC-FAD0-01FD-C22B-4C152D5CBB3A}"/>
              </a:ext>
            </a:extLst>
          </p:cNvPr>
          <p:cNvSpPr txBox="1"/>
          <p:nvPr/>
        </p:nvSpPr>
        <p:spPr>
          <a:xfrm>
            <a:off x="4431937" y="3137437"/>
            <a:ext cx="678094" cy="307777"/>
          </a:xfrm>
          <a:prstGeom prst="rect">
            <a:avLst/>
          </a:prstGeom>
          <a:noFill/>
        </p:spPr>
        <p:txBody>
          <a:bodyPr wrap="square" rtlCol="0">
            <a:spAutoFit/>
          </a:bodyPr>
          <a:lstStyle/>
          <a:p>
            <a:pPr algn="ctr"/>
            <a:r>
              <a:rPr lang="fr-FR" sz="1400" b="1" dirty="0">
                <a:solidFill>
                  <a:schemeClr val="bg2"/>
                </a:solidFill>
              </a:rPr>
              <a:t>65 %</a:t>
            </a:r>
          </a:p>
        </p:txBody>
      </p:sp>
      <p:cxnSp>
        <p:nvCxnSpPr>
          <p:cNvPr id="34" name="Connecteur droit 33">
            <a:extLst>
              <a:ext uri="{FF2B5EF4-FFF2-40B4-BE49-F238E27FC236}">
                <a16:creationId xmlns="" xmlns:a16="http://schemas.microsoft.com/office/drawing/2014/main" id="{EB8A43C1-CDEE-7D02-678B-BE3C7F98A0DF}"/>
              </a:ext>
            </a:extLst>
          </p:cNvPr>
          <p:cNvCxnSpPr>
            <a:cxnSpLocks/>
          </p:cNvCxnSpPr>
          <p:nvPr/>
        </p:nvCxnSpPr>
        <p:spPr>
          <a:xfrm flipV="1">
            <a:off x="7239893" y="2698217"/>
            <a:ext cx="0" cy="20107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 xmlns:a16="http://schemas.microsoft.com/office/drawing/2014/main" id="{18D4BC53-8896-0859-B92F-3A65B397E6F2}"/>
              </a:ext>
            </a:extLst>
          </p:cNvPr>
          <p:cNvSpPr txBox="1"/>
          <p:nvPr/>
        </p:nvSpPr>
        <p:spPr>
          <a:xfrm>
            <a:off x="8865801" y="3586638"/>
            <a:ext cx="2808514" cy="515526"/>
          </a:xfrm>
          <a:prstGeom prst="rect">
            <a:avLst/>
          </a:prstGeom>
          <a:noFill/>
        </p:spPr>
        <p:txBody>
          <a:bodyPr wrap="square" rtlCol="0">
            <a:spAutoFit/>
          </a:bodyPr>
          <a:lstStyle/>
          <a:p>
            <a:pPr>
              <a:lnSpc>
                <a:spcPts val="1140"/>
              </a:lnSpc>
            </a:pPr>
            <a:r>
              <a:rPr lang="fr-FR" sz="1200" b="1" dirty="0" err="1">
                <a:solidFill>
                  <a:schemeClr val="accent2">
                    <a:lumMod val="75000"/>
                    <a:lumOff val="25000"/>
                  </a:schemeClr>
                </a:solidFill>
                <a:latin typeface="+mj-lt"/>
                <a:cs typeface="Arial" panose="020B0604020202020204" pitchFamily="34" charset="0"/>
              </a:rPr>
              <a:t>Amivantamab</a:t>
            </a:r>
            <a:r>
              <a:rPr lang="fr-FR" sz="1200" b="1" dirty="0">
                <a:solidFill>
                  <a:schemeClr val="accent2">
                    <a:lumMod val="75000"/>
                    <a:lumOff val="25000"/>
                  </a:schemeClr>
                </a:solidFill>
                <a:latin typeface="+mj-lt"/>
                <a:cs typeface="Arial" panose="020B0604020202020204" pitchFamily="34" charset="0"/>
              </a:rPr>
              <a:t> + </a:t>
            </a:r>
            <a:r>
              <a:rPr lang="fr-FR" sz="1200" b="1" dirty="0" err="1">
                <a:solidFill>
                  <a:schemeClr val="accent2">
                    <a:lumMod val="75000"/>
                    <a:lumOff val="25000"/>
                  </a:schemeClr>
                </a:solidFill>
                <a:latin typeface="+mj-lt"/>
                <a:cs typeface="Arial" panose="020B0604020202020204" pitchFamily="34" charset="0"/>
              </a:rPr>
              <a:t>Lazertinib</a:t>
            </a:r>
            <a:endParaRPr lang="fr-FR" sz="1200" b="1" dirty="0">
              <a:solidFill>
                <a:schemeClr val="accent2">
                  <a:lumMod val="75000"/>
                  <a:lumOff val="25000"/>
                </a:schemeClr>
              </a:solidFill>
              <a:latin typeface="+mj-lt"/>
              <a:cs typeface="Arial" panose="020B0604020202020204" pitchFamily="34" charset="0"/>
            </a:endParaRPr>
          </a:p>
          <a:p>
            <a:pPr>
              <a:lnSpc>
                <a:spcPts val="1140"/>
              </a:lnSpc>
            </a:pPr>
            <a:r>
              <a:rPr lang="fr-FR" sz="1200" b="1" dirty="0">
                <a:solidFill>
                  <a:schemeClr val="accent2">
                    <a:lumMod val="75000"/>
                    <a:lumOff val="25000"/>
                  </a:schemeClr>
                </a:solidFill>
                <a:latin typeface="+mj-lt"/>
                <a:cs typeface="Arial" panose="020B0604020202020204" pitchFamily="34" charset="0"/>
              </a:rPr>
              <a:t> </a:t>
            </a:r>
          </a:p>
          <a:p>
            <a:pPr>
              <a:lnSpc>
                <a:spcPts val="1140"/>
              </a:lnSpc>
            </a:pPr>
            <a:r>
              <a:rPr lang="fr-FR" sz="1200" b="1" dirty="0" err="1">
                <a:solidFill>
                  <a:schemeClr val="bg2"/>
                </a:solidFill>
                <a:latin typeface="+mj-lt"/>
              </a:rPr>
              <a:t>Osimertinib</a:t>
            </a:r>
            <a:endParaRPr lang="fr-FR" sz="1200" b="1" dirty="0">
              <a:solidFill>
                <a:schemeClr val="accent2">
                  <a:lumMod val="75000"/>
                  <a:lumOff val="25000"/>
                </a:schemeClr>
              </a:solidFill>
              <a:latin typeface="+mj-lt"/>
              <a:cs typeface="Arial" panose="020B0604020202020204" pitchFamily="34" charset="0"/>
            </a:endParaRPr>
          </a:p>
        </p:txBody>
      </p:sp>
    </p:spTree>
    <p:extLst>
      <p:ext uri="{BB962C8B-B14F-4D97-AF65-F5344CB8AC3E}">
        <p14:creationId xmlns:p14="http://schemas.microsoft.com/office/powerpoint/2010/main" val="239182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a:xfrm>
            <a:off x="1255383" y="1133747"/>
            <a:ext cx="10370160" cy="1690915"/>
          </a:xfrm>
        </p:spPr>
        <p:txBody>
          <a:bodyPr vert="horz" lIns="91440" tIns="45720" rIns="91440" bIns="45720" rtlCol="0" anchor="t">
            <a:noAutofit/>
          </a:bodyPr>
          <a:lstStyle/>
          <a:p>
            <a:r>
              <a:rPr lang="fr-FR" sz="6000" dirty="0">
                <a:latin typeface="Century Gothic"/>
              </a:rPr>
              <a:t>CBNPC stades précoces et localement avancés</a:t>
            </a:r>
          </a:p>
          <a:p>
            <a:endParaRPr lang="fr-FR" sz="6000" dirty="0"/>
          </a:p>
        </p:txBody>
      </p:sp>
      <p:sp>
        <p:nvSpPr>
          <p:cNvPr id="5" name="Espace réservé du texte 3"/>
          <p:cNvSpPr>
            <a:spLocks noGrp="1"/>
          </p:cNvSpPr>
          <p:nvPr>
            <p:ph type="body" sz="quarter" idx="18"/>
          </p:nvPr>
        </p:nvSpPr>
        <p:spPr>
          <a:xfrm>
            <a:off x="1471340" y="3718207"/>
            <a:ext cx="10370160" cy="1690915"/>
          </a:xfrm>
        </p:spPr>
        <p:txBody>
          <a:bodyPr/>
          <a:lstStyle/>
          <a:p>
            <a:r>
              <a:rPr lang="fr-FR" sz="3200" dirty="0"/>
              <a:t>Avec Addiction oncogénique</a:t>
            </a:r>
          </a:p>
        </p:txBody>
      </p:sp>
    </p:spTree>
    <p:extLst>
      <p:ext uri="{BB962C8B-B14F-4D97-AF65-F5344CB8AC3E}">
        <p14:creationId xmlns:p14="http://schemas.microsoft.com/office/powerpoint/2010/main" val="2921540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au 17">
            <a:extLst>
              <a:ext uri="{FF2B5EF4-FFF2-40B4-BE49-F238E27FC236}">
                <a16:creationId xmlns="" xmlns:a16="http://schemas.microsoft.com/office/drawing/2014/main" id="{6371B6C1-78EE-C3C6-CA6D-818AF6D3C07E}"/>
              </a:ext>
            </a:extLst>
          </p:cNvPr>
          <p:cNvGraphicFramePr>
            <a:graphicFrameLocks noGrp="1"/>
          </p:cNvGraphicFramePr>
          <p:nvPr>
            <p:extLst>
              <p:ext uri="{D42A27DB-BD31-4B8C-83A1-F6EECF244321}">
                <p14:modId xmlns:p14="http://schemas.microsoft.com/office/powerpoint/2010/main" val="643766353"/>
              </p:ext>
            </p:extLst>
          </p:nvPr>
        </p:nvGraphicFramePr>
        <p:xfrm>
          <a:off x="1306598" y="1406223"/>
          <a:ext cx="9899570" cy="4381500"/>
        </p:xfrm>
        <a:graphic>
          <a:graphicData uri="http://schemas.openxmlformats.org/drawingml/2006/table">
            <a:tbl>
              <a:tblPr firstRow="1" bandRow="1"/>
              <a:tblGrid>
                <a:gridCol w="1665004">
                  <a:extLst>
                    <a:ext uri="{9D8B030D-6E8A-4147-A177-3AD203B41FA5}">
                      <a16:colId xmlns="" xmlns:a16="http://schemas.microsoft.com/office/drawing/2014/main" val="20000"/>
                    </a:ext>
                  </a:extLst>
                </a:gridCol>
                <a:gridCol w="1049792">
                  <a:extLst>
                    <a:ext uri="{9D8B030D-6E8A-4147-A177-3AD203B41FA5}">
                      <a16:colId xmlns="" xmlns:a16="http://schemas.microsoft.com/office/drawing/2014/main" val="20003"/>
                    </a:ext>
                  </a:extLst>
                </a:gridCol>
                <a:gridCol w="2562536">
                  <a:extLst>
                    <a:ext uri="{9D8B030D-6E8A-4147-A177-3AD203B41FA5}">
                      <a16:colId xmlns="" xmlns:a16="http://schemas.microsoft.com/office/drawing/2014/main" val="20001"/>
                    </a:ext>
                  </a:extLst>
                </a:gridCol>
                <a:gridCol w="2261002">
                  <a:extLst>
                    <a:ext uri="{9D8B030D-6E8A-4147-A177-3AD203B41FA5}">
                      <a16:colId xmlns="" xmlns:a16="http://schemas.microsoft.com/office/drawing/2014/main" val="1712787107"/>
                    </a:ext>
                  </a:extLst>
                </a:gridCol>
                <a:gridCol w="1180618">
                  <a:extLst>
                    <a:ext uri="{9D8B030D-6E8A-4147-A177-3AD203B41FA5}">
                      <a16:colId xmlns="" xmlns:a16="http://schemas.microsoft.com/office/drawing/2014/main" val="3340662087"/>
                    </a:ext>
                  </a:extLst>
                </a:gridCol>
                <a:gridCol w="1180618">
                  <a:extLst>
                    <a:ext uri="{9D8B030D-6E8A-4147-A177-3AD203B41FA5}">
                      <a16:colId xmlns="" xmlns:a16="http://schemas.microsoft.com/office/drawing/2014/main" val="20002"/>
                    </a:ext>
                  </a:extLst>
                </a:gridCol>
              </a:tblGrid>
              <a:tr h="397194">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ts val="1320"/>
                        </a:lnSpc>
                      </a:pPr>
                      <a:r>
                        <a:rPr lang="fr-FR" sz="1000" b="0" dirty="0">
                          <a:solidFill>
                            <a:schemeClr val="bg1"/>
                          </a:solidFill>
                          <a:latin typeface="+mn-lt"/>
                          <a:cs typeface="Arial" panose="020B0604020202020204" pitchFamily="34" charset="0"/>
                        </a:rPr>
                        <a:t>Sous-groupes</a:t>
                      </a:r>
                    </a:p>
                  </a:txBody>
                  <a:tcPr marL="45720" marR="4572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fr-FR"/>
                    </a:p>
                  </a:txBody>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320"/>
                        </a:lnSpc>
                      </a:pPr>
                      <a:endParaRPr lang="fr-FR" sz="1000" b="0" dirty="0">
                        <a:latin typeface="+mn-lt"/>
                        <a:cs typeface="Arial" panose="020B0604020202020204" pitchFamily="34" charset="0"/>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320"/>
                        </a:lnSpc>
                        <a:spcBef>
                          <a:spcPts val="0"/>
                        </a:spcBef>
                        <a:spcAft>
                          <a:spcPts val="0"/>
                        </a:spcAft>
                        <a:buClrTx/>
                        <a:buSzTx/>
                        <a:buFontTx/>
                        <a:buNone/>
                        <a:tabLst/>
                        <a:defRPr/>
                      </a:pPr>
                      <a:r>
                        <a:rPr lang="fr-FR" sz="1000" b="0" dirty="0">
                          <a:solidFill>
                            <a:schemeClr val="bg1"/>
                          </a:solidFill>
                          <a:latin typeface="+mn-lt"/>
                          <a:cs typeface="Arial" panose="020B0604020202020204" pitchFamily="34" charset="0"/>
                        </a:rPr>
                        <a:t>HR (IC95%)</a:t>
                      </a: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914400" rtl="0" eaLnBrk="1" fontAlgn="auto" latinLnBrk="0" hangingPunct="1">
                        <a:lnSpc>
                          <a:spcPts val="1320"/>
                        </a:lnSpc>
                        <a:spcBef>
                          <a:spcPts val="0"/>
                        </a:spcBef>
                        <a:spcAft>
                          <a:spcPts val="0"/>
                        </a:spcAft>
                        <a:buClrTx/>
                        <a:buSzTx/>
                        <a:buFontTx/>
                        <a:buNone/>
                        <a:tabLst/>
                        <a:defRPr/>
                      </a:pPr>
                      <a:r>
                        <a:rPr lang="fr-FR" sz="1000" b="0" i="0" kern="1200" dirty="0" err="1">
                          <a:solidFill>
                            <a:schemeClr val="lt1"/>
                          </a:solidFill>
                          <a:latin typeface="Century Gothic" panose="020B0502020202020204" pitchFamily="34" charset="0"/>
                          <a:ea typeface="+mn-ea"/>
                          <a:cs typeface="Arial" panose="020B0604020202020204" pitchFamily="34" charset="0"/>
                        </a:rPr>
                        <a:t>Amivantamab</a:t>
                      </a:r>
                      <a:r>
                        <a:rPr lang="fr-FR" sz="1000" b="0" i="0" kern="1200" dirty="0">
                          <a:solidFill>
                            <a:schemeClr val="lt1"/>
                          </a:solidFill>
                          <a:latin typeface="Century Gothic" panose="020B0502020202020204" pitchFamily="34" charset="0"/>
                          <a:ea typeface="+mn-ea"/>
                          <a:cs typeface="Arial" panose="020B0604020202020204" pitchFamily="34" charset="0"/>
                        </a:rPr>
                        <a:t> + </a:t>
                      </a:r>
                      <a:r>
                        <a:rPr lang="fr-FR" sz="1000" b="0" i="0" kern="1200" dirty="0" err="1">
                          <a:solidFill>
                            <a:schemeClr val="lt1"/>
                          </a:solidFill>
                          <a:latin typeface="Century Gothic" panose="020B0502020202020204" pitchFamily="34" charset="0"/>
                          <a:ea typeface="+mn-ea"/>
                          <a:cs typeface="Arial" panose="020B0604020202020204" pitchFamily="34" charset="0"/>
                        </a:rPr>
                        <a:t>Lazertinib</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320"/>
                        </a:lnSpc>
                      </a:pPr>
                      <a:r>
                        <a:rPr lang="da-DK" sz="1000" b="0" i="0" kern="1200" dirty="0" err="1">
                          <a:solidFill>
                            <a:schemeClr val="lt1"/>
                          </a:solidFill>
                          <a:latin typeface="Century Gothic" panose="020B0502020202020204" pitchFamily="34" charset="0"/>
                          <a:ea typeface="+mn-ea"/>
                          <a:cs typeface="Arial" panose="020B0604020202020204" pitchFamily="34" charset="0"/>
                        </a:rPr>
                        <a:t>Osimertinib</a:t>
                      </a:r>
                      <a:endParaRPr lang="fr-FR" sz="1000" b="0" dirty="0">
                        <a:solidFill>
                          <a:schemeClr val="bg1"/>
                        </a:solidFill>
                        <a:latin typeface="+mn-lt"/>
                        <a:cs typeface="Arial" panose="020B0604020202020204" pitchFamily="34" charset="0"/>
                      </a:endParaRPr>
                    </a:p>
                  </a:txBody>
                  <a:tcPr marL="45720" marR="4572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49442">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b="1" dirty="0">
                          <a:solidFill>
                            <a:schemeClr val="tx2"/>
                          </a:solidFill>
                          <a:latin typeface="+mn-lt"/>
                        </a:rPr>
                        <a:t>Tous les  patients randomisés</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92075" indent="-4763" algn="l">
                        <a:lnSpc>
                          <a:spcPct val="100000"/>
                        </a:lnSpc>
                        <a:spcBef>
                          <a:spcPts val="300"/>
                        </a:spcBef>
                        <a:spcAft>
                          <a:spcPts val="0"/>
                        </a:spcAft>
                      </a:pPr>
                      <a:endParaRPr lang="fr-FR" sz="1400" b="0" baseline="0">
                        <a:solidFill>
                          <a:schemeClr val="bg2"/>
                        </a:solidFill>
                        <a:latin typeface="Arial" panose="020B0604020202020204" pitchFamily="34" charset="0"/>
                        <a:cs typeface="Arial" panose="020B0604020202020204" pitchFamily="34" charset="0"/>
                      </a:endParaRPr>
                    </a:p>
                  </a:txBody>
                  <a:tcPr marL="36000" marR="36000" marT="60960" marB="6096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pPr marL="0" indent="87313" algn="ctr">
                        <a:spcBef>
                          <a:spcPts val="300"/>
                        </a:spcBef>
                      </a:pPr>
                      <a:endParaRPr lang="fr-FR" sz="1200" b="1">
                        <a:solidFill>
                          <a:schemeClr val="accent1"/>
                        </a:solidFill>
                        <a:latin typeface="Arial" panose="020B0604020202020204" pitchFamily="34" charset="0"/>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ts val="1320"/>
                        </a:lnSpc>
                        <a:defRPr/>
                      </a:pPr>
                      <a:r>
                        <a:rPr lang="fr-FR" sz="1000" b="1" dirty="0">
                          <a:cs typeface="Arial" panose="020B0604020202020204" pitchFamily="34" charset="0"/>
                        </a:rPr>
                        <a:t>0.70 (0.58-0.85)</a:t>
                      </a: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192/429</a:t>
                      </a: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252/429</a:t>
                      </a:r>
                    </a:p>
                  </a:txBody>
                  <a:tcPr marL="45720" marR="45720">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731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1" i="0" u="none" strike="noStrike" kern="1200" cap="none" spc="0" normalizeH="0" baseline="0" dirty="0">
                          <a:ln>
                            <a:noFill/>
                          </a:ln>
                          <a:solidFill>
                            <a:schemeClr val="tx2"/>
                          </a:solidFill>
                          <a:effectLst/>
                          <a:uLnTx/>
                          <a:uFillTx/>
                          <a:latin typeface="+mn-lt"/>
                          <a:ea typeface="+mn-ea"/>
                          <a:cs typeface="+mn-cs"/>
                        </a:rPr>
                        <a:t>Âge</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&lt; 65 ans</a:t>
                      </a:r>
                    </a:p>
                    <a:p>
                      <a:pPr>
                        <a:lnSpc>
                          <a:spcPts val="1320"/>
                        </a:lnSpc>
                      </a:pPr>
                      <a:r>
                        <a:rPr lang="fr-FR" sz="1100" dirty="0">
                          <a:solidFill>
                            <a:schemeClr val="tx2"/>
                          </a:solidFill>
                          <a:latin typeface="+mn-lt"/>
                        </a:rPr>
                        <a:t>≥ 65 ans</a:t>
                      </a:r>
                    </a:p>
                    <a:p>
                      <a:pPr>
                        <a:lnSpc>
                          <a:spcPts val="1320"/>
                        </a:lnSpc>
                      </a:pPr>
                      <a:r>
                        <a:rPr lang="fr-FR" sz="1100" dirty="0">
                          <a:solidFill>
                            <a:schemeClr val="tx2"/>
                          </a:solidFill>
                          <a:latin typeface="+mn-lt"/>
                        </a:rPr>
                        <a:t>&lt; 75 ans</a:t>
                      </a:r>
                    </a:p>
                    <a:p>
                      <a:pPr>
                        <a:lnSpc>
                          <a:spcPts val="1320"/>
                        </a:lnSpc>
                      </a:pPr>
                      <a:r>
                        <a:rPr lang="fr-FR" sz="1100" dirty="0">
                          <a:solidFill>
                            <a:schemeClr val="tx2"/>
                          </a:solidFill>
                          <a:latin typeface="+mn-lt"/>
                        </a:rPr>
                        <a:t>≥75ans</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lnSpc>
                          <a:spcPts val="1320"/>
                        </a:lnSpc>
                        <a:spcBef>
                          <a:spcPts val="300"/>
                        </a:spcBef>
                      </a:pPr>
                      <a:endParaRPr lang="fr-FR" sz="1000" b="1" dirty="0">
                        <a:solidFill>
                          <a:schemeClr val="accent1"/>
                        </a:solidFill>
                        <a:latin typeface="+mn-lt"/>
                        <a:cs typeface="Arial" panose="020B0604020202020204" pitchFamily="34" charset="0"/>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0.50 (0.39-0.65)</a:t>
                      </a:r>
                    </a:p>
                    <a:p>
                      <a:pPr algn="ctr">
                        <a:lnSpc>
                          <a:spcPts val="1320"/>
                        </a:lnSpc>
                        <a:defRPr/>
                      </a:pPr>
                      <a:r>
                        <a:rPr lang="fr-FR" sz="1000" b="1" dirty="0">
                          <a:cs typeface="Arial" panose="020B0604020202020204" pitchFamily="34" charset="0"/>
                        </a:rPr>
                        <a:t>1.06 (0.80-1.41)</a:t>
                      </a:r>
                    </a:p>
                    <a:p>
                      <a:pPr algn="ctr">
                        <a:lnSpc>
                          <a:spcPts val="1320"/>
                        </a:lnSpc>
                        <a:defRPr/>
                      </a:pPr>
                      <a:r>
                        <a:rPr lang="fr-FR" sz="1000" b="1" dirty="0">
                          <a:cs typeface="Arial" panose="020B0604020202020204" pitchFamily="34" charset="0"/>
                        </a:rPr>
                        <a:t>0.70 (0.57-0.85)</a:t>
                      </a:r>
                    </a:p>
                    <a:p>
                      <a:pPr algn="ctr">
                        <a:lnSpc>
                          <a:spcPts val="1320"/>
                        </a:lnSpc>
                        <a:defRPr/>
                      </a:pPr>
                      <a:r>
                        <a:rPr lang="fr-FR" sz="1000" b="1" dirty="0">
                          <a:cs typeface="Arial" panose="020B0604020202020204" pitchFamily="34" charset="0"/>
                        </a:rPr>
                        <a:t>0.77 (0.46-1.30)</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94/235</a:t>
                      </a:r>
                    </a:p>
                    <a:p>
                      <a:pPr algn="ctr">
                        <a:lnSpc>
                          <a:spcPts val="1320"/>
                        </a:lnSpc>
                        <a:defRPr/>
                      </a:pPr>
                      <a:r>
                        <a:rPr lang="fr-FR" sz="1000" b="1" dirty="0">
                          <a:cs typeface="Arial" panose="020B0604020202020204" pitchFamily="34" charset="0"/>
                        </a:rPr>
                        <a:t>98/194</a:t>
                      </a:r>
                    </a:p>
                    <a:p>
                      <a:pPr algn="ctr">
                        <a:lnSpc>
                          <a:spcPts val="1320"/>
                        </a:lnSpc>
                        <a:defRPr/>
                      </a:pPr>
                      <a:r>
                        <a:rPr lang="fr-FR" sz="1000" b="1" dirty="0">
                          <a:cs typeface="Arial" panose="020B0604020202020204" pitchFamily="34" charset="0"/>
                        </a:rPr>
                        <a:t>165/378</a:t>
                      </a:r>
                    </a:p>
                    <a:p>
                      <a:pPr algn="ctr">
                        <a:lnSpc>
                          <a:spcPts val="1320"/>
                        </a:lnSpc>
                        <a:defRPr/>
                      </a:pPr>
                      <a:r>
                        <a:rPr lang="fr-FR" sz="1000" b="1" dirty="0">
                          <a:cs typeface="Arial" panose="020B0604020202020204" pitchFamily="34" charset="0"/>
                        </a:rPr>
                        <a:t>27/51</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153/237</a:t>
                      </a:r>
                    </a:p>
                    <a:p>
                      <a:pPr algn="ctr">
                        <a:lnSpc>
                          <a:spcPts val="1320"/>
                        </a:lnSpc>
                        <a:defRPr/>
                      </a:pPr>
                      <a:r>
                        <a:rPr lang="fr-FR" sz="1000" b="1" dirty="0">
                          <a:cs typeface="Arial" panose="020B0604020202020204" pitchFamily="34" charset="0"/>
                        </a:rPr>
                        <a:t>99/192</a:t>
                      </a:r>
                    </a:p>
                    <a:p>
                      <a:pPr algn="ctr">
                        <a:lnSpc>
                          <a:spcPts val="1320"/>
                        </a:lnSpc>
                        <a:defRPr/>
                      </a:pPr>
                      <a:r>
                        <a:rPr lang="fr-FR" sz="1000" b="1" dirty="0">
                          <a:cs typeface="Arial" panose="020B0604020202020204" pitchFamily="34" charset="0"/>
                        </a:rPr>
                        <a:t>220/376</a:t>
                      </a:r>
                    </a:p>
                    <a:p>
                      <a:pPr algn="ctr">
                        <a:lnSpc>
                          <a:spcPts val="1320"/>
                        </a:lnSpc>
                        <a:defRPr/>
                      </a:pPr>
                      <a:r>
                        <a:rPr lang="fr-FR" sz="1000" b="1" dirty="0">
                          <a:cs typeface="Arial" panose="020B0604020202020204" pitchFamily="34" charset="0"/>
                        </a:rPr>
                        <a:t>32/53</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40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en-US" sz="1100" b="1" i="0" u="none" strike="noStrike" kern="1200" cap="none" spc="0" normalizeH="0" baseline="0" dirty="0" err="1">
                          <a:ln>
                            <a:noFill/>
                          </a:ln>
                          <a:solidFill>
                            <a:schemeClr val="tx2"/>
                          </a:solidFill>
                          <a:effectLst/>
                          <a:uLnTx/>
                          <a:uFillTx/>
                          <a:latin typeface="+mn-lt"/>
                          <a:ea typeface="+mn-ea"/>
                          <a:cs typeface="+mn-cs"/>
                        </a:rPr>
                        <a:t>Sexe</a:t>
                      </a:r>
                      <a:endParaRPr kumimoji="0" lang="en-US" sz="1100" b="1" i="0" u="none" strike="noStrike" kern="1200" cap="none" spc="0" normalizeH="0" baseline="0" dirty="0">
                        <a:ln>
                          <a:noFill/>
                        </a:ln>
                        <a:solidFill>
                          <a:schemeClr val="tx2"/>
                        </a:solidFill>
                        <a:effectLst/>
                        <a:uLnTx/>
                        <a:uFillTx/>
                        <a:latin typeface="+mn-lt"/>
                        <a:ea typeface="+mn-ea"/>
                        <a:cs typeface="+mn-cs"/>
                      </a:endParaRP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Femme</a:t>
                      </a:r>
                    </a:p>
                    <a:p>
                      <a:pPr>
                        <a:lnSpc>
                          <a:spcPts val="1320"/>
                        </a:lnSpc>
                      </a:pPr>
                      <a:r>
                        <a:rPr lang="fr-FR" sz="1100" dirty="0">
                          <a:solidFill>
                            <a:schemeClr val="tx2"/>
                          </a:solidFill>
                          <a:latin typeface="+mn-lt"/>
                        </a:rPr>
                        <a:t>Homme</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ts val="1320"/>
                        </a:lnSpc>
                        <a:spcBef>
                          <a:spcPts val="300"/>
                        </a:spcBef>
                      </a:pPr>
                      <a:endParaRPr lang="fr-FR" sz="1000" b="1" dirty="0">
                        <a:solidFill>
                          <a:schemeClr val="accent1"/>
                        </a:solidFill>
                        <a:latin typeface="+mn-lt"/>
                        <a:cs typeface="Arial" panose="020B0604020202020204" pitchFamily="34" charset="0"/>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0.70 (0.55-0.90)</a:t>
                      </a:r>
                    </a:p>
                    <a:p>
                      <a:pPr algn="ctr">
                        <a:lnSpc>
                          <a:spcPts val="1320"/>
                        </a:lnSpc>
                        <a:defRPr/>
                      </a:pPr>
                      <a:r>
                        <a:rPr lang="fr-FR" sz="1000" b="1" dirty="0">
                          <a:cs typeface="Arial" panose="020B0604020202020204" pitchFamily="34" charset="0"/>
                        </a:rPr>
                        <a:t>0.74 (0.55-0.98)</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112/275</a:t>
                      </a:r>
                    </a:p>
                    <a:p>
                      <a:pPr algn="ctr">
                        <a:lnSpc>
                          <a:spcPts val="1320"/>
                        </a:lnSpc>
                        <a:defRPr/>
                      </a:pPr>
                      <a:r>
                        <a:rPr lang="fr-FR" sz="1000" b="1" dirty="0">
                          <a:cs typeface="Arial" panose="020B0604020202020204" pitchFamily="34" charset="0"/>
                        </a:rPr>
                        <a:t>80/154</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140/251</a:t>
                      </a:r>
                    </a:p>
                    <a:p>
                      <a:pPr algn="ctr">
                        <a:lnSpc>
                          <a:spcPts val="1320"/>
                        </a:lnSpc>
                        <a:defRPr/>
                      </a:pPr>
                      <a:r>
                        <a:rPr lang="fr-FR" sz="1000" b="1" dirty="0">
                          <a:cs typeface="Arial" panose="020B0604020202020204" pitchFamily="34" charset="0"/>
                        </a:rPr>
                        <a:t>112/178</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0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b="1" dirty="0">
                          <a:solidFill>
                            <a:schemeClr val="tx2"/>
                          </a:solidFill>
                          <a:latin typeface="+mn-lt"/>
                        </a:rPr>
                        <a:t>Ethnie</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Asiatique</a:t>
                      </a:r>
                    </a:p>
                    <a:p>
                      <a:pPr>
                        <a:lnSpc>
                          <a:spcPts val="1320"/>
                        </a:lnSpc>
                      </a:pPr>
                      <a:r>
                        <a:rPr lang="fr-FR" sz="1100" dirty="0">
                          <a:solidFill>
                            <a:schemeClr val="tx2"/>
                          </a:solidFill>
                          <a:latin typeface="+mn-lt"/>
                        </a:rPr>
                        <a:t>Non-Asiatique</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endParaRPr lang="fr-FR" sz="100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0.67 (0.52-0.86)</a:t>
                      </a:r>
                    </a:p>
                    <a:p>
                      <a:pPr algn="ctr">
                        <a:lnSpc>
                          <a:spcPts val="1320"/>
                        </a:lnSpc>
                        <a:defRPr/>
                      </a:pPr>
                      <a:r>
                        <a:rPr lang="fr-FR" sz="1000" b="1" dirty="0">
                          <a:cs typeface="Arial" panose="020B0604020202020204" pitchFamily="34" charset="0"/>
                        </a:rPr>
                        <a:t>0.75 (0.56-0.99)</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105/250</a:t>
                      </a:r>
                    </a:p>
                    <a:p>
                      <a:pPr algn="ctr">
                        <a:lnSpc>
                          <a:spcPts val="1320"/>
                        </a:lnSpc>
                        <a:defRPr/>
                      </a:pPr>
                      <a:r>
                        <a:rPr lang="fr-FR" sz="1000" b="1" dirty="0">
                          <a:cs typeface="Arial" panose="020B0604020202020204" pitchFamily="34" charset="0"/>
                        </a:rPr>
                        <a:t>85/117</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144/251</a:t>
                      </a:r>
                    </a:p>
                    <a:p>
                      <a:pPr algn="ctr">
                        <a:lnSpc>
                          <a:spcPts val="1320"/>
                        </a:lnSpc>
                        <a:defRPr/>
                      </a:pPr>
                      <a:r>
                        <a:rPr lang="fr-FR" sz="1000" b="1" dirty="0">
                          <a:cs typeface="Arial" panose="020B0604020202020204" pitchFamily="34" charset="0"/>
                        </a:rPr>
                        <a:t>108/177</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40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mn-lt"/>
                          <a:ea typeface="+mn-ea"/>
                          <a:cs typeface="+mn-cs"/>
                        </a:rPr>
                        <a:t>Poids</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&lt; 80 kg</a:t>
                      </a:r>
                    </a:p>
                    <a:p>
                      <a:pPr>
                        <a:lnSpc>
                          <a:spcPts val="1320"/>
                        </a:lnSpc>
                      </a:pPr>
                      <a:r>
                        <a:rPr lang="fr-FR" sz="1100" dirty="0">
                          <a:solidFill>
                            <a:schemeClr val="tx2"/>
                          </a:solidFill>
                          <a:latin typeface="+mn-lt"/>
                        </a:rPr>
                        <a:t>≥ 80 kg</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endParaRPr lang="fr-FR" sz="1000" dirty="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0.70 (0.57—0.86)</a:t>
                      </a:r>
                    </a:p>
                    <a:p>
                      <a:pPr algn="ctr">
                        <a:lnSpc>
                          <a:spcPts val="1320"/>
                        </a:lnSpc>
                        <a:defRPr/>
                      </a:pPr>
                      <a:r>
                        <a:rPr lang="fr-FR" sz="1000" b="1" dirty="0">
                          <a:cs typeface="Arial" panose="020B0604020202020204" pitchFamily="34" charset="0"/>
                        </a:rPr>
                        <a:t>0.77 (0.48-1.22)</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ts val="132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161/376</a:t>
                      </a:r>
                    </a:p>
                    <a:p>
                      <a:pPr marL="0" marR="0" lvl="0" indent="0" algn="ctr" defTabSz="914400" rtl="0" eaLnBrk="1" fontAlgn="auto" latinLnBrk="0" hangingPunct="1">
                        <a:lnSpc>
                          <a:spcPts val="132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31/53</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209/368</a:t>
                      </a:r>
                    </a:p>
                    <a:p>
                      <a:pPr algn="ctr">
                        <a:lnSpc>
                          <a:spcPts val="1320"/>
                        </a:lnSpc>
                        <a:defRPr/>
                      </a:pPr>
                      <a:r>
                        <a:rPr lang="fr-FR" sz="1000" b="1" dirty="0">
                          <a:cs typeface="Arial" panose="020B0604020202020204" pitchFamily="34" charset="0"/>
                        </a:rPr>
                        <a:t>43/61</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40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mn-lt"/>
                          <a:ea typeface="+mn-ea"/>
                          <a:cs typeface="+mn-cs"/>
                        </a:rPr>
                        <a:t>ECOG PS</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0</a:t>
                      </a:r>
                    </a:p>
                    <a:p>
                      <a:pPr>
                        <a:lnSpc>
                          <a:spcPts val="1320"/>
                        </a:lnSpc>
                      </a:pPr>
                      <a:r>
                        <a:rPr lang="fr-FR" sz="1100" dirty="0">
                          <a:solidFill>
                            <a:schemeClr val="tx2"/>
                          </a:solidFill>
                          <a:latin typeface="+mn-lt"/>
                        </a:rPr>
                        <a:t>1</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endParaRPr lang="fr-FR" sz="1000" dirty="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0.79 (0.56-1.12)</a:t>
                      </a:r>
                    </a:p>
                    <a:p>
                      <a:pPr algn="ctr">
                        <a:lnSpc>
                          <a:spcPts val="1320"/>
                        </a:lnSpc>
                        <a:defRPr/>
                      </a:pPr>
                      <a:r>
                        <a:rPr lang="fr-FR" sz="1000" b="1" dirty="0">
                          <a:cs typeface="Arial" panose="020B0604020202020204" pitchFamily="34" charset="0"/>
                        </a:rPr>
                        <a:t>0.66 (0.52-0.82)</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56/141</a:t>
                      </a:r>
                    </a:p>
                    <a:p>
                      <a:pPr algn="ctr">
                        <a:lnSpc>
                          <a:spcPts val="1320"/>
                        </a:lnSpc>
                        <a:defRPr/>
                      </a:pPr>
                      <a:r>
                        <a:rPr lang="fr-FR" sz="1000" b="1" dirty="0">
                          <a:cs typeface="Arial" panose="020B0604020202020204" pitchFamily="34" charset="0"/>
                        </a:rPr>
                        <a:t>136/288</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lnSpc>
                          <a:spcPts val="1320"/>
                        </a:lnSpc>
                        <a:defRPr/>
                      </a:pPr>
                      <a:r>
                        <a:rPr lang="fr-FR" sz="1000" b="1" dirty="0">
                          <a:cs typeface="Arial" panose="020B0604020202020204" pitchFamily="34" charset="0"/>
                        </a:rPr>
                        <a:t>76/149</a:t>
                      </a:r>
                    </a:p>
                    <a:p>
                      <a:pPr algn="ctr">
                        <a:lnSpc>
                          <a:spcPts val="1320"/>
                        </a:lnSpc>
                        <a:defRPr/>
                      </a:pPr>
                      <a:r>
                        <a:rPr lang="fr-FR" sz="1000" b="1" dirty="0">
                          <a:cs typeface="Arial" panose="020B0604020202020204" pitchFamily="34" charset="0"/>
                        </a:rPr>
                        <a:t>176/280</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r h="4099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b="1" dirty="0">
                          <a:solidFill>
                            <a:schemeClr val="tx2"/>
                          </a:solidFill>
                          <a:latin typeface="+mn-lt"/>
                        </a:rPr>
                        <a:t>ATCD tabagique</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r>
                        <a:rPr lang="fr-FR" sz="1100" dirty="0">
                          <a:solidFill>
                            <a:schemeClr val="tx2"/>
                          </a:solidFill>
                          <a:latin typeface="+mn-lt"/>
                        </a:rPr>
                        <a:t>Oui</a:t>
                      </a:r>
                    </a:p>
                    <a:p>
                      <a:pPr>
                        <a:lnSpc>
                          <a:spcPts val="1320"/>
                        </a:lnSpc>
                      </a:pPr>
                      <a:r>
                        <a:rPr lang="fr-FR" sz="1100" dirty="0">
                          <a:solidFill>
                            <a:schemeClr val="tx2"/>
                          </a:solidFill>
                          <a:latin typeface="+mn-lt"/>
                        </a:rPr>
                        <a:t>Non</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1320"/>
                        </a:lnSpc>
                      </a:pPr>
                      <a:endParaRPr lang="fr-FR" sz="1000" dirty="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0.78 (0.56-1.08)</a:t>
                      </a:r>
                    </a:p>
                    <a:p>
                      <a:pPr algn="ctr">
                        <a:lnSpc>
                          <a:spcPts val="1320"/>
                        </a:lnSpc>
                        <a:defRPr/>
                      </a:pPr>
                      <a:r>
                        <a:rPr lang="fr-FR" sz="1000" b="1" dirty="0">
                          <a:cs typeface="Arial" panose="020B0604020202020204" pitchFamily="34" charset="0"/>
                        </a:rPr>
                        <a:t>0.67 (0.53-0.84)</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67/130</a:t>
                      </a:r>
                    </a:p>
                    <a:p>
                      <a:pPr algn="ctr">
                        <a:lnSpc>
                          <a:spcPts val="1320"/>
                        </a:lnSpc>
                        <a:defRPr/>
                      </a:pPr>
                      <a:r>
                        <a:rPr lang="fr-FR" sz="1000" b="1" dirty="0">
                          <a:cs typeface="Arial" panose="020B0604020202020204" pitchFamily="34" charset="0"/>
                        </a:rPr>
                        <a:t>125/299</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79/134</a:t>
                      </a:r>
                    </a:p>
                    <a:p>
                      <a:pPr algn="ctr">
                        <a:lnSpc>
                          <a:spcPts val="1320"/>
                        </a:lnSpc>
                        <a:defRPr/>
                      </a:pPr>
                      <a:r>
                        <a:rPr lang="fr-FR" sz="1000" b="1" dirty="0">
                          <a:cs typeface="Arial" panose="020B0604020202020204" pitchFamily="34" charset="0"/>
                        </a:rPr>
                        <a:t>173/295</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7"/>
                  </a:ext>
                </a:extLst>
              </a:tr>
              <a:tr h="409974">
                <a:tc>
                  <a:txBody>
                    <a:body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Century Gothic" panose="020F0302020204030204"/>
                          <a:ea typeface="+mn-ea"/>
                          <a:cs typeface="+mn-cs"/>
                        </a:rPr>
                        <a:t>Métastases cérébrales</a:t>
                      </a: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2"/>
                          </a:solidFill>
                          <a:effectLst/>
                          <a:uLnTx/>
                          <a:uFillTx/>
                          <a:latin typeface="Century Gothic" panose="020F0302020204030204"/>
                          <a:ea typeface="+mn-ea"/>
                          <a:cs typeface="+mn-cs"/>
                        </a:rPr>
                        <a:t>Oui</a:t>
                      </a:r>
                    </a:p>
                    <a:p>
                      <a:pPr marL="0" marR="0" lvl="0" indent="0" algn="l" defTabSz="914400" rtl="0" eaLnBrk="1" fontAlgn="auto" latinLnBrk="0" hangingPunct="1">
                        <a:lnSpc>
                          <a:spcPts val="132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2"/>
                          </a:solidFill>
                          <a:effectLst/>
                          <a:uLnTx/>
                          <a:uFillTx/>
                          <a:latin typeface="Century Gothic" panose="020F0302020204030204"/>
                          <a:ea typeface="+mn-ea"/>
                          <a:cs typeface="+mn-cs"/>
                        </a:rPr>
                        <a:t>Non</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320"/>
                        </a:lnSpc>
                      </a:pPr>
                      <a:endParaRPr lang="fr-FR" sz="1000" dirty="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ts val="1320"/>
                        </a:lnSpc>
                        <a:defRPr/>
                      </a:pPr>
                      <a:r>
                        <a:rPr lang="fr-FR" sz="1000" b="1" dirty="0">
                          <a:cs typeface="Arial" panose="020B0604020202020204" pitchFamily="34" charset="0"/>
                        </a:rPr>
                        <a:t>0.69 (0.53-0.92)</a:t>
                      </a:r>
                    </a:p>
                    <a:p>
                      <a:pPr algn="ctr">
                        <a:lnSpc>
                          <a:spcPts val="1320"/>
                        </a:lnSpc>
                        <a:defRPr/>
                      </a:pPr>
                      <a:r>
                        <a:rPr lang="fr-FR" sz="1000" b="1" dirty="0">
                          <a:cs typeface="Arial" panose="020B0604020202020204" pitchFamily="34" charset="0"/>
                        </a:rPr>
                        <a:t>0.69 (0.53-0.89)</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94/178</a:t>
                      </a:r>
                    </a:p>
                    <a:p>
                      <a:pPr algn="ctr">
                        <a:lnSpc>
                          <a:spcPts val="1320"/>
                        </a:lnSpc>
                        <a:defRPr/>
                      </a:pPr>
                      <a:r>
                        <a:rPr lang="fr-FR" sz="1000" b="1" dirty="0">
                          <a:cs typeface="Arial" panose="020B0604020202020204" pitchFamily="34" charset="0"/>
                        </a:rPr>
                        <a:t>98/251</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111/172</a:t>
                      </a:r>
                    </a:p>
                    <a:p>
                      <a:pPr algn="ctr">
                        <a:lnSpc>
                          <a:spcPts val="1320"/>
                        </a:lnSpc>
                        <a:defRPr/>
                      </a:pPr>
                      <a:r>
                        <a:rPr lang="fr-FR" sz="1000" b="1" dirty="0">
                          <a:cs typeface="Arial" panose="020B0604020202020204" pitchFamily="34" charset="0"/>
                        </a:rPr>
                        <a:t>141/257</a:t>
                      </a: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293936850"/>
                  </a:ext>
                </a:extLst>
              </a:tr>
              <a:tr h="398932">
                <a:tc>
                  <a:txBody>
                    <a:bodyPr/>
                    <a:lstStyle/>
                    <a:p>
                      <a:pPr>
                        <a:lnSpc>
                          <a:spcPts val="1320"/>
                        </a:lnSpc>
                      </a:pPr>
                      <a:r>
                        <a:rPr lang="fr-FR" sz="1100" b="1" i="0" dirty="0">
                          <a:solidFill>
                            <a:schemeClr val="tx2"/>
                          </a:solidFill>
                          <a:latin typeface="+mn-lt"/>
                        </a:rPr>
                        <a:t>Mutation</a:t>
                      </a:r>
                      <a:r>
                        <a:rPr lang="fr-FR" sz="1100" b="1" i="1" dirty="0">
                          <a:solidFill>
                            <a:schemeClr val="tx2"/>
                          </a:solidFill>
                          <a:latin typeface="+mn-lt"/>
                        </a:rPr>
                        <a:t> EGFR</a:t>
                      </a:r>
                      <a:endParaRPr lang="fr-FR" sz="1100" b="1" dirty="0">
                        <a:solidFill>
                          <a:schemeClr val="tx2"/>
                        </a:solidFill>
                        <a:latin typeface="+mn-lt"/>
                      </a:endParaRPr>
                    </a:p>
                  </a:txBody>
                  <a:tcPr marL="45720" marR="4572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ts val="1320"/>
                        </a:lnSpc>
                      </a:pPr>
                      <a:r>
                        <a:rPr lang="fr-FR" sz="1100" dirty="0">
                          <a:solidFill>
                            <a:schemeClr val="tx2"/>
                          </a:solidFill>
                          <a:latin typeface="+mn-lt"/>
                        </a:rPr>
                        <a:t>Ex19del</a:t>
                      </a:r>
                    </a:p>
                    <a:p>
                      <a:pPr>
                        <a:lnSpc>
                          <a:spcPts val="1320"/>
                        </a:lnSpc>
                      </a:pPr>
                      <a:r>
                        <a:rPr lang="fr-FR" sz="1100" dirty="0">
                          <a:solidFill>
                            <a:schemeClr val="tx2"/>
                          </a:solidFill>
                          <a:latin typeface="+mn-lt"/>
                        </a:rPr>
                        <a:t>L858</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ts val="1320"/>
                        </a:lnSpc>
                      </a:pPr>
                      <a:endParaRPr lang="fr-FR" sz="1000" dirty="0">
                        <a:latin typeface="+mn-lt"/>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20"/>
                        </a:lnSpc>
                        <a:defRPr/>
                      </a:pPr>
                      <a:r>
                        <a:rPr lang="fr-FR" sz="1000" b="1" dirty="0">
                          <a:cs typeface="Arial" panose="020B0604020202020204" pitchFamily="34" charset="0"/>
                        </a:rPr>
                        <a:t>0.65 (0.51-0.85)</a:t>
                      </a:r>
                    </a:p>
                    <a:p>
                      <a:pPr algn="ctr">
                        <a:lnSpc>
                          <a:spcPts val="1320"/>
                        </a:lnSpc>
                        <a:defRPr/>
                      </a:pPr>
                      <a:r>
                        <a:rPr lang="fr-FR" sz="1000" b="1" dirty="0">
                          <a:cs typeface="Arial" panose="020B0604020202020204" pitchFamily="34" charset="0"/>
                        </a:rPr>
                        <a:t>0.78 (0.59-1.02)</a:t>
                      </a:r>
                      <a:endParaRPr lang="fr-FR" sz="1000" b="1" dirty="0">
                        <a:solidFill>
                          <a:schemeClr val="tx1"/>
                        </a:solidFill>
                        <a:latin typeface="+mn-lt"/>
                        <a:cs typeface="Arial" panose="020B0604020202020204" pitchFamily="34" charset="0"/>
                      </a:endParaRP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101/257</a:t>
                      </a:r>
                    </a:p>
                    <a:p>
                      <a:pPr algn="ctr">
                        <a:lnSpc>
                          <a:spcPts val="1320"/>
                        </a:lnSpc>
                        <a:defRPr/>
                      </a:pPr>
                      <a:r>
                        <a:rPr lang="fr-FR" sz="1000" b="1" dirty="0">
                          <a:cs typeface="Arial" panose="020B0604020202020204" pitchFamily="34" charset="0"/>
                        </a:rPr>
                        <a:t>90/171</a:t>
                      </a:r>
                    </a:p>
                  </a:txBody>
                  <a:tcPr marL="45720" marR="4572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ts val="1320"/>
                        </a:lnSpc>
                        <a:defRPr/>
                      </a:pPr>
                      <a:r>
                        <a:rPr lang="fr-FR" sz="1000" b="1" dirty="0">
                          <a:cs typeface="Arial" panose="020B0604020202020204" pitchFamily="34" charset="0"/>
                        </a:rPr>
                        <a:t>142/257</a:t>
                      </a:r>
                    </a:p>
                    <a:p>
                      <a:pPr algn="ctr">
                        <a:lnSpc>
                          <a:spcPts val="1320"/>
                        </a:lnSpc>
                        <a:defRPr/>
                      </a:pPr>
                      <a:r>
                        <a:rPr lang="fr-FR" sz="1000" b="1" dirty="0">
                          <a:cs typeface="Arial" panose="020B0604020202020204" pitchFamily="34" charset="0"/>
                        </a:rPr>
                        <a:t>110/172</a:t>
                      </a:r>
                      <a:endParaRPr kumimoji="0" lang="fr-FR" sz="10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txBody>
                  <a:tcPr marL="45720" marR="4572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077467247"/>
                  </a:ext>
                </a:extLst>
              </a:tr>
            </a:tbl>
          </a:graphicData>
        </a:graphic>
      </p:graphicFrame>
      <p:sp>
        <p:nvSpPr>
          <p:cNvPr id="5" name="Espace réservé du texte 4">
            <a:extLst>
              <a:ext uri="{FF2B5EF4-FFF2-40B4-BE49-F238E27FC236}">
                <a16:creationId xmlns="" xmlns:a16="http://schemas.microsoft.com/office/drawing/2014/main" id="{CEE2CE6A-8F92-7E3F-30B8-7DA88E8C5F6B}"/>
              </a:ext>
            </a:extLst>
          </p:cNvPr>
          <p:cNvSpPr>
            <a:spLocks noGrp="1"/>
          </p:cNvSpPr>
          <p:nvPr>
            <p:ph type="body" sz="quarter" idx="15"/>
          </p:nvPr>
        </p:nvSpPr>
        <p:spPr/>
        <p:txBody>
          <a:bodyPr>
            <a:normAutofit lnSpcReduction="10000"/>
          </a:bodyPr>
          <a:lstStyle/>
          <a:p>
            <a:endParaRPr lang="fr-FR"/>
          </a:p>
        </p:txBody>
      </p:sp>
      <p:sp>
        <p:nvSpPr>
          <p:cNvPr id="6" name="Espace réservé du texte 5">
            <a:extLst>
              <a:ext uri="{FF2B5EF4-FFF2-40B4-BE49-F238E27FC236}">
                <a16:creationId xmlns="" xmlns:a16="http://schemas.microsoft.com/office/drawing/2014/main" id="{D72EDE18-C7BB-5C28-92D8-EC1742248988}"/>
              </a:ext>
            </a:extLst>
          </p:cNvPr>
          <p:cNvSpPr>
            <a:spLocks noGrp="1"/>
          </p:cNvSpPr>
          <p:nvPr>
            <p:ph type="body" sz="quarter" idx="18"/>
          </p:nvPr>
        </p:nvSpPr>
        <p:spPr/>
        <p:txBody>
          <a:bodyPr/>
          <a:lstStyle/>
          <a:p>
            <a:r>
              <a:rPr lang="fr-FR" dirty="0"/>
              <a:t>Bénéfice de la SSP dans les sous-groupes prédéfinis</a:t>
            </a:r>
          </a:p>
        </p:txBody>
      </p:sp>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dirty="0"/>
              <a:t>B. C. Cho et al., ESMO</a:t>
            </a:r>
            <a:r>
              <a:rPr lang="fr-FR" baseline="30000" dirty="0"/>
              <a:t>® </a:t>
            </a:r>
            <a:r>
              <a:rPr lang="fr-FR" dirty="0"/>
              <a:t>2023, Abs. #LBA14</a:t>
            </a:r>
            <a:endParaRPr lang="fr-FR" sz="1400" dirty="0"/>
          </a:p>
        </p:txBody>
      </p:sp>
      <p:grpSp>
        <p:nvGrpSpPr>
          <p:cNvPr id="90" name="Groupe 89">
            <a:extLst>
              <a:ext uri="{FF2B5EF4-FFF2-40B4-BE49-F238E27FC236}">
                <a16:creationId xmlns="" xmlns:a16="http://schemas.microsoft.com/office/drawing/2014/main" id="{34A27647-D436-94AF-DEFA-C209B74B2B7C}"/>
              </a:ext>
            </a:extLst>
          </p:cNvPr>
          <p:cNvGrpSpPr/>
          <p:nvPr/>
        </p:nvGrpSpPr>
        <p:grpSpPr>
          <a:xfrm>
            <a:off x="4081369" y="1207242"/>
            <a:ext cx="2034510" cy="4646682"/>
            <a:chOff x="4107873" y="1207242"/>
            <a:chExt cx="2126968" cy="4646682"/>
          </a:xfrm>
        </p:grpSpPr>
        <p:grpSp>
          <p:nvGrpSpPr>
            <p:cNvPr id="20" name="Groupe 19">
              <a:extLst>
                <a:ext uri="{FF2B5EF4-FFF2-40B4-BE49-F238E27FC236}">
                  <a16:creationId xmlns="" xmlns:a16="http://schemas.microsoft.com/office/drawing/2014/main" id="{A1CCA57F-4836-9E1B-E097-C033BE253A26}"/>
                </a:ext>
              </a:extLst>
            </p:cNvPr>
            <p:cNvGrpSpPr/>
            <p:nvPr/>
          </p:nvGrpSpPr>
          <p:grpSpPr>
            <a:xfrm>
              <a:off x="4107873" y="1207242"/>
              <a:ext cx="2122305" cy="4567266"/>
              <a:chOff x="6359236" y="1501025"/>
              <a:chExt cx="2627746" cy="4567266"/>
            </a:xfrm>
          </p:grpSpPr>
          <p:cxnSp>
            <p:nvCxnSpPr>
              <p:cNvPr id="41" name="Connecteur droit 40">
                <a:extLst>
                  <a:ext uri="{FF2B5EF4-FFF2-40B4-BE49-F238E27FC236}">
                    <a16:creationId xmlns="" xmlns:a16="http://schemas.microsoft.com/office/drawing/2014/main" id="{B585A75D-15C3-6D2D-780B-3FBCEA8BDF64}"/>
                  </a:ext>
                </a:extLst>
              </p:cNvPr>
              <p:cNvCxnSpPr/>
              <p:nvPr/>
            </p:nvCxnSpPr>
            <p:spPr>
              <a:xfrm>
                <a:off x="6359236" y="6068291"/>
                <a:ext cx="2627746" cy="0"/>
              </a:xfrm>
              <a:prstGeom prst="line">
                <a:avLst/>
              </a:prstGeom>
              <a:noFill/>
              <a:ln w="12700" cap="flat" cmpd="sng" algn="ctr">
                <a:solidFill>
                  <a:srgbClr val="595959"/>
                </a:solidFill>
                <a:prstDash val="solid"/>
                <a:miter lim="800000"/>
                <a:headEnd type="none" w="med" len="med"/>
                <a:tailEnd type="none" w="med" len="med"/>
              </a:ln>
              <a:effectLst/>
            </p:spPr>
          </p:cxnSp>
          <p:cxnSp>
            <p:nvCxnSpPr>
              <p:cNvPr id="42" name="Connecteur droit 41">
                <a:extLst>
                  <a:ext uri="{FF2B5EF4-FFF2-40B4-BE49-F238E27FC236}">
                    <a16:creationId xmlns="" xmlns:a16="http://schemas.microsoft.com/office/drawing/2014/main" id="{44FAD149-388E-F823-6875-695E378CCFC4}"/>
                  </a:ext>
                </a:extLst>
              </p:cNvPr>
              <p:cNvCxnSpPr>
                <a:cxnSpLocks/>
              </p:cNvCxnSpPr>
              <p:nvPr/>
            </p:nvCxnSpPr>
            <p:spPr>
              <a:xfrm flipV="1">
                <a:off x="7696903" y="1501025"/>
                <a:ext cx="0" cy="4560339"/>
              </a:xfrm>
              <a:prstGeom prst="line">
                <a:avLst/>
              </a:prstGeom>
              <a:noFill/>
              <a:ln w="12700" cap="flat" cmpd="sng" algn="ctr">
                <a:solidFill>
                  <a:srgbClr val="595959"/>
                </a:solidFill>
                <a:prstDash val="solid"/>
                <a:miter lim="800000"/>
                <a:headEnd type="none" w="med" len="med"/>
                <a:tailEnd type="none" w="med" len="med"/>
              </a:ln>
              <a:effectLst/>
            </p:spPr>
          </p:cxnSp>
        </p:grpSp>
        <p:cxnSp>
          <p:nvCxnSpPr>
            <p:cNvPr id="21" name="Connecteur droit 20">
              <a:extLst>
                <a:ext uri="{FF2B5EF4-FFF2-40B4-BE49-F238E27FC236}">
                  <a16:creationId xmlns="" xmlns:a16="http://schemas.microsoft.com/office/drawing/2014/main" id="{3A17A123-A6FD-97BC-8928-27564B4364E0}"/>
                </a:ext>
              </a:extLst>
            </p:cNvPr>
            <p:cNvCxnSpPr/>
            <p:nvPr/>
          </p:nvCxnSpPr>
          <p:spPr>
            <a:xfrm>
              <a:off x="4111604" y="5769890"/>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2" name="Connecteur droit 21">
              <a:extLst>
                <a:ext uri="{FF2B5EF4-FFF2-40B4-BE49-F238E27FC236}">
                  <a16:creationId xmlns="" xmlns:a16="http://schemas.microsoft.com/office/drawing/2014/main" id="{F43A29E4-07D9-DC87-27C5-F04335ACF243}"/>
                </a:ext>
              </a:extLst>
            </p:cNvPr>
            <p:cNvCxnSpPr/>
            <p:nvPr/>
          </p:nvCxnSpPr>
          <p:spPr>
            <a:xfrm>
              <a:off x="5182014" y="5769890"/>
              <a:ext cx="0" cy="84034"/>
            </a:xfrm>
            <a:prstGeom prst="line">
              <a:avLst/>
            </a:prstGeom>
            <a:noFill/>
            <a:ln w="12700" cap="flat" cmpd="sng" algn="ctr">
              <a:solidFill>
                <a:srgbClr val="595959"/>
              </a:solidFill>
              <a:prstDash val="solid"/>
              <a:miter lim="800000"/>
              <a:headEnd type="none" w="med" len="med"/>
              <a:tailEnd type="none" w="med" len="med"/>
            </a:ln>
            <a:effectLst/>
          </p:spPr>
        </p:cxnSp>
        <p:grpSp>
          <p:nvGrpSpPr>
            <p:cNvPr id="23" name="Groupe 22">
              <a:extLst>
                <a:ext uri="{FF2B5EF4-FFF2-40B4-BE49-F238E27FC236}">
                  <a16:creationId xmlns="" xmlns:a16="http://schemas.microsoft.com/office/drawing/2014/main" id="{EB64C79A-47C4-9DEF-C89C-AAA00964C6B5}"/>
                </a:ext>
              </a:extLst>
            </p:cNvPr>
            <p:cNvGrpSpPr/>
            <p:nvPr/>
          </p:nvGrpSpPr>
          <p:grpSpPr>
            <a:xfrm>
              <a:off x="4430309" y="5769890"/>
              <a:ext cx="1804532" cy="84034"/>
              <a:chOff x="6758462" y="6063673"/>
              <a:chExt cx="2234293" cy="84034"/>
            </a:xfrm>
          </p:grpSpPr>
          <p:cxnSp>
            <p:nvCxnSpPr>
              <p:cNvPr id="24" name="Connecteur droit 23">
                <a:extLst>
                  <a:ext uri="{FF2B5EF4-FFF2-40B4-BE49-F238E27FC236}">
                    <a16:creationId xmlns="" xmlns:a16="http://schemas.microsoft.com/office/drawing/2014/main" id="{5B1C5E41-B5E4-02E6-5552-16D4327C374A}"/>
                  </a:ext>
                </a:extLst>
              </p:cNvPr>
              <p:cNvCxnSpPr/>
              <p:nvPr/>
            </p:nvCxnSpPr>
            <p:spPr>
              <a:xfrm>
                <a:off x="6758462"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5" name="Connecteur droit 24">
                <a:extLst>
                  <a:ext uri="{FF2B5EF4-FFF2-40B4-BE49-F238E27FC236}">
                    <a16:creationId xmlns="" xmlns:a16="http://schemas.microsoft.com/office/drawing/2014/main" id="{C4C2A387-2168-4947-F654-49FE97B18B8F}"/>
                  </a:ext>
                </a:extLst>
              </p:cNvPr>
              <p:cNvCxnSpPr/>
              <p:nvPr/>
            </p:nvCxnSpPr>
            <p:spPr>
              <a:xfrm>
                <a:off x="6984340"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6" name="Connecteur droit 25">
                <a:extLst>
                  <a:ext uri="{FF2B5EF4-FFF2-40B4-BE49-F238E27FC236}">
                    <a16:creationId xmlns="" xmlns:a16="http://schemas.microsoft.com/office/drawing/2014/main" id="{841E1C49-7AF6-5368-11FA-0477B01D94C8}"/>
                  </a:ext>
                </a:extLst>
              </p:cNvPr>
              <p:cNvCxnSpPr/>
              <p:nvPr/>
            </p:nvCxnSpPr>
            <p:spPr>
              <a:xfrm>
                <a:off x="7542234"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7" name="Connecteur droit 26">
                <a:extLst>
                  <a:ext uri="{FF2B5EF4-FFF2-40B4-BE49-F238E27FC236}">
                    <a16:creationId xmlns="" xmlns:a16="http://schemas.microsoft.com/office/drawing/2014/main" id="{2B89595F-238D-B063-E760-7C42EFFA4284}"/>
                  </a:ext>
                </a:extLst>
              </p:cNvPr>
              <p:cNvCxnSpPr/>
              <p:nvPr/>
            </p:nvCxnSpPr>
            <p:spPr>
              <a:xfrm>
                <a:off x="7466034"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8" name="Connecteur droit 27">
                <a:extLst>
                  <a:ext uri="{FF2B5EF4-FFF2-40B4-BE49-F238E27FC236}">
                    <a16:creationId xmlns="" xmlns:a16="http://schemas.microsoft.com/office/drawing/2014/main" id="{95D7712E-AC2D-1383-947C-2F1101E3CB8A}"/>
                  </a:ext>
                </a:extLst>
              </p:cNvPr>
              <p:cNvCxnSpPr/>
              <p:nvPr/>
            </p:nvCxnSpPr>
            <p:spPr>
              <a:xfrm>
                <a:off x="7389834"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29" name="Connecteur droit 28">
                <a:extLst>
                  <a:ext uri="{FF2B5EF4-FFF2-40B4-BE49-F238E27FC236}">
                    <a16:creationId xmlns="" xmlns:a16="http://schemas.microsoft.com/office/drawing/2014/main" id="{752EB325-9FAF-5BA7-EC98-08E60D22DABC}"/>
                  </a:ext>
                </a:extLst>
              </p:cNvPr>
              <p:cNvCxnSpPr/>
              <p:nvPr/>
            </p:nvCxnSpPr>
            <p:spPr>
              <a:xfrm>
                <a:off x="7286419"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0" name="Connecteur droit 29">
                <a:extLst>
                  <a:ext uri="{FF2B5EF4-FFF2-40B4-BE49-F238E27FC236}">
                    <a16:creationId xmlns="" xmlns:a16="http://schemas.microsoft.com/office/drawing/2014/main" id="{59DC6529-8C8B-3770-CDD5-5D7F6F9AFD5A}"/>
                  </a:ext>
                </a:extLst>
              </p:cNvPr>
              <p:cNvCxnSpPr/>
              <p:nvPr/>
            </p:nvCxnSpPr>
            <p:spPr>
              <a:xfrm>
                <a:off x="7153069"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1" name="Connecteur droit 30">
                <a:extLst>
                  <a:ext uri="{FF2B5EF4-FFF2-40B4-BE49-F238E27FC236}">
                    <a16:creationId xmlns="" xmlns:a16="http://schemas.microsoft.com/office/drawing/2014/main" id="{892BC82D-B56A-AB29-2C8D-5BF98C56B719}"/>
                  </a:ext>
                </a:extLst>
              </p:cNvPr>
              <p:cNvCxnSpPr/>
              <p:nvPr/>
            </p:nvCxnSpPr>
            <p:spPr>
              <a:xfrm>
                <a:off x="7618433"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2" name="Connecteur droit 31">
                <a:extLst>
                  <a:ext uri="{FF2B5EF4-FFF2-40B4-BE49-F238E27FC236}">
                    <a16:creationId xmlns="" xmlns:a16="http://schemas.microsoft.com/office/drawing/2014/main" id="{E5BF14C6-CE2C-B252-EA11-A6A221D75836}"/>
                  </a:ext>
                </a:extLst>
              </p:cNvPr>
              <p:cNvCxnSpPr/>
              <p:nvPr/>
            </p:nvCxnSpPr>
            <p:spPr>
              <a:xfrm>
                <a:off x="8992755"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3" name="Connecteur droit 32">
                <a:extLst>
                  <a:ext uri="{FF2B5EF4-FFF2-40B4-BE49-F238E27FC236}">
                    <a16:creationId xmlns="" xmlns:a16="http://schemas.microsoft.com/office/drawing/2014/main" id="{5265D53F-D5FE-028D-620A-BF226BE11C7F}"/>
                  </a:ext>
                </a:extLst>
              </p:cNvPr>
              <p:cNvCxnSpPr/>
              <p:nvPr/>
            </p:nvCxnSpPr>
            <p:spPr>
              <a:xfrm>
                <a:off x="8938327"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4" name="Connecteur droit 33">
                <a:extLst>
                  <a:ext uri="{FF2B5EF4-FFF2-40B4-BE49-F238E27FC236}">
                    <a16:creationId xmlns="" xmlns:a16="http://schemas.microsoft.com/office/drawing/2014/main" id="{FD31A4DC-06F4-9389-A4AE-DED5DA25E7F7}"/>
                  </a:ext>
                </a:extLst>
              </p:cNvPr>
              <p:cNvCxnSpPr/>
              <p:nvPr/>
            </p:nvCxnSpPr>
            <p:spPr>
              <a:xfrm>
                <a:off x="8875734"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5" name="Connecteur droit 34">
                <a:extLst>
                  <a:ext uri="{FF2B5EF4-FFF2-40B4-BE49-F238E27FC236}">
                    <a16:creationId xmlns="" xmlns:a16="http://schemas.microsoft.com/office/drawing/2014/main" id="{4F2E0F28-E5F9-6048-0C57-4ECF5A282441}"/>
                  </a:ext>
                </a:extLst>
              </p:cNvPr>
              <p:cNvCxnSpPr/>
              <p:nvPr/>
            </p:nvCxnSpPr>
            <p:spPr>
              <a:xfrm>
                <a:off x="8796812"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6" name="Connecteur droit 35">
                <a:extLst>
                  <a:ext uri="{FF2B5EF4-FFF2-40B4-BE49-F238E27FC236}">
                    <a16:creationId xmlns="" xmlns:a16="http://schemas.microsoft.com/office/drawing/2014/main" id="{7C55DB2F-A645-DE87-CC9E-908E74550082}"/>
                  </a:ext>
                </a:extLst>
              </p:cNvPr>
              <p:cNvCxnSpPr/>
              <p:nvPr/>
            </p:nvCxnSpPr>
            <p:spPr>
              <a:xfrm>
                <a:off x="8709726"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7" name="Connecteur droit 36">
                <a:extLst>
                  <a:ext uri="{FF2B5EF4-FFF2-40B4-BE49-F238E27FC236}">
                    <a16:creationId xmlns="" xmlns:a16="http://schemas.microsoft.com/office/drawing/2014/main" id="{CA5C3B8D-D9EB-1890-10F1-583F5323FE11}"/>
                  </a:ext>
                </a:extLst>
              </p:cNvPr>
              <p:cNvCxnSpPr/>
              <p:nvPr/>
            </p:nvCxnSpPr>
            <p:spPr>
              <a:xfrm>
                <a:off x="8603591"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8" name="Connecteur droit 37">
                <a:extLst>
                  <a:ext uri="{FF2B5EF4-FFF2-40B4-BE49-F238E27FC236}">
                    <a16:creationId xmlns="" xmlns:a16="http://schemas.microsoft.com/office/drawing/2014/main" id="{1D65785E-1482-F226-1083-522B75FB1F17}"/>
                  </a:ext>
                </a:extLst>
              </p:cNvPr>
              <p:cNvCxnSpPr/>
              <p:nvPr/>
            </p:nvCxnSpPr>
            <p:spPr>
              <a:xfrm>
                <a:off x="8481126"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39" name="Connecteur droit 38">
                <a:extLst>
                  <a:ext uri="{FF2B5EF4-FFF2-40B4-BE49-F238E27FC236}">
                    <a16:creationId xmlns="" xmlns:a16="http://schemas.microsoft.com/office/drawing/2014/main" id="{11855D15-D037-71B7-29E6-5AE7B2962ED9}"/>
                  </a:ext>
                </a:extLst>
              </p:cNvPr>
              <p:cNvCxnSpPr/>
              <p:nvPr/>
            </p:nvCxnSpPr>
            <p:spPr>
              <a:xfrm>
                <a:off x="8317841" y="6063673"/>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40" name="Connecteur droit 39">
                <a:extLst>
                  <a:ext uri="{FF2B5EF4-FFF2-40B4-BE49-F238E27FC236}">
                    <a16:creationId xmlns="" xmlns:a16="http://schemas.microsoft.com/office/drawing/2014/main" id="{500EBAEA-70D7-CED1-0A2C-953ECCCF4CD8}"/>
                  </a:ext>
                </a:extLst>
              </p:cNvPr>
              <p:cNvCxnSpPr/>
              <p:nvPr/>
            </p:nvCxnSpPr>
            <p:spPr>
              <a:xfrm>
                <a:off x="8086519" y="6063673"/>
                <a:ext cx="0" cy="84034"/>
              </a:xfrm>
              <a:prstGeom prst="line">
                <a:avLst/>
              </a:prstGeom>
              <a:noFill/>
              <a:ln w="12700" cap="flat" cmpd="sng" algn="ctr">
                <a:solidFill>
                  <a:srgbClr val="595959"/>
                </a:solidFill>
                <a:prstDash val="solid"/>
                <a:miter lim="800000"/>
                <a:headEnd type="none" w="med" len="med"/>
                <a:tailEnd type="none" w="med" len="med"/>
              </a:ln>
              <a:effectLst/>
            </p:spPr>
          </p:cxnSp>
        </p:grpSp>
      </p:grpSp>
      <p:sp>
        <p:nvSpPr>
          <p:cNvPr id="43" name="Rectangle 42">
            <a:extLst>
              <a:ext uri="{FF2B5EF4-FFF2-40B4-BE49-F238E27FC236}">
                <a16:creationId xmlns="" xmlns:a16="http://schemas.microsoft.com/office/drawing/2014/main" id="{FFCDA503-3F0F-0F81-D597-0CB0A8B2DF2F}"/>
              </a:ext>
            </a:extLst>
          </p:cNvPr>
          <p:cNvSpPr/>
          <p:nvPr/>
        </p:nvSpPr>
        <p:spPr>
          <a:xfrm>
            <a:off x="3783981" y="5827565"/>
            <a:ext cx="543125" cy="2616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0.1</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grpSp>
        <p:nvGrpSpPr>
          <p:cNvPr id="51" name="Groupe 50">
            <a:extLst>
              <a:ext uri="{FF2B5EF4-FFF2-40B4-BE49-F238E27FC236}">
                <a16:creationId xmlns="" xmlns:a16="http://schemas.microsoft.com/office/drawing/2014/main" id="{30E6B888-2724-9A6F-8BE4-1E22977069AB}"/>
              </a:ext>
            </a:extLst>
          </p:cNvPr>
          <p:cNvGrpSpPr/>
          <p:nvPr/>
        </p:nvGrpSpPr>
        <p:grpSpPr>
          <a:xfrm>
            <a:off x="4899004" y="5628241"/>
            <a:ext cx="218003" cy="81643"/>
            <a:chOff x="7170724" y="5826580"/>
            <a:chExt cx="218003" cy="81643"/>
          </a:xfrm>
        </p:grpSpPr>
        <p:cxnSp>
          <p:nvCxnSpPr>
            <p:cNvPr id="52" name="Connecteur droit 51">
              <a:extLst>
                <a:ext uri="{FF2B5EF4-FFF2-40B4-BE49-F238E27FC236}">
                  <a16:creationId xmlns="" xmlns:a16="http://schemas.microsoft.com/office/drawing/2014/main" id="{6AD7E9C9-76EC-A681-39DE-0BD19A49C5AD}"/>
                </a:ext>
              </a:extLst>
            </p:cNvPr>
            <p:cNvCxnSpPr>
              <a:cxnSpLocks/>
            </p:cNvCxnSpPr>
            <p:nvPr/>
          </p:nvCxnSpPr>
          <p:spPr>
            <a:xfrm>
              <a:off x="7170724" y="5867401"/>
              <a:ext cx="21800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3" name="Rectangle 52">
              <a:extLst>
                <a:ext uri="{FF2B5EF4-FFF2-40B4-BE49-F238E27FC236}">
                  <a16:creationId xmlns="" xmlns:a16="http://schemas.microsoft.com/office/drawing/2014/main" id="{BC68AE50-7D9A-5940-CFBC-2B7CCDAFCD60}"/>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7" name="Groupe 56">
            <a:extLst>
              <a:ext uri="{FF2B5EF4-FFF2-40B4-BE49-F238E27FC236}">
                <a16:creationId xmlns="" xmlns:a16="http://schemas.microsoft.com/office/drawing/2014/main" id="{DFF449DE-EE1E-871A-7B50-ECA571C12094}"/>
              </a:ext>
            </a:extLst>
          </p:cNvPr>
          <p:cNvGrpSpPr/>
          <p:nvPr/>
        </p:nvGrpSpPr>
        <p:grpSpPr>
          <a:xfrm>
            <a:off x="4859079" y="4227355"/>
            <a:ext cx="297712" cy="81643"/>
            <a:chOff x="7126636" y="5826580"/>
            <a:chExt cx="297712" cy="81643"/>
          </a:xfrm>
        </p:grpSpPr>
        <p:cxnSp>
          <p:nvCxnSpPr>
            <p:cNvPr id="58" name="Connecteur droit 57">
              <a:extLst>
                <a:ext uri="{FF2B5EF4-FFF2-40B4-BE49-F238E27FC236}">
                  <a16:creationId xmlns="" xmlns:a16="http://schemas.microsoft.com/office/drawing/2014/main" id="{CF5BA048-8FEC-7075-DCED-0832DE6BE577}"/>
                </a:ext>
              </a:extLst>
            </p:cNvPr>
            <p:cNvCxnSpPr>
              <a:cxnSpLocks/>
            </p:cNvCxnSpPr>
            <p:nvPr/>
          </p:nvCxnSpPr>
          <p:spPr>
            <a:xfrm>
              <a:off x="7126636" y="5867401"/>
              <a:ext cx="297712"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59" name="Rectangle 58">
              <a:extLst>
                <a:ext uri="{FF2B5EF4-FFF2-40B4-BE49-F238E27FC236}">
                  <a16:creationId xmlns="" xmlns:a16="http://schemas.microsoft.com/office/drawing/2014/main" id="{54DCC0FC-E2C0-5CCF-4D72-67FB2ECB13B2}"/>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5" name="Groupe 74">
            <a:extLst>
              <a:ext uri="{FF2B5EF4-FFF2-40B4-BE49-F238E27FC236}">
                <a16:creationId xmlns="" xmlns:a16="http://schemas.microsoft.com/office/drawing/2014/main" id="{6740F51C-0890-985C-55E4-207EEE77F2BD}"/>
              </a:ext>
            </a:extLst>
          </p:cNvPr>
          <p:cNvGrpSpPr/>
          <p:nvPr/>
        </p:nvGrpSpPr>
        <p:grpSpPr>
          <a:xfrm>
            <a:off x="4784103" y="2683874"/>
            <a:ext cx="461913" cy="81643"/>
            <a:chOff x="7071086" y="5826580"/>
            <a:chExt cx="461913" cy="81643"/>
          </a:xfrm>
        </p:grpSpPr>
        <p:cxnSp>
          <p:nvCxnSpPr>
            <p:cNvPr id="76" name="Connecteur droit 75">
              <a:extLst>
                <a:ext uri="{FF2B5EF4-FFF2-40B4-BE49-F238E27FC236}">
                  <a16:creationId xmlns="" xmlns:a16="http://schemas.microsoft.com/office/drawing/2014/main" id="{237AE1C1-2AFA-6508-E70C-B23DE8D5392D}"/>
                </a:ext>
              </a:extLst>
            </p:cNvPr>
            <p:cNvCxnSpPr>
              <a:cxnSpLocks/>
            </p:cNvCxnSpPr>
            <p:nvPr/>
          </p:nvCxnSpPr>
          <p:spPr>
            <a:xfrm>
              <a:off x="7071086" y="5867401"/>
              <a:ext cx="46191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77" name="Rectangle 76">
              <a:extLst>
                <a:ext uri="{FF2B5EF4-FFF2-40B4-BE49-F238E27FC236}">
                  <a16:creationId xmlns="" xmlns:a16="http://schemas.microsoft.com/office/drawing/2014/main" id="{5648C32C-9727-739A-F5F3-D7876BC3D7D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84" name="Connecteur droit 83">
            <a:extLst>
              <a:ext uri="{FF2B5EF4-FFF2-40B4-BE49-F238E27FC236}">
                <a16:creationId xmlns="" xmlns:a16="http://schemas.microsoft.com/office/drawing/2014/main" id="{DF161EA4-6DD7-D6BB-84F9-EDDA1F608A1D}"/>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12" name="ZoneTexte 11">
            <a:extLst>
              <a:ext uri="{FF2B5EF4-FFF2-40B4-BE49-F238E27FC236}">
                <a16:creationId xmlns="" xmlns:a16="http://schemas.microsoft.com/office/drawing/2014/main" id="{C67A25E5-8E93-C793-566F-DECEDAFB305E}"/>
              </a:ext>
            </a:extLst>
          </p:cNvPr>
          <p:cNvSpPr txBox="1"/>
          <p:nvPr/>
        </p:nvSpPr>
        <p:spPr>
          <a:xfrm>
            <a:off x="2426108" y="993058"/>
            <a:ext cx="2399071" cy="412485"/>
          </a:xfrm>
          <a:prstGeom prst="rect">
            <a:avLst/>
          </a:prstGeom>
          <a:noFill/>
        </p:spPr>
        <p:txBody>
          <a:bodyPr wrap="square" rtlCol="0">
            <a:spAutoFit/>
          </a:bodyPr>
          <a:lstStyle/>
          <a:p>
            <a:pPr marL="0" marR="0" indent="0" algn="r" rtl="0" eaLnBrk="1" fontAlgn="auto" latinLnBrk="0" hangingPunct="1">
              <a:lnSpc>
                <a:spcPts val="1320"/>
              </a:lnSpc>
              <a:spcBef>
                <a:spcPts val="0"/>
              </a:spcBef>
              <a:spcAft>
                <a:spcPts val="0"/>
              </a:spcAft>
            </a:pPr>
            <a:r>
              <a:rPr lang="fr-FR" sz="900" b="1" i="1" u="none" strike="noStrike" kern="1200" dirty="0">
                <a:solidFill>
                  <a:schemeClr val="accent2">
                    <a:lumMod val="75000"/>
                    <a:lumOff val="25000"/>
                  </a:schemeClr>
                </a:solidFill>
                <a:effectLst/>
                <a:cs typeface="Arial" panose="020B0604020202020204" pitchFamily="34" charset="0"/>
              </a:rPr>
              <a:t>Faveur</a:t>
            </a:r>
            <a:endParaRPr lang="fr-FR" sz="900" b="1" i="1" u="none" strike="noStrike" dirty="0">
              <a:solidFill>
                <a:schemeClr val="accent2">
                  <a:lumMod val="75000"/>
                  <a:lumOff val="25000"/>
                </a:schemeClr>
              </a:solidFill>
              <a:effectLst/>
            </a:endParaRPr>
          </a:p>
          <a:p>
            <a:pPr marL="0" marR="0" indent="0" algn="r" rtl="0" eaLnBrk="1" fontAlgn="auto" latinLnBrk="0" hangingPunct="1">
              <a:lnSpc>
                <a:spcPts val="1320"/>
              </a:lnSpc>
              <a:spcBef>
                <a:spcPts val="0"/>
              </a:spcBef>
              <a:spcAft>
                <a:spcPts val="0"/>
              </a:spcAft>
            </a:pPr>
            <a:r>
              <a:rPr lang="fr-FR" sz="900" b="1" i="1" u="none" strike="noStrike" kern="1200" dirty="0" err="1">
                <a:solidFill>
                  <a:schemeClr val="accent2">
                    <a:lumMod val="75000"/>
                    <a:lumOff val="25000"/>
                  </a:schemeClr>
                </a:solidFill>
                <a:effectLst/>
                <a:cs typeface="Arial" panose="020B0604020202020204" pitchFamily="34" charset="0"/>
              </a:rPr>
              <a:t>Amivantamab</a:t>
            </a:r>
            <a:r>
              <a:rPr lang="fr-FR" sz="900" b="1" i="1" u="none" strike="noStrike" kern="1200" dirty="0">
                <a:solidFill>
                  <a:schemeClr val="accent2">
                    <a:lumMod val="75000"/>
                    <a:lumOff val="25000"/>
                  </a:schemeClr>
                </a:solidFill>
                <a:effectLst/>
                <a:cs typeface="Arial" panose="020B0604020202020204" pitchFamily="34" charset="0"/>
              </a:rPr>
              <a:t> + </a:t>
            </a:r>
            <a:r>
              <a:rPr lang="fr-FR" sz="900" b="1" i="1" u="none" strike="noStrike" kern="1200" dirty="0" err="1">
                <a:solidFill>
                  <a:schemeClr val="accent2">
                    <a:lumMod val="75000"/>
                    <a:lumOff val="25000"/>
                  </a:schemeClr>
                </a:solidFill>
                <a:effectLst/>
                <a:cs typeface="Arial" panose="020B0604020202020204" pitchFamily="34" charset="0"/>
              </a:rPr>
              <a:t>Lazertinib</a:t>
            </a:r>
            <a:endParaRPr lang="fr-FR" sz="900" b="1" i="1" u="none" strike="noStrike" dirty="0">
              <a:solidFill>
                <a:schemeClr val="accent2">
                  <a:lumMod val="75000"/>
                  <a:lumOff val="25000"/>
                </a:schemeClr>
              </a:solidFill>
              <a:effectLst/>
            </a:endParaRPr>
          </a:p>
        </p:txBody>
      </p:sp>
      <p:grpSp>
        <p:nvGrpSpPr>
          <p:cNvPr id="87" name="Groupe 86">
            <a:extLst>
              <a:ext uri="{FF2B5EF4-FFF2-40B4-BE49-F238E27FC236}">
                <a16:creationId xmlns="" xmlns:a16="http://schemas.microsoft.com/office/drawing/2014/main" id="{46D52A91-60B0-D152-1ABC-42D9B8D10E90}"/>
              </a:ext>
            </a:extLst>
          </p:cNvPr>
          <p:cNvGrpSpPr/>
          <p:nvPr/>
        </p:nvGrpSpPr>
        <p:grpSpPr>
          <a:xfrm>
            <a:off x="4866967" y="1278194"/>
            <a:ext cx="658801" cy="0"/>
            <a:chOff x="8200103" y="648929"/>
            <a:chExt cx="658801" cy="0"/>
          </a:xfrm>
        </p:grpSpPr>
        <p:cxnSp>
          <p:nvCxnSpPr>
            <p:cNvPr id="16" name="Connecteur droit avec flèche 15">
              <a:extLst>
                <a:ext uri="{FF2B5EF4-FFF2-40B4-BE49-F238E27FC236}">
                  <a16:creationId xmlns="" xmlns:a16="http://schemas.microsoft.com/office/drawing/2014/main" id="{9CDD6770-C41D-65B8-084E-F723EC7F0DA5}"/>
                </a:ext>
              </a:extLst>
            </p:cNvPr>
            <p:cNvCxnSpPr>
              <a:cxnSpLocks/>
            </p:cNvCxnSpPr>
            <p:nvPr/>
          </p:nvCxnSpPr>
          <p:spPr>
            <a:xfrm>
              <a:off x="8200103" y="648929"/>
              <a:ext cx="314632" cy="0"/>
            </a:xfrm>
            <a:prstGeom prst="straightConnector1">
              <a:avLst/>
            </a:prstGeom>
            <a:ln w="12700">
              <a:solidFill>
                <a:schemeClr val="accent2">
                  <a:lumMod val="75000"/>
                  <a:lumOff val="25000"/>
                </a:schemeClr>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 xmlns:a16="http://schemas.microsoft.com/office/drawing/2014/main" id="{57C26D4D-A2E7-240F-8BD9-A909807EF51A}"/>
                </a:ext>
              </a:extLst>
            </p:cNvPr>
            <p:cNvCxnSpPr>
              <a:cxnSpLocks/>
            </p:cNvCxnSpPr>
            <p:nvPr/>
          </p:nvCxnSpPr>
          <p:spPr>
            <a:xfrm>
              <a:off x="8544272" y="648929"/>
              <a:ext cx="314632" cy="0"/>
            </a:xfrm>
            <a:prstGeom prst="straightConnector1">
              <a:avLst/>
            </a:prstGeom>
            <a:ln w="12700">
              <a:solidFill>
                <a:srgbClr val="FF7F4D"/>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88" name="ZoneTexte 87">
            <a:extLst>
              <a:ext uri="{FF2B5EF4-FFF2-40B4-BE49-F238E27FC236}">
                <a16:creationId xmlns="" xmlns:a16="http://schemas.microsoft.com/office/drawing/2014/main" id="{56948F2F-954A-7EFD-6452-0655A5A7612D}"/>
              </a:ext>
            </a:extLst>
          </p:cNvPr>
          <p:cNvSpPr txBox="1"/>
          <p:nvPr/>
        </p:nvSpPr>
        <p:spPr>
          <a:xfrm>
            <a:off x="5520222" y="993058"/>
            <a:ext cx="1067391" cy="425758"/>
          </a:xfrm>
          <a:prstGeom prst="rect">
            <a:avLst/>
          </a:prstGeom>
          <a:noFill/>
        </p:spPr>
        <p:txBody>
          <a:bodyPr wrap="square" rtlCol="0">
            <a:spAutoFit/>
          </a:bodyPr>
          <a:lstStyle/>
          <a:p>
            <a:pPr marL="0" marR="0" indent="0" rtl="0" eaLnBrk="1" fontAlgn="auto" latinLnBrk="0" hangingPunct="1">
              <a:lnSpc>
                <a:spcPts val="1320"/>
              </a:lnSpc>
              <a:spcBef>
                <a:spcPts val="0"/>
              </a:spcBef>
              <a:spcAft>
                <a:spcPts val="0"/>
              </a:spcAft>
            </a:pPr>
            <a:r>
              <a:rPr lang="fr-FR" sz="900" b="1" i="1" u="none" strike="noStrike" kern="1200" dirty="0">
                <a:solidFill>
                  <a:srgbClr val="FF7F4D"/>
                </a:solidFill>
                <a:effectLst/>
                <a:cs typeface="Arial" panose="020B0604020202020204" pitchFamily="34" charset="0"/>
              </a:rPr>
              <a:t>Faveur</a:t>
            </a:r>
            <a:endParaRPr lang="fr-FR" sz="900" b="1" i="1" u="none" strike="noStrike" dirty="0">
              <a:solidFill>
                <a:srgbClr val="FF7F4D"/>
              </a:solidFill>
              <a:effectLst/>
            </a:endParaRPr>
          </a:p>
          <a:p>
            <a:pPr marL="0" marR="0" indent="0" rtl="0" eaLnBrk="1" fontAlgn="auto" latinLnBrk="0" hangingPunct="1">
              <a:lnSpc>
                <a:spcPts val="1320"/>
              </a:lnSpc>
              <a:spcBef>
                <a:spcPts val="0"/>
              </a:spcBef>
              <a:spcAft>
                <a:spcPts val="0"/>
              </a:spcAft>
            </a:pPr>
            <a:r>
              <a:rPr lang="da-DK" sz="900" b="1" i="1" kern="1200" dirty="0" err="1">
                <a:solidFill>
                  <a:srgbClr val="FF7F4D"/>
                </a:solidFill>
                <a:cs typeface="Arial" panose="020B0604020202020204" pitchFamily="34" charset="0"/>
              </a:rPr>
              <a:t>Osimertinib</a:t>
            </a:r>
            <a:endParaRPr lang="fr-FR" sz="900" b="1" i="1" u="none" strike="noStrike" dirty="0">
              <a:solidFill>
                <a:srgbClr val="FF7F4D"/>
              </a:solidFill>
              <a:effectLst/>
            </a:endParaRPr>
          </a:p>
        </p:txBody>
      </p:sp>
      <p:sp>
        <p:nvSpPr>
          <p:cNvPr id="89" name="ZoneTexte 88">
            <a:extLst>
              <a:ext uri="{FF2B5EF4-FFF2-40B4-BE49-F238E27FC236}">
                <a16:creationId xmlns="" xmlns:a16="http://schemas.microsoft.com/office/drawing/2014/main" id="{AE7BA230-36BA-805F-A1EC-2F3554043B5E}"/>
              </a:ext>
            </a:extLst>
          </p:cNvPr>
          <p:cNvSpPr txBox="1"/>
          <p:nvPr/>
        </p:nvSpPr>
        <p:spPr>
          <a:xfrm>
            <a:off x="9483844" y="1120876"/>
            <a:ext cx="1067391" cy="242246"/>
          </a:xfrm>
          <a:prstGeom prst="rect">
            <a:avLst/>
          </a:prstGeom>
          <a:noFill/>
        </p:spPr>
        <p:txBody>
          <a:bodyPr wrap="square" rtlCol="0">
            <a:spAutoFit/>
          </a:bodyPr>
          <a:lstStyle/>
          <a:p>
            <a:pPr marL="0" marR="0" indent="0" algn="ctr" rtl="0" eaLnBrk="1" fontAlgn="auto" latinLnBrk="0" hangingPunct="1">
              <a:lnSpc>
                <a:spcPts val="1320"/>
              </a:lnSpc>
              <a:spcBef>
                <a:spcPts val="0"/>
              </a:spcBef>
              <a:spcAft>
                <a:spcPts val="0"/>
              </a:spcAft>
            </a:pPr>
            <a:r>
              <a:rPr lang="fr-FR" sz="900" b="1" i="1" u="none" strike="noStrike" kern="1200" dirty="0" err="1">
                <a:effectLst/>
                <a:cs typeface="Arial" panose="020B0604020202020204" pitchFamily="34" charset="0"/>
              </a:rPr>
              <a:t>Evenement</a:t>
            </a:r>
            <a:r>
              <a:rPr lang="fr-FR" sz="900" b="1" i="1" u="none" strike="noStrike" kern="1200" dirty="0">
                <a:effectLst/>
                <a:cs typeface="Arial" panose="020B0604020202020204" pitchFamily="34" charset="0"/>
              </a:rPr>
              <a:t>/N</a:t>
            </a:r>
            <a:endParaRPr lang="fr-FR" sz="900" b="1" i="1" u="none" strike="noStrike" dirty="0">
              <a:effectLst/>
            </a:endParaRPr>
          </a:p>
        </p:txBody>
      </p:sp>
      <p:grpSp>
        <p:nvGrpSpPr>
          <p:cNvPr id="93" name="Groupe 92">
            <a:extLst>
              <a:ext uri="{FF2B5EF4-FFF2-40B4-BE49-F238E27FC236}">
                <a16:creationId xmlns="" xmlns:a16="http://schemas.microsoft.com/office/drawing/2014/main" id="{E9BD2EDA-C736-36A0-572C-8FB13BD8CDE7}"/>
              </a:ext>
            </a:extLst>
          </p:cNvPr>
          <p:cNvGrpSpPr/>
          <p:nvPr/>
        </p:nvGrpSpPr>
        <p:grpSpPr>
          <a:xfrm>
            <a:off x="4830136" y="5487616"/>
            <a:ext cx="218003" cy="81643"/>
            <a:chOff x="7170724" y="5826580"/>
            <a:chExt cx="218003" cy="81643"/>
          </a:xfrm>
        </p:grpSpPr>
        <p:cxnSp>
          <p:nvCxnSpPr>
            <p:cNvPr id="94" name="Connecteur droit 93">
              <a:extLst>
                <a:ext uri="{FF2B5EF4-FFF2-40B4-BE49-F238E27FC236}">
                  <a16:creationId xmlns="" xmlns:a16="http://schemas.microsoft.com/office/drawing/2014/main" id="{2CC1C1C6-9922-30D9-2B5C-E4E492C98F7C}"/>
                </a:ext>
              </a:extLst>
            </p:cNvPr>
            <p:cNvCxnSpPr>
              <a:cxnSpLocks/>
            </p:cNvCxnSpPr>
            <p:nvPr/>
          </p:nvCxnSpPr>
          <p:spPr>
            <a:xfrm>
              <a:off x="7170724" y="5867401"/>
              <a:ext cx="21800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95" name="Rectangle 94">
              <a:extLst>
                <a:ext uri="{FF2B5EF4-FFF2-40B4-BE49-F238E27FC236}">
                  <a16:creationId xmlns="" xmlns:a16="http://schemas.microsoft.com/office/drawing/2014/main" id="{1D0731F0-770C-33B4-8A2D-013068374A4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6" name="Groupe 95">
            <a:extLst>
              <a:ext uri="{FF2B5EF4-FFF2-40B4-BE49-F238E27FC236}">
                <a16:creationId xmlns="" xmlns:a16="http://schemas.microsoft.com/office/drawing/2014/main" id="{78D732EE-C54C-A770-872C-8F7F09BB0176}"/>
              </a:ext>
            </a:extLst>
          </p:cNvPr>
          <p:cNvGrpSpPr/>
          <p:nvPr/>
        </p:nvGrpSpPr>
        <p:grpSpPr>
          <a:xfrm>
            <a:off x="4836192" y="4750017"/>
            <a:ext cx="218003" cy="81643"/>
            <a:chOff x="7170724" y="5826580"/>
            <a:chExt cx="218003" cy="81643"/>
          </a:xfrm>
        </p:grpSpPr>
        <p:cxnSp>
          <p:nvCxnSpPr>
            <p:cNvPr id="97" name="Connecteur droit 96">
              <a:extLst>
                <a:ext uri="{FF2B5EF4-FFF2-40B4-BE49-F238E27FC236}">
                  <a16:creationId xmlns="" xmlns:a16="http://schemas.microsoft.com/office/drawing/2014/main" id="{8023949E-338E-21F4-B97C-AD56EBCBD7E5}"/>
                </a:ext>
              </a:extLst>
            </p:cNvPr>
            <p:cNvCxnSpPr>
              <a:cxnSpLocks/>
            </p:cNvCxnSpPr>
            <p:nvPr/>
          </p:nvCxnSpPr>
          <p:spPr>
            <a:xfrm>
              <a:off x="7170724" y="5867401"/>
              <a:ext cx="21800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98" name="Rectangle 97">
              <a:extLst>
                <a:ext uri="{FF2B5EF4-FFF2-40B4-BE49-F238E27FC236}">
                  <a16:creationId xmlns="" xmlns:a16="http://schemas.microsoft.com/office/drawing/2014/main" id="{3CA44BFD-0600-6880-8648-E224D5B93889}"/>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9" name="Groupe 98">
            <a:extLst>
              <a:ext uri="{FF2B5EF4-FFF2-40B4-BE49-F238E27FC236}">
                <a16:creationId xmlns="" xmlns:a16="http://schemas.microsoft.com/office/drawing/2014/main" id="{9143F97B-6291-E835-D8FE-7CE4E6F7B1DE}"/>
              </a:ext>
            </a:extLst>
          </p:cNvPr>
          <p:cNvGrpSpPr/>
          <p:nvPr/>
        </p:nvGrpSpPr>
        <p:grpSpPr>
          <a:xfrm>
            <a:off x="4864395" y="4596574"/>
            <a:ext cx="281763" cy="81643"/>
            <a:chOff x="7139031" y="5826580"/>
            <a:chExt cx="281763" cy="81643"/>
          </a:xfrm>
        </p:grpSpPr>
        <p:cxnSp>
          <p:nvCxnSpPr>
            <p:cNvPr id="100" name="Connecteur droit 99">
              <a:extLst>
                <a:ext uri="{FF2B5EF4-FFF2-40B4-BE49-F238E27FC236}">
                  <a16:creationId xmlns="" xmlns:a16="http://schemas.microsoft.com/office/drawing/2014/main" id="{74A68C57-8F6B-5AE1-0DA8-F7C88D3955A4}"/>
                </a:ext>
              </a:extLst>
            </p:cNvPr>
            <p:cNvCxnSpPr>
              <a:cxnSpLocks/>
            </p:cNvCxnSpPr>
            <p:nvPr/>
          </p:nvCxnSpPr>
          <p:spPr>
            <a:xfrm>
              <a:off x="7139031" y="5867401"/>
              <a:ext cx="28176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01" name="Rectangle 100">
              <a:extLst>
                <a:ext uri="{FF2B5EF4-FFF2-40B4-BE49-F238E27FC236}">
                  <a16:creationId xmlns="" xmlns:a16="http://schemas.microsoft.com/office/drawing/2014/main" id="{49CA3C12-00D9-FEEA-27BB-7F19A674945A}"/>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9" name="Groupe 108">
            <a:extLst>
              <a:ext uri="{FF2B5EF4-FFF2-40B4-BE49-F238E27FC236}">
                <a16:creationId xmlns="" xmlns:a16="http://schemas.microsoft.com/office/drawing/2014/main" id="{56E976A0-515E-7DE7-E21D-19AD0BAD7021}"/>
              </a:ext>
            </a:extLst>
          </p:cNvPr>
          <p:cNvGrpSpPr/>
          <p:nvPr/>
        </p:nvGrpSpPr>
        <p:grpSpPr>
          <a:xfrm>
            <a:off x="4826436" y="4373320"/>
            <a:ext cx="218003" cy="81643"/>
            <a:chOff x="7170724" y="5826580"/>
            <a:chExt cx="218003" cy="81643"/>
          </a:xfrm>
        </p:grpSpPr>
        <p:cxnSp>
          <p:nvCxnSpPr>
            <p:cNvPr id="110" name="Connecteur droit 109">
              <a:extLst>
                <a:ext uri="{FF2B5EF4-FFF2-40B4-BE49-F238E27FC236}">
                  <a16:creationId xmlns="" xmlns:a16="http://schemas.microsoft.com/office/drawing/2014/main" id="{7CF7F901-2CF3-1D42-A720-2B6894A73B16}"/>
                </a:ext>
              </a:extLst>
            </p:cNvPr>
            <p:cNvCxnSpPr>
              <a:cxnSpLocks/>
            </p:cNvCxnSpPr>
            <p:nvPr/>
          </p:nvCxnSpPr>
          <p:spPr>
            <a:xfrm>
              <a:off x="7170724" y="5867401"/>
              <a:ext cx="21800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1" name="Rectangle 110">
              <a:extLst>
                <a:ext uri="{FF2B5EF4-FFF2-40B4-BE49-F238E27FC236}">
                  <a16:creationId xmlns="" xmlns:a16="http://schemas.microsoft.com/office/drawing/2014/main" id="{EC95A2B0-6A19-A28A-DE71-0C1A3FC4F96F}"/>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e 111">
            <a:extLst>
              <a:ext uri="{FF2B5EF4-FFF2-40B4-BE49-F238E27FC236}">
                <a16:creationId xmlns="" xmlns:a16="http://schemas.microsoft.com/office/drawing/2014/main" id="{06A31301-2DB3-0266-399D-9188B8B76F2D}"/>
              </a:ext>
            </a:extLst>
          </p:cNvPr>
          <p:cNvGrpSpPr/>
          <p:nvPr/>
        </p:nvGrpSpPr>
        <p:grpSpPr>
          <a:xfrm>
            <a:off x="4875028" y="3739467"/>
            <a:ext cx="182941" cy="81643"/>
            <a:chOff x="7205786" y="5826580"/>
            <a:chExt cx="182941" cy="81643"/>
          </a:xfrm>
        </p:grpSpPr>
        <p:cxnSp>
          <p:nvCxnSpPr>
            <p:cNvPr id="113" name="Connecteur droit 112">
              <a:extLst>
                <a:ext uri="{FF2B5EF4-FFF2-40B4-BE49-F238E27FC236}">
                  <a16:creationId xmlns="" xmlns:a16="http://schemas.microsoft.com/office/drawing/2014/main" id="{DF82F0A8-5165-D637-A243-7AE70654CB85}"/>
                </a:ext>
              </a:extLst>
            </p:cNvPr>
            <p:cNvCxnSpPr>
              <a:cxnSpLocks/>
            </p:cNvCxnSpPr>
            <p:nvPr/>
          </p:nvCxnSpPr>
          <p:spPr>
            <a:xfrm>
              <a:off x="7205786" y="5867401"/>
              <a:ext cx="182941"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4" name="Rectangle 113">
              <a:extLst>
                <a:ext uri="{FF2B5EF4-FFF2-40B4-BE49-F238E27FC236}">
                  <a16:creationId xmlns="" xmlns:a16="http://schemas.microsoft.com/office/drawing/2014/main" id="{75657A18-C12F-1744-D5F2-6FC345E8F37B}"/>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115">
            <a:extLst>
              <a:ext uri="{FF2B5EF4-FFF2-40B4-BE49-F238E27FC236}">
                <a16:creationId xmlns="" xmlns:a16="http://schemas.microsoft.com/office/drawing/2014/main" id="{BEDFD094-1A12-F743-29A6-359F2884D3C0}"/>
              </a:ext>
            </a:extLst>
          </p:cNvPr>
          <p:cNvGrpSpPr/>
          <p:nvPr/>
        </p:nvGrpSpPr>
        <p:grpSpPr>
          <a:xfrm>
            <a:off x="4800600" y="3884220"/>
            <a:ext cx="414670" cy="81643"/>
            <a:chOff x="7089102" y="5826580"/>
            <a:chExt cx="414670" cy="81643"/>
          </a:xfrm>
        </p:grpSpPr>
        <p:cxnSp>
          <p:nvCxnSpPr>
            <p:cNvPr id="117" name="Connecteur droit 116">
              <a:extLst>
                <a:ext uri="{FF2B5EF4-FFF2-40B4-BE49-F238E27FC236}">
                  <a16:creationId xmlns="" xmlns:a16="http://schemas.microsoft.com/office/drawing/2014/main" id="{A77FDCB6-17D4-9789-83A7-42D3AC9A54FE}"/>
                </a:ext>
              </a:extLst>
            </p:cNvPr>
            <p:cNvCxnSpPr>
              <a:cxnSpLocks/>
            </p:cNvCxnSpPr>
            <p:nvPr/>
          </p:nvCxnSpPr>
          <p:spPr>
            <a:xfrm>
              <a:off x="7089102" y="5867401"/>
              <a:ext cx="414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18" name="Rectangle 117">
              <a:extLst>
                <a:ext uri="{FF2B5EF4-FFF2-40B4-BE49-F238E27FC236}">
                  <a16:creationId xmlns="" xmlns:a16="http://schemas.microsoft.com/office/drawing/2014/main" id="{E43A13A5-F3A1-B9BB-F20D-FCF789BB8689}"/>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1" name="Groupe 120">
            <a:extLst>
              <a:ext uri="{FF2B5EF4-FFF2-40B4-BE49-F238E27FC236}">
                <a16:creationId xmlns="" xmlns:a16="http://schemas.microsoft.com/office/drawing/2014/main" id="{587B48E3-8E25-FA00-D7D7-49B8F6913DBE}"/>
              </a:ext>
            </a:extLst>
          </p:cNvPr>
          <p:cNvGrpSpPr/>
          <p:nvPr/>
        </p:nvGrpSpPr>
        <p:grpSpPr>
          <a:xfrm>
            <a:off x="4848297" y="3510434"/>
            <a:ext cx="281763" cy="81643"/>
            <a:chOff x="7139031" y="5826580"/>
            <a:chExt cx="281763" cy="81643"/>
          </a:xfrm>
        </p:grpSpPr>
        <p:cxnSp>
          <p:nvCxnSpPr>
            <p:cNvPr id="122" name="Connecteur droit 121">
              <a:extLst>
                <a:ext uri="{FF2B5EF4-FFF2-40B4-BE49-F238E27FC236}">
                  <a16:creationId xmlns="" xmlns:a16="http://schemas.microsoft.com/office/drawing/2014/main" id="{79401F57-ECA6-6220-2369-8600621AA4AF}"/>
                </a:ext>
              </a:extLst>
            </p:cNvPr>
            <p:cNvCxnSpPr>
              <a:cxnSpLocks/>
            </p:cNvCxnSpPr>
            <p:nvPr/>
          </p:nvCxnSpPr>
          <p:spPr>
            <a:xfrm>
              <a:off x="7139031" y="5867401"/>
              <a:ext cx="28176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23" name="Rectangle 122">
              <a:extLst>
                <a:ext uri="{FF2B5EF4-FFF2-40B4-BE49-F238E27FC236}">
                  <a16:creationId xmlns="" xmlns:a16="http://schemas.microsoft.com/office/drawing/2014/main" id="{9C311D7C-8424-8C3E-B757-F994F39CB3AC}"/>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7" name="Groupe 126">
            <a:extLst>
              <a:ext uri="{FF2B5EF4-FFF2-40B4-BE49-F238E27FC236}">
                <a16:creationId xmlns="" xmlns:a16="http://schemas.microsoft.com/office/drawing/2014/main" id="{9EF76EE6-7973-7F21-E74B-5280371D776A}"/>
              </a:ext>
            </a:extLst>
          </p:cNvPr>
          <p:cNvGrpSpPr/>
          <p:nvPr/>
        </p:nvGrpSpPr>
        <p:grpSpPr>
          <a:xfrm>
            <a:off x="4826524" y="3316399"/>
            <a:ext cx="235670" cy="81643"/>
            <a:chOff x="7174585" y="5826580"/>
            <a:chExt cx="235670" cy="81643"/>
          </a:xfrm>
        </p:grpSpPr>
        <p:cxnSp>
          <p:nvCxnSpPr>
            <p:cNvPr id="128" name="Connecteur droit 127">
              <a:extLst>
                <a:ext uri="{FF2B5EF4-FFF2-40B4-BE49-F238E27FC236}">
                  <a16:creationId xmlns="" xmlns:a16="http://schemas.microsoft.com/office/drawing/2014/main" id="{BA10FDB8-613F-B72B-304D-08612D9B46BA}"/>
                </a:ext>
              </a:extLst>
            </p:cNvPr>
            <p:cNvCxnSpPr>
              <a:cxnSpLocks/>
            </p:cNvCxnSpPr>
            <p:nvPr/>
          </p:nvCxnSpPr>
          <p:spPr>
            <a:xfrm>
              <a:off x="7174585" y="5867401"/>
              <a:ext cx="235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29" name="Rectangle 128">
              <a:extLst>
                <a:ext uri="{FF2B5EF4-FFF2-40B4-BE49-F238E27FC236}">
                  <a16:creationId xmlns="" xmlns:a16="http://schemas.microsoft.com/office/drawing/2014/main" id="{A5D66570-7CC5-902B-5392-075D69B52A0C}"/>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2" name="Groupe 131">
            <a:extLst>
              <a:ext uri="{FF2B5EF4-FFF2-40B4-BE49-F238E27FC236}">
                <a16:creationId xmlns="" xmlns:a16="http://schemas.microsoft.com/office/drawing/2014/main" id="{E8504C15-3BF6-0814-6D17-D160BA26543C}"/>
              </a:ext>
            </a:extLst>
          </p:cNvPr>
          <p:cNvGrpSpPr/>
          <p:nvPr/>
        </p:nvGrpSpPr>
        <p:grpSpPr>
          <a:xfrm>
            <a:off x="4834160" y="2922838"/>
            <a:ext cx="235670" cy="81643"/>
            <a:chOff x="7174585" y="5826580"/>
            <a:chExt cx="235670" cy="81643"/>
          </a:xfrm>
        </p:grpSpPr>
        <p:cxnSp>
          <p:nvCxnSpPr>
            <p:cNvPr id="133" name="Connecteur droit 132">
              <a:extLst>
                <a:ext uri="{FF2B5EF4-FFF2-40B4-BE49-F238E27FC236}">
                  <a16:creationId xmlns="" xmlns:a16="http://schemas.microsoft.com/office/drawing/2014/main" id="{0D9F2014-F131-8E5A-BC66-A95BEAFCDAA5}"/>
                </a:ext>
              </a:extLst>
            </p:cNvPr>
            <p:cNvCxnSpPr>
              <a:cxnSpLocks/>
            </p:cNvCxnSpPr>
            <p:nvPr/>
          </p:nvCxnSpPr>
          <p:spPr>
            <a:xfrm>
              <a:off x="7174585" y="5867401"/>
              <a:ext cx="235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4" name="Rectangle 133">
              <a:extLst>
                <a:ext uri="{FF2B5EF4-FFF2-40B4-BE49-F238E27FC236}">
                  <a16:creationId xmlns="" xmlns:a16="http://schemas.microsoft.com/office/drawing/2014/main" id="{B6922D71-3382-CA4C-0CB9-463FFEAE2026}"/>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e 134">
            <a:extLst>
              <a:ext uri="{FF2B5EF4-FFF2-40B4-BE49-F238E27FC236}">
                <a16:creationId xmlns="" xmlns:a16="http://schemas.microsoft.com/office/drawing/2014/main" id="{CC22A953-682F-09BB-9ED4-29A382DE779A}"/>
              </a:ext>
            </a:extLst>
          </p:cNvPr>
          <p:cNvGrpSpPr/>
          <p:nvPr/>
        </p:nvGrpSpPr>
        <p:grpSpPr>
          <a:xfrm>
            <a:off x="4871864" y="3103260"/>
            <a:ext cx="235670" cy="81643"/>
            <a:chOff x="7174585" y="5826580"/>
            <a:chExt cx="235670" cy="81643"/>
          </a:xfrm>
        </p:grpSpPr>
        <p:cxnSp>
          <p:nvCxnSpPr>
            <p:cNvPr id="136" name="Connecteur droit 135">
              <a:extLst>
                <a:ext uri="{FF2B5EF4-FFF2-40B4-BE49-F238E27FC236}">
                  <a16:creationId xmlns="" xmlns:a16="http://schemas.microsoft.com/office/drawing/2014/main" id="{D2A6FAAE-6377-B43A-7A05-47F2B6976326}"/>
                </a:ext>
              </a:extLst>
            </p:cNvPr>
            <p:cNvCxnSpPr>
              <a:cxnSpLocks/>
            </p:cNvCxnSpPr>
            <p:nvPr/>
          </p:nvCxnSpPr>
          <p:spPr>
            <a:xfrm>
              <a:off x="7174585" y="5867401"/>
              <a:ext cx="235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37" name="Rectangle 136">
              <a:extLst>
                <a:ext uri="{FF2B5EF4-FFF2-40B4-BE49-F238E27FC236}">
                  <a16:creationId xmlns="" xmlns:a16="http://schemas.microsoft.com/office/drawing/2014/main" id="{299EA2B1-DAEB-4E6E-DBBE-5905A0FA45C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0" name="Groupe 139">
            <a:extLst>
              <a:ext uri="{FF2B5EF4-FFF2-40B4-BE49-F238E27FC236}">
                <a16:creationId xmlns="" xmlns:a16="http://schemas.microsoft.com/office/drawing/2014/main" id="{3B045105-D892-B43F-EB0D-0193E29ED7D7}"/>
              </a:ext>
            </a:extLst>
          </p:cNvPr>
          <p:cNvGrpSpPr/>
          <p:nvPr/>
        </p:nvGrpSpPr>
        <p:grpSpPr>
          <a:xfrm>
            <a:off x="4864231" y="2484776"/>
            <a:ext cx="183823" cy="81643"/>
            <a:chOff x="7201256" y="5826580"/>
            <a:chExt cx="183823" cy="81643"/>
          </a:xfrm>
        </p:grpSpPr>
        <p:cxnSp>
          <p:nvCxnSpPr>
            <p:cNvPr id="141" name="Connecteur droit 140">
              <a:extLst>
                <a:ext uri="{FF2B5EF4-FFF2-40B4-BE49-F238E27FC236}">
                  <a16:creationId xmlns="" xmlns:a16="http://schemas.microsoft.com/office/drawing/2014/main" id="{AB973254-5D3D-84F0-C953-BDDDDCE308DD}"/>
                </a:ext>
              </a:extLst>
            </p:cNvPr>
            <p:cNvCxnSpPr>
              <a:cxnSpLocks/>
            </p:cNvCxnSpPr>
            <p:nvPr/>
          </p:nvCxnSpPr>
          <p:spPr>
            <a:xfrm>
              <a:off x="7201256" y="5867401"/>
              <a:ext cx="18382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2" name="Rectangle 141">
              <a:extLst>
                <a:ext uri="{FF2B5EF4-FFF2-40B4-BE49-F238E27FC236}">
                  <a16:creationId xmlns="" xmlns:a16="http://schemas.microsoft.com/office/drawing/2014/main" id="{E6F17D89-0B4F-D70D-7735-BE40F9402196}"/>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5" name="Groupe 144">
            <a:extLst>
              <a:ext uri="{FF2B5EF4-FFF2-40B4-BE49-F238E27FC236}">
                <a16:creationId xmlns="" xmlns:a16="http://schemas.microsoft.com/office/drawing/2014/main" id="{A4E1951F-E5B3-26E6-3485-4FE5AC80BEE5}"/>
              </a:ext>
            </a:extLst>
          </p:cNvPr>
          <p:cNvGrpSpPr/>
          <p:nvPr/>
        </p:nvGrpSpPr>
        <p:grpSpPr>
          <a:xfrm>
            <a:off x="4864231" y="1897194"/>
            <a:ext cx="183823" cy="81643"/>
            <a:chOff x="7201256" y="5826580"/>
            <a:chExt cx="183823" cy="81643"/>
          </a:xfrm>
        </p:grpSpPr>
        <p:cxnSp>
          <p:nvCxnSpPr>
            <p:cNvPr id="146" name="Connecteur droit 145">
              <a:extLst>
                <a:ext uri="{FF2B5EF4-FFF2-40B4-BE49-F238E27FC236}">
                  <a16:creationId xmlns="" xmlns:a16="http://schemas.microsoft.com/office/drawing/2014/main" id="{DED68C12-F405-A197-46A6-F99959CA4E65}"/>
                </a:ext>
              </a:extLst>
            </p:cNvPr>
            <p:cNvCxnSpPr>
              <a:cxnSpLocks/>
            </p:cNvCxnSpPr>
            <p:nvPr/>
          </p:nvCxnSpPr>
          <p:spPr>
            <a:xfrm>
              <a:off x="7201256" y="5867401"/>
              <a:ext cx="18382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47" name="Rectangle 146">
              <a:extLst>
                <a:ext uri="{FF2B5EF4-FFF2-40B4-BE49-F238E27FC236}">
                  <a16:creationId xmlns="" xmlns:a16="http://schemas.microsoft.com/office/drawing/2014/main" id="{8A2749DE-4A61-5EA9-7D93-289A58317238}"/>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8" name="Groupe 147">
            <a:extLst>
              <a:ext uri="{FF2B5EF4-FFF2-40B4-BE49-F238E27FC236}">
                <a16:creationId xmlns="" xmlns:a16="http://schemas.microsoft.com/office/drawing/2014/main" id="{8DF9C753-1E83-26E9-035C-D294E92990CA}"/>
              </a:ext>
            </a:extLst>
          </p:cNvPr>
          <p:cNvGrpSpPr/>
          <p:nvPr/>
        </p:nvGrpSpPr>
        <p:grpSpPr>
          <a:xfrm>
            <a:off x="4699570" y="2141492"/>
            <a:ext cx="235670" cy="81643"/>
            <a:chOff x="7174585" y="5826580"/>
            <a:chExt cx="235670" cy="81643"/>
          </a:xfrm>
        </p:grpSpPr>
        <p:cxnSp>
          <p:nvCxnSpPr>
            <p:cNvPr id="149" name="Connecteur droit 148">
              <a:extLst>
                <a:ext uri="{FF2B5EF4-FFF2-40B4-BE49-F238E27FC236}">
                  <a16:creationId xmlns="" xmlns:a16="http://schemas.microsoft.com/office/drawing/2014/main" id="{3468CB4C-A774-6324-8E82-411A7FF292D3}"/>
                </a:ext>
              </a:extLst>
            </p:cNvPr>
            <p:cNvCxnSpPr>
              <a:cxnSpLocks/>
            </p:cNvCxnSpPr>
            <p:nvPr/>
          </p:nvCxnSpPr>
          <p:spPr>
            <a:xfrm>
              <a:off x="7174585" y="5867401"/>
              <a:ext cx="235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0" name="Rectangle 149">
              <a:extLst>
                <a:ext uri="{FF2B5EF4-FFF2-40B4-BE49-F238E27FC236}">
                  <a16:creationId xmlns="" xmlns:a16="http://schemas.microsoft.com/office/drawing/2014/main" id="{D39F9BA9-21C7-99AE-9040-FB410F6109E3}"/>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1" name="Groupe 150">
            <a:extLst>
              <a:ext uri="{FF2B5EF4-FFF2-40B4-BE49-F238E27FC236}">
                <a16:creationId xmlns="" xmlns:a16="http://schemas.microsoft.com/office/drawing/2014/main" id="{1EB6A931-B7C7-5A48-E5BA-1D80D10C53F1}"/>
              </a:ext>
            </a:extLst>
          </p:cNvPr>
          <p:cNvGrpSpPr/>
          <p:nvPr/>
        </p:nvGrpSpPr>
        <p:grpSpPr>
          <a:xfrm>
            <a:off x="5030019" y="2265345"/>
            <a:ext cx="235670" cy="81643"/>
            <a:chOff x="7174585" y="5826580"/>
            <a:chExt cx="235670" cy="81643"/>
          </a:xfrm>
        </p:grpSpPr>
        <p:cxnSp>
          <p:nvCxnSpPr>
            <p:cNvPr id="152" name="Connecteur droit 151">
              <a:extLst>
                <a:ext uri="{FF2B5EF4-FFF2-40B4-BE49-F238E27FC236}">
                  <a16:creationId xmlns="" xmlns:a16="http://schemas.microsoft.com/office/drawing/2014/main" id="{80D372A6-E0DC-2A84-EB06-26B917794BF9}"/>
                </a:ext>
              </a:extLst>
            </p:cNvPr>
            <p:cNvCxnSpPr>
              <a:cxnSpLocks/>
            </p:cNvCxnSpPr>
            <p:nvPr/>
          </p:nvCxnSpPr>
          <p:spPr>
            <a:xfrm>
              <a:off x="7174585" y="5867401"/>
              <a:ext cx="235670"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3" name="Rectangle 152">
              <a:extLst>
                <a:ext uri="{FF2B5EF4-FFF2-40B4-BE49-F238E27FC236}">
                  <a16:creationId xmlns="" xmlns:a16="http://schemas.microsoft.com/office/drawing/2014/main" id="{8410E0DA-84C3-68AE-43AD-5C783128F5E3}"/>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5" name="Groupe 154">
            <a:extLst>
              <a:ext uri="{FF2B5EF4-FFF2-40B4-BE49-F238E27FC236}">
                <a16:creationId xmlns="" xmlns:a16="http://schemas.microsoft.com/office/drawing/2014/main" id="{1EBB2C4B-B306-51D4-D23A-122A236198B1}"/>
              </a:ext>
            </a:extLst>
          </p:cNvPr>
          <p:cNvGrpSpPr/>
          <p:nvPr/>
        </p:nvGrpSpPr>
        <p:grpSpPr>
          <a:xfrm>
            <a:off x="4799856" y="5040072"/>
            <a:ext cx="281763" cy="81643"/>
            <a:chOff x="7139031" y="5826580"/>
            <a:chExt cx="281763" cy="81643"/>
          </a:xfrm>
        </p:grpSpPr>
        <p:cxnSp>
          <p:nvCxnSpPr>
            <p:cNvPr id="156" name="Connecteur droit 155">
              <a:extLst>
                <a:ext uri="{FF2B5EF4-FFF2-40B4-BE49-F238E27FC236}">
                  <a16:creationId xmlns="" xmlns:a16="http://schemas.microsoft.com/office/drawing/2014/main" id="{54671DF4-60CF-AB2F-62ED-1282333CCBB9}"/>
                </a:ext>
              </a:extLst>
            </p:cNvPr>
            <p:cNvCxnSpPr>
              <a:cxnSpLocks/>
            </p:cNvCxnSpPr>
            <p:nvPr/>
          </p:nvCxnSpPr>
          <p:spPr>
            <a:xfrm>
              <a:off x="7139031" y="5867401"/>
              <a:ext cx="28176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57" name="Rectangle 156">
              <a:extLst>
                <a:ext uri="{FF2B5EF4-FFF2-40B4-BE49-F238E27FC236}">
                  <a16:creationId xmlns="" xmlns:a16="http://schemas.microsoft.com/office/drawing/2014/main" id="{B2605A7D-AFA6-50A0-C0F1-46614F41393F}"/>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8" name="Groupe 157">
            <a:extLst>
              <a:ext uri="{FF2B5EF4-FFF2-40B4-BE49-F238E27FC236}">
                <a16:creationId xmlns="" xmlns:a16="http://schemas.microsoft.com/office/drawing/2014/main" id="{0D0A1ECD-745C-1586-200F-4F255986333C}"/>
              </a:ext>
            </a:extLst>
          </p:cNvPr>
          <p:cNvGrpSpPr/>
          <p:nvPr/>
        </p:nvGrpSpPr>
        <p:grpSpPr>
          <a:xfrm>
            <a:off x="4799856" y="5188856"/>
            <a:ext cx="281763" cy="81643"/>
            <a:chOff x="7139031" y="5826580"/>
            <a:chExt cx="281763" cy="81643"/>
          </a:xfrm>
        </p:grpSpPr>
        <p:cxnSp>
          <p:nvCxnSpPr>
            <p:cNvPr id="159" name="Connecteur droit 158">
              <a:extLst>
                <a:ext uri="{FF2B5EF4-FFF2-40B4-BE49-F238E27FC236}">
                  <a16:creationId xmlns="" xmlns:a16="http://schemas.microsoft.com/office/drawing/2014/main" id="{25331A49-EB0F-B4FC-96ED-5E3E958E19B6}"/>
                </a:ext>
              </a:extLst>
            </p:cNvPr>
            <p:cNvCxnSpPr>
              <a:cxnSpLocks/>
            </p:cNvCxnSpPr>
            <p:nvPr/>
          </p:nvCxnSpPr>
          <p:spPr>
            <a:xfrm>
              <a:off x="7139031" y="5867401"/>
              <a:ext cx="281763" cy="0"/>
            </a:xfrm>
            <a:prstGeom prst="line">
              <a:avLst/>
            </a:prstGeom>
            <a:solidFill>
              <a:srgbClr val="D16923"/>
            </a:solidFill>
            <a:ln w="12700" cap="flat" cmpd="sng" algn="ctr">
              <a:solidFill>
                <a:schemeClr val="bg2"/>
              </a:solidFill>
              <a:prstDash val="solid"/>
              <a:miter lim="800000"/>
              <a:headEnd type="none" w="med" len="med"/>
              <a:tailEnd type="none" w="med" len="med"/>
            </a:ln>
            <a:effectLst/>
          </p:spPr>
        </p:cxnSp>
        <p:sp>
          <p:nvSpPr>
            <p:cNvPr id="160" name="Rectangle 159">
              <a:extLst>
                <a:ext uri="{FF2B5EF4-FFF2-40B4-BE49-F238E27FC236}">
                  <a16:creationId xmlns="" xmlns:a16="http://schemas.microsoft.com/office/drawing/2014/main" id="{94589E0F-2D5F-AF7B-5F8C-29C633515C3F}"/>
                </a:ext>
              </a:extLst>
            </p:cNvPr>
            <p:cNvSpPr/>
            <p:nvPr/>
          </p:nvSpPr>
          <p:spPr>
            <a:xfrm>
              <a:off x="7259411" y="5826580"/>
              <a:ext cx="70757" cy="81643"/>
            </a:xfrm>
            <a:prstGeom prst="rect">
              <a:avLst/>
            </a:prstGeom>
            <a:solidFill>
              <a:schemeClr val="bg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 xmlns:a16="http://schemas.microsoft.com/office/drawing/2014/main" id="{808788C9-6578-898D-6A47-AD14A2EB867E}"/>
              </a:ext>
            </a:extLst>
          </p:cNvPr>
          <p:cNvSpPr/>
          <p:nvPr/>
        </p:nvSpPr>
        <p:spPr>
          <a:xfrm>
            <a:off x="4824706" y="5827565"/>
            <a:ext cx="543125" cy="2616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1</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sp>
        <p:nvSpPr>
          <p:cNvPr id="7" name="Rectangle 6">
            <a:extLst>
              <a:ext uri="{FF2B5EF4-FFF2-40B4-BE49-F238E27FC236}">
                <a16:creationId xmlns="" xmlns:a16="http://schemas.microsoft.com/office/drawing/2014/main" id="{31CCFB2F-A585-A656-1FEF-EFF2A39A4651}"/>
              </a:ext>
            </a:extLst>
          </p:cNvPr>
          <p:cNvSpPr/>
          <p:nvPr/>
        </p:nvSpPr>
        <p:spPr>
          <a:xfrm>
            <a:off x="5807968" y="5827565"/>
            <a:ext cx="543125" cy="2616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chemeClr val="tx1">
                    <a:lumMod val="65000"/>
                    <a:lumOff val="35000"/>
                  </a:schemeClr>
                </a:solidFill>
                <a:effectLst/>
                <a:uLnTx/>
                <a:uFillTx/>
                <a:cs typeface="Arial" panose="020B0604020202020204" pitchFamily="34" charset="0"/>
              </a:rPr>
              <a:t>10</a:t>
            </a:r>
            <a:endParaRPr kumimoji="0" lang="fr-FR" sz="1100" b="0" i="0" u="none" strike="noStrike" kern="0" cap="none" spc="0" normalizeH="0" baseline="0" noProof="0" dirty="0">
              <a:ln>
                <a:noFill/>
              </a:ln>
              <a:solidFill>
                <a:schemeClr val="tx1">
                  <a:lumMod val="65000"/>
                  <a:lumOff val="35000"/>
                </a:schemeClr>
              </a:solidFill>
              <a:effectLst/>
              <a:uLnTx/>
              <a:uFillTx/>
              <a:latin typeface="Calibri"/>
            </a:endParaRPr>
          </a:p>
        </p:txBody>
      </p:sp>
    </p:spTree>
    <p:extLst>
      <p:ext uri="{BB962C8B-B14F-4D97-AF65-F5344CB8AC3E}">
        <p14:creationId xmlns:p14="http://schemas.microsoft.com/office/powerpoint/2010/main" val="1469726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a:t>
            </a:r>
            <a:endParaRPr lang="fr-FR" dirty="0"/>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Tolérance</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B. C. Cho et al., ESMO</a:t>
            </a:r>
            <a:r>
              <a:rPr lang="fr-FR" baseline="30000" dirty="0"/>
              <a:t>® </a:t>
            </a:r>
            <a:r>
              <a:rPr lang="fr-FR" dirty="0"/>
              <a:t>2023, Abs. #LBA14</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11" name="Espace réservé du contenu 15">
            <a:extLst>
              <a:ext uri="{FF2B5EF4-FFF2-40B4-BE49-F238E27FC236}">
                <a16:creationId xmlns="" xmlns:a16="http://schemas.microsoft.com/office/drawing/2014/main" id="{F95160BA-2CF2-C16B-0D6C-2A77A33FF209}"/>
              </a:ext>
            </a:extLst>
          </p:cNvPr>
          <p:cNvSpPr txBox="1">
            <a:spLocks/>
          </p:cNvSpPr>
          <p:nvPr/>
        </p:nvSpPr>
        <p:spPr>
          <a:xfrm>
            <a:off x="8515664" y="1086537"/>
            <a:ext cx="3237908" cy="3613934"/>
          </a:xfrm>
          <a:prstGeom prst="rect">
            <a:avLst/>
          </a:prstGeom>
        </p:spPr>
        <p:txBody>
          <a:bodyPr vert="horz" lIns="91440" tIns="45720" rIns="91440" bIns="45720" rtlCol="0">
            <a:no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r>
              <a:rPr lang="fr-FR" sz="1400" dirty="0">
                <a:solidFill>
                  <a:schemeClr val="tx2"/>
                </a:solidFill>
              </a:rPr>
              <a:t>Profil de tolérance de </a:t>
            </a:r>
            <a:r>
              <a:rPr lang="fr-FR" sz="1400" dirty="0" err="1">
                <a:solidFill>
                  <a:schemeClr val="tx2"/>
                </a:solidFill>
              </a:rPr>
              <a:t>amivantamab</a:t>
            </a:r>
            <a:r>
              <a:rPr lang="fr-FR" sz="1400" dirty="0">
                <a:solidFill>
                  <a:schemeClr val="tx2"/>
                </a:solidFill>
              </a:rPr>
              <a:t> + </a:t>
            </a:r>
            <a:r>
              <a:rPr lang="fr-FR" sz="1400" dirty="0" err="1">
                <a:solidFill>
                  <a:schemeClr val="tx2"/>
                </a:solidFill>
              </a:rPr>
              <a:t>lazertinib</a:t>
            </a:r>
            <a:r>
              <a:rPr lang="fr-FR" sz="1400" dirty="0">
                <a:solidFill>
                  <a:schemeClr val="tx2"/>
                </a:solidFill>
              </a:rPr>
              <a:t> est identique aux autres données disponibles avec surtout des grades 1-2</a:t>
            </a:r>
          </a:p>
          <a:p>
            <a:pPr marL="231775" indent="-231775"/>
            <a:endParaRPr lang="fr-FR" sz="1400" dirty="0">
              <a:solidFill>
                <a:schemeClr val="tx2"/>
              </a:solidFill>
            </a:endParaRPr>
          </a:p>
          <a:p>
            <a:pPr marL="231775" indent="-231775"/>
            <a:r>
              <a:rPr lang="fr-FR" sz="1400" dirty="0">
                <a:solidFill>
                  <a:schemeClr val="tx2"/>
                </a:solidFill>
              </a:rPr>
              <a:t>Les </a:t>
            </a:r>
            <a:r>
              <a:rPr lang="fr-FR" sz="1400" dirty="0" err="1">
                <a:solidFill>
                  <a:schemeClr val="tx2"/>
                </a:solidFill>
              </a:rPr>
              <a:t>EIs</a:t>
            </a:r>
            <a:r>
              <a:rPr lang="fr-FR" sz="1400" dirty="0">
                <a:solidFill>
                  <a:schemeClr val="tx2"/>
                </a:solidFill>
              </a:rPr>
              <a:t> liés à l'</a:t>
            </a:r>
            <a:r>
              <a:rPr lang="fr-FR" sz="1400" i="1" dirty="0">
                <a:solidFill>
                  <a:schemeClr val="tx2"/>
                </a:solidFill>
              </a:rPr>
              <a:t>EGFR</a:t>
            </a:r>
            <a:r>
              <a:rPr lang="fr-FR" sz="1400" dirty="0">
                <a:solidFill>
                  <a:schemeClr val="tx2"/>
                </a:solidFill>
              </a:rPr>
              <a:t> et à </a:t>
            </a:r>
            <a:r>
              <a:rPr lang="fr-FR" sz="1400" i="1" dirty="0">
                <a:solidFill>
                  <a:schemeClr val="tx2"/>
                </a:solidFill>
              </a:rPr>
              <a:t>MET </a:t>
            </a:r>
            <a:r>
              <a:rPr lang="fr-FR" sz="1400" dirty="0">
                <a:solidFill>
                  <a:schemeClr val="tx2"/>
                </a:solidFill>
              </a:rPr>
              <a:t>étaient plus nombreux dans le groupe </a:t>
            </a:r>
            <a:r>
              <a:rPr lang="fr-FR" sz="1400" dirty="0" err="1">
                <a:solidFill>
                  <a:schemeClr val="tx2"/>
                </a:solidFill>
              </a:rPr>
              <a:t>amivantamab</a:t>
            </a:r>
            <a:r>
              <a:rPr lang="fr-FR" sz="1400" dirty="0">
                <a:solidFill>
                  <a:schemeClr val="tx2"/>
                </a:solidFill>
              </a:rPr>
              <a:t> + </a:t>
            </a:r>
            <a:r>
              <a:rPr lang="fr-FR" sz="1400" dirty="0" err="1">
                <a:solidFill>
                  <a:schemeClr val="tx2"/>
                </a:solidFill>
              </a:rPr>
              <a:t>lazertinib</a:t>
            </a:r>
            <a:r>
              <a:rPr lang="fr-FR" sz="1400" dirty="0">
                <a:solidFill>
                  <a:schemeClr val="tx2"/>
                </a:solidFill>
              </a:rPr>
              <a:t>, à l'exception de la diarrhée, qui était plus fréquente dans le groupe osimertinib.</a:t>
            </a:r>
          </a:p>
          <a:p>
            <a:pPr marL="231775" indent="-231775"/>
            <a:endParaRPr lang="fr-FR" sz="1400" dirty="0">
              <a:solidFill>
                <a:schemeClr val="tx2"/>
              </a:solidFill>
            </a:endParaRPr>
          </a:p>
          <a:p>
            <a:pPr marL="231775" indent="-231775"/>
            <a:r>
              <a:rPr lang="fr-FR" sz="1400" dirty="0">
                <a:solidFill>
                  <a:schemeClr val="tx2"/>
                </a:solidFill>
              </a:rPr>
              <a:t>L'incidence des </a:t>
            </a:r>
            <a:r>
              <a:rPr lang="fr-FR" sz="1400" dirty="0" err="1">
                <a:solidFill>
                  <a:schemeClr val="tx2"/>
                </a:solidFill>
              </a:rPr>
              <a:t>EIs</a:t>
            </a:r>
            <a:r>
              <a:rPr lang="fr-FR" sz="1400" dirty="0">
                <a:solidFill>
                  <a:schemeClr val="tx2"/>
                </a:solidFill>
              </a:rPr>
              <a:t> de grade 4-5 était faible et comparable entre les bras.</a:t>
            </a:r>
          </a:p>
          <a:p>
            <a:pPr marL="231775" indent="-231775"/>
            <a:endParaRPr lang="fr-FR" sz="1400" dirty="0">
              <a:solidFill>
                <a:schemeClr val="tx2"/>
              </a:solidFill>
            </a:endParaRPr>
          </a:p>
          <a:p>
            <a:pPr marL="231775" indent="-231775"/>
            <a:r>
              <a:rPr lang="fr-FR" sz="1400" dirty="0">
                <a:solidFill>
                  <a:schemeClr val="tx2"/>
                </a:solidFill>
              </a:rPr>
              <a:t>Les taux d'ILD/pneumonie sont restés faibles (-3 % dans les deux groupes).</a:t>
            </a:r>
          </a:p>
        </p:txBody>
      </p:sp>
      <p:grpSp>
        <p:nvGrpSpPr>
          <p:cNvPr id="19" name="Groupe 18">
            <a:extLst>
              <a:ext uri="{FF2B5EF4-FFF2-40B4-BE49-F238E27FC236}">
                <a16:creationId xmlns="" xmlns:a16="http://schemas.microsoft.com/office/drawing/2014/main" id="{E0429D7A-6A8F-6D3F-0CA1-1B6AD99A6027}"/>
              </a:ext>
            </a:extLst>
          </p:cNvPr>
          <p:cNvGrpSpPr/>
          <p:nvPr/>
        </p:nvGrpSpPr>
        <p:grpSpPr>
          <a:xfrm>
            <a:off x="1089974" y="4921249"/>
            <a:ext cx="2198914" cy="815608"/>
            <a:chOff x="5239657" y="5021944"/>
            <a:chExt cx="2198914" cy="815608"/>
          </a:xfrm>
        </p:grpSpPr>
        <p:sp>
          <p:nvSpPr>
            <p:cNvPr id="14" name="ZoneTexte 13">
              <a:extLst>
                <a:ext uri="{FF2B5EF4-FFF2-40B4-BE49-F238E27FC236}">
                  <a16:creationId xmlns="" xmlns:a16="http://schemas.microsoft.com/office/drawing/2014/main" id="{0BC5013F-C650-3D17-640C-E1931E577BB3}"/>
                </a:ext>
              </a:extLst>
            </p:cNvPr>
            <p:cNvSpPr txBox="1"/>
            <p:nvPr/>
          </p:nvSpPr>
          <p:spPr>
            <a:xfrm>
              <a:off x="5304971" y="5021944"/>
              <a:ext cx="2133600" cy="815608"/>
            </a:xfrm>
            <a:prstGeom prst="rect">
              <a:avLst/>
            </a:prstGeom>
            <a:noFill/>
          </p:spPr>
          <p:txBody>
            <a:bodyPr wrap="square" rtlCol="0">
              <a:spAutoFit/>
            </a:bodyPr>
            <a:lstStyle/>
            <a:p>
              <a:pPr>
                <a:spcAft>
                  <a:spcPts val="600"/>
                </a:spcAft>
              </a:pPr>
              <a:r>
                <a:rPr lang="fr-FR" sz="800" b="1" dirty="0" err="1">
                  <a:latin typeface="+mj-lt"/>
                  <a:cs typeface="Arial" panose="020B0604020202020204" pitchFamily="34" charset="0"/>
                </a:rPr>
                <a:t>Amivantamab</a:t>
              </a:r>
              <a:r>
                <a:rPr lang="fr-FR" sz="800" b="1" dirty="0">
                  <a:latin typeface="+mj-lt"/>
                  <a:cs typeface="Arial" panose="020B0604020202020204" pitchFamily="34" charset="0"/>
                </a:rPr>
                <a:t> + </a:t>
              </a:r>
              <a:r>
                <a:rPr lang="fr-FR" sz="800" b="1" dirty="0" err="1">
                  <a:latin typeface="+mj-lt"/>
                  <a:cs typeface="Arial" panose="020B0604020202020204" pitchFamily="34" charset="0"/>
                </a:rPr>
                <a:t>Lazertinib</a:t>
              </a:r>
              <a:r>
                <a:rPr lang="fr-FR" sz="800" b="1" dirty="0">
                  <a:latin typeface="+mj-lt"/>
                  <a:cs typeface="Arial" panose="020B0604020202020204" pitchFamily="34" charset="0"/>
                </a:rPr>
                <a:t> : grade 1-2</a:t>
              </a:r>
            </a:p>
            <a:p>
              <a:pPr>
                <a:spcAft>
                  <a:spcPts val="600"/>
                </a:spcAft>
              </a:pPr>
              <a:r>
                <a:rPr lang="fr-FR" sz="800" b="1" dirty="0" err="1">
                  <a:latin typeface="+mj-lt"/>
                  <a:cs typeface="Arial" panose="020B0604020202020204" pitchFamily="34" charset="0"/>
                </a:rPr>
                <a:t>Amivantamab</a:t>
              </a:r>
              <a:r>
                <a:rPr lang="fr-FR" sz="800" b="1" dirty="0">
                  <a:latin typeface="+mj-lt"/>
                  <a:cs typeface="Arial" panose="020B0604020202020204" pitchFamily="34" charset="0"/>
                </a:rPr>
                <a:t> + </a:t>
              </a:r>
              <a:r>
                <a:rPr lang="fr-FR" sz="800" b="1" dirty="0" err="1">
                  <a:latin typeface="+mj-lt"/>
                  <a:cs typeface="Arial" panose="020B0604020202020204" pitchFamily="34" charset="0"/>
                </a:rPr>
                <a:t>Lazertinib</a:t>
              </a:r>
              <a:r>
                <a:rPr lang="fr-FR" sz="800" b="1" dirty="0">
                  <a:latin typeface="+mj-lt"/>
                  <a:cs typeface="Arial" panose="020B0604020202020204" pitchFamily="34" charset="0"/>
                </a:rPr>
                <a:t> : grade ≥ 3</a:t>
              </a:r>
            </a:p>
            <a:p>
              <a:pPr>
                <a:spcAft>
                  <a:spcPts val="600"/>
                </a:spcAft>
              </a:pPr>
              <a:r>
                <a:rPr lang="fr-FR" sz="800" b="1" dirty="0" err="1"/>
                <a:t>Osimertinib</a:t>
              </a:r>
              <a:r>
                <a:rPr lang="fr-FR" sz="800" b="1" dirty="0"/>
                <a:t> : </a:t>
              </a:r>
              <a:r>
                <a:rPr lang="fr-FR" sz="800" b="1" dirty="0">
                  <a:latin typeface="+mj-lt"/>
                  <a:cs typeface="Arial" panose="020B0604020202020204" pitchFamily="34" charset="0"/>
                </a:rPr>
                <a:t>grade 1-2</a:t>
              </a:r>
            </a:p>
            <a:p>
              <a:pPr>
                <a:spcAft>
                  <a:spcPts val="600"/>
                </a:spcAft>
              </a:pPr>
              <a:r>
                <a:rPr lang="fr-FR" sz="800" b="1" dirty="0" err="1"/>
                <a:t>Osimertinib</a:t>
              </a:r>
              <a:r>
                <a:rPr lang="fr-FR" sz="800" b="1" dirty="0"/>
                <a:t> : </a:t>
              </a:r>
              <a:r>
                <a:rPr lang="fr-FR" sz="800" b="1" dirty="0">
                  <a:latin typeface="+mj-lt"/>
                  <a:cs typeface="Arial" panose="020B0604020202020204" pitchFamily="34" charset="0"/>
                </a:rPr>
                <a:t>grade ≥ 3</a:t>
              </a:r>
            </a:p>
          </p:txBody>
        </p:sp>
        <p:sp>
          <p:nvSpPr>
            <p:cNvPr id="15" name="Rectangle 14">
              <a:extLst>
                <a:ext uri="{FF2B5EF4-FFF2-40B4-BE49-F238E27FC236}">
                  <a16:creationId xmlns="" xmlns:a16="http://schemas.microsoft.com/office/drawing/2014/main" id="{4DFF515F-9971-DE08-15EC-CC801B417ED3}"/>
                </a:ext>
              </a:extLst>
            </p:cNvPr>
            <p:cNvSpPr/>
            <p:nvPr/>
          </p:nvSpPr>
          <p:spPr>
            <a:xfrm>
              <a:off x="5239657" y="5080000"/>
              <a:ext cx="101600" cy="1016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 xmlns:a16="http://schemas.microsoft.com/office/drawing/2014/main" id="{4479EDC9-B175-2328-6E54-9D49DF8BC5D2}"/>
                </a:ext>
              </a:extLst>
            </p:cNvPr>
            <p:cNvSpPr/>
            <p:nvPr/>
          </p:nvSpPr>
          <p:spPr>
            <a:xfrm>
              <a:off x="5239657" y="5278104"/>
              <a:ext cx="101600" cy="1016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 xmlns:a16="http://schemas.microsoft.com/office/drawing/2014/main" id="{A53813D5-9673-FE9E-B936-78045ABDD271}"/>
                </a:ext>
              </a:extLst>
            </p:cNvPr>
            <p:cNvSpPr/>
            <p:nvPr/>
          </p:nvSpPr>
          <p:spPr>
            <a:xfrm>
              <a:off x="5239657" y="5476208"/>
              <a:ext cx="101600" cy="101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 xmlns:a16="http://schemas.microsoft.com/office/drawing/2014/main" id="{13AD8C82-CF60-8DF0-E841-F1D38A470C8E}"/>
                </a:ext>
              </a:extLst>
            </p:cNvPr>
            <p:cNvSpPr/>
            <p:nvPr/>
          </p:nvSpPr>
          <p:spPr>
            <a:xfrm>
              <a:off x="5239657" y="5674312"/>
              <a:ext cx="101600" cy="1016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6" name="Tableau 25">
            <a:extLst>
              <a:ext uri="{FF2B5EF4-FFF2-40B4-BE49-F238E27FC236}">
                <a16:creationId xmlns="" xmlns:a16="http://schemas.microsoft.com/office/drawing/2014/main" id="{5442FDBB-67DB-2235-80BE-6149EF302E54}"/>
              </a:ext>
            </a:extLst>
          </p:cNvPr>
          <p:cNvGraphicFramePr>
            <a:graphicFrameLocks noGrp="1"/>
          </p:cNvGraphicFramePr>
          <p:nvPr>
            <p:extLst>
              <p:ext uri="{D42A27DB-BD31-4B8C-83A1-F6EECF244321}">
                <p14:modId xmlns:p14="http://schemas.microsoft.com/office/powerpoint/2010/main" val="4222415890"/>
              </p:ext>
            </p:extLst>
          </p:nvPr>
        </p:nvGraphicFramePr>
        <p:xfrm>
          <a:off x="1839646" y="1337732"/>
          <a:ext cx="2887802" cy="4381492"/>
        </p:xfrm>
        <a:graphic>
          <a:graphicData uri="http://schemas.openxmlformats.org/drawingml/2006/table">
            <a:tbl>
              <a:tblPr firstRow="1" bandRow="1"/>
              <a:tblGrid>
                <a:gridCol w="1192289">
                  <a:extLst>
                    <a:ext uri="{9D8B030D-6E8A-4147-A177-3AD203B41FA5}">
                      <a16:colId xmlns="" xmlns:a16="http://schemas.microsoft.com/office/drawing/2014/main" val="20000"/>
                    </a:ext>
                  </a:extLst>
                </a:gridCol>
                <a:gridCol w="1695513">
                  <a:extLst>
                    <a:ext uri="{9D8B030D-6E8A-4147-A177-3AD203B41FA5}">
                      <a16:colId xmlns="" xmlns:a16="http://schemas.microsoft.com/office/drawing/2014/main" val="1680805738"/>
                    </a:ext>
                  </a:extLst>
                </a:gridCol>
              </a:tblGrid>
              <a:tr h="42950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r>
                        <a:rPr lang="fr-FR" sz="1000" b="1" i="0" dirty="0">
                          <a:solidFill>
                            <a:schemeClr val="tx2"/>
                          </a:solidFill>
                          <a:latin typeface="Century Gothic" panose="020B0502020202020204" pitchFamily="34" charset="0"/>
                          <a:cs typeface="Arial" panose="020B0604020202020204" pitchFamily="34" charset="0"/>
                        </a:rPr>
                        <a:t>Effets indésirables les plus fréquents (≥ 20 %) </a:t>
                      </a:r>
                    </a:p>
                    <a:p>
                      <a:pPr algn="l">
                        <a:spcBef>
                          <a:spcPts val="0"/>
                        </a:spcBef>
                      </a:pPr>
                      <a:r>
                        <a:rPr lang="fr-FR" sz="1000" b="1" i="0" dirty="0">
                          <a:solidFill>
                            <a:schemeClr val="tx2"/>
                          </a:solidFill>
                          <a:latin typeface="Century Gothic" panose="020B0502020202020204" pitchFamily="34" charset="0"/>
                          <a:cs typeface="Arial" panose="020B0604020202020204" pitchFamily="34" charset="0"/>
                        </a:rPr>
                        <a:t>par terme préféré, n (%)</a:t>
                      </a:r>
                    </a:p>
                  </a:txBody>
                  <a:tcPr marL="92467" marR="92467" marT="46234" marB="46234">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Bef>
                          <a:spcPts val="0"/>
                        </a:spcBef>
                      </a:pPr>
                      <a:endParaRPr lang="fr-FR" sz="1100" b="1" i="0" dirty="0">
                        <a:solidFill>
                          <a:schemeClr val="tx2"/>
                        </a:solidFill>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3146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000" b="0" i="0" dirty="0">
                          <a:solidFill>
                            <a:schemeClr val="tx2"/>
                          </a:solidFill>
                          <a:latin typeface="Century Gothic" panose="020B0502020202020204" pitchFamily="34" charset="0"/>
                          <a:cs typeface="Arial" panose="020B0604020202020204" pitchFamily="34" charset="0"/>
                        </a:rPr>
                        <a:t>Reliés à l’inhibition de </a:t>
                      </a:r>
                      <a:r>
                        <a:rPr lang="fr-FR" sz="1000" b="0" i="1" dirty="0">
                          <a:solidFill>
                            <a:schemeClr val="tx2"/>
                          </a:solidFill>
                          <a:latin typeface="Century Gothic" panose="020B0502020202020204" pitchFamily="34" charset="0"/>
                          <a:cs typeface="Arial" panose="020B0604020202020204" pitchFamily="34" charset="0"/>
                        </a:rPr>
                        <a:t>l’EGFR</a:t>
                      </a:r>
                    </a:p>
                  </a:txBody>
                  <a:tcPr marL="81910" marR="27304" marT="46234" marB="46234">
                    <a:lnL w="1270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Paronychie</a:t>
                      </a:r>
                    </a:p>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Rash</a:t>
                      </a:r>
                    </a:p>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Diarrhée</a:t>
                      </a:r>
                    </a:p>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Dermatite </a:t>
                      </a:r>
                      <a:r>
                        <a:rPr lang="fr-FR" sz="1000" b="0" i="0" dirty="0" err="1">
                          <a:solidFill>
                            <a:schemeClr val="tx2"/>
                          </a:solidFill>
                          <a:latin typeface="Century Gothic" panose="020B0502020202020204" pitchFamily="34" charset="0"/>
                          <a:cs typeface="Arial" panose="020B0604020202020204" pitchFamily="34" charset="0"/>
                        </a:rPr>
                        <a:t>acnéïforme</a:t>
                      </a:r>
                      <a:endParaRPr lang="fr-FR" sz="1000" b="0" i="0" dirty="0">
                        <a:solidFill>
                          <a:schemeClr val="tx2"/>
                        </a:solidFill>
                        <a:latin typeface="Century Gothic" panose="020B0502020202020204" pitchFamily="34" charset="0"/>
                        <a:cs typeface="Arial" panose="020B0604020202020204" pitchFamily="34" charset="0"/>
                      </a:endParaRPr>
                    </a:p>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Stomatite</a:t>
                      </a:r>
                    </a:p>
                    <a:p>
                      <a:pPr algn="r">
                        <a:lnSpc>
                          <a:spcPts val="1640"/>
                        </a:lnSpc>
                        <a:spcBef>
                          <a:spcPts val="0"/>
                        </a:spcBef>
                      </a:pPr>
                      <a:r>
                        <a:rPr lang="fr-FR" sz="1000" b="0" i="0" dirty="0">
                          <a:solidFill>
                            <a:schemeClr val="tx2"/>
                          </a:solidFill>
                          <a:latin typeface="Century Gothic" panose="020B0502020202020204" pitchFamily="34" charset="0"/>
                          <a:cs typeface="Arial" panose="020B0604020202020204" pitchFamily="34" charset="0"/>
                        </a:rPr>
                        <a:t>Prurit</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908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000" b="0" i="0" dirty="0" err="1">
                          <a:solidFill>
                            <a:schemeClr val="tx2"/>
                          </a:solidFill>
                          <a:latin typeface="Century Gothic" panose="020B0502020202020204" pitchFamily="34" charset="0"/>
                        </a:rPr>
                        <a:t>Relié</a:t>
                      </a:r>
                      <a:r>
                        <a:rPr lang="en-US" sz="1000" b="0" i="0" dirty="0">
                          <a:solidFill>
                            <a:schemeClr val="tx2"/>
                          </a:solidFill>
                          <a:latin typeface="Century Gothic" panose="020B0502020202020204" pitchFamily="34" charset="0"/>
                        </a:rPr>
                        <a:t> à </a:t>
                      </a:r>
                      <a:r>
                        <a:rPr lang="en-US" sz="1000" b="0" i="0" dirty="0" err="1">
                          <a:solidFill>
                            <a:schemeClr val="tx2"/>
                          </a:solidFill>
                          <a:latin typeface="Century Gothic" panose="020B0502020202020204" pitchFamily="34" charset="0"/>
                        </a:rPr>
                        <a:t>l’inhibition</a:t>
                      </a:r>
                      <a:r>
                        <a:rPr lang="en-US" sz="1000" b="0" i="0" dirty="0">
                          <a:solidFill>
                            <a:schemeClr val="tx2"/>
                          </a:solidFill>
                          <a:latin typeface="Century Gothic" panose="020B0502020202020204" pitchFamily="34" charset="0"/>
                        </a:rPr>
                        <a:t> de </a:t>
                      </a:r>
                      <a:r>
                        <a:rPr lang="en-US" sz="1000" b="0" i="1" dirty="0">
                          <a:solidFill>
                            <a:schemeClr val="tx2"/>
                          </a:solidFill>
                          <a:latin typeface="Century Gothic" panose="020B0502020202020204" pitchFamily="34" charset="0"/>
                        </a:rPr>
                        <a:t>MET</a:t>
                      </a:r>
                    </a:p>
                  </a:txBody>
                  <a:tcPr marL="81910" marR="27304" marT="46234" marB="46234">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defTabSz="914400" rtl="0" eaLnBrk="1" latinLnBrk="0" hangingPunct="1">
                        <a:lnSpc>
                          <a:spcPts val="1640"/>
                        </a:lnSpc>
                        <a:spcBef>
                          <a:spcPts val="0"/>
                        </a:spcBef>
                        <a:tabLst/>
                      </a:pPr>
                      <a:r>
                        <a:rPr lang="en-US" sz="1000" b="0" i="0" dirty="0">
                          <a:solidFill>
                            <a:schemeClr val="tx2"/>
                          </a:solidFill>
                          <a:latin typeface="Century Gothic" panose="020B0502020202020204" pitchFamily="34" charset="0"/>
                        </a:rPr>
                        <a:t>Hypo-</a:t>
                      </a:r>
                      <a:r>
                        <a:rPr lang="en-US" sz="1000" b="0" i="0" dirty="0" err="1">
                          <a:solidFill>
                            <a:schemeClr val="tx2"/>
                          </a:solidFill>
                          <a:latin typeface="Century Gothic" panose="020B0502020202020204" pitchFamily="34" charset="0"/>
                        </a:rPr>
                        <a:t>albuminém</a:t>
                      </a:r>
                      <a:r>
                        <a:rPr lang="en-US" sz="1000" b="0" i="0" kern="1200" dirty="0" err="1">
                          <a:solidFill>
                            <a:schemeClr val="tx2"/>
                          </a:solidFill>
                          <a:latin typeface="Century Gothic" panose="020B0502020202020204" pitchFamily="34" charset="0"/>
                          <a:ea typeface="+mn-ea"/>
                          <a:cs typeface="Arial" panose="020B0604020202020204" pitchFamily="34" charset="0"/>
                        </a:rPr>
                        <a:t>ie</a:t>
                      </a:r>
                      <a:endParaRPr lang="en-US" sz="1000" b="0" i="0" kern="1200" dirty="0">
                        <a:solidFill>
                          <a:schemeClr val="tx2"/>
                        </a:solidFill>
                        <a:latin typeface="Century Gothic" panose="020B0502020202020204" pitchFamily="34" charset="0"/>
                        <a:ea typeface="+mn-ea"/>
                        <a:cs typeface="Arial" panose="020B0604020202020204" pitchFamily="34" charset="0"/>
                      </a:endParaRPr>
                    </a:p>
                    <a:p>
                      <a:pPr marL="0" indent="0" algn="r" defTabSz="914400" rtl="0" eaLnBrk="1" latinLnBrk="0" hangingPunct="1">
                        <a:lnSpc>
                          <a:spcPts val="1640"/>
                        </a:lnSpc>
                        <a:spcBef>
                          <a:spcPts val="0"/>
                        </a:spcBef>
                        <a:tabLst/>
                      </a:pPr>
                      <a:r>
                        <a:rPr lang="en-US" sz="1000" b="0" i="0" dirty="0" err="1">
                          <a:solidFill>
                            <a:schemeClr val="tx2"/>
                          </a:solidFill>
                          <a:latin typeface="Century Gothic" panose="020B0502020202020204" pitchFamily="34" charset="0"/>
                        </a:rPr>
                        <a:t>Œdème</a:t>
                      </a:r>
                      <a:r>
                        <a:rPr lang="en-US" sz="1000" b="0" i="0" dirty="0">
                          <a:solidFill>
                            <a:schemeClr val="tx2"/>
                          </a:solidFill>
                          <a:latin typeface="Century Gothic" panose="020B0502020202020204" pitchFamily="34" charset="0"/>
                        </a:rPr>
                        <a:t>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64066121"/>
                  </a:ext>
                </a:extLst>
              </a:tr>
              <a:tr h="21384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000" b="0" i="0" dirty="0" err="1">
                          <a:solidFill>
                            <a:schemeClr val="tx2"/>
                          </a:solidFill>
                          <a:latin typeface="Century Gothic" panose="020B0502020202020204" pitchFamily="34" charset="0"/>
                        </a:rPr>
                        <a:t>Autres</a:t>
                      </a:r>
                      <a:endParaRPr lang="en-US" sz="10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Réaction</a:t>
                      </a:r>
                      <a:r>
                        <a:rPr lang="en-US" sz="1000" b="0" i="0" kern="1200" dirty="0">
                          <a:solidFill>
                            <a:schemeClr val="tx2"/>
                          </a:solidFill>
                          <a:latin typeface="Century Gothic" panose="020B0502020202020204" pitchFamily="34" charset="0"/>
                          <a:ea typeface="+mn-ea"/>
                          <a:cs typeface="Arial" panose="020B0604020202020204" pitchFamily="34" charset="0"/>
                        </a:rPr>
                        <a:t> </a:t>
                      </a:r>
                      <a:r>
                        <a:rPr lang="en-US" sz="1000" b="0" i="0" kern="1200" dirty="0" err="1">
                          <a:solidFill>
                            <a:schemeClr val="tx2"/>
                          </a:solidFill>
                          <a:latin typeface="Century Gothic" panose="020B0502020202020204" pitchFamily="34" charset="0"/>
                          <a:ea typeface="+mn-ea"/>
                          <a:cs typeface="Arial" panose="020B0604020202020204" pitchFamily="34" charset="0"/>
                        </a:rPr>
                        <a:t>à</a:t>
                      </a:r>
                      <a:r>
                        <a:rPr lang="en-US" sz="1000" b="0" i="0" kern="1200" dirty="0">
                          <a:solidFill>
                            <a:schemeClr val="tx2"/>
                          </a:solidFill>
                          <a:latin typeface="Century Gothic" panose="020B0502020202020204" pitchFamily="34" charset="0"/>
                          <a:ea typeface="+mn-ea"/>
                          <a:cs typeface="Arial" panose="020B0604020202020204" pitchFamily="34" charset="0"/>
                        </a:rPr>
                        <a:t> la perfusion</a:t>
                      </a: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Elévation</a:t>
                      </a:r>
                      <a:r>
                        <a:rPr lang="en-US" sz="1000" b="0" i="0" kern="1200" dirty="0">
                          <a:solidFill>
                            <a:schemeClr val="tx2"/>
                          </a:solidFill>
                          <a:latin typeface="Century Gothic" panose="020B0502020202020204" pitchFamily="34" charset="0"/>
                          <a:ea typeface="+mn-ea"/>
                          <a:cs typeface="Arial" panose="020B0604020202020204" pitchFamily="34" charset="0"/>
                        </a:rPr>
                        <a:t> ALAT</a:t>
                      </a:r>
                    </a:p>
                    <a:p>
                      <a:pPr marL="0" algn="r" defTabSz="914400" rtl="0" eaLnBrk="1" latinLnBrk="0" hangingPunct="1">
                        <a:lnSpc>
                          <a:spcPts val="1640"/>
                        </a:lnSpc>
                        <a:spcBef>
                          <a:spcPts val="0"/>
                        </a:spcBef>
                      </a:pPr>
                      <a:r>
                        <a:rPr lang="en-US" sz="1000" b="0" i="0" kern="1200" dirty="0">
                          <a:solidFill>
                            <a:schemeClr val="tx2"/>
                          </a:solidFill>
                          <a:latin typeface="Century Gothic" panose="020B0502020202020204" pitchFamily="34" charset="0"/>
                          <a:ea typeface="+mn-ea"/>
                          <a:cs typeface="Arial" panose="020B0604020202020204" pitchFamily="34" charset="0"/>
                        </a:rPr>
                        <a:t>Constipation</a:t>
                      </a: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Elévation</a:t>
                      </a:r>
                      <a:r>
                        <a:rPr lang="en-US" sz="1000" b="0" i="0" kern="1200" dirty="0">
                          <a:solidFill>
                            <a:schemeClr val="tx2"/>
                          </a:solidFill>
                          <a:latin typeface="Century Gothic" panose="020B0502020202020204" pitchFamily="34" charset="0"/>
                          <a:ea typeface="+mn-ea"/>
                          <a:cs typeface="Arial" panose="020B0604020202020204" pitchFamily="34" charset="0"/>
                        </a:rPr>
                        <a:t> ASAT </a:t>
                      </a:r>
                    </a:p>
                    <a:p>
                      <a:pPr marL="0" algn="r" defTabSz="914400" rtl="0" eaLnBrk="1" latinLnBrk="0" hangingPunct="1">
                        <a:lnSpc>
                          <a:spcPts val="1640"/>
                        </a:lnSpc>
                        <a:spcBef>
                          <a:spcPts val="0"/>
                        </a:spcBef>
                      </a:pPr>
                      <a:r>
                        <a:rPr lang="en-US" sz="1000" b="0" i="0" kern="1200" dirty="0">
                          <a:solidFill>
                            <a:schemeClr val="tx2"/>
                          </a:solidFill>
                          <a:latin typeface="Century Gothic" panose="020B0502020202020204" pitchFamily="34" charset="0"/>
                          <a:ea typeface="+mn-ea"/>
                          <a:cs typeface="Arial" panose="020B0604020202020204" pitchFamily="34" charset="0"/>
                        </a:rPr>
                        <a:t>COVID-19</a:t>
                      </a: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Perte</a:t>
                      </a:r>
                      <a:r>
                        <a:rPr lang="en-US" sz="1000" b="0" i="0" kern="1200" dirty="0">
                          <a:solidFill>
                            <a:schemeClr val="tx2"/>
                          </a:solidFill>
                          <a:latin typeface="Century Gothic" panose="020B0502020202020204" pitchFamily="34" charset="0"/>
                          <a:ea typeface="+mn-ea"/>
                          <a:cs typeface="Arial" panose="020B0604020202020204" pitchFamily="34" charset="0"/>
                        </a:rPr>
                        <a:t> </a:t>
                      </a:r>
                      <a:r>
                        <a:rPr lang="en-US" sz="1000" b="0" i="0" kern="1200" dirty="0" err="1">
                          <a:solidFill>
                            <a:schemeClr val="tx2"/>
                          </a:solidFill>
                          <a:latin typeface="Century Gothic" panose="020B0502020202020204" pitchFamily="34" charset="0"/>
                          <a:ea typeface="+mn-ea"/>
                          <a:cs typeface="Arial" panose="020B0604020202020204" pitchFamily="34" charset="0"/>
                        </a:rPr>
                        <a:t>d’appétit</a:t>
                      </a:r>
                      <a:endParaRPr lang="en-US" sz="1000" b="0" i="0" kern="1200" dirty="0">
                        <a:solidFill>
                          <a:schemeClr val="tx2"/>
                        </a:solidFill>
                        <a:latin typeface="Century Gothic" panose="020B0502020202020204" pitchFamily="34" charset="0"/>
                        <a:ea typeface="+mn-ea"/>
                        <a:cs typeface="Arial" panose="020B0604020202020204" pitchFamily="34" charset="0"/>
                      </a:endParaRP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Anémie</a:t>
                      </a:r>
                      <a:endParaRPr lang="en-US" sz="1000" b="0" i="0" kern="1200" dirty="0">
                        <a:solidFill>
                          <a:schemeClr val="tx2"/>
                        </a:solidFill>
                        <a:latin typeface="Century Gothic" panose="020B0502020202020204" pitchFamily="34" charset="0"/>
                        <a:ea typeface="+mn-ea"/>
                        <a:cs typeface="Arial" panose="020B0604020202020204" pitchFamily="34" charset="0"/>
                      </a:endParaRP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Nausée</a:t>
                      </a:r>
                      <a:endParaRPr lang="en-US" sz="1000" b="0" i="0" kern="1200" dirty="0">
                        <a:solidFill>
                          <a:schemeClr val="tx2"/>
                        </a:solidFill>
                        <a:latin typeface="Century Gothic" panose="020B0502020202020204" pitchFamily="34" charset="0"/>
                        <a:ea typeface="+mn-ea"/>
                        <a:cs typeface="Arial" panose="020B0604020202020204" pitchFamily="34" charset="0"/>
                      </a:endParaRP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Hypocalcémie</a:t>
                      </a:r>
                      <a:endParaRPr lang="en-US" sz="1000" b="0" i="0" kern="1200" dirty="0">
                        <a:solidFill>
                          <a:schemeClr val="tx2"/>
                        </a:solidFill>
                        <a:latin typeface="Century Gothic" panose="020B0502020202020204" pitchFamily="34" charset="0"/>
                        <a:ea typeface="+mn-ea"/>
                        <a:cs typeface="Arial" panose="020B0604020202020204" pitchFamily="34" charset="0"/>
                      </a:endParaRPr>
                    </a:p>
                    <a:p>
                      <a:pPr marL="0" algn="r" defTabSz="914400" rtl="0" eaLnBrk="1" latinLnBrk="0" hangingPunct="1">
                        <a:lnSpc>
                          <a:spcPts val="1640"/>
                        </a:lnSpc>
                        <a:spcBef>
                          <a:spcPts val="0"/>
                        </a:spcBef>
                      </a:pPr>
                      <a:r>
                        <a:rPr lang="en-US" sz="1000" b="0" i="0" kern="1200" dirty="0" err="1">
                          <a:solidFill>
                            <a:schemeClr val="tx2"/>
                          </a:solidFill>
                          <a:latin typeface="Century Gothic" panose="020B0502020202020204" pitchFamily="34" charset="0"/>
                          <a:ea typeface="+mn-ea"/>
                          <a:cs typeface="Arial" panose="020B0604020202020204" pitchFamily="34" charset="0"/>
                        </a:rPr>
                        <a:t>Toux</a:t>
                      </a:r>
                      <a:r>
                        <a:rPr lang="en-US" sz="1000" b="0" i="0" kern="1200" dirty="0">
                          <a:solidFill>
                            <a:schemeClr val="tx2"/>
                          </a:solidFill>
                          <a:latin typeface="Century Gothic" panose="020B0502020202020204" pitchFamily="34" charset="0"/>
                          <a:ea typeface="+mn-ea"/>
                          <a:cs typeface="Arial" panose="020B0604020202020204" pitchFamily="34" charset="0"/>
                        </a:rPr>
                        <a:t> </a:t>
                      </a:r>
                      <a:endParaRPr lang="en-US" sz="10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21067169"/>
                  </a:ext>
                </a:extLst>
              </a:tr>
            </a:tbl>
          </a:graphicData>
        </a:graphic>
      </p:graphicFrame>
      <p:grpSp>
        <p:nvGrpSpPr>
          <p:cNvPr id="53" name="Groupe 52">
            <a:extLst>
              <a:ext uri="{FF2B5EF4-FFF2-40B4-BE49-F238E27FC236}">
                <a16:creationId xmlns="" xmlns:a16="http://schemas.microsoft.com/office/drawing/2014/main" id="{41D2AAD7-EE0A-C8EF-5FA7-A42730F3585D}"/>
              </a:ext>
            </a:extLst>
          </p:cNvPr>
          <p:cNvGrpSpPr/>
          <p:nvPr/>
        </p:nvGrpSpPr>
        <p:grpSpPr>
          <a:xfrm>
            <a:off x="5595125" y="1066128"/>
            <a:ext cx="1174652" cy="4823852"/>
            <a:chOff x="6293748" y="1501025"/>
            <a:chExt cx="1403155" cy="4823852"/>
          </a:xfrm>
        </p:grpSpPr>
        <p:cxnSp>
          <p:nvCxnSpPr>
            <p:cNvPr id="74" name="Connecteur droit 73">
              <a:extLst>
                <a:ext uri="{FF2B5EF4-FFF2-40B4-BE49-F238E27FC236}">
                  <a16:creationId xmlns="" xmlns:a16="http://schemas.microsoft.com/office/drawing/2014/main" id="{2DA2C399-7F6A-2686-8883-5A4BD73101BF}"/>
                </a:ext>
              </a:extLst>
            </p:cNvPr>
            <p:cNvCxnSpPr>
              <a:cxnSpLocks/>
              <a:stCxn id="83" idx="0"/>
            </p:cNvCxnSpPr>
            <p:nvPr/>
          </p:nvCxnSpPr>
          <p:spPr>
            <a:xfrm>
              <a:off x="6293748" y="6286775"/>
              <a:ext cx="2" cy="38102"/>
            </a:xfrm>
            <a:prstGeom prst="line">
              <a:avLst/>
            </a:prstGeom>
            <a:noFill/>
            <a:ln w="12700" cap="flat" cmpd="sng" algn="ctr">
              <a:solidFill>
                <a:srgbClr val="595959"/>
              </a:solidFill>
              <a:prstDash val="solid"/>
              <a:miter lim="800000"/>
              <a:headEnd type="none" w="med" len="med"/>
              <a:tailEnd type="none" w="med" len="med"/>
            </a:ln>
            <a:effectLst/>
          </p:spPr>
        </p:cxnSp>
        <p:cxnSp>
          <p:nvCxnSpPr>
            <p:cNvPr id="75" name="Connecteur droit 74">
              <a:extLst>
                <a:ext uri="{FF2B5EF4-FFF2-40B4-BE49-F238E27FC236}">
                  <a16:creationId xmlns="" xmlns:a16="http://schemas.microsoft.com/office/drawing/2014/main" id="{51D65D51-A48D-9DA4-492F-D883702D6AE5}"/>
                </a:ext>
              </a:extLst>
            </p:cNvPr>
            <p:cNvCxnSpPr>
              <a:cxnSpLocks/>
            </p:cNvCxnSpPr>
            <p:nvPr/>
          </p:nvCxnSpPr>
          <p:spPr>
            <a:xfrm flipV="1">
              <a:off x="7696903" y="1501025"/>
              <a:ext cx="0" cy="4560339"/>
            </a:xfrm>
            <a:prstGeom prst="line">
              <a:avLst/>
            </a:prstGeom>
            <a:noFill/>
            <a:ln w="12700" cap="flat" cmpd="sng" algn="ctr">
              <a:solidFill>
                <a:srgbClr val="595959"/>
              </a:solidFill>
              <a:prstDash val="solid"/>
              <a:miter lim="800000"/>
              <a:headEnd type="none" w="med" len="med"/>
              <a:tailEnd type="none" w="med" len="med"/>
            </a:ln>
            <a:effectLst/>
          </p:spPr>
        </p:cxnSp>
      </p:grpSp>
      <p:cxnSp>
        <p:nvCxnSpPr>
          <p:cNvPr id="55" name="Connecteur droit 54">
            <a:extLst>
              <a:ext uri="{FF2B5EF4-FFF2-40B4-BE49-F238E27FC236}">
                <a16:creationId xmlns="" xmlns:a16="http://schemas.microsoft.com/office/drawing/2014/main" id="{CF59C9E3-16C6-7148-5B7C-5D360EDB4094}"/>
              </a:ext>
            </a:extLst>
          </p:cNvPr>
          <p:cNvCxnSpPr/>
          <p:nvPr/>
        </p:nvCxnSpPr>
        <p:spPr>
          <a:xfrm>
            <a:off x="6779577" y="5812226"/>
            <a:ext cx="0" cy="84034"/>
          </a:xfrm>
          <a:prstGeom prst="line">
            <a:avLst/>
          </a:prstGeom>
          <a:noFill/>
          <a:ln w="12700" cap="flat" cmpd="sng" algn="ctr">
            <a:solidFill>
              <a:srgbClr val="595959"/>
            </a:solidFill>
            <a:prstDash val="solid"/>
            <a:miter lim="800000"/>
            <a:headEnd type="none" w="med" len="med"/>
            <a:tailEnd type="none" w="med" len="med"/>
          </a:ln>
          <a:effectLst/>
        </p:spPr>
      </p:cxnSp>
      <p:cxnSp>
        <p:nvCxnSpPr>
          <p:cNvPr id="80" name="Connecteur droit 79">
            <a:extLst>
              <a:ext uri="{FF2B5EF4-FFF2-40B4-BE49-F238E27FC236}">
                <a16:creationId xmlns="" xmlns:a16="http://schemas.microsoft.com/office/drawing/2014/main" id="{59B6A015-3F6C-7D79-0944-DFEDA10236E5}"/>
              </a:ext>
            </a:extLst>
          </p:cNvPr>
          <p:cNvCxnSpPr/>
          <p:nvPr/>
        </p:nvCxnSpPr>
        <p:spPr>
          <a:xfrm>
            <a:off x="7990784" y="5815398"/>
            <a:ext cx="0" cy="84034"/>
          </a:xfrm>
          <a:prstGeom prst="line">
            <a:avLst/>
          </a:prstGeom>
          <a:noFill/>
          <a:ln w="12700" cap="flat" cmpd="sng" algn="ctr">
            <a:solidFill>
              <a:srgbClr val="595959"/>
            </a:solidFill>
            <a:prstDash val="solid"/>
            <a:miter lim="800000"/>
            <a:headEnd type="none" w="med" len="med"/>
            <a:tailEnd type="none" w="med" len="med"/>
          </a:ln>
          <a:effectLst/>
        </p:spPr>
      </p:cxnSp>
      <p:sp>
        <p:nvSpPr>
          <p:cNvPr id="81" name="ZoneTexte 80">
            <a:extLst>
              <a:ext uri="{FF2B5EF4-FFF2-40B4-BE49-F238E27FC236}">
                <a16:creationId xmlns="" xmlns:a16="http://schemas.microsoft.com/office/drawing/2014/main" id="{2CF96DDC-57B7-1FB7-DCB4-EB208C68AE33}"/>
              </a:ext>
            </a:extLst>
          </p:cNvPr>
          <p:cNvSpPr txBox="1"/>
          <p:nvPr/>
        </p:nvSpPr>
        <p:spPr>
          <a:xfrm>
            <a:off x="7744178" y="5851878"/>
            <a:ext cx="402674" cy="230832"/>
          </a:xfrm>
          <a:prstGeom prst="rect">
            <a:avLst/>
          </a:prstGeom>
          <a:noFill/>
        </p:spPr>
        <p:txBody>
          <a:bodyPr wrap="none" rtlCol="0">
            <a:spAutoFit/>
          </a:bodyPr>
          <a:lstStyle/>
          <a:p>
            <a:r>
              <a:rPr lang="fr-FR" sz="900" dirty="0">
                <a:solidFill>
                  <a:schemeClr val="tx1">
                    <a:lumMod val="50000"/>
                    <a:lumOff val="50000"/>
                  </a:schemeClr>
                </a:solidFill>
              </a:rPr>
              <a:t>50%</a:t>
            </a:r>
          </a:p>
        </p:txBody>
      </p:sp>
      <p:sp>
        <p:nvSpPr>
          <p:cNvPr id="82" name="ZoneTexte 81">
            <a:extLst>
              <a:ext uri="{FF2B5EF4-FFF2-40B4-BE49-F238E27FC236}">
                <a16:creationId xmlns="" xmlns:a16="http://schemas.microsoft.com/office/drawing/2014/main" id="{965B05D1-8396-55A5-1C36-C8779AB50E0C}"/>
              </a:ext>
            </a:extLst>
          </p:cNvPr>
          <p:cNvSpPr txBox="1"/>
          <p:nvPr/>
        </p:nvSpPr>
        <p:spPr>
          <a:xfrm>
            <a:off x="6590137" y="5851878"/>
            <a:ext cx="338554" cy="230832"/>
          </a:xfrm>
          <a:prstGeom prst="rect">
            <a:avLst/>
          </a:prstGeom>
          <a:noFill/>
        </p:spPr>
        <p:txBody>
          <a:bodyPr wrap="none" rtlCol="0">
            <a:spAutoFit/>
          </a:bodyPr>
          <a:lstStyle/>
          <a:p>
            <a:r>
              <a:rPr lang="fr-FR" sz="900" dirty="0">
                <a:solidFill>
                  <a:schemeClr val="tx1">
                    <a:lumMod val="50000"/>
                    <a:lumOff val="50000"/>
                  </a:schemeClr>
                </a:solidFill>
              </a:rPr>
              <a:t>0%</a:t>
            </a:r>
          </a:p>
        </p:txBody>
      </p:sp>
      <p:sp>
        <p:nvSpPr>
          <p:cNvPr id="83" name="ZoneTexte 82">
            <a:extLst>
              <a:ext uri="{FF2B5EF4-FFF2-40B4-BE49-F238E27FC236}">
                <a16:creationId xmlns="" xmlns:a16="http://schemas.microsoft.com/office/drawing/2014/main" id="{B640FEBC-414E-BC35-8EA0-3B743DB3456E}"/>
              </a:ext>
            </a:extLst>
          </p:cNvPr>
          <p:cNvSpPr txBox="1"/>
          <p:nvPr/>
        </p:nvSpPr>
        <p:spPr>
          <a:xfrm>
            <a:off x="5374550" y="5851878"/>
            <a:ext cx="441146" cy="230832"/>
          </a:xfrm>
          <a:prstGeom prst="rect">
            <a:avLst/>
          </a:prstGeom>
          <a:noFill/>
        </p:spPr>
        <p:txBody>
          <a:bodyPr wrap="none" rtlCol="0">
            <a:spAutoFit/>
          </a:bodyPr>
          <a:lstStyle/>
          <a:p>
            <a:r>
              <a:rPr lang="fr-FR" sz="900" dirty="0">
                <a:solidFill>
                  <a:schemeClr val="tx1">
                    <a:lumMod val="50000"/>
                    <a:lumOff val="50000"/>
                  </a:schemeClr>
                </a:solidFill>
              </a:rPr>
              <a:t>-50%</a:t>
            </a:r>
          </a:p>
        </p:txBody>
      </p:sp>
      <p:sp>
        <p:nvSpPr>
          <p:cNvPr id="28" name="Rectangle 27">
            <a:extLst>
              <a:ext uri="{FF2B5EF4-FFF2-40B4-BE49-F238E27FC236}">
                <a16:creationId xmlns="" xmlns:a16="http://schemas.microsoft.com/office/drawing/2014/main" id="{85EEEF58-45A4-BA12-6150-BBC343609E75}"/>
              </a:ext>
            </a:extLst>
          </p:cNvPr>
          <p:cNvSpPr/>
          <p:nvPr/>
        </p:nvSpPr>
        <p:spPr>
          <a:xfrm>
            <a:off x="6188765" y="4301485"/>
            <a:ext cx="59303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9" name="Rectangle 8">
            <a:extLst>
              <a:ext uri="{FF2B5EF4-FFF2-40B4-BE49-F238E27FC236}">
                <a16:creationId xmlns="" xmlns:a16="http://schemas.microsoft.com/office/drawing/2014/main" id="{E8701C70-0CCA-2F4C-9D10-BF59DFB8544B}"/>
              </a:ext>
            </a:extLst>
          </p:cNvPr>
          <p:cNvSpPr/>
          <p:nvPr/>
        </p:nvSpPr>
        <p:spPr>
          <a:xfrm>
            <a:off x="6182139" y="2268028"/>
            <a:ext cx="599660"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12" name="Rectangle 11">
            <a:extLst>
              <a:ext uri="{FF2B5EF4-FFF2-40B4-BE49-F238E27FC236}">
                <a16:creationId xmlns="" xmlns:a16="http://schemas.microsoft.com/office/drawing/2014/main" id="{57A96BEC-45AB-B346-2208-F808AB466E8C}"/>
              </a:ext>
            </a:extLst>
          </p:cNvPr>
          <p:cNvSpPr/>
          <p:nvPr/>
        </p:nvSpPr>
        <p:spPr>
          <a:xfrm>
            <a:off x="6288157" y="2477703"/>
            <a:ext cx="493642"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13" name="Rectangle 12">
            <a:extLst>
              <a:ext uri="{FF2B5EF4-FFF2-40B4-BE49-F238E27FC236}">
                <a16:creationId xmlns="" xmlns:a16="http://schemas.microsoft.com/office/drawing/2014/main" id="{4B130C1A-C822-6679-72FA-987C5F70A966}"/>
              </a:ext>
            </a:extLst>
          </p:cNvPr>
          <p:cNvSpPr/>
          <p:nvPr/>
        </p:nvSpPr>
        <p:spPr>
          <a:xfrm>
            <a:off x="6162261" y="2687378"/>
            <a:ext cx="619538"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1" name="Rectangle 20">
            <a:extLst>
              <a:ext uri="{FF2B5EF4-FFF2-40B4-BE49-F238E27FC236}">
                <a16:creationId xmlns="" xmlns:a16="http://schemas.microsoft.com/office/drawing/2014/main" id="{D511410E-7C80-E1FD-2A4B-6C99211FA5D2}"/>
              </a:ext>
            </a:extLst>
          </p:cNvPr>
          <p:cNvSpPr/>
          <p:nvPr/>
        </p:nvSpPr>
        <p:spPr>
          <a:xfrm>
            <a:off x="6301409" y="2897053"/>
            <a:ext cx="480390" cy="142934"/>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2" name="Rectangle 21">
            <a:extLst>
              <a:ext uri="{FF2B5EF4-FFF2-40B4-BE49-F238E27FC236}">
                <a16:creationId xmlns="" xmlns:a16="http://schemas.microsoft.com/office/drawing/2014/main" id="{9436B72C-BCCB-781C-184F-9941EE666B91}"/>
              </a:ext>
            </a:extLst>
          </p:cNvPr>
          <p:cNvSpPr/>
          <p:nvPr/>
        </p:nvSpPr>
        <p:spPr>
          <a:xfrm>
            <a:off x="5764696" y="3181865"/>
            <a:ext cx="101710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3" name="Rectangle 22">
            <a:extLst>
              <a:ext uri="{FF2B5EF4-FFF2-40B4-BE49-F238E27FC236}">
                <a16:creationId xmlns="" xmlns:a16="http://schemas.microsoft.com/office/drawing/2014/main" id="{2418F684-720D-58C9-D321-8D65ADEEA178}"/>
              </a:ext>
            </a:extLst>
          </p:cNvPr>
          <p:cNvSpPr/>
          <p:nvPr/>
        </p:nvSpPr>
        <p:spPr>
          <a:xfrm>
            <a:off x="5989983" y="3391540"/>
            <a:ext cx="791816"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4" name="Rectangle 23">
            <a:extLst>
              <a:ext uri="{FF2B5EF4-FFF2-40B4-BE49-F238E27FC236}">
                <a16:creationId xmlns="" xmlns:a16="http://schemas.microsoft.com/office/drawing/2014/main" id="{9E151271-C355-24E7-5DE5-62665A865923}"/>
              </a:ext>
            </a:extLst>
          </p:cNvPr>
          <p:cNvSpPr/>
          <p:nvPr/>
        </p:nvSpPr>
        <p:spPr>
          <a:xfrm>
            <a:off x="5453270" y="3677418"/>
            <a:ext cx="1328529"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5" name="Rectangle 24">
            <a:extLst>
              <a:ext uri="{FF2B5EF4-FFF2-40B4-BE49-F238E27FC236}">
                <a16:creationId xmlns="" xmlns:a16="http://schemas.microsoft.com/office/drawing/2014/main" id="{7FCF5196-643D-3E4A-F086-DBB6E6BBDC0C}"/>
              </a:ext>
            </a:extLst>
          </p:cNvPr>
          <p:cNvSpPr/>
          <p:nvPr/>
        </p:nvSpPr>
        <p:spPr>
          <a:xfrm>
            <a:off x="6036365" y="3887093"/>
            <a:ext cx="745434"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7" name="Rectangle 26">
            <a:extLst>
              <a:ext uri="{FF2B5EF4-FFF2-40B4-BE49-F238E27FC236}">
                <a16:creationId xmlns="" xmlns:a16="http://schemas.microsoft.com/office/drawing/2014/main" id="{027F0881-7FC3-BF95-C5F0-4D849E222C37}"/>
              </a:ext>
            </a:extLst>
          </p:cNvPr>
          <p:cNvSpPr/>
          <p:nvPr/>
        </p:nvSpPr>
        <p:spPr>
          <a:xfrm>
            <a:off x="6096000" y="4096768"/>
            <a:ext cx="685799"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29" name="Rectangle 28">
            <a:extLst>
              <a:ext uri="{FF2B5EF4-FFF2-40B4-BE49-F238E27FC236}">
                <a16:creationId xmlns="" xmlns:a16="http://schemas.microsoft.com/office/drawing/2014/main" id="{12078199-9100-0795-96E9-A998E23451BB}"/>
              </a:ext>
            </a:extLst>
          </p:cNvPr>
          <p:cNvSpPr/>
          <p:nvPr/>
        </p:nvSpPr>
        <p:spPr>
          <a:xfrm>
            <a:off x="6334540" y="5145143"/>
            <a:ext cx="447259"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0" name="Rectangle 29">
            <a:extLst>
              <a:ext uri="{FF2B5EF4-FFF2-40B4-BE49-F238E27FC236}">
                <a16:creationId xmlns="" xmlns:a16="http://schemas.microsoft.com/office/drawing/2014/main" id="{278834A0-8686-1B52-94AE-EFEA511453A8}"/>
              </a:ext>
            </a:extLst>
          </p:cNvPr>
          <p:cNvSpPr/>
          <p:nvPr/>
        </p:nvSpPr>
        <p:spPr>
          <a:xfrm>
            <a:off x="6440556" y="5564500"/>
            <a:ext cx="34124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1" name="Rectangle 30">
            <a:extLst>
              <a:ext uri="{FF2B5EF4-FFF2-40B4-BE49-F238E27FC236}">
                <a16:creationId xmlns="" xmlns:a16="http://schemas.microsoft.com/office/drawing/2014/main" id="{9BA3B35C-1D96-5357-8C0A-9FDFF86AB186}"/>
              </a:ext>
            </a:extLst>
          </p:cNvPr>
          <p:cNvSpPr/>
          <p:nvPr/>
        </p:nvSpPr>
        <p:spPr>
          <a:xfrm>
            <a:off x="6188766" y="4306443"/>
            <a:ext cx="59303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2" name="Rectangle 31">
            <a:extLst>
              <a:ext uri="{FF2B5EF4-FFF2-40B4-BE49-F238E27FC236}">
                <a16:creationId xmlns="" xmlns:a16="http://schemas.microsoft.com/office/drawing/2014/main" id="{908BD52A-90B7-F1F7-429F-5103302BC723}"/>
              </a:ext>
            </a:extLst>
          </p:cNvPr>
          <p:cNvSpPr/>
          <p:nvPr/>
        </p:nvSpPr>
        <p:spPr>
          <a:xfrm>
            <a:off x="6188766" y="4516118"/>
            <a:ext cx="59303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3" name="Rectangle 32">
            <a:extLst>
              <a:ext uri="{FF2B5EF4-FFF2-40B4-BE49-F238E27FC236}">
                <a16:creationId xmlns="" xmlns:a16="http://schemas.microsoft.com/office/drawing/2014/main" id="{236E9D49-9C34-02F8-722D-4654066FF75E}"/>
              </a:ext>
            </a:extLst>
          </p:cNvPr>
          <p:cNvSpPr/>
          <p:nvPr/>
        </p:nvSpPr>
        <p:spPr>
          <a:xfrm>
            <a:off x="6188766" y="4725793"/>
            <a:ext cx="593033"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4" name="Rectangle 33">
            <a:extLst>
              <a:ext uri="{FF2B5EF4-FFF2-40B4-BE49-F238E27FC236}">
                <a16:creationId xmlns="" xmlns:a16="http://schemas.microsoft.com/office/drawing/2014/main" id="{A342FC60-0B23-082C-D8A3-A76B86F43843}"/>
              </a:ext>
            </a:extLst>
          </p:cNvPr>
          <p:cNvSpPr/>
          <p:nvPr/>
        </p:nvSpPr>
        <p:spPr>
          <a:xfrm>
            <a:off x="6321288" y="4935468"/>
            <a:ext cx="460511"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5" name="Rectangle 34">
            <a:extLst>
              <a:ext uri="{FF2B5EF4-FFF2-40B4-BE49-F238E27FC236}">
                <a16:creationId xmlns="" xmlns:a16="http://schemas.microsoft.com/office/drawing/2014/main" id="{54D5BDB1-B8D7-AB36-302B-77CB33286BBD}"/>
              </a:ext>
            </a:extLst>
          </p:cNvPr>
          <p:cNvSpPr/>
          <p:nvPr/>
        </p:nvSpPr>
        <p:spPr>
          <a:xfrm>
            <a:off x="6394175" y="5354818"/>
            <a:ext cx="387624"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0" name="Rectangle 39">
            <a:extLst>
              <a:ext uri="{FF2B5EF4-FFF2-40B4-BE49-F238E27FC236}">
                <a16:creationId xmlns="" xmlns:a16="http://schemas.microsoft.com/office/drawing/2014/main" id="{AB5A996A-1436-E448-E861-5441E8A6AF2A}"/>
              </a:ext>
            </a:extLst>
          </p:cNvPr>
          <p:cNvSpPr/>
          <p:nvPr/>
        </p:nvSpPr>
        <p:spPr>
          <a:xfrm>
            <a:off x="6119148" y="2268028"/>
            <a:ext cx="66631"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1" name="Rectangle 40">
            <a:extLst>
              <a:ext uri="{FF2B5EF4-FFF2-40B4-BE49-F238E27FC236}">
                <a16:creationId xmlns="" xmlns:a16="http://schemas.microsoft.com/office/drawing/2014/main" id="{E383B788-7D91-1B98-25E1-4610BB7992FF}"/>
              </a:ext>
            </a:extLst>
          </p:cNvPr>
          <p:cNvSpPr/>
          <p:nvPr/>
        </p:nvSpPr>
        <p:spPr>
          <a:xfrm>
            <a:off x="6113361" y="2477703"/>
            <a:ext cx="177209"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2" name="Rectangle 41">
            <a:extLst>
              <a:ext uri="{FF2B5EF4-FFF2-40B4-BE49-F238E27FC236}">
                <a16:creationId xmlns="" xmlns:a16="http://schemas.microsoft.com/office/drawing/2014/main" id="{E7DC04E6-854D-C9E9-9FA6-8877B1617E13}"/>
              </a:ext>
            </a:extLst>
          </p:cNvPr>
          <p:cNvSpPr/>
          <p:nvPr/>
        </p:nvSpPr>
        <p:spPr>
          <a:xfrm>
            <a:off x="6130722" y="2687378"/>
            <a:ext cx="36000"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3" name="Rectangle 42">
            <a:extLst>
              <a:ext uri="{FF2B5EF4-FFF2-40B4-BE49-F238E27FC236}">
                <a16:creationId xmlns="" xmlns:a16="http://schemas.microsoft.com/office/drawing/2014/main" id="{AF0F8BF6-5062-6517-5969-2CB123CD564A}"/>
              </a:ext>
            </a:extLst>
          </p:cNvPr>
          <p:cNvSpPr/>
          <p:nvPr/>
        </p:nvSpPr>
        <p:spPr>
          <a:xfrm flipH="1">
            <a:off x="6276238" y="2897053"/>
            <a:ext cx="36000" cy="142934"/>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4" name="Rectangle 43">
            <a:extLst>
              <a:ext uri="{FF2B5EF4-FFF2-40B4-BE49-F238E27FC236}">
                <a16:creationId xmlns="" xmlns:a16="http://schemas.microsoft.com/office/drawing/2014/main" id="{45C2213B-48FE-469D-869F-BD3A99D6C2AB}"/>
              </a:ext>
            </a:extLst>
          </p:cNvPr>
          <p:cNvSpPr/>
          <p:nvPr/>
        </p:nvSpPr>
        <p:spPr>
          <a:xfrm>
            <a:off x="5671908" y="3181865"/>
            <a:ext cx="98259"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5" name="Rectangle 44">
            <a:extLst>
              <a:ext uri="{FF2B5EF4-FFF2-40B4-BE49-F238E27FC236}">
                <a16:creationId xmlns="" xmlns:a16="http://schemas.microsoft.com/office/drawing/2014/main" id="{5450846C-0FCD-99E9-9AD6-1E17B9C9DAE5}"/>
              </a:ext>
            </a:extLst>
          </p:cNvPr>
          <p:cNvSpPr/>
          <p:nvPr/>
        </p:nvSpPr>
        <p:spPr>
          <a:xfrm>
            <a:off x="5935297" y="3391540"/>
            <a:ext cx="60281"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6" name="Rectangle 45">
            <a:extLst>
              <a:ext uri="{FF2B5EF4-FFF2-40B4-BE49-F238E27FC236}">
                <a16:creationId xmlns="" xmlns:a16="http://schemas.microsoft.com/office/drawing/2014/main" id="{4D7049FF-505C-04A3-9D94-65CAA10C2F15}"/>
              </a:ext>
            </a:extLst>
          </p:cNvPr>
          <p:cNvSpPr/>
          <p:nvPr/>
        </p:nvSpPr>
        <p:spPr>
          <a:xfrm>
            <a:off x="5299192" y="3677418"/>
            <a:ext cx="160505"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7" name="Rectangle 46">
            <a:extLst>
              <a:ext uri="{FF2B5EF4-FFF2-40B4-BE49-F238E27FC236}">
                <a16:creationId xmlns="" xmlns:a16="http://schemas.microsoft.com/office/drawing/2014/main" id="{81C92E7B-99FA-3CA6-DD13-B1DB87C4FCBC}"/>
              </a:ext>
            </a:extLst>
          </p:cNvPr>
          <p:cNvSpPr/>
          <p:nvPr/>
        </p:nvSpPr>
        <p:spPr>
          <a:xfrm>
            <a:off x="5923723" y="3887093"/>
            <a:ext cx="136835"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9" name="Rectangle 48">
            <a:extLst>
              <a:ext uri="{FF2B5EF4-FFF2-40B4-BE49-F238E27FC236}">
                <a16:creationId xmlns="" xmlns:a16="http://schemas.microsoft.com/office/drawing/2014/main" id="{3D86088D-060B-C45D-0FD2-70A3945EAC95}"/>
              </a:ext>
            </a:extLst>
          </p:cNvPr>
          <p:cNvSpPr/>
          <p:nvPr/>
        </p:nvSpPr>
        <p:spPr>
          <a:xfrm>
            <a:off x="6291428" y="5145143"/>
            <a:ext cx="51713"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1" name="Rectangle 50">
            <a:extLst>
              <a:ext uri="{FF2B5EF4-FFF2-40B4-BE49-F238E27FC236}">
                <a16:creationId xmlns="" xmlns:a16="http://schemas.microsoft.com/office/drawing/2014/main" id="{6A395A84-6722-06EF-FEAF-2CD5F2AE0CF6}"/>
              </a:ext>
            </a:extLst>
          </p:cNvPr>
          <p:cNvSpPr/>
          <p:nvPr/>
        </p:nvSpPr>
        <p:spPr>
          <a:xfrm>
            <a:off x="6096000" y="4306443"/>
            <a:ext cx="92149"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2" name="Rectangle 51">
            <a:extLst>
              <a:ext uri="{FF2B5EF4-FFF2-40B4-BE49-F238E27FC236}">
                <a16:creationId xmlns="" xmlns:a16="http://schemas.microsoft.com/office/drawing/2014/main" id="{E1E00288-4D5D-150D-72E6-9FC8E7221F8E}"/>
              </a:ext>
            </a:extLst>
          </p:cNvPr>
          <p:cNvSpPr/>
          <p:nvPr/>
        </p:nvSpPr>
        <p:spPr>
          <a:xfrm>
            <a:off x="6162264" y="4516118"/>
            <a:ext cx="51404"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6" name="Rectangle 55">
            <a:extLst>
              <a:ext uri="{FF2B5EF4-FFF2-40B4-BE49-F238E27FC236}">
                <a16:creationId xmlns="" xmlns:a16="http://schemas.microsoft.com/office/drawing/2014/main" id="{E0FF310A-1E8E-389F-EE6D-360A331CE271}"/>
              </a:ext>
            </a:extLst>
          </p:cNvPr>
          <p:cNvSpPr/>
          <p:nvPr/>
        </p:nvSpPr>
        <p:spPr>
          <a:xfrm>
            <a:off x="6185497" y="4725793"/>
            <a:ext cx="45719"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7" name="Rectangle 56">
            <a:extLst>
              <a:ext uri="{FF2B5EF4-FFF2-40B4-BE49-F238E27FC236}">
                <a16:creationId xmlns="" xmlns:a16="http://schemas.microsoft.com/office/drawing/2014/main" id="{642CF877-732A-755E-4D2B-EC7C7D632AF2}"/>
              </a:ext>
            </a:extLst>
          </p:cNvPr>
          <p:cNvSpPr/>
          <p:nvPr/>
        </p:nvSpPr>
        <p:spPr>
          <a:xfrm>
            <a:off x="6248402" y="4935468"/>
            <a:ext cx="80097"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58" name="Rectangle 57">
            <a:extLst>
              <a:ext uri="{FF2B5EF4-FFF2-40B4-BE49-F238E27FC236}">
                <a16:creationId xmlns="" xmlns:a16="http://schemas.microsoft.com/office/drawing/2014/main" id="{F2616126-158A-BF5C-B71E-95EEBA2B287A}"/>
              </a:ext>
            </a:extLst>
          </p:cNvPr>
          <p:cNvSpPr/>
          <p:nvPr/>
        </p:nvSpPr>
        <p:spPr>
          <a:xfrm>
            <a:off x="6341081" y="5354818"/>
            <a:ext cx="59232"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p>
        </p:txBody>
      </p:sp>
      <p:sp>
        <p:nvSpPr>
          <p:cNvPr id="65" name="ZoneTexte 64">
            <a:extLst>
              <a:ext uri="{FF2B5EF4-FFF2-40B4-BE49-F238E27FC236}">
                <a16:creationId xmlns="" xmlns:a16="http://schemas.microsoft.com/office/drawing/2014/main" id="{E450F2A9-502A-DDAA-B0E9-F6049EC6F3A9}"/>
              </a:ext>
            </a:extLst>
          </p:cNvPr>
          <p:cNvSpPr txBox="1"/>
          <p:nvPr/>
        </p:nvSpPr>
        <p:spPr>
          <a:xfrm>
            <a:off x="5884762" y="2274310"/>
            <a:ext cx="211238" cy="123111"/>
          </a:xfrm>
          <a:prstGeom prst="rect">
            <a:avLst/>
          </a:prstGeom>
          <a:noFill/>
        </p:spPr>
        <p:txBody>
          <a:bodyPr wrap="square" lIns="0" tIns="0" rIns="0" bIns="0" rtlCol="0">
            <a:spAutoFit/>
          </a:bodyPr>
          <a:lstStyle/>
          <a:p>
            <a:r>
              <a:rPr lang="fr-FR" sz="800" b="1" dirty="0"/>
              <a:t>2%</a:t>
            </a:r>
          </a:p>
        </p:txBody>
      </p:sp>
      <p:sp>
        <p:nvSpPr>
          <p:cNvPr id="66" name="ZoneTexte 65">
            <a:extLst>
              <a:ext uri="{FF2B5EF4-FFF2-40B4-BE49-F238E27FC236}">
                <a16:creationId xmlns="" xmlns:a16="http://schemas.microsoft.com/office/drawing/2014/main" id="{7B8CFC5E-4D64-6C62-0995-8CA147800ABA}"/>
              </a:ext>
            </a:extLst>
          </p:cNvPr>
          <p:cNvSpPr txBox="1"/>
          <p:nvPr/>
        </p:nvSpPr>
        <p:spPr>
          <a:xfrm>
            <a:off x="5837577" y="2495029"/>
            <a:ext cx="549798" cy="123111"/>
          </a:xfrm>
          <a:prstGeom prst="rect">
            <a:avLst/>
          </a:prstGeom>
          <a:noFill/>
        </p:spPr>
        <p:txBody>
          <a:bodyPr wrap="square" lIns="0" tIns="0" rIns="0" bIns="0" rtlCol="0">
            <a:spAutoFit/>
          </a:bodyPr>
          <a:lstStyle/>
          <a:p>
            <a:r>
              <a:rPr lang="fr-FR" sz="800" b="1" dirty="0"/>
              <a:t>8%</a:t>
            </a:r>
          </a:p>
        </p:txBody>
      </p:sp>
      <p:sp>
        <p:nvSpPr>
          <p:cNvPr id="67" name="ZoneTexte 66">
            <a:extLst>
              <a:ext uri="{FF2B5EF4-FFF2-40B4-BE49-F238E27FC236}">
                <a16:creationId xmlns="" xmlns:a16="http://schemas.microsoft.com/office/drawing/2014/main" id="{5D68885C-7703-017B-35C7-36993D551D5F}"/>
              </a:ext>
            </a:extLst>
          </p:cNvPr>
          <p:cNvSpPr txBox="1"/>
          <p:nvPr/>
        </p:nvSpPr>
        <p:spPr>
          <a:xfrm>
            <a:off x="5878766" y="2698999"/>
            <a:ext cx="549798" cy="123111"/>
          </a:xfrm>
          <a:prstGeom prst="rect">
            <a:avLst/>
          </a:prstGeom>
          <a:noFill/>
        </p:spPr>
        <p:txBody>
          <a:bodyPr wrap="square" lIns="0" tIns="0" rIns="0" bIns="0" rtlCol="0">
            <a:spAutoFit/>
          </a:bodyPr>
          <a:lstStyle/>
          <a:p>
            <a:r>
              <a:rPr lang="fr-FR" sz="800" b="1" dirty="0"/>
              <a:t>1%</a:t>
            </a:r>
          </a:p>
        </p:txBody>
      </p:sp>
      <p:sp>
        <p:nvSpPr>
          <p:cNvPr id="68" name="ZoneTexte 67">
            <a:extLst>
              <a:ext uri="{FF2B5EF4-FFF2-40B4-BE49-F238E27FC236}">
                <a16:creationId xmlns="" xmlns:a16="http://schemas.microsoft.com/office/drawing/2014/main" id="{F29A6BA1-7789-E5D0-67C1-4275F405F23B}"/>
              </a:ext>
            </a:extLst>
          </p:cNvPr>
          <p:cNvSpPr txBox="1"/>
          <p:nvPr/>
        </p:nvSpPr>
        <p:spPr>
          <a:xfrm>
            <a:off x="5917260" y="2918838"/>
            <a:ext cx="549798" cy="123111"/>
          </a:xfrm>
          <a:prstGeom prst="rect">
            <a:avLst/>
          </a:prstGeom>
          <a:noFill/>
        </p:spPr>
        <p:txBody>
          <a:bodyPr wrap="square" lIns="0" tIns="0" rIns="0" bIns="0" rtlCol="0">
            <a:spAutoFit/>
          </a:bodyPr>
          <a:lstStyle/>
          <a:p>
            <a:r>
              <a:rPr lang="fr-FR" sz="800" b="1" dirty="0"/>
              <a:t>0,5%</a:t>
            </a:r>
          </a:p>
        </p:txBody>
      </p:sp>
      <p:sp>
        <p:nvSpPr>
          <p:cNvPr id="69" name="ZoneTexte 68">
            <a:extLst>
              <a:ext uri="{FF2B5EF4-FFF2-40B4-BE49-F238E27FC236}">
                <a16:creationId xmlns="" xmlns:a16="http://schemas.microsoft.com/office/drawing/2014/main" id="{FA5B32D9-D5F4-F603-7C38-D316201FDF8B}"/>
              </a:ext>
            </a:extLst>
          </p:cNvPr>
          <p:cNvSpPr txBox="1"/>
          <p:nvPr/>
        </p:nvSpPr>
        <p:spPr>
          <a:xfrm>
            <a:off x="5390055" y="3183901"/>
            <a:ext cx="549798" cy="123111"/>
          </a:xfrm>
          <a:prstGeom prst="rect">
            <a:avLst/>
          </a:prstGeom>
          <a:noFill/>
        </p:spPr>
        <p:txBody>
          <a:bodyPr wrap="square" lIns="0" tIns="0" rIns="0" bIns="0" rtlCol="0">
            <a:spAutoFit/>
          </a:bodyPr>
          <a:lstStyle/>
          <a:p>
            <a:r>
              <a:rPr lang="fr-FR" sz="800" b="1" dirty="0"/>
              <a:t>5%</a:t>
            </a:r>
          </a:p>
        </p:txBody>
      </p:sp>
      <p:sp>
        <p:nvSpPr>
          <p:cNvPr id="70" name="ZoneTexte 69">
            <a:extLst>
              <a:ext uri="{FF2B5EF4-FFF2-40B4-BE49-F238E27FC236}">
                <a16:creationId xmlns="" xmlns:a16="http://schemas.microsoft.com/office/drawing/2014/main" id="{3C5A9921-D8B6-D81A-FBD4-D6D74422DA02}"/>
              </a:ext>
            </a:extLst>
          </p:cNvPr>
          <p:cNvSpPr txBox="1"/>
          <p:nvPr/>
        </p:nvSpPr>
        <p:spPr>
          <a:xfrm>
            <a:off x="5750762" y="3382092"/>
            <a:ext cx="549798" cy="123111"/>
          </a:xfrm>
          <a:prstGeom prst="rect">
            <a:avLst/>
          </a:prstGeom>
          <a:noFill/>
        </p:spPr>
        <p:txBody>
          <a:bodyPr wrap="square" lIns="0" tIns="0" rIns="0" bIns="0" rtlCol="0">
            <a:spAutoFit/>
          </a:bodyPr>
          <a:lstStyle/>
          <a:p>
            <a:r>
              <a:rPr lang="fr-FR" sz="800" b="1" dirty="0"/>
              <a:t>2%</a:t>
            </a:r>
          </a:p>
        </p:txBody>
      </p:sp>
      <p:sp>
        <p:nvSpPr>
          <p:cNvPr id="71" name="ZoneTexte 70">
            <a:extLst>
              <a:ext uri="{FF2B5EF4-FFF2-40B4-BE49-F238E27FC236}">
                <a16:creationId xmlns="" xmlns:a16="http://schemas.microsoft.com/office/drawing/2014/main" id="{CDF4323C-023B-AB1C-C997-20C5C9CC6093}"/>
              </a:ext>
            </a:extLst>
          </p:cNvPr>
          <p:cNvSpPr txBox="1"/>
          <p:nvPr/>
        </p:nvSpPr>
        <p:spPr>
          <a:xfrm>
            <a:off x="5018443" y="3641840"/>
            <a:ext cx="549798" cy="123111"/>
          </a:xfrm>
          <a:prstGeom prst="rect">
            <a:avLst/>
          </a:prstGeom>
          <a:noFill/>
        </p:spPr>
        <p:txBody>
          <a:bodyPr wrap="square" lIns="0" tIns="0" rIns="0" bIns="0" rtlCol="0">
            <a:spAutoFit/>
          </a:bodyPr>
          <a:lstStyle/>
          <a:p>
            <a:r>
              <a:rPr lang="fr-FR" sz="800" b="1" dirty="0"/>
              <a:t>6%</a:t>
            </a:r>
          </a:p>
        </p:txBody>
      </p:sp>
      <p:sp>
        <p:nvSpPr>
          <p:cNvPr id="72" name="ZoneTexte 71">
            <a:extLst>
              <a:ext uri="{FF2B5EF4-FFF2-40B4-BE49-F238E27FC236}">
                <a16:creationId xmlns="" xmlns:a16="http://schemas.microsoft.com/office/drawing/2014/main" id="{53F261E8-E606-4277-E633-D7FF844AB267}"/>
              </a:ext>
            </a:extLst>
          </p:cNvPr>
          <p:cNvSpPr txBox="1"/>
          <p:nvPr/>
        </p:nvSpPr>
        <p:spPr>
          <a:xfrm>
            <a:off x="5725052" y="3895812"/>
            <a:ext cx="549798" cy="123111"/>
          </a:xfrm>
          <a:prstGeom prst="rect">
            <a:avLst/>
          </a:prstGeom>
          <a:noFill/>
        </p:spPr>
        <p:txBody>
          <a:bodyPr wrap="square" lIns="0" tIns="0" rIns="0" bIns="0" rtlCol="0">
            <a:spAutoFit/>
          </a:bodyPr>
          <a:lstStyle/>
          <a:p>
            <a:r>
              <a:rPr lang="fr-FR" sz="800" b="1" dirty="0"/>
              <a:t>5%</a:t>
            </a:r>
          </a:p>
        </p:txBody>
      </p:sp>
      <p:sp>
        <p:nvSpPr>
          <p:cNvPr id="73" name="ZoneTexte 72">
            <a:extLst>
              <a:ext uri="{FF2B5EF4-FFF2-40B4-BE49-F238E27FC236}">
                <a16:creationId xmlns="" xmlns:a16="http://schemas.microsoft.com/office/drawing/2014/main" id="{73673F6E-7916-BABF-9B3D-562B360A7D93}"/>
              </a:ext>
            </a:extLst>
          </p:cNvPr>
          <p:cNvSpPr txBox="1"/>
          <p:nvPr/>
        </p:nvSpPr>
        <p:spPr>
          <a:xfrm>
            <a:off x="5854944" y="4322751"/>
            <a:ext cx="549798" cy="123111"/>
          </a:xfrm>
          <a:prstGeom prst="rect">
            <a:avLst/>
          </a:prstGeom>
          <a:noFill/>
        </p:spPr>
        <p:txBody>
          <a:bodyPr wrap="square" lIns="0" tIns="0" rIns="0" bIns="0" rtlCol="0">
            <a:spAutoFit/>
          </a:bodyPr>
          <a:lstStyle/>
          <a:p>
            <a:r>
              <a:rPr lang="fr-FR" sz="800" b="1" dirty="0"/>
              <a:t>3%</a:t>
            </a:r>
          </a:p>
        </p:txBody>
      </p:sp>
      <p:sp>
        <p:nvSpPr>
          <p:cNvPr id="76" name="ZoneTexte 75">
            <a:extLst>
              <a:ext uri="{FF2B5EF4-FFF2-40B4-BE49-F238E27FC236}">
                <a16:creationId xmlns="" xmlns:a16="http://schemas.microsoft.com/office/drawing/2014/main" id="{656F241F-63F4-AAD9-D7CF-910FE6BC72EB}"/>
              </a:ext>
            </a:extLst>
          </p:cNvPr>
          <p:cNvSpPr txBox="1"/>
          <p:nvPr/>
        </p:nvSpPr>
        <p:spPr>
          <a:xfrm>
            <a:off x="5938526" y="4538775"/>
            <a:ext cx="549798" cy="123111"/>
          </a:xfrm>
          <a:prstGeom prst="rect">
            <a:avLst/>
          </a:prstGeom>
          <a:noFill/>
        </p:spPr>
        <p:txBody>
          <a:bodyPr wrap="square" lIns="0" tIns="0" rIns="0" bIns="0" rtlCol="0">
            <a:spAutoFit/>
          </a:bodyPr>
          <a:lstStyle/>
          <a:p>
            <a:r>
              <a:rPr lang="fr-FR" sz="800" b="1" dirty="0"/>
              <a:t>2%</a:t>
            </a:r>
          </a:p>
        </p:txBody>
      </p:sp>
      <p:sp>
        <p:nvSpPr>
          <p:cNvPr id="77" name="ZoneTexte 76">
            <a:extLst>
              <a:ext uri="{FF2B5EF4-FFF2-40B4-BE49-F238E27FC236}">
                <a16:creationId xmlns="" xmlns:a16="http://schemas.microsoft.com/office/drawing/2014/main" id="{5BF0CE89-DC18-F466-11E2-374BB0DF2D5B}"/>
              </a:ext>
            </a:extLst>
          </p:cNvPr>
          <p:cNvSpPr txBox="1"/>
          <p:nvPr/>
        </p:nvSpPr>
        <p:spPr>
          <a:xfrm>
            <a:off x="5955226" y="4725864"/>
            <a:ext cx="549798" cy="123111"/>
          </a:xfrm>
          <a:prstGeom prst="rect">
            <a:avLst/>
          </a:prstGeom>
          <a:noFill/>
        </p:spPr>
        <p:txBody>
          <a:bodyPr wrap="square" lIns="0" tIns="0" rIns="0" bIns="0" rtlCol="0">
            <a:spAutoFit/>
          </a:bodyPr>
          <a:lstStyle/>
          <a:p>
            <a:r>
              <a:rPr lang="fr-FR" sz="800" b="1" dirty="0"/>
              <a:t>1%</a:t>
            </a:r>
          </a:p>
        </p:txBody>
      </p:sp>
      <p:sp>
        <p:nvSpPr>
          <p:cNvPr id="78" name="ZoneTexte 77">
            <a:extLst>
              <a:ext uri="{FF2B5EF4-FFF2-40B4-BE49-F238E27FC236}">
                <a16:creationId xmlns="" xmlns:a16="http://schemas.microsoft.com/office/drawing/2014/main" id="{7ABE8485-96E2-514D-62D5-0562A158F3BC}"/>
              </a:ext>
            </a:extLst>
          </p:cNvPr>
          <p:cNvSpPr txBox="1"/>
          <p:nvPr/>
        </p:nvSpPr>
        <p:spPr>
          <a:xfrm>
            <a:off x="6044580" y="4946998"/>
            <a:ext cx="549798" cy="123111"/>
          </a:xfrm>
          <a:prstGeom prst="rect">
            <a:avLst/>
          </a:prstGeom>
          <a:noFill/>
        </p:spPr>
        <p:txBody>
          <a:bodyPr wrap="square" lIns="0" tIns="0" rIns="0" bIns="0" rtlCol="0">
            <a:spAutoFit/>
          </a:bodyPr>
          <a:lstStyle/>
          <a:p>
            <a:r>
              <a:rPr lang="fr-FR" sz="800" b="1" dirty="0"/>
              <a:t>4%</a:t>
            </a:r>
          </a:p>
        </p:txBody>
      </p:sp>
      <p:sp>
        <p:nvSpPr>
          <p:cNvPr id="79" name="ZoneTexte 78">
            <a:extLst>
              <a:ext uri="{FF2B5EF4-FFF2-40B4-BE49-F238E27FC236}">
                <a16:creationId xmlns="" xmlns:a16="http://schemas.microsoft.com/office/drawing/2014/main" id="{6814B608-DD3F-8FD6-580D-F488ABD73DE4}"/>
              </a:ext>
            </a:extLst>
          </p:cNvPr>
          <p:cNvSpPr txBox="1"/>
          <p:nvPr/>
        </p:nvSpPr>
        <p:spPr>
          <a:xfrm>
            <a:off x="6096000" y="5151446"/>
            <a:ext cx="549798" cy="123111"/>
          </a:xfrm>
          <a:prstGeom prst="rect">
            <a:avLst/>
          </a:prstGeom>
          <a:noFill/>
        </p:spPr>
        <p:txBody>
          <a:bodyPr wrap="square" lIns="0" tIns="0" rIns="0" bIns="0" rtlCol="0">
            <a:spAutoFit/>
          </a:bodyPr>
          <a:lstStyle/>
          <a:p>
            <a:r>
              <a:rPr lang="fr-FR" sz="800" b="1" dirty="0"/>
              <a:t>1%</a:t>
            </a:r>
          </a:p>
        </p:txBody>
      </p:sp>
      <p:sp>
        <p:nvSpPr>
          <p:cNvPr id="85" name="ZoneTexte 84">
            <a:extLst>
              <a:ext uri="{FF2B5EF4-FFF2-40B4-BE49-F238E27FC236}">
                <a16:creationId xmlns="" xmlns:a16="http://schemas.microsoft.com/office/drawing/2014/main" id="{5E6BA671-F0AE-03D0-ECCF-997E314230B5}"/>
              </a:ext>
            </a:extLst>
          </p:cNvPr>
          <p:cNvSpPr txBox="1"/>
          <p:nvPr/>
        </p:nvSpPr>
        <p:spPr>
          <a:xfrm>
            <a:off x="6168675" y="5355897"/>
            <a:ext cx="359448" cy="123111"/>
          </a:xfrm>
          <a:prstGeom prst="rect">
            <a:avLst/>
          </a:prstGeom>
          <a:noFill/>
        </p:spPr>
        <p:txBody>
          <a:bodyPr wrap="square" lIns="0" tIns="0" rIns="0" bIns="0" rtlCol="0">
            <a:spAutoFit/>
          </a:bodyPr>
          <a:lstStyle/>
          <a:p>
            <a:r>
              <a:rPr lang="fr-FR" sz="800" b="1" dirty="0"/>
              <a:t>2%</a:t>
            </a:r>
          </a:p>
        </p:txBody>
      </p:sp>
      <p:grpSp>
        <p:nvGrpSpPr>
          <p:cNvPr id="89" name="Groupe 88">
            <a:extLst>
              <a:ext uri="{FF2B5EF4-FFF2-40B4-BE49-F238E27FC236}">
                <a16:creationId xmlns="" xmlns:a16="http://schemas.microsoft.com/office/drawing/2014/main" id="{3968F318-7719-B0FF-774D-11D51C21D9AD}"/>
              </a:ext>
            </a:extLst>
          </p:cNvPr>
          <p:cNvGrpSpPr/>
          <p:nvPr/>
        </p:nvGrpSpPr>
        <p:grpSpPr>
          <a:xfrm>
            <a:off x="4687748" y="1811438"/>
            <a:ext cx="3541057" cy="3516419"/>
            <a:chOff x="4687748" y="1811438"/>
            <a:chExt cx="3541057" cy="3516419"/>
          </a:xfrm>
        </p:grpSpPr>
        <p:grpSp>
          <p:nvGrpSpPr>
            <p:cNvPr id="63" name="Groupe 62">
              <a:extLst>
                <a:ext uri="{FF2B5EF4-FFF2-40B4-BE49-F238E27FC236}">
                  <a16:creationId xmlns="" xmlns:a16="http://schemas.microsoft.com/office/drawing/2014/main" id="{D06ACE06-23C9-E142-7B2C-647100B361D3}"/>
                </a:ext>
              </a:extLst>
            </p:cNvPr>
            <p:cNvGrpSpPr/>
            <p:nvPr/>
          </p:nvGrpSpPr>
          <p:grpSpPr>
            <a:xfrm>
              <a:off x="5172457" y="1848678"/>
              <a:ext cx="1609342" cy="144000"/>
              <a:chOff x="5172457" y="1848678"/>
              <a:chExt cx="1609342" cy="144000"/>
            </a:xfrm>
          </p:grpSpPr>
          <p:sp>
            <p:nvSpPr>
              <p:cNvPr id="6" name="Rectangle 5">
                <a:extLst>
                  <a:ext uri="{FF2B5EF4-FFF2-40B4-BE49-F238E27FC236}">
                    <a16:creationId xmlns="" xmlns:a16="http://schemas.microsoft.com/office/drawing/2014/main" id="{CBB081DF-DC01-89AE-A7F0-7C72726E7878}"/>
                  </a:ext>
                </a:extLst>
              </p:cNvPr>
              <p:cNvSpPr/>
              <p:nvPr/>
            </p:nvSpPr>
            <p:spPr>
              <a:xfrm>
                <a:off x="5440017" y="1848678"/>
                <a:ext cx="1341782"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 xmlns:a16="http://schemas.microsoft.com/office/drawing/2014/main" id="{C7F3D1FB-0FAE-9BBC-ED56-1A9F7E7DEA16}"/>
                  </a:ext>
                </a:extLst>
              </p:cNvPr>
              <p:cNvSpPr/>
              <p:nvPr/>
            </p:nvSpPr>
            <p:spPr>
              <a:xfrm>
                <a:off x="5172457" y="1848678"/>
                <a:ext cx="271762"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1" name="ZoneTexte 60">
              <a:extLst>
                <a:ext uri="{FF2B5EF4-FFF2-40B4-BE49-F238E27FC236}">
                  <a16:creationId xmlns="" xmlns:a16="http://schemas.microsoft.com/office/drawing/2014/main" id="{5EE7D8BC-61F1-D08D-2A7F-5A39FB9A81B3}"/>
                </a:ext>
              </a:extLst>
            </p:cNvPr>
            <p:cNvSpPr txBox="1"/>
            <p:nvPr/>
          </p:nvSpPr>
          <p:spPr>
            <a:xfrm>
              <a:off x="4687748" y="1811438"/>
              <a:ext cx="491924" cy="215444"/>
            </a:xfrm>
            <a:prstGeom prst="rect">
              <a:avLst/>
            </a:prstGeom>
            <a:noFill/>
          </p:spPr>
          <p:txBody>
            <a:bodyPr wrap="square" rtlCol="0">
              <a:spAutoFit/>
            </a:bodyPr>
            <a:lstStyle/>
            <a:p>
              <a:pPr algn="r"/>
              <a:r>
                <a:rPr lang="fr-FR" sz="800" b="1" dirty="0"/>
                <a:t>11%</a:t>
              </a:r>
            </a:p>
          </p:txBody>
        </p:sp>
        <p:sp>
          <p:nvSpPr>
            <p:cNvPr id="86" name="ZoneTexte 85">
              <a:extLst>
                <a:ext uri="{FF2B5EF4-FFF2-40B4-BE49-F238E27FC236}">
                  <a16:creationId xmlns="" xmlns:a16="http://schemas.microsoft.com/office/drawing/2014/main" id="{D21E92B7-1E2A-AC00-2629-C97389520528}"/>
                </a:ext>
              </a:extLst>
            </p:cNvPr>
            <p:cNvSpPr txBox="1"/>
            <p:nvPr/>
          </p:nvSpPr>
          <p:spPr>
            <a:xfrm>
              <a:off x="5447928" y="1811438"/>
              <a:ext cx="491924" cy="215444"/>
            </a:xfrm>
            <a:prstGeom prst="rect">
              <a:avLst/>
            </a:prstGeom>
            <a:noFill/>
          </p:spPr>
          <p:txBody>
            <a:bodyPr wrap="square" rtlCol="0">
              <a:spAutoFit/>
            </a:bodyPr>
            <a:lstStyle/>
            <a:p>
              <a:pPr algn="r"/>
              <a:r>
                <a:rPr lang="fr-FR" sz="800" b="1" dirty="0">
                  <a:solidFill>
                    <a:schemeClr val="bg1"/>
                  </a:solidFill>
                </a:rPr>
                <a:t>57%</a:t>
              </a:r>
            </a:p>
          </p:txBody>
        </p:sp>
        <p:sp>
          <p:nvSpPr>
            <p:cNvPr id="146" name="ZoneTexte 145">
              <a:extLst>
                <a:ext uri="{FF2B5EF4-FFF2-40B4-BE49-F238E27FC236}">
                  <a16:creationId xmlns="" xmlns:a16="http://schemas.microsoft.com/office/drawing/2014/main" id="{9247789E-B68C-AFC4-8011-FE09ED184D07}"/>
                </a:ext>
              </a:extLst>
            </p:cNvPr>
            <p:cNvSpPr txBox="1"/>
            <p:nvPr/>
          </p:nvSpPr>
          <p:spPr>
            <a:xfrm>
              <a:off x="7392144" y="1811438"/>
              <a:ext cx="491924" cy="215444"/>
            </a:xfrm>
            <a:prstGeom prst="rect">
              <a:avLst/>
            </a:prstGeom>
            <a:noFill/>
          </p:spPr>
          <p:txBody>
            <a:bodyPr wrap="square" rtlCol="0">
              <a:spAutoFit/>
            </a:bodyPr>
            <a:lstStyle/>
            <a:p>
              <a:r>
                <a:rPr lang="fr-FR" sz="800" b="1" dirty="0"/>
                <a:t>0,5%</a:t>
              </a:r>
            </a:p>
          </p:txBody>
        </p:sp>
        <p:sp>
          <p:nvSpPr>
            <p:cNvPr id="147" name="ZoneTexte 146">
              <a:extLst>
                <a:ext uri="{FF2B5EF4-FFF2-40B4-BE49-F238E27FC236}">
                  <a16:creationId xmlns="" xmlns:a16="http://schemas.microsoft.com/office/drawing/2014/main" id="{129B9F0F-69AF-974F-B5FB-A18F1E2D65A1}"/>
                </a:ext>
              </a:extLst>
            </p:cNvPr>
            <p:cNvSpPr txBox="1"/>
            <p:nvPr/>
          </p:nvSpPr>
          <p:spPr>
            <a:xfrm>
              <a:off x="7464152" y="1988840"/>
              <a:ext cx="491924" cy="215444"/>
            </a:xfrm>
            <a:prstGeom prst="rect">
              <a:avLst/>
            </a:prstGeom>
            <a:noFill/>
          </p:spPr>
          <p:txBody>
            <a:bodyPr wrap="square" rtlCol="0">
              <a:spAutoFit/>
            </a:bodyPr>
            <a:lstStyle/>
            <a:p>
              <a:r>
                <a:rPr lang="fr-FR" sz="800" b="1" dirty="0"/>
                <a:t>1%</a:t>
              </a:r>
            </a:p>
          </p:txBody>
        </p:sp>
        <p:sp>
          <p:nvSpPr>
            <p:cNvPr id="148" name="ZoneTexte 147">
              <a:extLst>
                <a:ext uri="{FF2B5EF4-FFF2-40B4-BE49-F238E27FC236}">
                  <a16:creationId xmlns="" xmlns:a16="http://schemas.microsoft.com/office/drawing/2014/main" id="{6EFF56C4-8CAA-35A3-FBC8-416C301D3746}"/>
                </a:ext>
              </a:extLst>
            </p:cNvPr>
            <p:cNvSpPr txBox="1"/>
            <p:nvPr/>
          </p:nvSpPr>
          <p:spPr>
            <a:xfrm>
              <a:off x="7736881" y="2233216"/>
              <a:ext cx="491924" cy="215444"/>
            </a:xfrm>
            <a:prstGeom prst="rect">
              <a:avLst/>
            </a:prstGeom>
            <a:noFill/>
          </p:spPr>
          <p:txBody>
            <a:bodyPr wrap="square" rtlCol="0">
              <a:spAutoFit/>
            </a:bodyPr>
            <a:lstStyle/>
            <a:p>
              <a:r>
                <a:rPr lang="fr-FR" sz="800" b="1" dirty="0"/>
                <a:t>1%</a:t>
              </a:r>
            </a:p>
          </p:txBody>
        </p:sp>
        <p:sp>
          <p:nvSpPr>
            <p:cNvPr id="149" name="ZoneTexte 148">
              <a:extLst>
                <a:ext uri="{FF2B5EF4-FFF2-40B4-BE49-F238E27FC236}">
                  <a16:creationId xmlns="" xmlns:a16="http://schemas.microsoft.com/office/drawing/2014/main" id="{B257A31B-1F78-7262-CB71-769D2769422A}"/>
                </a:ext>
              </a:extLst>
            </p:cNvPr>
            <p:cNvSpPr txBox="1"/>
            <p:nvPr/>
          </p:nvSpPr>
          <p:spPr>
            <a:xfrm>
              <a:off x="7248128" y="2651088"/>
              <a:ext cx="491924" cy="215444"/>
            </a:xfrm>
            <a:prstGeom prst="rect">
              <a:avLst/>
            </a:prstGeom>
            <a:noFill/>
          </p:spPr>
          <p:txBody>
            <a:bodyPr wrap="square" rtlCol="0">
              <a:spAutoFit/>
            </a:bodyPr>
            <a:lstStyle/>
            <a:p>
              <a:r>
                <a:rPr lang="fr-FR" sz="800" b="1" dirty="0"/>
                <a:t>0,2%</a:t>
              </a:r>
            </a:p>
          </p:txBody>
        </p:sp>
        <p:sp>
          <p:nvSpPr>
            <p:cNvPr id="150" name="ZoneTexte 149">
              <a:extLst>
                <a:ext uri="{FF2B5EF4-FFF2-40B4-BE49-F238E27FC236}">
                  <a16:creationId xmlns="" xmlns:a16="http://schemas.microsoft.com/office/drawing/2014/main" id="{40C430DF-9F90-BBB4-56A2-6691DF0502D4}"/>
                </a:ext>
              </a:extLst>
            </p:cNvPr>
            <p:cNvSpPr txBox="1"/>
            <p:nvPr/>
          </p:nvSpPr>
          <p:spPr>
            <a:xfrm>
              <a:off x="7163067" y="2844723"/>
              <a:ext cx="491924" cy="215444"/>
            </a:xfrm>
            <a:prstGeom prst="rect">
              <a:avLst/>
            </a:prstGeom>
            <a:noFill/>
          </p:spPr>
          <p:txBody>
            <a:bodyPr wrap="square" rtlCol="0">
              <a:spAutoFit/>
            </a:bodyPr>
            <a:lstStyle/>
            <a:p>
              <a:r>
                <a:rPr lang="fr-FR" sz="800" b="1" dirty="0"/>
                <a:t>0,2%</a:t>
              </a:r>
            </a:p>
          </p:txBody>
        </p:sp>
        <p:sp>
          <p:nvSpPr>
            <p:cNvPr id="151" name="ZoneTexte 150">
              <a:extLst>
                <a:ext uri="{FF2B5EF4-FFF2-40B4-BE49-F238E27FC236}">
                  <a16:creationId xmlns="" xmlns:a16="http://schemas.microsoft.com/office/drawing/2014/main" id="{0D8D2AA4-AC08-220D-D451-0491D97FD59F}"/>
                </a:ext>
              </a:extLst>
            </p:cNvPr>
            <p:cNvSpPr txBox="1"/>
            <p:nvPr/>
          </p:nvSpPr>
          <p:spPr>
            <a:xfrm>
              <a:off x="7008588" y="3835627"/>
              <a:ext cx="491924" cy="215444"/>
            </a:xfrm>
            <a:prstGeom prst="rect">
              <a:avLst/>
            </a:prstGeom>
            <a:noFill/>
          </p:spPr>
          <p:txBody>
            <a:bodyPr wrap="square" rtlCol="0">
              <a:spAutoFit/>
            </a:bodyPr>
            <a:lstStyle/>
            <a:p>
              <a:r>
                <a:rPr lang="fr-FR" sz="800" b="1" dirty="0"/>
                <a:t>2%</a:t>
              </a:r>
            </a:p>
          </p:txBody>
        </p:sp>
        <p:sp>
          <p:nvSpPr>
            <p:cNvPr id="152" name="ZoneTexte 151">
              <a:extLst>
                <a:ext uri="{FF2B5EF4-FFF2-40B4-BE49-F238E27FC236}">
                  <a16:creationId xmlns="" xmlns:a16="http://schemas.microsoft.com/office/drawing/2014/main" id="{A6935371-8BB0-5F83-2B75-B80D293A7281}"/>
                </a:ext>
              </a:extLst>
            </p:cNvPr>
            <p:cNvSpPr txBox="1"/>
            <p:nvPr/>
          </p:nvSpPr>
          <p:spPr>
            <a:xfrm>
              <a:off x="7259684" y="4484582"/>
              <a:ext cx="491924" cy="215444"/>
            </a:xfrm>
            <a:prstGeom prst="rect">
              <a:avLst/>
            </a:prstGeom>
            <a:noFill/>
          </p:spPr>
          <p:txBody>
            <a:bodyPr wrap="square" rtlCol="0">
              <a:spAutoFit/>
            </a:bodyPr>
            <a:lstStyle/>
            <a:p>
              <a:r>
                <a:rPr lang="fr-FR" sz="800" b="1" dirty="0"/>
                <a:t>2%</a:t>
              </a:r>
            </a:p>
          </p:txBody>
        </p:sp>
        <p:sp>
          <p:nvSpPr>
            <p:cNvPr id="153" name="ZoneTexte 152">
              <a:extLst>
                <a:ext uri="{FF2B5EF4-FFF2-40B4-BE49-F238E27FC236}">
                  <a16:creationId xmlns="" xmlns:a16="http://schemas.microsoft.com/office/drawing/2014/main" id="{FB194040-8816-E46C-8E43-12298B56111C}"/>
                </a:ext>
              </a:extLst>
            </p:cNvPr>
            <p:cNvSpPr txBox="1"/>
            <p:nvPr/>
          </p:nvSpPr>
          <p:spPr>
            <a:xfrm>
              <a:off x="7206772" y="4889299"/>
              <a:ext cx="491924" cy="215444"/>
            </a:xfrm>
            <a:prstGeom prst="rect">
              <a:avLst/>
            </a:prstGeom>
            <a:noFill/>
          </p:spPr>
          <p:txBody>
            <a:bodyPr wrap="square" rtlCol="0">
              <a:spAutoFit/>
            </a:bodyPr>
            <a:lstStyle/>
            <a:p>
              <a:r>
                <a:rPr lang="fr-FR" sz="800" b="1" dirty="0"/>
                <a:t>2%</a:t>
              </a:r>
            </a:p>
          </p:txBody>
        </p:sp>
        <p:sp>
          <p:nvSpPr>
            <p:cNvPr id="154" name="ZoneTexte 153">
              <a:extLst>
                <a:ext uri="{FF2B5EF4-FFF2-40B4-BE49-F238E27FC236}">
                  <a16:creationId xmlns="" xmlns:a16="http://schemas.microsoft.com/office/drawing/2014/main" id="{BB97EA4C-F321-FBFF-CD16-0DF60B88D8D5}"/>
                </a:ext>
              </a:extLst>
            </p:cNvPr>
            <p:cNvSpPr txBox="1"/>
            <p:nvPr/>
          </p:nvSpPr>
          <p:spPr>
            <a:xfrm>
              <a:off x="7017928" y="4235264"/>
              <a:ext cx="491924" cy="215444"/>
            </a:xfrm>
            <a:prstGeom prst="rect">
              <a:avLst/>
            </a:prstGeom>
            <a:noFill/>
          </p:spPr>
          <p:txBody>
            <a:bodyPr wrap="square" rtlCol="0">
              <a:spAutoFit/>
            </a:bodyPr>
            <a:lstStyle/>
            <a:p>
              <a:r>
                <a:rPr lang="fr-FR" sz="800" b="1" dirty="0"/>
                <a:t>1%</a:t>
              </a:r>
            </a:p>
          </p:txBody>
        </p:sp>
        <p:sp>
          <p:nvSpPr>
            <p:cNvPr id="155" name="ZoneTexte 154">
              <a:extLst>
                <a:ext uri="{FF2B5EF4-FFF2-40B4-BE49-F238E27FC236}">
                  <a16:creationId xmlns="" xmlns:a16="http://schemas.microsoft.com/office/drawing/2014/main" id="{EB93C066-48E9-4DF9-9A04-ACDD11BB9642}"/>
                </a:ext>
              </a:extLst>
            </p:cNvPr>
            <p:cNvSpPr txBox="1"/>
            <p:nvPr/>
          </p:nvSpPr>
          <p:spPr>
            <a:xfrm>
              <a:off x="7074632" y="5112413"/>
              <a:ext cx="491924" cy="215444"/>
            </a:xfrm>
            <a:prstGeom prst="rect">
              <a:avLst/>
            </a:prstGeom>
            <a:noFill/>
          </p:spPr>
          <p:txBody>
            <a:bodyPr wrap="square" rtlCol="0">
              <a:spAutoFit/>
            </a:bodyPr>
            <a:lstStyle/>
            <a:p>
              <a:r>
                <a:rPr lang="fr-FR" sz="800" b="1" dirty="0"/>
                <a:t>0,2%</a:t>
              </a:r>
            </a:p>
          </p:txBody>
        </p:sp>
        <p:sp>
          <p:nvSpPr>
            <p:cNvPr id="158" name="ZoneTexte 157">
              <a:extLst>
                <a:ext uri="{FF2B5EF4-FFF2-40B4-BE49-F238E27FC236}">
                  <a16:creationId xmlns="" xmlns:a16="http://schemas.microsoft.com/office/drawing/2014/main" id="{FA3E2978-5416-C50B-430C-F22BC6A2D115}"/>
                </a:ext>
              </a:extLst>
            </p:cNvPr>
            <p:cNvSpPr txBox="1"/>
            <p:nvPr/>
          </p:nvSpPr>
          <p:spPr>
            <a:xfrm>
              <a:off x="7138428" y="4702753"/>
              <a:ext cx="491924" cy="215444"/>
            </a:xfrm>
            <a:prstGeom prst="rect">
              <a:avLst/>
            </a:prstGeom>
            <a:noFill/>
          </p:spPr>
          <p:txBody>
            <a:bodyPr wrap="square" rtlCol="0">
              <a:spAutoFit/>
            </a:bodyPr>
            <a:lstStyle/>
            <a:p>
              <a:r>
                <a:rPr lang="fr-FR" sz="800" b="1" dirty="0"/>
                <a:t>1%</a:t>
              </a:r>
            </a:p>
          </p:txBody>
        </p:sp>
      </p:grpSp>
      <p:grpSp>
        <p:nvGrpSpPr>
          <p:cNvPr id="92" name="Groupe 91">
            <a:extLst>
              <a:ext uri="{FF2B5EF4-FFF2-40B4-BE49-F238E27FC236}">
                <a16:creationId xmlns="" xmlns:a16="http://schemas.microsoft.com/office/drawing/2014/main" id="{29720AA8-9BB6-C607-A4A2-D8CB9F1300CF}"/>
              </a:ext>
            </a:extLst>
          </p:cNvPr>
          <p:cNvGrpSpPr/>
          <p:nvPr/>
        </p:nvGrpSpPr>
        <p:grpSpPr>
          <a:xfrm>
            <a:off x="5073754" y="2058353"/>
            <a:ext cx="1708045" cy="144000"/>
            <a:chOff x="5073754" y="2058353"/>
            <a:chExt cx="1708045" cy="144000"/>
          </a:xfrm>
        </p:grpSpPr>
        <p:sp>
          <p:nvSpPr>
            <p:cNvPr id="8" name="Rectangle 7">
              <a:extLst>
                <a:ext uri="{FF2B5EF4-FFF2-40B4-BE49-F238E27FC236}">
                  <a16:creationId xmlns="" xmlns:a16="http://schemas.microsoft.com/office/drawing/2014/main" id="{6B8DE55C-38BC-F219-65B8-E4D90598DF6B}"/>
                </a:ext>
              </a:extLst>
            </p:cNvPr>
            <p:cNvSpPr/>
            <p:nvPr/>
          </p:nvSpPr>
          <p:spPr>
            <a:xfrm>
              <a:off x="5691809" y="2058353"/>
              <a:ext cx="1089990" cy="144000"/>
            </a:xfrm>
            <a:prstGeom prst="rect">
              <a:avLst/>
            </a:prstGeom>
            <a:solidFill>
              <a:schemeClr val="accent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9" name="Rectangle 38">
              <a:extLst>
                <a:ext uri="{FF2B5EF4-FFF2-40B4-BE49-F238E27FC236}">
                  <a16:creationId xmlns="" xmlns:a16="http://schemas.microsoft.com/office/drawing/2014/main" id="{811B813C-7D99-F0DF-2327-AC7B8184744D}"/>
                </a:ext>
              </a:extLst>
            </p:cNvPr>
            <p:cNvSpPr/>
            <p:nvPr/>
          </p:nvSpPr>
          <p:spPr>
            <a:xfrm>
              <a:off x="5313284" y="2058353"/>
              <a:ext cx="378795" cy="144000"/>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62" name="ZoneTexte 61">
              <a:extLst>
                <a:ext uri="{FF2B5EF4-FFF2-40B4-BE49-F238E27FC236}">
                  <a16:creationId xmlns="" xmlns:a16="http://schemas.microsoft.com/office/drawing/2014/main" id="{82EABDF9-CD56-C103-11C6-5908BEAA8870}"/>
                </a:ext>
              </a:extLst>
            </p:cNvPr>
            <p:cNvSpPr txBox="1"/>
            <p:nvPr/>
          </p:nvSpPr>
          <p:spPr>
            <a:xfrm>
              <a:off x="5073754" y="2069859"/>
              <a:ext cx="250600" cy="123111"/>
            </a:xfrm>
            <a:prstGeom prst="rect">
              <a:avLst/>
            </a:prstGeom>
            <a:noFill/>
          </p:spPr>
          <p:txBody>
            <a:bodyPr wrap="square" lIns="0" tIns="0" rIns="0" bIns="0" rtlCol="0">
              <a:spAutoFit/>
            </a:bodyPr>
            <a:lstStyle/>
            <a:p>
              <a:r>
                <a:rPr lang="fr-FR" sz="800" b="1" dirty="0"/>
                <a:t>15%</a:t>
              </a:r>
            </a:p>
          </p:txBody>
        </p:sp>
        <p:sp>
          <p:nvSpPr>
            <p:cNvPr id="87" name="ZoneTexte 86">
              <a:extLst>
                <a:ext uri="{FF2B5EF4-FFF2-40B4-BE49-F238E27FC236}">
                  <a16:creationId xmlns="" xmlns:a16="http://schemas.microsoft.com/office/drawing/2014/main" id="{F6195576-DECA-20FC-590E-A125581C33C2}"/>
                </a:ext>
              </a:extLst>
            </p:cNvPr>
            <p:cNvSpPr txBox="1"/>
            <p:nvPr/>
          </p:nvSpPr>
          <p:spPr>
            <a:xfrm>
              <a:off x="5591944" y="2060847"/>
              <a:ext cx="491924" cy="123111"/>
            </a:xfrm>
            <a:prstGeom prst="rect">
              <a:avLst/>
            </a:prstGeom>
            <a:noFill/>
          </p:spPr>
          <p:txBody>
            <a:bodyPr wrap="square" lIns="0" tIns="0" rIns="0" bIns="0" rtlCol="0">
              <a:spAutoFit/>
            </a:bodyPr>
            <a:lstStyle/>
            <a:p>
              <a:pPr algn="r"/>
              <a:r>
                <a:rPr lang="fr-FR" sz="800" b="1" dirty="0">
                  <a:solidFill>
                    <a:schemeClr val="bg1"/>
                  </a:solidFill>
                </a:rPr>
                <a:t>46%</a:t>
              </a:r>
            </a:p>
          </p:txBody>
        </p:sp>
      </p:grpSp>
      <p:sp>
        <p:nvSpPr>
          <p:cNvPr id="88" name="ZoneTexte 87">
            <a:extLst>
              <a:ext uri="{FF2B5EF4-FFF2-40B4-BE49-F238E27FC236}">
                <a16:creationId xmlns="" xmlns:a16="http://schemas.microsoft.com/office/drawing/2014/main" id="{CCB7AFF4-926D-783F-D7ED-D9E5B30C5EEB}"/>
              </a:ext>
            </a:extLst>
          </p:cNvPr>
          <p:cNvSpPr txBox="1"/>
          <p:nvPr/>
        </p:nvSpPr>
        <p:spPr>
          <a:xfrm>
            <a:off x="6032339" y="2282662"/>
            <a:ext cx="491924" cy="123111"/>
          </a:xfrm>
          <a:prstGeom prst="rect">
            <a:avLst/>
          </a:prstGeom>
          <a:noFill/>
        </p:spPr>
        <p:txBody>
          <a:bodyPr wrap="square" lIns="0" tIns="0" rIns="0" bIns="0" rtlCol="0">
            <a:spAutoFit/>
          </a:bodyPr>
          <a:lstStyle/>
          <a:p>
            <a:pPr algn="r"/>
            <a:r>
              <a:rPr lang="fr-FR" sz="800" b="1" dirty="0">
                <a:solidFill>
                  <a:schemeClr val="bg1"/>
                </a:solidFill>
              </a:rPr>
              <a:t>27%</a:t>
            </a:r>
          </a:p>
        </p:txBody>
      </p:sp>
      <p:sp>
        <p:nvSpPr>
          <p:cNvPr id="90" name="ZoneTexte 89">
            <a:extLst>
              <a:ext uri="{FF2B5EF4-FFF2-40B4-BE49-F238E27FC236}">
                <a16:creationId xmlns="" xmlns:a16="http://schemas.microsoft.com/office/drawing/2014/main" id="{13F30D7B-E316-7373-2DCA-D5F7B90FBAF4}"/>
              </a:ext>
            </a:extLst>
          </p:cNvPr>
          <p:cNvSpPr txBox="1"/>
          <p:nvPr/>
        </p:nvSpPr>
        <p:spPr>
          <a:xfrm>
            <a:off x="6213639" y="5572488"/>
            <a:ext cx="491924" cy="123111"/>
          </a:xfrm>
          <a:prstGeom prst="rect">
            <a:avLst/>
          </a:prstGeom>
          <a:noFill/>
        </p:spPr>
        <p:txBody>
          <a:bodyPr wrap="square" lIns="0" tIns="0" rIns="0" bIns="0" rtlCol="0">
            <a:spAutoFit/>
          </a:bodyPr>
          <a:lstStyle/>
          <a:p>
            <a:pPr algn="r"/>
            <a:r>
              <a:rPr lang="fr-FR" sz="800" b="1" dirty="0">
                <a:solidFill>
                  <a:schemeClr val="bg1"/>
                </a:solidFill>
              </a:rPr>
              <a:t>15%</a:t>
            </a:r>
          </a:p>
        </p:txBody>
      </p:sp>
      <p:sp>
        <p:nvSpPr>
          <p:cNvPr id="91" name="ZoneTexte 90">
            <a:extLst>
              <a:ext uri="{FF2B5EF4-FFF2-40B4-BE49-F238E27FC236}">
                <a16:creationId xmlns="" xmlns:a16="http://schemas.microsoft.com/office/drawing/2014/main" id="{472BC77D-9C2F-82F7-574F-D58AC447B9BA}"/>
              </a:ext>
            </a:extLst>
          </p:cNvPr>
          <p:cNvSpPr txBox="1"/>
          <p:nvPr/>
        </p:nvSpPr>
        <p:spPr>
          <a:xfrm>
            <a:off x="6225214" y="5358458"/>
            <a:ext cx="491924" cy="123111"/>
          </a:xfrm>
          <a:prstGeom prst="rect">
            <a:avLst/>
          </a:prstGeom>
          <a:noFill/>
        </p:spPr>
        <p:txBody>
          <a:bodyPr wrap="square" lIns="0" tIns="0" rIns="0" bIns="0" rtlCol="0">
            <a:spAutoFit/>
          </a:bodyPr>
          <a:lstStyle/>
          <a:p>
            <a:pPr algn="r"/>
            <a:r>
              <a:rPr lang="fr-FR" sz="800" b="1" dirty="0">
                <a:solidFill>
                  <a:schemeClr val="bg1"/>
                </a:solidFill>
              </a:rPr>
              <a:t>19%</a:t>
            </a:r>
          </a:p>
        </p:txBody>
      </p:sp>
      <p:sp>
        <p:nvSpPr>
          <p:cNvPr id="93" name="ZoneTexte 92">
            <a:extLst>
              <a:ext uri="{FF2B5EF4-FFF2-40B4-BE49-F238E27FC236}">
                <a16:creationId xmlns="" xmlns:a16="http://schemas.microsoft.com/office/drawing/2014/main" id="{C9045F0E-D3D6-0793-E7D6-9D8761C4268E}"/>
              </a:ext>
            </a:extLst>
          </p:cNvPr>
          <p:cNvSpPr txBox="1"/>
          <p:nvPr/>
        </p:nvSpPr>
        <p:spPr>
          <a:xfrm>
            <a:off x="6225214" y="5165582"/>
            <a:ext cx="491924" cy="123111"/>
          </a:xfrm>
          <a:prstGeom prst="rect">
            <a:avLst/>
          </a:prstGeom>
          <a:noFill/>
        </p:spPr>
        <p:txBody>
          <a:bodyPr wrap="square" lIns="0" tIns="0" rIns="0" bIns="0" rtlCol="0">
            <a:spAutoFit/>
          </a:bodyPr>
          <a:lstStyle/>
          <a:p>
            <a:pPr algn="r"/>
            <a:r>
              <a:rPr lang="fr-FR" sz="800" b="1" dirty="0">
                <a:solidFill>
                  <a:schemeClr val="bg1"/>
                </a:solidFill>
              </a:rPr>
              <a:t>20%</a:t>
            </a:r>
          </a:p>
        </p:txBody>
      </p:sp>
      <p:sp>
        <p:nvSpPr>
          <p:cNvPr id="95" name="ZoneTexte 94">
            <a:extLst>
              <a:ext uri="{FF2B5EF4-FFF2-40B4-BE49-F238E27FC236}">
                <a16:creationId xmlns="" xmlns:a16="http://schemas.microsoft.com/office/drawing/2014/main" id="{E54473B5-7AE0-9ECC-E599-679456D04232}"/>
              </a:ext>
            </a:extLst>
          </p:cNvPr>
          <p:cNvSpPr txBox="1"/>
          <p:nvPr/>
        </p:nvSpPr>
        <p:spPr>
          <a:xfrm>
            <a:off x="6225214" y="4949558"/>
            <a:ext cx="491924" cy="123111"/>
          </a:xfrm>
          <a:prstGeom prst="rect">
            <a:avLst/>
          </a:prstGeom>
          <a:noFill/>
        </p:spPr>
        <p:txBody>
          <a:bodyPr wrap="square" lIns="0" tIns="0" rIns="0" bIns="0" rtlCol="0">
            <a:spAutoFit/>
          </a:bodyPr>
          <a:lstStyle/>
          <a:p>
            <a:pPr algn="r"/>
            <a:r>
              <a:rPr lang="fr-FR" sz="800" b="1" dirty="0">
                <a:solidFill>
                  <a:schemeClr val="bg1"/>
                </a:solidFill>
              </a:rPr>
              <a:t>19%</a:t>
            </a:r>
          </a:p>
        </p:txBody>
      </p:sp>
      <p:sp>
        <p:nvSpPr>
          <p:cNvPr id="96" name="ZoneTexte 95">
            <a:extLst>
              <a:ext uri="{FF2B5EF4-FFF2-40B4-BE49-F238E27FC236}">
                <a16:creationId xmlns="" xmlns:a16="http://schemas.microsoft.com/office/drawing/2014/main" id="{6FD406D4-10DF-3F02-1686-4A95B1FA0975}"/>
              </a:ext>
            </a:extLst>
          </p:cNvPr>
          <p:cNvSpPr txBox="1"/>
          <p:nvPr/>
        </p:nvSpPr>
        <p:spPr>
          <a:xfrm>
            <a:off x="6225214" y="4733534"/>
            <a:ext cx="491924" cy="123111"/>
          </a:xfrm>
          <a:prstGeom prst="rect">
            <a:avLst/>
          </a:prstGeom>
          <a:noFill/>
        </p:spPr>
        <p:txBody>
          <a:bodyPr wrap="square" lIns="0" tIns="0" rIns="0" bIns="0" rtlCol="0">
            <a:spAutoFit/>
          </a:bodyPr>
          <a:lstStyle/>
          <a:p>
            <a:pPr algn="r"/>
            <a:r>
              <a:rPr lang="fr-FR" sz="800" b="1" dirty="0">
                <a:solidFill>
                  <a:schemeClr val="bg1"/>
                </a:solidFill>
              </a:rPr>
              <a:t>24%</a:t>
            </a:r>
          </a:p>
        </p:txBody>
      </p:sp>
      <p:sp>
        <p:nvSpPr>
          <p:cNvPr id="97" name="ZoneTexte 96">
            <a:extLst>
              <a:ext uri="{FF2B5EF4-FFF2-40B4-BE49-F238E27FC236}">
                <a16:creationId xmlns="" xmlns:a16="http://schemas.microsoft.com/office/drawing/2014/main" id="{C74E8813-1750-C8B1-8C04-4453FF4A1A41}"/>
              </a:ext>
            </a:extLst>
          </p:cNvPr>
          <p:cNvSpPr txBox="1"/>
          <p:nvPr/>
        </p:nvSpPr>
        <p:spPr>
          <a:xfrm>
            <a:off x="6225214" y="4525490"/>
            <a:ext cx="491924" cy="135422"/>
          </a:xfrm>
          <a:prstGeom prst="rect">
            <a:avLst/>
          </a:prstGeom>
          <a:noFill/>
        </p:spPr>
        <p:txBody>
          <a:bodyPr wrap="square" lIns="0" tIns="0" rIns="0" bIns="0" rtlCol="0">
            <a:spAutoFit/>
          </a:bodyPr>
          <a:lstStyle/>
          <a:p>
            <a:pPr algn="r"/>
            <a:r>
              <a:rPr lang="fr-FR" sz="800" b="1" dirty="0">
                <a:solidFill>
                  <a:schemeClr val="bg1"/>
                </a:solidFill>
              </a:rPr>
              <a:t>24%</a:t>
            </a:r>
          </a:p>
        </p:txBody>
      </p:sp>
      <p:sp>
        <p:nvSpPr>
          <p:cNvPr id="98" name="ZoneTexte 97">
            <a:extLst>
              <a:ext uri="{FF2B5EF4-FFF2-40B4-BE49-F238E27FC236}">
                <a16:creationId xmlns="" xmlns:a16="http://schemas.microsoft.com/office/drawing/2014/main" id="{5C8A2101-FB73-3325-F0EE-FC666C7339AF}"/>
              </a:ext>
            </a:extLst>
          </p:cNvPr>
          <p:cNvSpPr txBox="1"/>
          <p:nvPr/>
        </p:nvSpPr>
        <p:spPr>
          <a:xfrm>
            <a:off x="6225214" y="4301486"/>
            <a:ext cx="491924" cy="123111"/>
          </a:xfrm>
          <a:prstGeom prst="rect">
            <a:avLst/>
          </a:prstGeom>
          <a:noFill/>
        </p:spPr>
        <p:txBody>
          <a:bodyPr wrap="square" lIns="0" tIns="0" rIns="0" bIns="0" rtlCol="0">
            <a:spAutoFit/>
          </a:bodyPr>
          <a:lstStyle/>
          <a:p>
            <a:pPr algn="r"/>
            <a:r>
              <a:rPr lang="fr-FR" sz="800" b="1" dirty="0">
                <a:solidFill>
                  <a:schemeClr val="bg1"/>
                </a:solidFill>
              </a:rPr>
              <a:t>25%</a:t>
            </a:r>
          </a:p>
        </p:txBody>
      </p:sp>
      <p:sp>
        <p:nvSpPr>
          <p:cNvPr id="99" name="ZoneTexte 98">
            <a:extLst>
              <a:ext uri="{FF2B5EF4-FFF2-40B4-BE49-F238E27FC236}">
                <a16:creationId xmlns="" xmlns:a16="http://schemas.microsoft.com/office/drawing/2014/main" id="{6393FB51-DB03-7F53-2F00-7A4402DF30F0}"/>
              </a:ext>
            </a:extLst>
          </p:cNvPr>
          <p:cNvSpPr txBox="1"/>
          <p:nvPr/>
        </p:nvSpPr>
        <p:spPr>
          <a:xfrm>
            <a:off x="6225214" y="4114397"/>
            <a:ext cx="491924" cy="123111"/>
          </a:xfrm>
          <a:prstGeom prst="rect">
            <a:avLst/>
          </a:prstGeom>
          <a:noFill/>
        </p:spPr>
        <p:txBody>
          <a:bodyPr wrap="square" lIns="0" tIns="0" rIns="0" bIns="0" rtlCol="0">
            <a:spAutoFit/>
          </a:bodyPr>
          <a:lstStyle/>
          <a:p>
            <a:pPr algn="r"/>
            <a:r>
              <a:rPr lang="fr-FR" sz="800" b="1" dirty="0">
                <a:solidFill>
                  <a:schemeClr val="bg1"/>
                </a:solidFill>
              </a:rPr>
              <a:t>29%</a:t>
            </a:r>
          </a:p>
        </p:txBody>
      </p:sp>
      <p:sp>
        <p:nvSpPr>
          <p:cNvPr id="100" name="ZoneTexte 99">
            <a:extLst>
              <a:ext uri="{FF2B5EF4-FFF2-40B4-BE49-F238E27FC236}">
                <a16:creationId xmlns="" xmlns:a16="http://schemas.microsoft.com/office/drawing/2014/main" id="{985A7F46-FFCE-2DCA-813C-DBF837025725}"/>
              </a:ext>
            </a:extLst>
          </p:cNvPr>
          <p:cNvSpPr txBox="1"/>
          <p:nvPr/>
        </p:nvSpPr>
        <p:spPr>
          <a:xfrm>
            <a:off x="6225214" y="3898373"/>
            <a:ext cx="491924" cy="123111"/>
          </a:xfrm>
          <a:prstGeom prst="rect">
            <a:avLst/>
          </a:prstGeom>
          <a:noFill/>
        </p:spPr>
        <p:txBody>
          <a:bodyPr wrap="square" lIns="0" tIns="0" rIns="0" bIns="0" rtlCol="0">
            <a:spAutoFit/>
          </a:bodyPr>
          <a:lstStyle/>
          <a:p>
            <a:pPr algn="r"/>
            <a:r>
              <a:rPr lang="fr-FR" sz="800" b="1" dirty="0">
                <a:solidFill>
                  <a:schemeClr val="bg1"/>
                </a:solidFill>
              </a:rPr>
              <a:t>31%</a:t>
            </a:r>
          </a:p>
        </p:txBody>
      </p:sp>
      <p:sp>
        <p:nvSpPr>
          <p:cNvPr id="101" name="ZoneTexte 100">
            <a:extLst>
              <a:ext uri="{FF2B5EF4-FFF2-40B4-BE49-F238E27FC236}">
                <a16:creationId xmlns="" xmlns:a16="http://schemas.microsoft.com/office/drawing/2014/main" id="{94982116-DAD5-C85B-646B-87DFC870D96B}"/>
              </a:ext>
            </a:extLst>
          </p:cNvPr>
          <p:cNvSpPr txBox="1"/>
          <p:nvPr/>
        </p:nvSpPr>
        <p:spPr>
          <a:xfrm>
            <a:off x="5796951" y="3690700"/>
            <a:ext cx="491924" cy="123111"/>
          </a:xfrm>
          <a:prstGeom prst="rect">
            <a:avLst/>
          </a:prstGeom>
          <a:noFill/>
        </p:spPr>
        <p:txBody>
          <a:bodyPr wrap="square" lIns="0" tIns="0" rIns="0" bIns="0" rtlCol="0">
            <a:spAutoFit/>
          </a:bodyPr>
          <a:lstStyle/>
          <a:p>
            <a:pPr algn="r"/>
            <a:r>
              <a:rPr lang="fr-FR" sz="800" b="1" dirty="0">
                <a:solidFill>
                  <a:schemeClr val="bg1"/>
                </a:solidFill>
              </a:rPr>
              <a:t>57%</a:t>
            </a:r>
          </a:p>
        </p:txBody>
      </p:sp>
      <p:sp>
        <p:nvSpPr>
          <p:cNvPr id="102" name="ZoneTexte 101">
            <a:extLst>
              <a:ext uri="{FF2B5EF4-FFF2-40B4-BE49-F238E27FC236}">
                <a16:creationId xmlns="" xmlns:a16="http://schemas.microsoft.com/office/drawing/2014/main" id="{16AD74E0-A218-048A-15BB-192D0308995F}"/>
              </a:ext>
            </a:extLst>
          </p:cNvPr>
          <p:cNvSpPr txBox="1"/>
          <p:nvPr/>
        </p:nvSpPr>
        <p:spPr>
          <a:xfrm>
            <a:off x="6225214" y="3392686"/>
            <a:ext cx="491924" cy="123111"/>
          </a:xfrm>
          <a:prstGeom prst="rect">
            <a:avLst/>
          </a:prstGeom>
          <a:noFill/>
        </p:spPr>
        <p:txBody>
          <a:bodyPr wrap="square" lIns="0" tIns="0" rIns="0" bIns="0" rtlCol="0">
            <a:spAutoFit/>
          </a:bodyPr>
          <a:lstStyle/>
          <a:p>
            <a:pPr algn="r"/>
            <a:r>
              <a:rPr lang="fr-FR" sz="800" b="1" dirty="0">
                <a:solidFill>
                  <a:schemeClr val="bg1"/>
                </a:solidFill>
              </a:rPr>
              <a:t>34%</a:t>
            </a:r>
          </a:p>
        </p:txBody>
      </p:sp>
      <p:sp>
        <p:nvSpPr>
          <p:cNvPr id="103" name="ZoneTexte 102">
            <a:extLst>
              <a:ext uri="{FF2B5EF4-FFF2-40B4-BE49-F238E27FC236}">
                <a16:creationId xmlns="" xmlns:a16="http://schemas.microsoft.com/office/drawing/2014/main" id="{D2A1307D-A552-42A2-FAE5-081B862FB668}"/>
              </a:ext>
            </a:extLst>
          </p:cNvPr>
          <p:cNvSpPr txBox="1"/>
          <p:nvPr/>
        </p:nvSpPr>
        <p:spPr>
          <a:xfrm>
            <a:off x="6225214" y="3188236"/>
            <a:ext cx="491924" cy="123111"/>
          </a:xfrm>
          <a:prstGeom prst="rect">
            <a:avLst/>
          </a:prstGeom>
          <a:noFill/>
        </p:spPr>
        <p:txBody>
          <a:bodyPr wrap="square" lIns="0" tIns="0" rIns="0" bIns="0" rtlCol="0">
            <a:spAutoFit/>
          </a:bodyPr>
          <a:lstStyle/>
          <a:p>
            <a:pPr algn="r"/>
            <a:r>
              <a:rPr lang="fr-FR" sz="800" b="1" dirty="0">
                <a:solidFill>
                  <a:schemeClr val="bg1"/>
                </a:solidFill>
              </a:rPr>
              <a:t>43%</a:t>
            </a:r>
          </a:p>
        </p:txBody>
      </p:sp>
      <p:sp>
        <p:nvSpPr>
          <p:cNvPr id="104" name="ZoneTexte 103">
            <a:extLst>
              <a:ext uri="{FF2B5EF4-FFF2-40B4-BE49-F238E27FC236}">
                <a16:creationId xmlns="" xmlns:a16="http://schemas.microsoft.com/office/drawing/2014/main" id="{1493C62A-EDBC-70B8-D8A8-12CFFBE66436}"/>
              </a:ext>
            </a:extLst>
          </p:cNvPr>
          <p:cNvSpPr txBox="1"/>
          <p:nvPr/>
        </p:nvSpPr>
        <p:spPr>
          <a:xfrm>
            <a:off x="6225214" y="2896009"/>
            <a:ext cx="491924" cy="123111"/>
          </a:xfrm>
          <a:prstGeom prst="rect">
            <a:avLst/>
          </a:prstGeom>
          <a:noFill/>
        </p:spPr>
        <p:txBody>
          <a:bodyPr wrap="square" lIns="0" tIns="0" rIns="0" bIns="0" rtlCol="0">
            <a:spAutoFit/>
          </a:bodyPr>
          <a:lstStyle/>
          <a:p>
            <a:pPr algn="r"/>
            <a:r>
              <a:rPr lang="fr-FR" sz="800" b="1" dirty="0">
                <a:solidFill>
                  <a:schemeClr val="bg1"/>
                </a:solidFill>
              </a:rPr>
              <a:t>23%</a:t>
            </a:r>
          </a:p>
        </p:txBody>
      </p:sp>
      <p:sp>
        <p:nvSpPr>
          <p:cNvPr id="105" name="ZoneTexte 104">
            <a:extLst>
              <a:ext uri="{FF2B5EF4-FFF2-40B4-BE49-F238E27FC236}">
                <a16:creationId xmlns="" xmlns:a16="http://schemas.microsoft.com/office/drawing/2014/main" id="{E9B26894-EA12-B74F-18F3-958DF1EAEF2A}"/>
              </a:ext>
            </a:extLst>
          </p:cNvPr>
          <p:cNvSpPr txBox="1"/>
          <p:nvPr/>
        </p:nvSpPr>
        <p:spPr>
          <a:xfrm>
            <a:off x="6225214" y="2697346"/>
            <a:ext cx="491924" cy="123111"/>
          </a:xfrm>
          <a:prstGeom prst="rect">
            <a:avLst/>
          </a:prstGeom>
          <a:noFill/>
        </p:spPr>
        <p:txBody>
          <a:bodyPr wrap="square" lIns="0" tIns="0" rIns="0" bIns="0" rtlCol="0">
            <a:spAutoFit/>
          </a:bodyPr>
          <a:lstStyle/>
          <a:p>
            <a:pPr algn="r"/>
            <a:r>
              <a:rPr lang="fr-FR" sz="800" b="1" dirty="0">
                <a:solidFill>
                  <a:schemeClr val="bg1"/>
                </a:solidFill>
              </a:rPr>
              <a:t>28%</a:t>
            </a:r>
          </a:p>
        </p:txBody>
      </p:sp>
      <p:sp>
        <p:nvSpPr>
          <p:cNvPr id="106" name="ZoneTexte 105">
            <a:extLst>
              <a:ext uri="{FF2B5EF4-FFF2-40B4-BE49-F238E27FC236}">
                <a16:creationId xmlns="" xmlns:a16="http://schemas.microsoft.com/office/drawing/2014/main" id="{1756D8E2-FE38-062E-1AD6-FF1597A0749D}"/>
              </a:ext>
            </a:extLst>
          </p:cNvPr>
          <p:cNvSpPr txBox="1"/>
          <p:nvPr/>
        </p:nvSpPr>
        <p:spPr>
          <a:xfrm>
            <a:off x="6225214" y="2492896"/>
            <a:ext cx="491924" cy="123111"/>
          </a:xfrm>
          <a:prstGeom prst="rect">
            <a:avLst/>
          </a:prstGeom>
          <a:noFill/>
        </p:spPr>
        <p:txBody>
          <a:bodyPr wrap="square" lIns="0" tIns="0" rIns="0" bIns="0" rtlCol="0">
            <a:spAutoFit/>
          </a:bodyPr>
          <a:lstStyle/>
          <a:p>
            <a:pPr algn="r"/>
            <a:r>
              <a:rPr lang="fr-FR" sz="800" b="1" dirty="0">
                <a:solidFill>
                  <a:schemeClr val="bg1"/>
                </a:solidFill>
              </a:rPr>
              <a:t>21%</a:t>
            </a:r>
          </a:p>
        </p:txBody>
      </p:sp>
      <p:sp>
        <p:nvSpPr>
          <p:cNvPr id="110" name="Rectangle 109">
            <a:extLst>
              <a:ext uri="{FF2B5EF4-FFF2-40B4-BE49-F238E27FC236}">
                <a16:creationId xmlns="" xmlns:a16="http://schemas.microsoft.com/office/drawing/2014/main" id="{1FD4724A-37B7-4CC8-6DFA-886F36502D99}"/>
              </a:ext>
            </a:extLst>
          </p:cNvPr>
          <p:cNvSpPr/>
          <p:nvPr/>
        </p:nvSpPr>
        <p:spPr>
          <a:xfrm>
            <a:off x="6780213" y="1858573"/>
            <a:ext cx="659678"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 xmlns:a16="http://schemas.microsoft.com/office/drawing/2014/main" id="{A514276A-DEB8-7BF6-CD4B-DD469455F42E}"/>
              </a:ext>
            </a:extLst>
          </p:cNvPr>
          <p:cNvSpPr/>
          <p:nvPr/>
        </p:nvSpPr>
        <p:spPr>
          <a:xfrm>
            <a:off x="6780213" y="2060848"/>
            <a:ext cx="724992"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 xmlns:a16="http://schemas.microsoft.com/office/drawing/2014/main" id="{7D316EC8-5F97-B669-CE8F-E2339933C7E2}"/>
              </a:ext>
            </a:extLst>
          </p:cNvPr>
          <p:cNvSpPr/>
          <p:nvPr/>
        </p:nvSpPr>
        <p:spPr>
          <a:xfrm>
            <a:off x="6780212" y="2276872"/>
            <a:ext cx="998125"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 xmlns:a16="http://schemas.microsoft.com/office/drawing/2014/main" id="{33E2E47F-ED22-262A-632D-EB756AC869DD}"/>
              </a:ext>
            </a:extLst>
          </p:cNvPr>
          <p:cNvSpPr/>
          <p:nvPr/>
        </p:nvSpPr>
        <p:spPr>
          <a:xfrm>
            <a:off x="6780213" y="2481172"/>
            <a:ext cx="297482"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 xmlns:a16="http://schemas.microsoft.com/office/drawing/2014/main" id="{8EBEADD4-30BB-F7C1-F6F2-91CC32429D94}"/>
              </a:ext>
            </a:extLst>
          </p:cNvPr>
          <p:cNvSpPr/>
          <p:nvPr/>
        </p:nvSpPr>
        <p:spPr>
          <a:xfrm>
            <a:off x="6780212" y="2691334"/>
            <a:ext cx="493423"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 xmlns:a16="http://schemas.microsoft.com/office/drawing/2014/main" id="{7EC534BB-D315-5E37-E289-27B08429F367}"/>
              </a:ext>
            </a:extLst>
          </p:cNvPr>
          <p:cNvSpPr/>
          <p:nvPr/>
        </p:nvSpPr>
        <p:spPr>
          <a:xfrm>
            <a:off x="6780212" y="2889775"/>
            <a:ext cx="416235"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 xmlns:a16="http://schemas.microsoft.com/office/drawing/2014/main" id="{6E40DA61-D85F-08E0-A0F3-64409809BF33}"/>
              </a:ext>
            </a:extLst>
          </p:cNvPr>
          <p:cNvSpPr/>
          <p:nvPr/>
        </p:nvSpPr>
        <p:spPr>
          <a:xfrm>
            <a:off x="6780212" y="3187862"/>
            <a:ext cx="172791"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 xmlns:a16="http://schemas.microsoft.com/office/drawing/2014/main" id="{22F1AB71-D680-F6BD-1EBA-5AF38315ED78}"/>
              </a:ext>
            </a:extLst>
          </p:cNvPr>
          <p:cNvSpPr/>
          <p:nvPr/>
        </p:nvSpPr>
        <p:spPr>
          <a:xfrm>
            <a:off x="6780212" y="3392172"/>
            <a:ext cx="172791"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 xmlns:a16="http://schemas.microsoft.com/office/drawing/2014/main" id="{D66163EC-C7BB-3A80-D9CB-F515ADCCEC96}"/>
              </a:ext>
            </a:extLst>
          </p:cNvPr>
          <p:cNvSpPr/>
          <p:nvPr/>
        </p:nvSpPr>
        <p:spPr>
          <a:xfrm>
            <a:off x="6780212" y="3876963"/>
            <a:ext cx="267793"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 xmlns:a16="http://schemas.microsoft.com/office/drawing/2014/main" id="{8FF119A0-8FBE-6BF7-5074-AE61E560C31F}"/>
              </a:ext>
            </a:extLst>
          </p:cNvPr>
          <p:cNvSpPr/>
          <p:nvPr/>
        </p:nvSpPr>
        <p:spPr>
          <a:xfrm>
            <a:off x="6780212" y="4087125"/>
            <a:ext cx="321232"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a:extLst>
              <a:ext uri="{FF2B5EF4-FFF2-40B4-BE49-F238E27FC236}">
                <a16:creationId xmlns="" xmlns:a16="http://schemas.microsoft.com/office/drawing/2014/main" id="{5A86A463-DDCC-6769-A195-0C943323E372}"/>
              </a:ext>
            </a:extLst>
          </p:cNvPr>
          <p:cNvSpPr/>
          <p:nvPr/>
        </p:nvSpPr>
        <p:spPr>
          <a:xfrm>
            <a:off x="6780212" y="4285565"/>
            <a:ext cx="279669"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a:extLst>
              <a:ext uri="{FF2B5EF4-FFF2-40B4-BE49-F238E27FC236}">
                <a16:creationId xmlns="" xmlns:a16="http://schemas.microsoft.com/office/drawing/2014/main" id="{0C36E88F-3E88-07FB-1793-ECC1A1AD9B15}"/>
              </a:ext>
            </a:extLst>
          </p:cNvPr>
          <p:cNvSpPr/>
          <p:nvPr/>
        </p:nvSpPr>
        <p:spPr>
          <a:xfrm>
            <a:off x="6780212" y="4513312"/>
            <a:ext cx="517175"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a:extLst>
              <a:ext uri="{FF2B5EF4-FFF2-40B4-BE49-F238E27FC236}">
                <a16:creationId xmlns="" xmlns:a16="http://schemas.microsoft.com/office/drawing/2014/main" id="{3A0253E7-DEF2-DBBA-10C5-7AC268807E8E}"/>
              </a:ext>
            </a:extLst>
          </p:cNvPr>
          <p:cNvSpPr/>
          <p:nvPr/>
        </p:nvSpPr>
        <p:spPr>
          <a:xfrm>
            <a:off x="6780212" y="4735197"/>
            <a:ext cx="395907"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a:extLst>
              <a:ext uri="{FF2B5EF4-FFF2-40B4-BE49-F238E27FC236}">
                <a16:creationId xmlns="" xmlns:a16="http://schemas.microsoft.com/office/drawing/2014/main" id="{6DD9449B-32D7-3B5C-0AB6-A2A554687751}"/>
              </a:ext>
            </a:extLst>
          </p:cNvPr>
          <p:cNvSpPr/>
          <p:nvPr/>
        </p:nvSpPr>
        <p:spPr>
          <a:xfrm>
            <a:off x="6780212" y="4927776"/>
            <a:ext cx="463736"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a:extLst>
              <a:ext uri="{FF2B5EF4-FFF2-40B4-BE49-F238E27FC236}">
                <a16:creationId xmlns="" xmlns:a16="http://schemas.microsoft.com/office/drawing/2014/main" id="{C054D378-1E77-342C-BFA1-E9FD5981FC86}"/>
              </a:ext>
            </a:extLst>
          </p:cNvPr>
          <p:cNvSpPr/>
          <p:nvPr/>
        </p:nvSpPr>
        <p:spPr>
          <a:xfrm>
            <a:off x="6780212" y="5149661"/>
            <a:ext cx="339045"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 xmlns:a16="http://schemas.microsoft.com/office/drawing/2014/main" id="{D0D656DE-BF7F-5FB3-7876-65B79FAED9EA}"/>
              </a:ext>
            </a:extLst>
          </p:cNvPr>
          <p:cNvSpPr/>
          <p:nvPr/>
        </p:nvSpPr>
        <p:spPr>
          <a:xfrm>
            <a:off x="6780212" y="5353962"/>
            <a:ext cx="196541"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a:extLst>
              <a:ext uri="{FF2B5EF4-FFF2-40B4-BE49-F238E27FC236}">
                <a16:creationId xmlns="" xmlns:a16="http://schemas.microsoft.com/office/drawing/2014/main" id="{149ED6BD-BC99-4B38-3081-05A070532AFA}"/>
              </a:ext>
            </a:extLst>
          </p:cNvPr>
          <p:cNvSpPr/>
          <p:nvPr/>
        </p:nvSpPr>
        <p:spPr>
          <a:xfrm>
            <a:off x="6780212" y="5564799"/>
            <a:ext cx="457798" cy="144000"/>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a:extLst>
              <a:ext uri="{FF2B5EF4-FFF2-40B4-BE49-F238E27FC236}">
                <a16:creationId xmlns="" xmlns:a16="http://schemas.microsoft.com/office/drawing/2014/main" id="{1696B815-BD6A-4DAC-B5B8-2530A0C7BADB}"/>
              </a:ext>
            </a:extLst>
          </p:cNvPr>
          <p:cNvSpPr txBox="1"/>
          <p:nvPr/>
        </p:nvSpPr>
        <p:spPr>
          <a:xfrm>
            <a:off x="6837113" y="1829026"/>
            <a:ext cx="491924" cy="215444"/>
          </a:xfrm>
          <a:prstGeom prst="rect">
            <a:avLst/>
          </a:prstGeom>
          <a:noFill/>
        </p:spPr>
        <p:txBody>
          <a:bodyPr wrap="square" rtlCol="0">
            <a:spAutoFit/>
          </a:bodyPr>
          <a:lstStyle/>
          <a:p>
            <a:r>
              <a:rPr lang="fr-FR" sz="800" b="1" dirty="0">
                <a:solidFill>
                  <a:schemeClr val="bg1"/>
                </a:solidFill>
              </a:rPr>
              <a:t>28%</a:t>
            </a:r>
          </a:p>
        </p:txBody>
      </p:sp>
      <p:sp>
        <p:nvSpPr>
          <p:cNvPr id="130" name="ZoneTexte 129">
            <a:extLst>
              <a:ext uri="{FF2B5EF4-FFF2-40B4-BE49-F238E27FC236}">
                <a16:creationId xmlns="" xmlns:a16="http://schemas.microsoft.com/office/drawing/2014/main" id="{27EC20BA-4DD3-36EF-20F5-5ACAE9A596B8}"/>
              </a:ext>
            </a:extLst>
          </p:cNvPr>
          <p:cNvSpPr txBox="1"/>
          <p:nvPr/>
        </p:nvSpPr>
        <p:spPr>
          <a:xfrm>
            <a:off x="6895728" y="2029870"/>
            <a:ext cx="491924" cy="215444"/>
          </a:xfrm>
          <a:prstGeom prst="rect">
            <a:avLst/>
          </a:prstGeom>
          <a:noFill/>
        </p:spPr>
        <p:txBody>
          <a:bodyPr wrap="square" rtlCol="0">
            <a:spAutoFit/>
          </a:bodyPr>
          <a:lstStyle/>
          <a:p>
            <a:r>
              <a:rPr lang="fr-FR" sz="800" b="1" dirty="0">
                <a:solidFill>
                  <a:schemeClr val="bg1"/>
                </a:solidFill>
              </a:rPr>
              <a:t>30%</a:t>
            </a:r>
          </a:p>
        </p:txBody>
      </p:sp>
      <p:sp>
        <p:nvSpPr>
          <p:cNvPr id="131" name="ZoneTexte 130">
            <a:extLst>
              <a:ext uri="{FF2B5EF4-FFF2-40B4-BE49-F238E27FC236}">
                <a16:creationId xmlns="" xmlns:a16="http://schemas.microsoft.com/office/drawing/2014/main" id="{98579637-59EF-BD0E-C6BF-535D5BA7B707}"/>
              </a:ext>
            </a:extLst>
          </p:cNvPr>
          <p:cNvSpPr txBox="1"/>
          <p:nvPr/>
        </p:nvSpPr>
        <p:spPr>
          <a:xfrm>
            <a:off x="7030543" y="2244226"/>
            <a:ext cx="491924" cy="215444"/>
          </a:xfrm>
          <a:prstGeom prst="rect">
            <a:avLst/>
          </a:prstGeom>
          <a:noFill/>
        </p:spPr>
        <p:txBody>
          <a:bodyPr wrap="square" rtlCol="0">
            <a:spAutoFit/>
          </a:bodyPr>
          <a:lstStyle/>
          <a:p>
            <a:r>
              <a:rPr lang="fr-FR" sz="800" b="1" dirty="0">
                <a:solidFill>
                  <a:schemeClr val="bg1"/>
                </a:solidFill>
              </a:rPr>
              <a:t>44%</a:t>
            </a:r>
          </a:p>
        </p:txBody>
      </p:sp>
      <p:sp>
        <p:nvSpPr>
          <p:cNvPr id="132" name="ZoneTexte 131">
            <a:extLst>
              <a:ext uri="{FF2B5EF4-FFF2-40B4-BE49-F238E27FC236}">
                <a16:creationId xmlns="" xmlns:a16="http://schemas.microsoft.com/office/drawing/2014/main" id="{10209DBD-1105-3B47-2689-92C8EFC8927F}"/>
              </a:ext>
            </a:extLst>
          </p:cNvPr>
          <p:cNvSpPr txBox="1"/>
          <p:nvPr/>
        </p:nvSpPr>
        <p:spPr>
          <a:xfrm>
            <a:off x="6744072" y="2450198"/>
            <a:ext cx="491924" cy="215444"/>
          </a:xfrm>
          <a:prstGeom prst="rect">
            <a:avLst/>
          </a:prstGeom>
          <a:noFill/>
        </p:spPr>
        <p:txBody>
          <a:bodyPr wrap="square" rtlCol="0">
            <a:spAutoFit/>
          </a:bodyPr>
          <a:lstStyle/>
          <a:p>
            <a:r>
              <a:rPr lang="fr-FR" sz="800" b="1" dirty="0">
                <a:solidFill>
                  <a:schemeClr val="bg1"/>
                </a:solidFill>
              </a:rPr>
              <a:t>13%</a:t>
            </a:r>
          </a:p>
        </p:txBody>
      </p:sp>
      <p:sp>
        <p:nvSpPr>
          <p:cNvPr id="133" name="ZoneTexte 132">
            <a:extLst>
              <a:ext uri="{FF2B5EF4-FFF2-40B4-BE49-F238E27FC236}">
                <a16:creationId xmlns="" xmlns:a16="http://schemas.microsoft.com/office/drawing/2014/main" id="{2D2C3F54-CD19-E78E-2B92-068A4F042F11}"/>
              </a:ext>
            </a:extLst>
          </p:cNvPr>
          <p:cNvSpPr txBox="1"/>
          <p:nvPr/>
        </p:nvSpPr>
        <p:spPr>
          <a:xfrm>
            <a:off x="6790966" y="2654498"/>
            <a:ext cx="491924" cy="215444"/>
          </a:xfrm>
          <a:prstGeom prst="rect">
            <a:avLst/>
          </a:prstGeom>
          <a:noFill/>
        </p:spPr>
        <p:txBody>
          <a:bodyPr wrap="square" rtlCol="0">
            <a:spAutoFit/>
          </a:bodyPr>
          <a:lstStyle/>
          <a:p>
            <a:r>
              <a:rPr lang="fr-FR" sz="800" b="1" dirty="0">
                <a:solidFill>
                  <a:schemeClr val="bg1"/>
                </a:solidFill>
              </a:rPr>
              <a:t>21%</a:t>
            </a:r>
          </a:p>
        </p:txBody>
      </p:sp>
      <p:sp>
        <p:nvSpPr>
          <p:cNvPr id="134" name="ZoneTexte 133">
            <a:extLst>
              <a:ext uri="{FF2B5EF4-FFF2-40B4-BE49-F238E27FC236}">
                <a16:creationId xmlns="" xmlns:a16="http://schemas.microsoft.com/office/drawing/2014/main" id="{1EFB1092-B1CF-C5CD-0C2D-6A87805A652C}"/>
              </a:ext>
            </a:extLst>
          </p:cNvPr>
          <p:cNvSpPr txBox="1"/>
          <p:nvPr/>
        </p:nvSpPr>
        <p:spPr>
          <a:xfrm>
            <a:off x="6779243" y="2852936"/>
            <a:ext cx="491924" cy="215444"/>
          </a:xfrm>
          <a:prstGeom prst="rect">
            <a:avLst/>
          </a:prstGeom>
          <a:noFill/>
        </p:spPr>
        <p:txBody>
          <a:bodyPr wrap="square" rtlCol="0">
            <a:spAutoFit/>
          </a:bodyPr>
          <a:lstStyle/>
          <a:p>
            <a:r>
              <a:rPr lang="fr-FR" sz="800" b="1" dirty="0">
                <a:solidFill>
                  <a:schemeClr val="bg1"/>
                </a:solidFill>
              </a:rPr>
              <a:t>17%</a:t>
            </a:r>
          </a:p>
        </p:txBody>
      </p:sp>
      <p:sp>
        <p:nvSpPr>
          <p:cNvPr id="135" name="ZoneTexte 134">
            <a:extLst>
              <a:ext uri="{FF2B5EF4-FFF2-40B4-BE49-F238E27FC236}">
                <a16:creationId xmlns="" xmlns:a16="http://schemas.microsoft.com/office/drawing/2014/main" id="{332CCEF4-78F0-B607-8B8D-AEFB06EC8895}"/>
              </a:ext>
            </a:extLst>
          </p:cNvPr>
          <p:cNvSpPr txBox="1"/>
          <p:nvPr/>
        </p:nvSpPr>
        <p:spPr>
          <a:xfrm>
            <a:off x="6707233" y="3158553"/>
            <a:ext cx="491924" cy="215444"/>
          </a:xfrm>
          <a:prstGeom prst="rect">
            <a:avLst/>
          </a:prstGeom>
          <a:noFill/>
        </p:spPr>
        <p:txBody>
          <a:bodyPr wrap="square" rtlCol="0">
            <a:spAutoFit/>
          </a:bodyPr>
          <a:lstStyle/>
          <a:p>
            <a:r>
              <a:rPr lang="fr-FR" sz="800" b="1" dirty="0">
                <a:solidFill>
                  <a:schemeClr val="bg1"/>
                </a:solidFill>
              </a:rPr>
              <a:t>6%</a:t>
            </a:r>
          </a:p>
        </p:txBody>
      </p:sp>
      <p:sp>
        <p:nvSpPr>
          <p:cNvPr id="136" name="ZoneTexte 135">
            <a:extLst>
              <a:ext uri="{FF2B5EF4-FFF2-40B4-BE49-F238E27FC236}">
                <a16:creationId xmlns="" xmlns:a16="http://schemas.microsoft.com/office/drawing/2014/main" id="{39D8BB5E-4DF4-B46A-160C-E17545A20300}"/>
              </a:ext>
            </a:extLst>
          </p:cNvPr>
          <p:cNvSpPr txBox="1"/>
          <p:nvPr/>
        </p:nvSpPr>
        <p:spPr>
          <a:xfrm>
            <a:off x="6707233" y="3349460"/>
            <a:ext cx="491924" cy="215444"/>
          </a:xfrm>
          <a:prstGeom prst="rect">
            <a:avLst/>
          </a:prstGeom>
          <a:noFill/>
        </p:spPr>
        <p:txBody>
          <a:bodyPr wrap="square" rtlCol="0">
            <a:spAutoFit/>
          </a:bodyPr>
          <a:lstStyle/>
          <a:p>
            <a:r>
              <a:rPr lang="fr-FR" sz="800" b="1" dirty="0">
                <a:solidFill>
                  <a:schemeClr val="bg1"/>
                </a:solidFill>
              </a:rPr>
              <a:t>6%</a:t>
            </a:r>
          </a:p>
        </p:txBody>
      </p:sp>
      <p:sp>
        <p:nvSpPr>
          <p:cNvPr id="137" name="ZoneTexte 136">
            <a:extLst>
              <a:ext uri="{FF2B5EF4-FFF2-40B4-BE49-F238E27FC236}">
                <a16:creationId xmlns="" xmlns:a16="http://schemas.microsoft.com/office/drawing/2014/main" id="{6B6546AD-6347-7C2F-8AE1-97F3744E592E}"/>
              </a:ext>
            </a:extLst>
          </p:cNvPr>
          <p:cNvSpPr txBox="1"/>
          <p:nvPr/>
        </p:nvSpPr>
        <p:spPr>
          <a:xfrm>
            <a:off x="6721598" y="3847691"/>
            <a:ext cx="409304" cy="215444"/>
          </a:xfrm>
          <a:prstGeom prst="rect">
            <a:avLst/>
          </a:prstGeom>
          <a:noFill/>
        </p:spPr>
        <p:txBody>
          <a:bodyPr wrap="square" rtlCol="0">
            <a:spAutoFit/>
          </a:bodyPr>
          <a:lstStyle/>
          <a:p>
            <a:r>
              <a:rPr lang="fr-FR" sz="800" b="1" dirty="0">
                <a:solidFill>
                  <a:schemeClr val="bg1"/>
                </a:solidFill>
              </a:rPr>
              <a:t>11%</a:t>
            </a:r>
          </a:p>
        </p:txBody>
      </p:sp>
      <p:sp>
        <p:nvSpPr>
          <p:cNvPr id="138" name="ZoneTexte 137">
            <a:extLst>
              <a:ext uri="{FF2B5EF4-FFF2-40B4-BE49-F238E27FC236}">
                <a16:creationId xmlns="" xmlns:a16="http://schemas.microsoft.com/office/drawing/2014/main" id="{F16DA0C8-DB99-0161-3C60-DF034343D55D}"/>
              </a:ext>
            </a:extLst>
          </p:cNvPr>
          <p:cNvSpPr txBox="1"/>
          <p:nvPr/>
        </p:nvSpPr>
        <p:spPr>
          <a:xfrm>
            <a:off x="6744072" y="4057821"/>
            <a:ext cx="491924" cy="215444"/>
          </a:xfrm>
          <a:prstGeom prst="rect">
            <a:avLst/>
          </a:prstGeom>
          <a:noFill/>
        </p:spPr>
        <p:txBody>
          <a:bodyPr wrap="square" rtlCol="0">
            <a:spAutoFit/>
          </a:bodyPr>
          <a:lstStyle/>
          <a:p>
            <a:r>
              <a:rPr lang="fr-FR" sz="800" b="1" dirty="0">
                <a:solidFill>
                  <a:schemeClr val="bg1"/>
                </a:solidFill>
              </a:rPr>
              <a:t>13%</a:t>
            </a:r>
          </a:p>
        </p:txBody>
      </p:sp>
      <p:sp>
        <p:nvSpPr>
          <p:cNvPr id="139" name="ZoneTexte 138">
            <a:extLst>
              <a:ext uri="{FF2B5EF4-FFF2-40B4-BE49-F238E27FC236}">
                <a16:creationId xmlns="" xmlns:a16="http://schemas.microsoft.com/office/drawing/2014/main" id="{AE89AFEA-D28A-A1FD-1597-9250E799E2D3}"/>
              </a:ext>
            </a:extLst>
          </p:cNvPr>
          <p:cNvSpPr txBox="1"/>
          <p:nvPr/>
        </p:nvSpPr>
        <p:spPr>
          <a:xfrm>
            <a:off x="6738209" y="4250398"/>
            <a:ext cx="442311" cy="215444"/>
          </a:xfrm>
          <a:prstGeom prst="rect">
            <a:avLst/>
          </a:prstGeom>
          <a:noFill/>
        </p:spPr>
        <p:txBody>
          <a:bodyPr wrap="square" rtlCol="0">
            <a:spAutoFit/>
          </a:bodyPr>
          <a:lstStyle/>
          <a:p>
            <a:r>
              <a:rPr lang="fr-FR" sz="800" b="1" dirty="0">
                <a:solidFill>
                  <a:schemeClr val="bg1"/>
                </a:solidFill>
              </a:rPr>
              <a:t>12%</a:t>
            </a:r>
          </a:p>
        </p:txBody>
      </p:sp>
      <p:sp>
        <p:nvSpPr>
          <p:cNvPr id="140" name="ZoneTexte 139">
            <a:extLst>
              <a:ext uri="{FF2B5EF4-FFF2-40B4-BE49-F238E27FC236}">
                <a16:creationId xmlns="" xmlns:a16="http://schemas.microsoft.com/office/drawing/2014/main" id="{ACF97289-F9A9-880A-23CD-75F309D97274}"/>
              </a:ext>
            </a:extLst>
          </p:cNvPr>
          <p:cNvSpPr txBox="1"/>
          <p:nvPr/>
        </p:nvSpPr>
        <p:spPr>
          <a:xfrm>
            <a:off x="6816080" y="4484008"/>
            <a:ext cx="491924" cy="215444"/>
          </a:xfrm>
          <a:prstGeom prst="rect">
            <a:avLst/>
          </a:prstGeom>
          <a:noFill/>
        </p:spPr>
        <p:txBody>
          <a:bodyPr wrap="square" rtlCol="0">
            <a:spAutoFit/>
          </a:bodyPr>
          <a:lstStyle/>
          <a:p>
            <a:r>
              <a:rPr lang="fr-FR" sz="800" b="1" dirty="0">
                <a:solidFill>
                  <a:schemeClr val="bg1"/>
                </a:solidFill>
              </a:rPr>
              <a:t>22%</a:t>
            </a:r>
          </a:p>
        </p:txBody>
      </p:sp>
      <p:sp>
        <p:nvSpPr>
          <p:cNvPr id="141" name="ZoneTexte 140">
            <a:extLst>
              <a:ext uri="{FF2B5EF4-FFF2-40B4-BE49-F238E27FC236}">
                <a16:creationId xmlns="" xmlns:a16="http://schemas.microsoft.com/office/drawing/2014/main" id="{1165B5EB-8EA1-86E7-99B1-9ED57ADEB5CD}"/>
              </a:ext>
            </a:extLst>
          </p:cNvPr>
          <p:cNvSpPr txBox="1"/>
          <p:nvPr/>
        </p:nvSpPr>
        <p:spPr>
          <a:xfrm>
            <a:off x="6816080" y="4695834"/>
            <a:ext cx="491924" cy="215444"/>
          </a:xfrm>
          <a:prstGeom prst="rect">
            <a:avLst/>
          </a:prstGeom>
          <a:noFill/>
        </p:spPr>
        <p:txBody>
          <a:bodyPr wrap="square" rtlCol="0">
            <a:spAutoFit/>
          </a:bodyPr>
          <a:lstStyle/>
          <a:p>
            <a:r>
              <a:rPr lang="fr-FR" sz="800" b="1" dirty="0">
                <a:solidFill>
                  <a:schemeClr val="bg1"/>
                </a:solidFill>
              </a:rPr>
              <a:t>16%</a:t>
            </a:r>
          </a:p>
        </p:txBody>
      </p:sp>
      <p:sp>
        <p:nvSpPr>
          <p:cNvPr id="142" name="ZoneTexte 141">
            <a:extLst>
              <a:ext uri="{FF2B5EF4-FFF2-40B4-BE49-F238E27FC236}">
                <a16:creationId xmlns="" xmlns:a16="http://schemas.microsoft.com/office/drawing/2014/main" id="{F0EBA1E0-910C-68C6-22F1-0C02914EB2AD}"/>
              </a:ext>
            </a:extLst>
          </p:cNvPr>
          <p:cNvSpPr txBox="1"/>
          <p:nvPr/>
        </p:nvSpPr>
        <p:spPr>
          <a:xfrm>
            <a:off x="6744072" y="4869160"/>
            <a:ext cx="491924" cy="215444"/>
          </a:xfrm>
          <a:prstGeom prst="rect">
            <a:avLst/>
          </a:prstGeom>
          <a:noFill/>
        </p:spPr>
        <p:txBody>
          <a:bodyPr wrap="square" rtlCol="0">
            <a:spAutoFit/>
          </a:bodyPr>
          <a:lstStyle/>
          <a:p>
            <a:r>
              <a:rPr lang="fr-FR" sz="800" b="1" dirty="0">
                <a:solidFill>
                  <a:schemeClr val="bg1"/>
                </a:solidFill>
              </a:rPr>
              <a:t>20%</a:t>
            </a:r>
          </a:p>
        </p:txBody>
      </p:sp>
      <p:sp>
        <p:nvSpPr>
          <p:cNvPr id="143" name="ZoneTexte 142">
            <a:extLst>
              <a:ext uri="{FF2B5EF4-FFF2-40B4-BE49-F238E27FC236}">
                <a16:creationId xmlns="" xmlns:a16="http://schemas.microsoft.com/office/drawing/2014/main" id="{6FB61601-5180-4E65-0F33-1987523C13CD}"/>
              </a:ext>
            </a:extLst>
          </p:cNvPr>
          <p:cNvSpPr txBox="1"/>
          <p:nvPr/>
        </p:nvSpPr>
        <p:spPr>
          <a:xfrm>
            <a:off x="6744072" y="5114494"/>
            <a:ext cx="491924" cy="215444"/>
          </a:xfrm>
          <a:prstGeom prst="rect">
            <a:avLst/>
          </a:prstGeom>
          <a:noFill/>
        </p:spPr>
        <p:txBody>
          <a:bodyPr wrap="square" rtlCol="0">
            <a:spAutoFit/>
          </a:bodyPr>
          <a:lstStyle/>
          <a:p>
            <a:r>
              <a:rPr lang="fr-FR" sz="800" b="1" dirty="0">
                <a:solidFill>
                  <a:schemeClr val="bg1"/>
                </a:solidFill>
              </a:rPr>
              <a:t>13%</a:t>
            </a:r>
          </a:p>
        </p:txBody>
      </p:sp>
      <p:sp>
        <p:nvSpPr>
          <p:cNvPr id="144" name="ZoneTexte 143">
            <a:extLst>
              <a:ext uri="{FF2B5EF4-FFF2-40B4-BE49-F238E27FC236}">
                <a16:creationId xmlns="" xmlns:a16="http://schemas.microsoft.com/office/drawing/2014/main" id="{4303A1C8-5C8B-B026-5F96-C0B485CEF4B3}"/>
              </a:ext>
            </a:extLst>
          </p:cNvPr>
          <p:cNvSpPr txBox="1"/>
          <p:nvPr/>
        </p:nvSpPr>
        <p:spPr>
          <a:xfrm>
            <a:off x="6714764" y="5320045"/>
            <a:ext cx="491924" cy="215444"/>
          </a:xfrm>
          <a:prstGeom prst="rect">
            <a:avLst/>
          </a:prstGeom>
          <a:noFill/>
        </p:spPr>
        <p:txBody>
          <a:bodyPr wrap="square" rtlCol="0">
            <a:spAutoFit/>
          </a:bodyPr>
          <a:lstStyle/>
          <a:p>
            <a:r>
              <a:rPr lang="fr-FR" sz="800" b="1" dirty="0">
                <a:solidFill>
                  <a:schemeClr val="bg1"/>
                </a:solidFill>
              </a:rPr>
              <a:t>8%</a:t>
            </a:r>
          </a:p>
        </p:txBody>
      </p:sp>
      <p:sp>
        <p:nvSpPr>
          <p:cNvPr id="145" name="ZoneTexte 144">
            <a:extLst>
              <a:ext uri="{FF2B5EF4-FFF2-40B4-BE49-F238E27FC236}">
                <a16:creationId xmlns="" xmlns:a16="http://schemas.microsoft.com/office/drawing/2014/main" id="{12DC4C30-F966-7ECC-CBDC-F7DA27B8CE50}"/>
              </a:ext>
            </a:extLst>
          </p:cNvPr>
          <p:cNvSpPr txBox="1"/>
          <p:nvPr/>
        </p:nvSpPr>
        <p:spPr>
          <a:xfrm>
            <a:off x="6761658" y="5528956"/>
            <a:ext cx="491924" cy="215444"/>
          </a:xfrm>
          <a:prstGeom prst="rect">
            <a:avLst/>
          </a:prstGeom>
          <a:noFill/>
        </p:spPr>
        <p:txBody>
          <a:bodyPr wrap="square" rtlCol="0">
            <a:spAutoFit/>
          </a:bodyPr>
          <a:lstStyle/>
          <a:p>
            <a:r>
              <a:rPr lang="fr-FR" sz="800" b="1" dirty="0">
                <a:solidFill>
                  <a:schemeClr val="bg1"/>
                </a:solidFill>
              </a:rPr>
              <a:t>21%</a:t>
            </a:r>
          </a:p>
        </p:txBody>
      </p:sp>
      <p:sp>
        <p:nvSpPr>
          <p:cNvPr id="159" name="Rectangle 158">
            <a:extLst>
              <a:ext uri="{FF2B5EF4-FFF2-40B4-BE49-F238E27FC236}">
                <a16:creationId xmlns="" xmlns:a16="http://schemas.microsoft.com/office/drawing/2014/main" id="{C70FF2E1-9C13-C41A-8875-B6A10EC1783A}"/>
              </a:ext>
            </a:extLst>
          </p:cNvPr>
          <p:cNvSpPr/>
          <p:nvPr/>
        </p:nvSpPr>
        <p:spPr>
          <a:xfrm>
            <a:off x="7417435" y="1858573"/>
            <a:ext cx="18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 xmlns:a16="http://schemas.microsoft.com/office/drawing/2014/main" id="{EDB4913A-7A1A-B3DB-D29E-DB1502286E0D}"/>
              </a:ext>
            </a:extLst>
          </p:cNvPr>
          <p:cNvSpPr/>
          <p:nvPr/>
        </p:nvSpPr>
        <p:spPr>
          <a:xfrm>
            <a:off x="7503020" y="2060848"/>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 xmlns:a16="http://schemas.microsoft.com/office/drawing/2014/main" id="{2E9C6804-6C11-AB15-B882-5F1F53B0E145}"/>
              </a:ext>
            </a:extLst>
          </p:cNvPr>
          <p:cNvSpPr/>
          <p:nvPr/>
        </p:nvSpPr>
        <p:spPr>
          <a:xfrm>
            <a:off x="7772834" y="2276872"/>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 xmlns:a16="http://schemas.microsoft.com/office/drawing/2014/main" id="{87EB48DE-5204-605E-4A17-FE62EE000BFF}"/>
              </a:ext>
            </a:extLst>
          </p:cNvPr>
          <p:cNvSpPr/>
          <p:nvPr/>
        </p:nvSpPr>
        <p:spPr>
          <a:xfrm>
            <a:off x="7041312" y="3878309"/>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 xmlns:a16="http://schemas.microsoft.com/office/drawing/2014/main" id="{F4E1CD29-ED0B-AE18-74D5-0352C5E2FA35}"/>
              </a:ext>
            </a:extLst>
          </p:cNvPr>
          <p:cNvSpPr/>
          <p:nvPr/>
        </p:nvSpPr>
        <p:spPr>
          <a:xfrm>
            <a:off x="7292565" y="4515095"/>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 xmlns:a16="http://schemas.microsoft.com/office/drawing/2014/main" id="{37212672-D389-6764-B09A-63843A4C7487}"/>
              </a:ext>
            </a:extLst>
          </p:cNvPr>
          <p:cNvSpPr/>
          <p:nvPr/>
        </p:nvSpPr>
        <p:spPr>
          <a:xfrm>
            <a:off x="7149229" y="4737515"/>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 xmlns:a16="http://schemas.microsoft.com/office/drawing/2014/main" id="{C1540E08-E4D3-648B-E2A7-1B957F6F5190}"/>
              </a:ext>
            </a:extLst>
          </p:cNvPr>
          <p:cNvSpPr/>
          <p:nvPr/>
        </p:nvSpPr>
        <p:spPr>
          <a:xfrm>
            <a:off x="7243185" y="4931282"/>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 xmlns:a16="http://schemas.microsoft.com/office/drawing/2014/main" id="{B3EFB156-729E-71DA-9231-17F751582E63}"/>
              </a:ext>
            </a:extLst>
          </p:cNvPr>
          <p:cNvSpPr/>
          <p:nvPr/>
        </p:nvSpPr>
        <p:spPr>
          <a:xfrm>
            <a:off x="7037047" y="4288153"/>
            <a:ext cx="36000" cy="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8" name="Connecteur droit 167">
            <a:extLst>
              <a:ext uri="{FF2B5EF4-FFF2-40B4-BE49-F238E27FC236}">
                <a16:creationId xmlns="" xmlns:a16="http://schemas.microsoft.com/office/drawing/2014/main" id="{43C0F60C-6F00-645A-E367-019E7567D47D}"/>
              </a:ext>
            </a:extLst>
          </p:cNvPr>
          <p:cNvCxnSpPr>
            <a:cxnSpLocks/>
          </p:cNvCxnSpPr>
          <p:nvPr/>
        </p:nvCxnSpPr>
        <p:spPr>
          <a:xfrm>
            <a:off x="5576214" y="5817274"/>
            <a:ext cx="2424786" cy="0"/>
          </a:xfrm>
          <a:prstGeom prst="line">
            <a:avLst/>
          </a:prstGeom>
          <a:noFill/>
          <a:ln w="12700" cap="flat" cmpd="sng" algn="ctr">
            <a:solidFill>
              <a:srgbClr val="595959"/>
            </a:solidFill>
            <a:prstDash val="solid"/>
            <a:miter lim="800000"/>
            <a:headEnd type="none" w="med" len="med"/>
            <a:tailEnd type="none" w="med" len="med"/>
          </a:ln>
          <a:effectLst/>
        </p:spPr>
      </p:cxnSp>
      <p:cxnSp>
        <p:nvCxnSpPr>
          <p:cNvPr id="169" name="Connecteur droit 168">
            <a:extLst>
              <a:ext uri="{FF2B5EF4-FFF2-40B4-BE49-F238E27FC236}">
                <a16:creationId xmlns="" xmlns:a16="http://schemas.microsoft.com/office/drawing/2014/main" id="{7663AA8B-1E66-F540-B80C-6CEB1C568052}"/>
              </a:ext>
            </a:extLst>
          </p:cNvPr>
          <p:cNvCxnSpPr>
            <a:cxnSpLocks/>
          </p:cNvCxnSpPr>
          <p:nvPr/>
        </p:nvCxnSpPr>
        <p:spPr>
          <a:xfrm>
            <a:off x="5595895" y="5812226"/>
            <a:ext cx="0" cy="84034"/>
          </a:xfrm>
          <a:prstGeom prst="line">
            <a:avLst/>
          </a:prstGeom>
          <a:noFill/>
          <a:ln w="12700" cap="flat" cmpd="sng" algn="ctr">
            <a:solidFill>
              <a:srgbClr val="595959"/>
            </a:solidFill>
            <a:prstDash val="solid"/>
            <a:miter lim="800000"/>
            <a:headEnd type="none" w="med" len="med"/>
            <a:tailEnd type="none" w="med" len="med"/>
          </a:ln>
          <a:effectLst/>
        </p:spPr>
      </p:cxnSp>
    </p:spTree>
    <p:extLst>
      <p:ext uri="{BB962C8B-B14F-4D97-AF65-F5344CB8AC3E}">
        <p14:creationId xmlns:p14="http://schemas.microsoft.com/office/powerpoint/2010/main" val="2165179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MARIPOSA</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10409866" cy="3692587"/>
          </a:xfrm>
        </p:spPr>
        <p:txBody>
          <a:bodyPr>
            <a:noAutofit/>
          </a:bodyPr>
          <a:lstStyle/>
          <a:p>
            <a:pPr>
              <a:spcAft>
                <a:spcPts val="1800"/>
              </a:spcAft>
            </a:pPr>
            <a:r>
              <a:rPr lang="fr-FR" dirty="0"/>
              <a:t>Notre standard thérapeutique pour les patients avec mutation commune de l'</a:t>
            </a:r>
            <a:r>
              <a:rPr lang="fr-FR" i="1" dirty="0"/>
              <a:t>EGFR </a:t>
            </a:r>
            <a:r>
              <a:rPr lang="fr-FR" dirty="0"/>
              <a:t>est challengé comme jamais. </a:t>
            </a:r>
          </a:p>
          <a:p>
            <a:pPr>
              <a:spcAft>
                <a:spcPts val="1800"/>
              </a:spcAft>
            </a:pPr>
            <a:r>
              <a:rPr lang="fr-FR" dirty="0"/>
              <a:t>Les données de l'association de l'</a:t>
            </a:r>
            <a:r>
              <a:rPr lang="fr-FR" dirty="0" err="1"/>
              <a:t>Amivantamab-Lazertinib</a:t>
            </a:r>
            <a:r>
              <a:rPr lang="fr-FR" dirty="0"/>
              <a:t> très intéressantes avec une réduction de plus de 30% du risque de progression de l'association par rapport à l'osimertinib. </a:t>
            </a:r>
          </a:p>
          <a:p>
            <a:pPr>
              <a:spcAft>
                <a:spcPts val="1800"/>
              </a:spcAft>
            </a:pPr>
            <a:r>
              <a:rPr lang="fr-FR" dirty="0"/>
              <a:t>La tolérance de l'association pourrait être le seul point bloquant. </a:t>
            </a:r>
          </a:p>
          <a:p>
            <a:pPr>
              <a:spcAft>
                <a:spcPts val="1800"/>
              </a:spcAft>
            </a:pPr>
            <a:r>
              <a:rPr lang="fr-FR" dirty="0"/>
              <a:t>Avec les résultats récents de FLAURA2, la stratégie thérapeutique </a:t>
            </a:r>
            <a:r>
              <a:rPr lang="fr-FR" i="1" dirty="0"/>
              <a:t>EGFR </a:t>
            </a:r>
            <a:r>
              <a:rPr lang="fr-FR" dirty="0"/>
              <a:t>mérite d'être réévaluée, des nombreuses discussions à prévoir dans le futur.  </a:t>
            </a: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B. C. Cho et al., ESMO</a:t>
            </a:r>
            <a:r>
              <a:rPr lang="fr-FR" baseline="30000" dirty="0"/>
              <a:t>® </a:t>
            </a:r>
            <a:r>
              <a:rPr lang="fr-FR" dirty="0"/>
              <a:t>2023, Abs. #LBA14</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654129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06583" y="1123215"/>
            <a:ext cx="10370160" cy="1690915"/>
          </a:xfrm>
        </p:spPr>
        <p:txBody>
          <a:bodyPr/>
          <a:lstStyle/>
          <a:p>
            <a:r>
              <a:rPr lang="fr-FR" dirty="0" err="1"/>
              <a:t>Amivantamab</a:t>
            </a:r>
            <a:r>
              <a:rPr lang="fr-FR" dirty="0"/>
              <a:t> plus chimiothérapie (avec ou sans </a:t>
            </a:r>
            <a:r>
              <a:rPr lang="fr-FR" dirty="0" err="1"/>
              <a:t>Lazertinib</a:t>
            </a:r>
            <a:r>
              <a:rPr lang="fr-FR" dirty="0"/>
              <a:t>) </a:t>
            </a:r>
            <a:r>
              <a:rPr lang="fr-FR" i="1" dirty="0"/>
              <a:t>vs</a:t>
            </a:r>
            <a:r>
              <a:rPr lang="fr-FR" dirty="0"/>
              <a:t> chimiothérapie dans les CBNPC </a:t>
            </a:r>
            <a:r>
              <a:rPr lang="fr-FR" i="1" dirty="0"/>
              <a:t>EGFR</a:t>
            </a:r>
            <a:r>
              <a:rPr lang="fr-FR" dirty="0"/>
              <a:t> muté après progression sous Osimertinib</a:t>
            </a:r>
          </a:p>
        </p:txBody>
      </p:sp>
      <p:sp>
        <p:nvSpPr>
          <p:cNvPr id="4" name="Espace réservé du texte 3"/>
          <p:cNvSpPr>
            <a:spLocks noGrp="1"/>
          </p:cNvSpPr>
          <p:nvPr>
            <p:ph type="body" sz="quarter" idx="18"/>
          </p:nvPr>
        </p:nvSpPr>
        <p:spPr>
          <a:xfrm>
            <a:off x="1306583" y="3892917"/>
            <a:ext cx="10370160" cy="1690915"/>
          </a:xfrm>
        </p:spPr>
        <p:txBody>
          <a:bodyPr/>
          <a:lstStyle/>
          <a:p>
            <a:r>
              <a:rPr lang="fr-FR" sz="3600" dirty="0"/>
              <a:t>Etude de phase III MARIPOSA-2, </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A. </a:t>
            </a:r>
            <a:r>
              <a:rPr lang="fr-FR" sz="1200" i="1" dirty="0" err="1">
                <a:solidFill>
                  <a:schemeClr val="bg1"/>
                </a:solidFill>
                <a:latin typeface="Century Gothic" panose="020B0502020202020204" pitchFamily="34" charset="0"/>
              </a:rPr>
              <a:t>Passaro</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#LBA15</a:t>
            </a:r>
            <a:endParaRPr lang="fr-FR" sz="1400" dirty="0"/>
          </a:p>
        </p:txBody>
      </p:sp>
    </p:spTree>
    <p:extLst>
      <p:ext uri="{BB962C8B-B14F-4D97-AF65-F5344CB8AC3E}">
        <p14:creationId xmlns:p14="http://schemas.microsoft.com/office/powerpoint/2010/main" val="201902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 xmlns:a16="http://schemas.microsoft.com/office/drawing/2014/main" id="{4EB69CC8-10BA-DFDB-86D5-0D665200CDDA}"/>
              </a:ext>
            </a:extLst>
          </p:cNvPr>
          <p:cNvCxnSpPr/>
          <p:nvPr/>
        </p:nvCxnSpPr>
        <p:spPr>
          <a:xfrm>
            <a:off x="4045083" y="2959758"/>
            <a:ext cx="1122744" cy="0"/>
          </a:xfrm>
          <a:prstGeom prst="line">
            <a:avLst/>
          </a:prstGeom>
          <a:ln w="12700">
            <a:solidFill>
              <a:schemeClr val="tx1">
                <a:lumMod val="50000"/>
                <a:lumOff val="50000"/>
              </a:schemeClr>
            </a:solidFill>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l’étude</a:t>
            </a:r>
          </a:p>
          <a:p>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 </a:t>
            </a:r>
            <a:r>
              <a:rPr lang="en-US" dirty="0">
                <a:solidFill>
                  <a:srgbClr val="FF7F4D"/>
                </a:solidFill>
                <a:latin typeface="Century Gothic" panose="020B0502020202020204" pitchFamily="34" charset="0"/>
              </a:rPr>
              <a:t>2</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4331966" y="178984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N=263</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331966" y="3601024"/>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N=131</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3981633" y="2031359"/>
            <a:ext cx="1166626"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313731" y="1951712"/>
            <a:ext cx="2667960" cy="3688022"/>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marL="168275" indent="-168275" defTabSz="450056">
              <a:spcBef>
                <a:spcPts val="1200"/>
              </a:spcBef>
              <a:buClr>
                <a:schemeClr val="bg2"/>
              </a:buClr>
              <a:buSzPct val="70000"/>
              <a:buFont typeface="Wingdings" panose="05000000000000000000" pitchFamily="2" charset="2"/>
              <a:buChar char="n"/>
              <a:tabLst>
                <a:tab pos="120650" algn="l"/>
              </a:tabLst>
              <a:defRPr/>
            </a:pPr>
            <a:endParaRPr lang="en-US" sz="1300" dirty="0">
              <a:solidFill>
                <a:schemeClr val="tx2"/>
              </a:solidFill>
              <a:cs typeface="Arial" panose="020B0604020202020204" pitchFamily="34" charset="0"/>
            </a:endParaRPr>
          </a:p>
          <a:p>
            <a:pPr marL="168275" indent="-168275" defTabSz="450056">
              <a:spcBef>
                <a:spcPts val="1200"/>
              </a:spcBef>
              <a:buClr>
                <a:schemeClr val="bg2"/>
              </a:buClr>
              <a:buSzPct val="70000"/>
              <a:buFont typeface="Wingdings" panose="05000000000000000000" pitchFamily="2" charset="2"/>
              <a:buChar char="n"/>
              <a:tabLst>
                <a:tab pos="120650" algn="l"/>
              </a:tabLst>
              <a:defRPr/>
            </a:pPr>
            <a:endParaRPr lang="en-US" sz="1300" dirty="0">
              <a:solidFill>
                <a:schemeClr val="tx2"/>
              </a:solidFill>
              <a:cs typeface="Arial" panose="020B0604020202020204" pitchFamily="34" charset="0"/>
            </a:endParaRPr>
          </a:p>
        </p:txBody>
      </p:sp>
      <p:sp>
        <p:nvSpPr>
          <p:cNvPr id="30" name="Freeform 41">
            <a:extLst>
              <a:ext uri="{FF2B5EF4-FFF2-40B4-BE49-F238E27FC236}">
                <a16:creationId xmlns="" xmlns:a16="http://schemas.microsoft.com/office/drawing/2014/main" id="{95F85855-8D02-3505-FB4D-5B9AEF81C26B}"/>
              </a:ext>
            </a:extLst>
          </p:cNvPr>
          <p:cNvSpPr/>
          <p:nvPr/>
        </p:nvSpPr>
        <p:spPr>
          <a:xfrm>
            <a:off x="5223969" y="2665475"/>
            <a:ext cx="2583423" cy="593138"/>
          </a:xfrm>
          <a:prstGeom prst="roundRect">
            <a:avLst>
              <a:gd name="adj" fmla="val 9151"/>
            </a:avLst>
          </a:prstGeom>
          <a:solidFill>
            <a:schemeClr val="tx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Chimiothérapie</a:t>
            </a:r>
            <a:endParaRPr lang="en-US" sz="1400" dirty="0">
              <a:solidFill>
                <a:prstClr val="white"/>
              </a:solidFill>
              <a:cs typeface="Arial" panose="020B0604020202020204" pitchFamily="34" charset="0"/>
            </a:endParaRPr>
          </a:p>
        </p:txBody>
      </p:sp>
      <p:sp>
        <p:nvSpPr>
          <p:cNvPr id="31" name="Ellipse 30">
            <a:extLst>
              <a:ext uri="{FF2B5EF4-FFF2-40B4-BE49-F238E27FC236}">
                <a16:creationId xmlns="" xmlns:a16="http://schemas.microsoft.com/office/drawing/2014/main" id="{111B0E5F-943B-A4AC-E37D-CBC483C1F84B}"/>
              </a:ext>
            </a:extLst>
          </p:cNvPr>
          <p:cNvSpPr/>
          <p:nvPr/>
        </p:nvSpPr>
        <p:spPr>
          <a:xfrm>
            <a:off x="3715605" y="2649895"/>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2:2:1</a:t>
            </a:r>
          </a:p>
        </p:txBody>
      </p:sp>
      <p:sp>
        <p:nvSpPr>
          <p:cNvPr id="32" name="Freeform 9">
            <a:extLst>
              <a:ext uri="{FF2B5EF4-FFF2-40B4-BE49-F238E27FC236}">
                <a16:creationId xmlns="" xmlns:a16="http://schemas.microsoft.com/office/drawing/2014/main" id="{A8E0FE17-5278-651E-CFC0-E587E61499C8}"/>
              </a:ext>
            </a:extLst>
          </p:cNvPr>
          <p:cNvSpPr/>
          <p:nvPr/>
        </p:nvSpPr>
        <p:spPr>
          <a:xfrm>
            <a:off x="8306422" y="1490047"/>
            <a:ext cx="3409254" cy="3689154"/>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1200"/>
              </a:spcBef>
              <a:buClr>
                <a:schemeClr val="bg2"/>
              </a:buClr>
              <a:buSzPct val="70000"/>
              <a:tabLst>
                <a:tab pos="120650" algn="l"/>
              </a:tabLst>
              <a:defRPr/>
            </a:pPr>
            <a:r>
              <a:rPr lang="en-US" sz="1200" b="1" dirty="0">
                <a:solidFill>
                  <a:schemeClr val="accent2"/>
                </a:solidFill>
                <a:cs typeface="Arial" panose="020B0604020202020204" pitchFamily="34" charset="0"/>
              </a:rPr>
              <a:t>Double </a:t>
            </a:r>
            <a:r>
              <a:rPr lang="en-US" sz="1200" b="1" dirty="0" err="1">
                <a:solidFill>
                  <a:schemeClr val="accent2"/>
                </a:solidFill>
                <a:cs typeface="Arial" panose="020B0604020202020204" pitchFamily="34" charset="0"/>
              </a:rPr>
              <a:t>critère</a:t>
            </a:r>
            <a:r>
              <a:rPr lang="en-US" sz="1200" b="1" dirty="0">
                <a:solidFill>
                  <a:schemeClr val="accent2"/>
                </a:solidFill>
                <a:cs typeface="Arial" panose="020B0604020202020204" pitchFamily="34" charset="0"/>
              </a:rPr>
              <a:t> principal : SSP par BICR </a:t>
            </a:r>
            <a:r>
              <a:rPr lang="en-US" sz="1200" b="1" dirty="0" err="1">
                <a:solidFill>
                  <a:schemeClr val="accent2"/>
                </a:solidFill>
                <a:cs typeface="Arial" panose="020B0604020202020204" pitchFamily="34" charset="0"/>
              </a:rPr>
              <a:t>selon</a:t>
            </a:r>
            <a:r>
              <a:rPr lang="en-US" sz="1200" b="1" dirty="0">
                <a:solidFill>
                  <a:schemeClr val="accent2"/>
                </a:solidFill>
                <a:cs typeface="Arial" panose="020B0604020202020204" pitchFamily="34" charset="0"/>
              </a:rPr>
              <a:t> RECIST v1.1 :</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100" b="1" dirty="0" err="1">
                <a:solidFill>
                  <a:schemeClr val="accent2">
                    <a:lumMod val="75000"/>
                    <a:lumOff val="25000"/>
                  </a:schemeClr>
                </a:solidFill>
                <a:cs typeface="Arial" panose="020B0604020202020204" pitchFamily="34" charset="0"/>
              </a:rPr>
              <a:t>Amivantamab</a:t>
            </a:r>
            <a:r>
              <a:rPr lang="en-US" sz="1100" b="1" dirty="0">
                <a:solidFill>
                  <a:schemeClr val="accent2">
                    <a:lumMod val="75000"/>
                    <a:lumOff val="25000"/>
                  </a:schemeClr>
                </a:solidFill>
                <a:cs typeface="Arial" panose="020B0604020202020204" pitchFamily="34" charset="0"/>
              </a:rPr>
              <a:t> + Lazertinib + </a:t>
            </a:r>
            <a:r>
              <a:rPr lang="en-US" sz="1100" b="1" dirty="0" err="1">
                <a:solidFill>
                  <a:schemeClr val="accent2">
                    <a:lumMod val="75000"/>
                    <a:lumOff val="25000"/>
                  </a:schemeClr>
                </a:solidFill>
                <a:cs typeface="Arial" panose="020B0604020202020204" pitchFamily="34" charset="0"/>
              </a:rPr>
              <a:t>Chimiothérapie</a:t>
            </a:r>
            <a:r>
              <a:rPr lang="en-US" sz="1100" b="1" dirty="0">
                <a:solidFill>
                  <a:schemeClr val="tx2"/>
                </a:solidFill>
                <a:cs typeface="Arial" panose="020B0604020202020204" pitchFamily="34" charset="0"/>
              </a:rPr>
              <a:t> </a:t>
            </a:r>
            <a:r>
              <a:rPr lang="en-US" sz="1100" b="1" i="1" dirty="0">
                <a:solidFill>
                  <a:schemeClr val="tx2"/>
                </a:solidFill>
                <a:cs typeface="Arial" panose="020B0604020202020204" pitchFamily="34" charset="0"/>
              </a:rPr>
              <a:t>vs </a:t>
            </a:r>
            <a:r>
              <a:rPr lang="en-US" sz="1100" b="1" dirty="0" err="1">
                <a:solidFill>
                  <a:schemeClr val="tx2"/>
                </a:solidFill>
                <a:cs typeface="Arial" panose="020B0604020202020204" pitchFamily="34" charset="0"/>
              </a:rPr>
              <a:t>Chimiothérapie</a:t>
            </a:r>
            <a:endParaRPr lang="en-US" sz="1100" b="1" dirty="0">
              <a:solidFill>
                <a:schemeClr val="tx2"/>
              </a:solidFill>
              <a:cs typeface="Arial" panose="020B0604020202020204" pitchFamily="34" charset="0"/>
            </a:endParaRP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100" b="1" dirty="0" err="1">
                <a:solidFill>
                  <a:srgbClr val="FF7F4D"/>
                </a:solidFill>
                <a:cs typeface="Arial" panose="020B0604020202020204" pitchFamily="34" charset="0"/>
              </a:rPr>
              <a:t>Amivantamab</a:t>
            </a:r>
            <a:r>
              <a:rPr lang="en-US" sz="1100" b="1" dirty="0">
                <a:solidFill>
                  <a:srgbClr val="FF7F4D"/>
                </a:solidFill>
                <a:cs typeface="Arial" panose="020B0604020202020204" pitchFamily="34" charset="0"/>
              </a:rPr>
              <a:t> + </a:t>
            </a:r>
            <a:r>
              <a:rPr lang="en-US" sz="1100" b="1" dirty="0" err="1">
                <a:solidFill>
                  <a:srgbClr val="FF7F4D"/>
                </a:solidFill>
                <a:cs typeface="Arial" panose="020B0604020202020204" pitchFamily="34" charset="0"/>
              </a:rPr>
              <a:t>Chimiothérapie</a:t>
            </a:r>
            <a:r>
              <a:rPr lang="en-US" sz="1100" b="1" dirty="0">
                <a:solidFill>
                  <a:schemeClr val="tx2"/>
                </a:solidFill>
                <a:cs typeface="Arial" panose="020B0604020202020204" pitchFamily="34" charset="0"/>
              </a:rPr>
              <a:t> </a:t>
            </a:r>
            <a:r>
              <a:rPr lang="en-US" sz="1100" b="1" i="1" dirty="0">
                <a:solidFill>
                  <a:schemeClr val="tx2"/>
                </a:solidFill>
                <a:cs typeface="Arial" panose="020B0604020202020204" pitchFamily="34" charset="0"/>
              </a:rPr>
              <a:t>vs </a:t>
            </a:r>
            <a:r>
              <a:rPr lang="en-US" sz="1100" b="1" dirty="0" err="1">
                <a:solidFill>
                  <a:schemeClr val="tx2"/>
                </a:solidFill>
                <a:cs typeface="Arial" panose="020B0604020202020204" pitchFamily="34" charset="0"/>
              </a:rPr>
              <a:t>Chimiothérapie</a:t>
            </a:r>
            <a:endParaRPr lang="en-US" sz="1100" b="1" dirty="0">
              <a:solidFill>
                <a:schemeClr val="tx2"/>
              </a:solidFill>
              <a:cs typeface="Arial" panose="020B0604020202020204" pitchFamily="34" charset="0"/>
            </a:endParaRPr>
          </a:p>
          <a:p>
            <a:pPr defTabSz="450056">
              <a:spcBef>
                <a:spcPts val="1200"/>
              </a:spcBef>
              <a:buClr>
                <a:schemeClr val="bg2"/>
              </a:buClr>
              <a:buSzPct val="70000"/>
              <a:tabLst>
                <a:tab pos="120650" algn="l"/>
              </a:tabLst>
              <a:defRPr/>
            </a:pPr>
            <a:r>
              <a:rPr lang="en-US" sz="1200" b="1" dirty="0" err="1">
                <a:solidFill>
                  <a:schemeClr val="accent2"/>
                </a:solidFill>
                <a:cs typeface="Arial" panose="020B0604020202020204" pitchFamily="34" charset="0"/>
              </a:rPr>
              <a:t>Critères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secondaires</a:t>
            </a:r>
            <a:r>
              <a:rPr lang="en-US" sz="1200" b="1" dirty="0">
                <a:solidFill>
                  <a:schemeClr val="accent2"/>
                </a:solidFill>
                <a:cs typeface="Arial" panose="020B0604020202020204" pitchFamily="34" charset="0"/>
              </a:rPr>
              <a:t> :</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Taux</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répoinse</a:t>
            </a:r>
            <a:r>
              <a:rPr lang="en-US" sz="1100" dirty="0">
                <a:solidFill>
                  <a:schemeClr val="tx2"/>
                </a:solidFill>
                <a:cs typeface="Arial" panose="020B0604020202020204" pitchFamily="34" charset="0"/>
              </a:rPr>
              <a:t> objective (ORR)</a:t>
            </a: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Durée de </a:t>
            </a:r>
            <a:r>
              <a:rPr lang="en-US" sz="1100" dirty="0" err="1">
                <a:solidFill>
                  <a:schemeClr val="tx2"/>
                </a:solidFill>
                <a:cs typeface="Arial" panose="020B0604020202020204" pitchFamily="34" charset="0"/>
              </a:rPr>
              <a:t>réponse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DoR</a:t>
            </a:r>
            <a:r>
              <a:rPr lang="en-US" sz="1100" dirty="0">
                <a:solidFill>
                  <a:schemeClr val="tx2"/>
                </a:solidFill>
                <a:cs typeface="Arial" panose="020B0604020202020204" pitchFamily="34" charset="0"/>
              </a:rPr>
              <a:t>)</a:t>
            </a: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Survie Globale (SG)</a:t>
            </a: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SSP </a:t>
            </a:r>
            <a:r>
              <a:rPr lang="en-US" sz="1100" dirty="0" err="1">
                <a:solidFill>
                  <a:schemeClr val="tx2"/>
                </a:solidFill>
                <a:cs typeface="Arial" panose="020B0604020202020204" pitchFamily="34" charset="0"/>
              </a:rPr>
              <a:t>intracrânienne</a:t>
            </a:r>
            <a:endParaRPr lang="en-US" sz="1100" dirty="0">
              <a:solidFill>
                <a:schemeClr val="tx2"/>
              </a:solidFill>
              <a:cs typeface="Arial" panose="020B0604020202020204" pitchFamily="34" charset="0"/>
            </a:endParaRP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Délai</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avant</a:t>
            </a:r>
            <a:r>
              <a:rPr lang="en-US" sz="1100" dirty="0">
                <a:solidFill>
                  <a:schemeClr val="tx2"/>
                </a:solidFill>
                <a:cs typeface="Arial" panose="020B0604020202020204" pitchFamily="34" charset="0"/>
              </a:rPr>
              <a:t> la </a:t>
            </a:r>
            <a:r>
              <a:rPr lang="en-US" sz="1100" dirty="0" err="1">
                <a:solidFill>
                  <a:schemeClr val="tx2"/>
                </a:solidFill>
                <a:cs typeface="Arial" panose="020B0604020202020204" pitchFamily="34" charset="0"/>
              </a:rPr>
              <a:t>thérapie</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ultérieurr</a:t>
            </a:r>
            <a:endParaRPr lang="en-US" sz="1100" dirty="0">
              <a:solidFill>
                <a:schemeClr val="tx2"/>
              </a:solidFill>
              <a:cs typeface="Arial" panose="020B0604020202020204" pitchFamily="34" charset="0"/>
            </a:endParaRP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SSP après le </a:t>
            </a: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suivant</a:t>
            </a:r>
            <a:r>
              <a:rPr lang="en-US" sz="1100" dirty="0">
                <a:solidFill>
                  <a:schemeClr val="tx2"/>
                </a:solidFill>
                <a:cs typeface="Arial" panose="020B0604020202020204" pitchFamily="34" charset="0"/>
              </a:rPr>
              <a:t> (SSP2)  </a:t>
            </a: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SSP </a:t>
            </a:r>
            <a:r>
              <a:rPr lang="en-US" sz="1100" dirty="0" err="1">
                <a:solidFill>
                  <a:schemeClr val="tx2"/>
                </a:solidFill>
                <a:cs typeface="Arial" panose="020B0604020202020204" pitchFamily="34" charset="0"/>
              </a:rPr>
              <a:t>symptomatique</a:t>
            </a:r>
            <a:endParaRPr lang="en-US" sz="1100" dirty="0">
              <a:solidFill>
                <a:schemeClr val="tx2"/>
              </a:solidFill>
              <a:cs typeface="Arial" panose="020B0604020202020204" pitchFamily="34" charset="0"/>
            </a:endParaRPr>
          </a:p>
          <a:p>
            <a:pPr marL="168275" indent="-168275" defTabSz="450056">
              <a:lnSpc>
                <a:spcPts val="1360"/>
              </a:lnSpc>
              <a:spcBef>
                <a:spcPts val="300"/>
              </a:spcBef>
              <a:spcAft>
                <a:spcPts val="300"/>
              </a:spcAft>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Tolérance</a:t>
            </a:r>
            <a:endParaRPr lang="en-US" sz="1100" dirty="0">
              <a:solidFill>
                <a:schemeClr val="tx2"/>
              </a:solidFill>
              <a:cs typeface="Arial" panose="020B0604020202020204" pitchFamily="34" charset="0"/>
            </a:endParaRP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3615753" y="3179104"/>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N=657</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80241" y="1095632"/>
            <a:ext cx="10620000" cy="489327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35" name="Groupe 34">
            <a:extLst>
              <a:ext uri="{FF2B5EF4-FFF2-40B4-BE49-F238E27FC236}">
                <a16:creationId xmlns="" xmlns:a16="http://schemas.microsoft.com/office/drawing/2014/main" id="{9790AD22-692A-78B3-A218-36317634A903}"/>
              </a:ext>
            </a:extLst>
          </p:cNvPr>
          <p:cNvGrpSpPr/>
          <p:nvPr/>
        </p:nvGrpSpPr>
        <p:grpSpPr>
          <a:xfrm>
            <a:off x="8102625" y="1778780"/>
            <a:ext cx="117884" cy="2419594"/>
            <a:chOff x="9203915" y="2219156"/>
            <a:chExt cx="117884" cy="2419594"/>
          </a:xfrm>
        </p:grpSpPr>
        <p:cxnSp>
          <p:nvCxnSpPr>
            <p:cNvPr id="36" name="Connecteur droit 35">
              <a:extLst>
                <a:ext uri="{FF2B5EF4-FFF2-40B4-BE49-F238E27FC236}">
                  <a16:creationId xmlns="" xmlns:a16="http://schemas.microsoft.com/office/drawing/2014/main" id="{7909C06E-4F5C-D2EC-E720-6E1185C0B6F7}"/>
                </a:ext>
              </a:extLst>
            </p:cNvPr>
            <p:cNvCxnSpPr>
              <a:cxnSpLocks/>
            </p:cNvCxnSpPr>
            <p:nvPr/>
          </p:nvCxnSpPr>
          <p:spPr>
            <a:xfrm>
              <a:off x="9203916" y="2219156"/>
              <a:ext cx="0" cy="2419594"/>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Freeform 55">
              <a:extLst>
                <a:ext uri="{FF2B5EF4-FFF2-40B4-BE49-F238E27FC236}">
                  <a16:creationId xmlns="" xmlns:a16="http://schemas.microsoft.com/office/drawing/2014/main" id="{C0786E12-FC44-E614-DFEE-FD2FDAFC5F46}"/>
                </a:ext>
              </a:extLst>
            </p:cNvPr>
            <p:cNvSpPr/>
            <p:nvPr/>
          </p:nvSpPr>
          <p:spPr>
            <a:xfrm rot="5400000">
              <a:off x="9051310" y="3380683"/>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38" name="Freeform 41">
            <a:extLst>
              <a:ext uri="{FF2B5EF4-FFF2-40B4-BE49-F238E27FC236}">
                <a16:creationId xmlns="" xmlns:a16="http://schemas.microsoft.com/office/drawing/2014/main" id="{3D5C626A-C9F5-3543-D919-E0C79D660BB1}"/>
              </a:ext>
            </a:extLst>
          </p:cNvPr>
          <p:cNvSpPr/>
          <p:nvPr/>
        </p:nvSpPr>
        <p:spPr>
          <a:xfrm>
            <a:off x="5223969" y="1774422"/>
            <a:ext cx="2583423" cy="593138"/>
          </a:xfrm>
          <a:prstGeom prst="roundRect">
            <a:avLst>
              <a:gd name="adj" fmla="val 9151"/>
            </a:avLst>
          </a:prstGeom>
          <a:solidFill>
            <a:schemeClr val="accent2">
              <a:lumMod val="75000"/>
              <a:lumOff val="2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Amivantamab</a:t>
            </a:r>
            <a:r>
              <a:rPr lang="en-US" sz="1400" b="1" dirty="0">
                <a:solidFill>
                  <a:prstClr val="white"/>
                </a:solidFill>
                <a:cs typeface="Arial" panose="020B0604020202020204" pitchFamily="34" charset="0"/>
              </a:rPr>
              <a:t> + Lazertinib + </a:t>
            </a:r>
            <a:r>
              <a:rPr lang="en-US" sz="1400" b="1" dirty="0" err="1">
                <a:solidFill>
                  <a:prstClr val="white"/>
                </a:solidFill>
                <a:cs typeface="Arial" panose="020B0604020202020204" pitchFamily="34" charset="0"/>
              </a:rPr>
              <a:t>Chimiothérapie</a:t>
            </a:r>
            <a:endParaRPr lang="en-US" sz="1400" b="1" dirty="0">
              <a:solidFill>
                <a:prstClr val="white"/>
              </a:solidFill>
              <a:cs typeface="Arial" panose="020B0604020202020204" pitchFamily="34" charset="0"/>
            </a:endParaRPr>
          </a:p>
        </p:txBody>
      </p:sp>
      <p:sp>
        <p:nvSpPr>
          <p:cNvPr id="5" name="TextBox 17">
            <a:extLst>
              <a:ext uri="{FF2B5EF4-FFF2-40B4-BE49-F238E27FC236}">
                <a16:creationId xmlns="" xmlns:a16="http://schemas.microsoft.com/office/drawing/2014/main" id="{B573A228-71F5-E4C9-1427-8DD56244F2B7}"/>
              </a:ext>
            </a:extLst>
          </p:cNvPr>
          <p:cNvSpPr txBox="1"/>
          <p:nvPr/>
        </p:nvSpPr>
        <p:spPr>
          <a:xfrm>
            <a:off x="4331966" y="2731269"/>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N=263</a:t>
            </a:r>
          </a:p>
        </p:txBody>
      </p:sp>
      <p:sp>
        <p:nvSpPr>
          <p:cNvPr id="8" name="Freeform 41">
            <a:extLst>
              <a:ext uri="{FF2B5EF4-FFF2-40B4-BE49-F238E27FC236}">
                <a16:creationId xmlns="" xmlns:a16="http://schemas.microsoft.com/office/drawing/2014/main" id="{734B7F08-DB95-EB5C-AB84-1C1388DF2EE0}"/>
              </a:ext>
            </a:extLst>
          </p:cNvPr>
          <p:cNvSpPr/>
          <p:nvPr/>
        </p:nvSpPr>
        <p:spPr>
          <a:xfrm>
            <a:off x="5223969" y="3540052"/>
            <a:ext cx="2583423" cy="593138"/>
          </a:xfrm>
          <a:prstGeom prst="roundRect">
            <a:avLst>
              <a:gd name="adj" fmla="val 9151"/>
            </a:avLst>
          </a:prstGeom>
          <a:solidFill>
            <a:srgbClr val="FF7F4D"/>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Amivantamab</a:t>
            </a:r>
            <a:r>
              <a:rPr lang="en-US" sz="1400" b="1" dirty="0">
                <a:solidFill>
                  <a:prstClr val="white"/>
                </a:solidFill>
                <a:cs typeface="Arial" panose="020B0604020202020204" pitchFamily="34" charset="0"/>
              </a:rPr>
              <a:t> + </a:t>
            </a:r>
            <a:r>
              <a:rPr lang="en-US" sz="1400" b="1" dirty="0" err="1">
                <a:solidFill>
                  <a:prstClr val="white"/>
                </a:solidFill>
                <a:cs typeface="Arial" panose="020B0604020202020204" pitchFamily="34" charset="0"/>
              </a:rPr>
              <a:t>Chimiothérapie</a:t>
            </a:r>
            <a:endParaRPr lang="en-US" sz="1400" dirty="0">
              <a:solidFill>
                <a:prstClr val="white"/>
              </a:solidFill>
              <a:cs typeface="Arial" panose="020B0604020202020204" pitchFamily="34" charset="0"/>
            </a:endParaRPr>
          </a:p>
        </p:txBody>
      </p:sp>
      <p:sp>
        <p:nvSpPr>
          <p:cNvPr id="9" name="TextBox 17">
            <a:extLst>
              <a:ext uri="{FF2B5EF4-FFF2-40B4-BE49-F238E27FC236}">
                <a16:creationId xmlns="" xmlns:a16="http://schemas.microsoft.com/office/drawing/2014/main" id="{9B1887A7-25C3-8046-BD33-20D2062CCFE5}"/>
              </a:ext>
            </a:extLst>
          </p:cNvPr>
          <p:cNvSpPr txBox="1"/>
          <p:nvPr/>
        </p:nvSpPr>
        <p:spPr>
          <a:xfrm>
            <a:off x="5148623" y="1347485"/>
            <a:ext cx="3383557" cy="200055"/>
          </a:xfrm>
          <a:prstGeom prst="rect">
            <a:avLst/>
          </a:prstGeom>
          <a:noFill/>
        </p:spPr>
        <p:txBody>
          <a:bodyPr wrap="square" lIns="0" tIns="0" rIns="0" rtlCol="0">
            <a:spAutoFit/>
          </a:bodyPr>
          <a:lstStyle/>
          <a:p>
            <a:r>
              <a:rPr lang="en-US" altLang="zh-CN" sz="1000" i="1" dirty="0">
                <a:cs typeface="Arial" panose="020B0604020202020204" pitchFamily="34" charset="0"/>
              </a:rPr>
              <a:t>IRM </a:t>
            </a:r>
            <a:r>
              <a:rPr lang="en-US" altLang="zh-CN" sz="1000" i="1" dirty="0" err="1">
                <a:cs typeface="Arial" panose="020B0604020202020204" pitchFamily="34" charset="0"/>
              </a:rPr>
              <a:t>cérebrale</a:t>
            </a:r>
            <a:r>
              <a:rPr lang="en-US" altLang="zh-CN" sz="1000" i="1" dirty="0">
                <a:cs typeface="Arial" panose="020B0604020202020204" pitchFamily="34" charset="0"/>
              </a:rPr>
              <a:t> </a:t>
            </a:r>
            <a:r>
              <a:rPr lang="en-US" altLang="zh-CN" sz="1000" i="1" dirty="0" err="1">
                <a:cs typeface="Arial" panose="020B0604020202020204" pitchFamily="34" charset="0"/>
              </a:rPr>
              <a:t>requise</a:t>
            </a:r>
            <a:r>
              <a:rPr lang="en-US" altLang="zh-CN" sz="1000" i="1" dirty="0">
                <a:cs typeface="Arial" panose="020B0604020202020204" pitchFamily="34" charset="0"/>
              </a:rPr>
              <a:t> pour </a:t>
            </a:r>
            <a:r>
              <a:rPr lang="en-US" altLang="zh-CN" sz="1000" i="1" dirty="0" err="1">
                <a:cs typeface="Arial" panose="020B0604020202020204" pitchFamily="34" charset="0"/>
              </a:rPr>
              <a:t>tous</a:t>
            </a:r>
            <a:r>
              <a:rPr lang="en-US" altLang="zh-CN" sz="1000" i="1" dirty="0">
                <a:cs typeface="Arial" panose="020B0604020202020204" pitchFamily="34" charset="0"/>
              </a:rPr>
              <a:t> les patients</a:t>
            </a:r>
          </a:p>
        </p:txBody>
      </p:sp>
      <p:sp>
        <p:nvSpPr>
          <p:cNvPr id="13" name="ZoneTexte 12">
            <a:extLst>
              <a:ext uri="{FF2B5EF4-FFF2-40B4-BE49-F238E27FC236}">
                <a16:creationId xmlns="" xmlns:a16="http://schemas.microsoft.com/office/drawing/2014/main" id="{773EF7BE-9A3D-5F22-8D72-A41A0D98A810}"/>
              </a:ext>
            </a:extLst>
          </p:cNvPr>
          <p:cNvSpPr txBox="1"/>
          <p:nvPr/>
        </p:nvSpPr>
        <p:spPr>
          <a:xfrm>
            <a:off x="1289328" y="1403243"/>
            <a:ext cx="2376967" cy="3862596"/>
          </a:xfrm>
          <a:prstGeom prst="rect">
            <a:avLst/>
          </a:prstGeom>
          <a:noFill/>
        </p:spPr>
        <p:txBody>
          <a:bodyPr wrap="square" rtlCol="0">
            <a:spAutoFit/>
          </a:bodyPr>
          <a:lstStyle/>
          <a:p>
            <a:pPr defTabSz="450056">
              <a:lnSpc>
                <a:spcPts val="1360"/>
              </a:lnSpc>
              <a:spcBef>
                <a:spcPts val="300"/>
              </a:spcBef>
              <a:buClr>
                <a:schemeClr val="bg2"/>
              </a:buClr>
              <a:buSzPct val="70000"/>
              <a:tabLst>
                <a:tab pos="120650" algn="l"/>
              </a:tabLst>
              <a:defRPr/>
            </a:pPr>
            <a:r>
              <a:rPr lang="fr-FR" sz="1400" b="1" dirty="0">
                <a:solidFill>
                  <a:schemeClr val="accent2"/>
                </a:solidFill>
                <a:cs typeface="Arial" panose="020B0604020202020204" pitchFamily="34" charset="0"/>
              </a:rPr>
              <a:t>Critères d’éligibilité</a:t>
            </a:r>
            <a:endParaRPr lang="fr-FR" sz="1200" dirty="0">
              <a:solidFill>
                <a:schemeClr val="tx2"/>
              </a:solidFill>
              <a:cs typeface="Arial" panose="020B0604020202020204" pitchFamily="34" charset="0"/>
            </a:endParaRP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CBNPC de stade avancé/métastatique</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i="1" dirty="0">
                <a:solidFill>
                  <a:schemeClr val="tx2"/>
                </a:solidFill>
                <a:cs typeface="Arial" panose="020B0604020202020204" pitchFamily="34" charset="0"/>
              </a:rPr>
              <a:t>Mutation EGFR</a:t>
            </a:r>
            <a:r>
              <a:rPr lang="fr-FR" sz="1200" dirty="0">
                <a:solidFill>
                  <a:schemeClr val="tx2"/>
                </a:solidFill>
                <a:cs typeface="Arial" panose="020B0604020202020204" pitchFamily="34" charset="0"/>
              </a:rPr>
              <a:t> Ex19del ou L858R</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Progression sous ou après une monothérapie par osimertinib (ligne la plus récente)</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ECOG PS 0/1</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Métastases cérébrales stables sont autorisées </a:t>
            </a:r>
          </a:p>
          <a:p>
            <a:pPr defTabSz="450056">
              <a:lnSpc>
                <a:spcPts val="1360"/>
              </a:lnSpc>
              <a:spcBef>
                <a:spcPts val="1800"/>
              </a:spcBef>
              <a:buClr>
                <a:schemeClr val="bg2"/>
              </a:buClr>
              <a:buSzPct val="70000"/>
              <a:tabLst>
                <a:tab pos="120650" algn="l"/>
              </a:tabLst>
              <a:defRPr/>
            </a:pPr>
            <a:r>
              <a:rPr lang="fr-FR" sz="1200" b="1" dirty="0">
                <a:solidFill>
                  <a:schemeClr val="accent2"/>
                </a:solidFill>
                <a:cs typeface="Arial" panose="020B0604020202020204" pitchFamily="34" charset="0"/>
              </a:rPr>
              <a:t>Stratification</a:t>
            </a:r>
            <a:endParaRPr lang="fr-FR" sz="1200" dirty="0">
              <a:solidFill>
                <a:schemeClr val="tx2"/>
              </a:solidFill>
              <a:cs typeface="Arial" panose="020B0604020202020204" pitchFamily="34" charset="0"/>
            </a:endParaRP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Ligne de TTT par Osimertinib (1</a:t>
            </a:r>
            <a:r>
              <a:rPr lang="fr-FR" sz="1200" baseline="30000" dirty="0">
                <a:solidFill>
                  <a:schemeClr val="tx2"/>
                </a:solidFill>
                <a:cs typeface="Arial" panose="020B0604020202020204" pitchFamily="34" charset="0"/>
              </a:rPr>
              <a:t>ère</a:t>
            </a:r>
            <a:r>
              <a:rPr lang="fr-FR" sz="1200" dirty="0">
                <a:solidFill>
                  <a:schemeClr val="tx2"/>
                </a:solidFill>
                <a:cs typeface="Arial" panose="020B0604020202020204" pitchFamily="34" charset="0"/>
              </a:rPr>
              <a:t> </a:t>
            </a:r>
            <a:r>
              <a:rPr lang="fr-FR" sz="1200" i="1" dirty="0">
                <a:solidFill>
                  <a:schemeClr val="tx2"/>
                </a:solidFill>
                <a:cs typeface="Arial" panose="020B0604020202020204" pitchFamily="34" charset="0"/>
              </a:rPr>
              <a:t>vs</a:t>
            </a:r>
            <a:r>
              <a:rPr lang="fr-FR" sz="1200" dirty="0">
                <a:solidFill>
                  <a:schemeClr val="tx2"/>
                </a:solidFill>
                <a:cs typeface="Arial" panose="020B0604020202020204" pitchFamily="34" charset="0"/>
              </a:rPr>
              <a:t> 2</a:t>
            </a:r>
            <a:r>
              <a:rPr lang="fr-FR" sz="1200" baseline="30000" dirty="0">
                <a:solidFill>
                  <a:schemeClr val="tx2"/>
                </a:solidFill>
                <a:cs typeface="Arial" panose="020B0604020202020204" pitchFamily="34" charset="0"/>
              </a:rPr>
              <a:t>nd</a:t>
            </a:r>
            <a:r>
              <a:rPr lang="fr-FR" sz="1200" dirty="0">
                <a:solidFill>
                  <a:schemeClr val="tx2"/>
                </a:solidFill>
                <a:cs typeface="Arial" panose="020B0604020202020204" pitchFamily="34" charset="0"/>
              </a:rPr>
              <a:t> )</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Asiatique(oui ou non)</a:t>
            </a:r>
          </a:p>
          <a:p>
            <a:pPr marL="168275" indent="-168275" defTabSz="450056">
              <a:lnSpc>
                <a:spcPts val="1360"/>
              </a:lnSpc>
              <a:spcBef>
                <a:spcPts val="3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Métastases cérébrales (oui ou non)</a:t>
            </a:r>
          </a:p>
        </p:txBody>
      </p:sp>
      <p:sp>
        <p:nvSpPr>
          <p:cNvPr id="10" name="Freeform 41">
            <a:extLst>
              <a:ext uri="{FF2B5EF4-FFF2-40B4-BE49-F238E27FC236}">
                <a16:creationId xmlns="" xmlns:a16="http://schemas.microsoft.com/office/drawing/2014/main" id="{1DA27187-01F6-9DD2-AFE2-01AAD4054198}"/>
              </a:ext>
            </a:extLst>
          </p:cNvPr>
          <p:cNvSpPr/>
          <p:nvPr/>
        </p:nvSpPr>
        <p:spPr>
          <a:xfrm>
            <a:off x="3982420" y="4349942"/>
            <a:ext cx="3864060" cy="1441258"/>
          </a:xfrm>
          <a:prstGeom prst="roundRect">
            <a:avLst>
              <a:gd name="adj" fmla="val 9151"/>
            </a:avLst>
          </a:prstGeom>
          <a:solidFill>
            <a:schemeClr val="bg1"/>
          </a:solidFill>
          <a:ln w="12700" cap="flat" cmpd="sng" algn="ctr">
            <a:solidFill>
              <a:schemeClr val="tx1"/>
            </a:solidFill>
            <a:prstDash val="solid"/>
          </a:ln>
          <a:effectLst/>
        </p:spPr>
        <p:txBody>
          <a:bodyPr spcFirstLastPara="0" vert="horz" wrap="square" lIns="74434" tIns="74434" rIns="74434" bIns="74434" numCol="1" spcCol="1270" anchor="t" anchorCtr="0">
            <a:noAutofit/>
          </a:bodyPr>
          <a:lstStyle/>
          <a:p>
            <a:pPr defTabSz="514350">
              <a:lnSpc>
                <a:spcPts val="1100"/>
              </a:lnSpc>
              <a:defRPr/>
            </a:pPr>
            <a:r>
              <a:rPr lang="en-US" sz="900" u="sng" dirty="0">
                <a:cs typeface="Arial" panose="020B0604020202020204" pitchFamily="34" charset="0"/>
              </a:rPr>
              <a:t>Dose (Cycle de 21 </a:t>
            </a:r>
            <a:r>
              <a:rPr lang="en-US" sz="900" u="sng" dirty="0" err="1">
                <a:cs typeface="Arial" panose="020B0604020202020204" pitchFamily="34" charset="0"/>
              </a:rPr>
              <a:t>jours</a:t>
            </a:r>
            <a:r>
              <a:rPr lang="en-US" sz="900" u="sng" dirty="0">
                <a:cs typeface="Arial" panose="020B0604020202020204" pitchFamily="34" charset="0"/>
              </a:rPr>
              <a:t>)</a:t>
            </a:r>
          </a:p>
          <a:p>
            <a:pPr defTabSz="514350">
              <a:lnSpc>
                <a:spcPts val="1100"/>
              </a:lnSpc>
              <a:spcAft>
                <a:spcPts val="600"/>
              </a:spcAft>
              <a:defRPr/>
            </a:pPr>
            <a:r>
              <a:rPr lang="en-US" sz="900" b="1" dirty="0" err="1">
                <a:cs typeface="Arial" panose="020B0604020202020204" pitchFamily="34" charset="0"/>
              </a:rPr>
              <a:t>Amivantamab</a:t>
            </a:r>
            <a:r>
              <a:rPr lang="en-US" sz="900" b="1" dirty="0">
                <a:cs typeface="Arial" panose="020B0604020202020204" pitchFamily="34" charset="0"/>
              </a:rPr>
              <a:t> : </a:t>
            </a:r>
            <a:r>
              <a:rPr lang="en-US" sz="900" dirty="0">
                <a:cs typeface="Arial" panose="020B0604020202020204" pitchFamily="34" charset="0"/>
              </a:rPr>
              <a:t>1400 mg (1750 mg </a:t>
            </a:r>
            <a:r>
              <a:rPr lang="en-US" sz="900" dirty="0" err="1">
                <a:cs typeface="Arial" panose="020B0604020202020204" pitchFamily="34" charset="0"/>
              </a:rPr>
              <a:t>si</a:t>
            </a:r>
            <a:r>
              <a:rPr lang="en-US" sz="900" dirty="0">
                <a:cs typeface="Arial" panose="020B0604020202020204" pitchFamily="34" charset="0"/>
              </a:rPr>
              <a:t>  ≥80 kg) pour les 4 premières</a:t>
            </a:r>
            <a:r>
              <a:rPr lang="en-US" sz="900" baseline="30000" dirty="0">
                <a:cs typeface="Arial" panose="020B0604020202020204" pitchFamily="34" charset="0"/>
              </a:rPr>
              <a:t> </a:t>
            </a:r>
            <a:r>
              <a:rPr lang="en-US" sz="900" dirty="0">
                <a:cs typeface="Arial" panose="020B0604020202020204" pitchFamily="34" charset="0"/>
              </a:rPr>
              <a:t> </a:t>
            </a:r>
            <a:r>
              <a:rPr lang="en-US" sz="900" dirty="0" err="1">
                <a:cs typeface="Arial" panose="020B0604020202020204" pitchFamily="34" charset="0"/>
              </a:rPr>
              <a:t>semaines</a:t>
            </a:r>
            <a:r>
              <a:rPr lang="en-US" sz="900" dirty="0">
                <a:cs typeface="Arial" panose="020B0604020202020204" pitchFamily="34" charset="0"/>
              </a:rPr>
              <a:t>, </a:t>
            </a:r>
            <a:r>
              <a:rPr lang="en-US" sz="900" dirty="0" err="1">
                <a:cs typeface="Arial" panose="020B0604020202020204" pitchFamily="34" charset="0"/>
              </a:rPr>
              <a:t>puis</a:t>
            </a:r>
            <a:r>
              <a:rPr lang="en-US" sz="900" dirty="0">
                <a:cs typeface="Arial" panose="020B0604020202020204" pitchFamily="34" charset="0"/>
              </a:rPr>
              <a:t> 1750 mg (2100 mg </a:t>
            </a:r>
            <a:r>
              <a:rPr lang="en-US" sz="900" dirty="0" err="1">
                <a:cs typeface="Arial" panose="020B0604020202020204" pitchFamily="34" charset="0"/>
              </a:rPr>
              <a:t>si</a:t>
            </a:r>
            <a:r>
              <a:rPr lang="en-US" sz="900" dirty="0">
                <a:cs typeface="Arial" panose="020B0604020202020204" pitchFamily="34" charset="0"/>
              </a:rPr>
              <a:t> ≥80 kg) </a:t>
            </a:r>
            <a:r>
              <a:rPr lang="en-US" sz="900" dirty="0" err="1">
                <a:cs typeface="Arial" panose="020B0604020202020204" pitchFamily="34" charset="0"/>
              </a:rPr>
              <a:t>toutes</a:t>
            </a:r>
            <a:r>
              <a:rPr lang="en-US" sz="900" dirty="0">
                <a:cs typeface="Arial" panose="020B0604020202020204" pitchFamily="34" charset="0"/>
              </a:rPr>
              <a:t> les 3 </a:t>
            </a:r>
            <a:r>
              <a:rPr lang="en-US" sz="900" dirty="0" err="1">
                <a:cs typeface="Arial" panose="020B0604020202020204" pitchFamily="34" charset="0"/>
              </a:rPr>
              <a:t>semaines</a:t>
            </a:r>
            <a:r>
              <a:rPr lang="en-US" sz="900" dirty="0">
                <a:cs typeface="Arial" panose="020B0604020202020204" pitchFamily="34" charset="0"/>
              </a:rPr>
              <a:t> à </a:t>
            </a:r>
            <a:r>
              <a:rPr lang="en-US" sz="900" dirty="0" err="1">
                <a:cs typeface="Arial" panose="020B0604020202020204" pitchFamily="34" charset="0"/>
              </a:rPr>
              <a:t>partir</a:t>
            </a:r>
            <a:r>
              <a:rPr lang="en-US" sz="900" dirty="0">
                <a:cs typeface="Arial" panose="020B0604020202020204" pitchFamily="34" charset="0"/>
              </a:rPr>
              <a:t> du Cycle 3 (</a:t>
            </a:r>
            <a:r>
              <a:rPr lang="en-US" sz="900" dirty="0" err="1">
                <a:cs typeface="Arial" panose="020B0604020202020204" pitchFamily="34" charset="0"/>
              </a:rPr>
              <a:t>semaine</a:t>
            </a:r>
            <a:r>
              <a:rPr lang="en-US" sz="900" dirty="0">
                <a:cs typeface="Arial" panose="020B0604020202020204" pitchFamily="34" charset="0"/>
              </a:rPr>
              <a:t> 7)</a:t>
            </a:r>
          </a:p>
          <a:p>
            <a:pPr defTabSz="514350">
              <a:lnSpc>
                <a:spcPts val="1100"/>
              </a:lnSpc>
              <a:spcAft>
                <a:spcPts val="600"/>
              </a:spcAft>
              <a:defRPr/>
            </a:pPr>
            <a:r>
              <a:rPr lang="en-US" sz="900" b="1" dirty="0" err="1">
                <a:cs typeface="Arial" panose="020B0604020202020204" pitchFamily="34" charset="0"/>
              </a:rPr>
              <a:t>Lazertinib</a:t>
            </a:r>
            <a:r>
              <a:rPr lang="en-US" sz="900" b="1" dirty="0">
                <a:cs typeface="Arial" panose="020B0604020202020204" pitchFamily="34" charset="0"/>
              </a:rPr>
              <a:t> : </a:t>
            </a:r>
            <a:r>
              <a:rPr lang="en-US" sz="900" dirty="0">
                <a:cs typeface="Arial" panose="020B0604020202020204" pitchFamily="34" charset="0"/>
              </a:rPr>
              <a:t>240 mg/jour après la fin du carboplatine</a:t>
            </a:r>
          </a:p>
          <a:p>
            <a:pPr marL="7938" defTabSz="514350">
              <a:lnSpc>
                <a:spcPts val="1100"/>
              </a:lnSpc>
              <a:defRPr/>
            </a:pPr>
            <a:r>
              <a:rPr lang="en-US" sz="900" dirty="0" err="1">
                <a:cs typeface="Arial" panose="020B0604020202020204" pitchFamily="34" charset="0"/>
              </a:rPr>
              <a:t>Chimiothérapie</a:t>
            </a:r>
            <a:r>
              <a:rPr lang="en-US" sz="900" dirty="0">
                <a:cs typeface="Arial" panose="020B0604020202020204" pitchFamily="34" charset="0"/>
              </a:rPr>
              <a:t> </a:t>
            </a:r>
            <a:r>
              <a:rPr lang="en-US" sz="900" dirty="0" err="1">
                <a:cs typeface="Arial" panose="020B0604020202020204" pitchFamily="34" charset="0"/>
              </a:rPr>
              <a:t>administrée</a:t>
            </a:r>
            <a:r>
              <a:rPr lang="en-US" sz="900" dirty="0">
                <a:cs typeface="Arial" panose="020B0604020202020204" pitchFamily="34" charset="0"/>
              </a:rPr>
              <a:t> au début de </a:t>
            </a:r>
            <a:r>
              <a:rPr lang="en-US" sz="900" dirty="0" err="1">
                <a:cs typeface="Arial" panose="020B0604020202020204" pitchFamily="34" charset="0"/>
              </a:rPr>
              <a:t>chaque</a:t>
            </a:r>
            <a:r>
              <a:rPr lang="en-US" sz="900" dirty="0">
                <a:cs typeface="Arial" panose="020B0604020202020204" pitchFamily="34" charset="0"/>
              </a:rPr>
              <a:t> cycle :</a:t>
            </a:r>
          </a:p>
          <a:p>
            <a:pPr marL="7938" defTabSz="514350">
              <a:lnSpc>
                <a:spcPts val="1100"/>
              </a:lnSpc>
              <a:defRPr/>
            </a:pPr>
            <a:r>
              <a:rPr lang="en-US" sz="900" dirty="0">
                <a:cs typeface="Arial" panose="020B0604020202020204" pitchFamily="34" charset="0"/>
              </a:rPr>
              <a:t>• </a:t>
            </a:r>
            <a:r>
              <a:rPr lang="en-US" sz="900" b="1" dirty="0">
                <a:cs typeface="Arial" panose="020B0604020202020204" pitchFamily="34" charset="0"/>
              </a:rPr>
              <a:t>Carboplatine </a:t>
            </a:r>
            <a:r>
              <a:rPr lang="en-US" sz="900" dirty="0">
                <a:cs typeface="Arial" panose="020B0604020202020204" pitchFamily="34" charset="0"/>
              </a:rPr>
              <a:t>: AUC5 les 4 premiers cycles</a:t>
            </a:r>
            <a:br>
              <a:rPr lang="en-US" sz="900" dirty="0">
                <a:cs typeface="Arial" panose="020B0604020202020204" pitchFamily="34" charset="0"/>
              </a:rPr>
            </a:br>
            <a:r>
              <a:rPr lang="en-US" sz="900" dirty="0">
                <a:cs typeface="Arial" panose="020B0604020202020204" pitchFamily="34" charset="0"/>
              </a:rPr>
              <a:t>• </a:t>
            </a:r>
            <a:r>
              <a:rPr lang="en-US" sz="900" b="1" dirty="0" err="1">
                <a:cs typeface="Arial" panose="020B0604020202020204" pitchFamily="34" charset="0"/>
              </a:rPr>
              <a:t>Pemetrexed</a:t>
            </a:r>
            <a:r>
              <a:rPr lang="en-US" sz="900" b="1" dirty="0">
                <a:cs typeface="Arial" panose="020B0604020202020204" pitchFamily="34" charset="0"/>
              </a:rPr>
              <a:t> </a:t>
            </a:r>
            <a:r>
              <a:rPr lang="en-US" sz="900" dirty="0">
                <a:cs typeface="Arial" panose="020B0604020202020204" pitchFamily="34" charset="0"/>
              </a:rPr>
              <a:t>: 500 mg/m</a:t>
            </a:r>
            <a:r>
              <a:rPr lang="en-US" sz="900" baseline="30000" dirty="0">
                <a:cs typeface="Arial" panose="020B0604020202020204" pitchFamily="34" charset="0"/>
              </a:rPr>
              <a:t>2</a:t>
            </a:r>
            <a:r>
              <a:rPr lang="en-US" sz="900" dirty="0">
                <a:cs typeface="Arial" panose="020B0604020202020204" pitchFamily="34" charset="0"/>
              </a:rPr>
              <a:t> </a:t>
            </a:r>
            <a:r>
              <a:rPr lang="en-US" sz="900" dirty="0" err="1">
                <a:cs typeface="Arial" panose="020B0604020202020204" pitchFamily="34" charset="0"/>
              </a:rPr>
              <a:t>jusqu’à</a:t>
            </a:r>
            <a:r>
              <a:rPr lang="en-US" sz="900" dirty="0">
                <a:cs typeface="Arial" panose="020B0604020202020204" pitchFamily="34" charset="0"/>
              </a:rPr>
              <a:t> progression</a:t>
            </a:r>
          </a:p>
        </p:txBody>
      </p:sp>
    </p:spTree>
    <p:extLst>
      <p:ext uri="{BB962C8B-B14F-4D97-AF65-F5344CB8AC3E}">
        <p14:creationId xmlns:p14="http://schemas.microsoft.com/office/powerpoint/2010/main" val="856298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 2</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Critère principal : SSP selon revue indépendante de l’imagerie (BICR)</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84625" y="1448249"/>
            <a:ext cx="10591727" cy="408860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383869" y="1098083"/>
            <a:ext cx="9460509" cy="523220"/>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Après un suivi médian de 8,7 mois, les combinations chimiothérapie + </a:t>
            </a:r>
            <a:r>
              <a:rPr lang="fr-FR" sz="1400" b="1" dirty="0" err="1">
                <a:solidFill>
                  <a:srgbClr val="737078"/>
                </a:solidFill>
                <a:latin typeface="+mj-lt"/>
                <a:cs typeface="Arial Narrow" panose="020B0604020202020204" pitchFamily="34" charset="0"/>
              </a:rPr>
              <a:t>amivantamab</a:t>
            </a:r>
            <a:r>
              <a:rPr lang="fr-FR" sz="1400" b="1" dirty="0">
                <a:solidFill>
                  <a:srgbClr val="737078"/>
                </a:solidFill>
                <a:latin typeface="+mj-lt"/>
                <a:cs typeface="Arial Narrow" panose="020B0604020202020204" pitchFamily="34" charset="0"/>
              </a:rPr>
              <a:t> et chimiothérapie + </a:t>
            </a:r>
            <a:r>
              <a:rPr lang="fr-FR" sz="1400" b="1" dirty="0" err="1">
                <a:solidFill>
                  <a:srgbClr val="737078"/>
                </a:solidFill>
                <a:latin typeface="+mj-lt"/>
                <a:cs typeface="Arial Narrow" panose="020B0604020202020204" pitchFamily="34" charset="0"/>
              </a:rPr>
              <a:t>amivantamab</a:t>
            </a:r>
            <a:r>
              <a:rPr lang="fr-FR" sz="1400" b="1" dirty="0">
                <a:solidFill>
                  <a:srgbClr val="737078"/>
                </a:solidFill>
                <a:latin typeface="+mj-lt"/>
                <a:cs typeface="Arial Narrow" panose="020B0604020202020204" pitchFamily="34" charset="0"/>
              </a:rPr>
              <a:t> + </a:t>
            </a:r>
            <a:r>
              <a:rPr lang="fr-FR" sz="1400" b="1" dirty="0" err="1">
                <a:solidFill>
                  <a:srgbClr val="737078"/>
                </a:solidFill>
                <a:latin typeface="+mj-lt"/>
                <a:cs typeface="Arial Narrow" panose="020B0604020202020204" pitchFamily="34" charset="0"/>
              </a:rPr>
              <a:t>lazertinib</a:t>
            </a:r>
            <a:r>
              <a:rPr lang="fr-FR" sz="1400" b="1" dirty="0">
                <a:solidFill>
                  <a:srgbClr val="737078"/>
                </a:solidFill>
                <a:latin typeface="+mj-lt"/>
                <a:cs typeface="Arial Narrow" panose="020B0604020202020204" pitchFamily="34" charset="0"/>
              </a:rPr>
              <a:t> ont réduit le risque de progression ou de décès de 52 % et 56 %, respectivement</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632864900"/>
              </p:ext>
            </p:extLst>
          </p:nvPr>
        </p:nvGraphicFramePr>
        <p:xfrm>
          <a:off x="1068706" y="4711611"/>
          <a:ext cx="9018020" cy="770422"/>
        </p:xfrm>
        <a:graphic>
          <a:graphicData uri="http://schemas.openxmlformats.org/drawingml/2006/table">
            <a:tbl>
              <a:tblPr firstRow="1" bandRow="1">
                <a:tableStyleId>{5C22544A-7EE6-4342-B048-85BDC9FD1C3A}</a:tableStyleId>
              </a:tblPr>
              <a:tblGrid>
                <a:gridCol w="2019980">
                  <a:extLst>
                    <a:ext uri="{9D8B030D-6E8A-4147-A177-3AD203B41FA5}">
                      <a16:colId xmlns="" xmlns:a16="http://schemas.microsoft.com/office/drawing/2014/main" val="20000"/>
                    </a:ext>
                  </a:extLst>
                </a:gridCol>
                <a:gridCol w="999720">
                  <a:extLst>
                    <a:ext uri="{9D8B030D-6E8A-4147-A177-3AD203B41FA5}">
                      <a16:colId xmlns="" xmlns:a16="http://schemas.microsoft.com/office/drawing/2014/main" val="20001"/>
                    </a:ext>
                  </a:extLst>
                </a:gridCol>
                <a:gridCol w="999720">
                  <a:extLst>
                    <a:ext uri="{9D8B030D-6E8A-4147-A177-3AD203B41FA5}">
                      <a16:colId xmlns="" xmlns:a16="http://schemas.microsoft.com/office/drawing/2014/main" val="20006"/>
                    </a:ext>
                  </a:extLst>
                </a:gridCol>
                <a:gridCol w="999720">
                  <a:extLst>
                    <a:ext uri="{9D8B030D-6E8A-4147-A177-3AD203B41FA5}">
                      <a16:colId xmlns="" xmlns:a16="http://schemas.microsoft.com/office/drawing/2014/main" val="20002"/>
                    </a:ext>
                  </a:extLst>
                </a:gridCol>
                <a:gridCol w="999720">
                  <a:extLst>
                    <a:ext uri="{9D8B030D-6E8A-4147-A177-3AD203B41FA5}">
                      <a16:colId xmlns="" xmlns:a16="http://schemas.microsoft.com/office/drawing/2014/main" val="20007"/>
                    </a:ext>
                  </a:extLst>
                </a:gridCol>
                <a:gridCol w="999720">
                  <a:extLst>
                    <a:ext uri="{9D8B030D-6E8A-4147-A177-3AD203B41FA5}">
                      <a16:colId xmlns="" xmlns:a16="http://schemas.microsoft.com/office/drawing/2014/main" val="20003"/>
                    </a:ext>
                  </a:extLst>
                </a:gridCol>
                <a:gridCol w="999720">
                  <a:extLst>
                    <a:ext uri="{9D8B030D-6E8A-4147-A177-3AD203B41FA5}">
                      <a16:colId xmlns="" xmlns:a16="http://schemas.microsoft.com/office/drawing/2014/main" val="20008"/>
                    </a:ext>
                  </a:extLst>
                </a:gridCol>
                <a:gridCol w="999720">
                  <a:extLst>
                    <a:ext uri="{9D8B030D-6E8A-4147-A177-3AD203B41FA5}">
                      <a16:colId xmlns="" xmlns:a16="http://schemas.microsoft.com/office/drawing/2014/main" val="20004"/>
                    </a:ext>
                  </a:extLst>
                </a:gridCol>
              </a:tblGrid>
              <a:tr h="239368">
                <a:tc grid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                                Nb à risque</a:t>
                      </a: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577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50" b="1" kern="1200" dirty="0" err="1">
                          <a:solidFill>
                            <a:srgbClr val="0070C0"/>
                          </a:solidFill>
                          <a:latin typeface="+mn-lt"/>
                          <a:ea typeface="+mn-ea"/>
                          <a:cs typeface="+mn-cs"/>
                        </a:rPr>
                        <a:t>Amivantamab</a:t>
                      </a:r>
                      <a:r>
                        <a:rPr lang="fr-FR" sz="1050" b="1" kern="1200" dirty="0">
                          <a:solidFill>
                            <a:srgbClr val="0070C0"/>
                          </a:solidFill>
                          <a:latin typeface="+mn-lt"/>
                          <a:ea typeface="+mn-ea"/>
                          <a:cs typeface="+mn-cs"/>
                        </a:rPr>
                        <a:t>-chimiothérapie</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F7F4D"/>
                          </a:solidFill>
                        </a:rPr>
                        <a:t>131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F7F4D"/>
                          </a:solidFill>
                        </a:rPr>
                        <a:t>99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F7F4D"/>
                          </a:solidFill>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F7F4D"/>
                          </a:solidFill>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7</a:t>
                      </a:r>
                      <a:endParaRPr lang="fr-FR" sz="11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0</a:t>
                      </a:r>
                      <a:endParaRPr lang="fr-FR" sz="11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0</a:t>
                      </a:r>
                      <a:endParaRPr lang="fr-FR" sz="11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4329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err="1">
                          <a:ln>
                            <a:noFill/>
                          </a:ln>
                          <a:solidFill>
                            <a:schemeClr val="accent2">
                              <a:lumMod val="75000"/>
                              <a:lumOff val="25000"/>
                            </a:schemeClr>
                          </a:solidFill>
                          <a:effectLst/>
                          <a:uLnTx/>
                          <a:uFillTx/>
                          <a:latin typeface="+mn-lt"/>
                          <a:ea typeface="+mn-ea"/>
                          <a:cs typeface="Arial" panose="020B0604020202020204" pitchFamily="34" charset="0"/>
                        </a:rPr>
                        <a:t>Amivantamab</a:t>
                      </a:r>
                      <a:r>
                        <a:rPr kumimoji="0" lang="fr-FR" sz="700" b="1" i="0" u="none" strike="noStrike" kern="1200" cap="none" spc="0" normalizeH="0" baseline="0" noProof="0" dirty="0">
                          <a:ln>
                            <a:noFill/>
                          </a:ln>
                          <a:solidFill>
                            <a:schemeClr val="accent2">
                              <a:lumMod val="75000"/>
                              <a:lumOff val="25000"/>
                            </a:schemeClr>
                          </a:solidFill>
                          <a:effectLst/>
                          <a:uLnTx/>
                          <a:uFillTx/>
                          <a:latin typeface="+mn-lt"/>
                          <a:ea typeface="+mn-ea"/>
                          <a:cs typeface="Arial" panose="020B0604020202020204" pitchFamily="34" charset="0"/>
                        </a:rPr>
                        <a:t>-</a:t>
                      </a:r>
                      <a:r>
                        <a:rPr kumimoji="0" lang="fr-FR" sz="700" b="1" i="0" u="none" strike="noStrike" kern="1200" cap="none" spc="0" normalizeH="0" baseline="0" noProof="0" dirty="0" err="1">
                          <a:ln>
                            <a:noFill/>
                          </a:ln>
                          <a:solidFill>
                            <a:schemeClr val="accent2">
                              <a:lumMod val="75000"/>
                              <a:lumOff val="25000"/>
                            </a:schemeClr>
                          </a:solidFill>
                          <a:effectLst/>
                          <a:uLnTx/>
                          <a:uFillTx/>
                          <a:latin typeface="+mn-lt"/>
                          <a:ea typeface="+mn-ea"/>
                          <a:cs typeface="Arial" panose="020B0604020202020204" pitchFamily="34" charset="0"/>
                        </a:rPr>
                        <a:t>Lazertinib</a:t>
                      </a:r>
                      <a:r>
                        <a:rPr kumimoji="0" lang="fr-FR" sz="700" b="1" i="0" u="none" strike="noStrike" kern="1200" cap="none" spc="0" normalizeH="0" baseline="0" noProof="0" dirty="0">
                          <a:ln>
                            <a:noFill/>
                          </a:ln>
                          <a:solidFill>
                            <a:schemeClr val="accent2">
                              <a:lumMod val="75000"/>
                              <a:lumOff val="25000"/>
                            </a:schemeClr>
                          </a:solidFill>
                          <a:effectLst/>
                          <a:uLnTx/>
                          <a:uFillTx/>
                          <a:latin typeface="+mn-lt"/>
                          <a:ea typeface="+mn-ea"/>
                          <a:cs typeface="Arial" panose="020B0604020202020204" pitchFamily="34" charset="0"/>
                        </a:rPr>
                        <a:t>-chimiothérapie</a:t>
                      </a:r>
                      <a:endParaRPr lang="fr-FR" sz="700" b="0" spc="-30" dirty="0">
                        <a:solidFill>
                          <a:schemeClr val="accent2">
                            <a:lumMod val="75000"/>
                            <a:lumOff val="2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263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194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104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accent2">
                              <a:lumMod val="75000"/>
                              <a:lumOff val="25000"/>
                            </a:schemeClr>
                          </a:solidFill>
                        </a:rPr>
                        <a:t>52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2C4C">
                              <a:lumMod val="75000"/>
                              <a:lumOff val="25000"/>
                            </a:srgbClr>
                          </a:solidFill>
                          <a:effectLst/>
                          <a:uLnTx/>
                          <a:uFillTx/>
                          <a:latin typeface="Century Gothic" panose="020F0302020204030204"/>
                          <a:ea typeface="+mn-ea"/>
                          <a:cs typeface="+mn-cs"/>
                        </a:rPr>
                        <a:t>21</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2C4C">
                              <a:lumMod val="75000"/>
                              <a:lumOff val="25000"/>
                            </a:srgbClr>
                          </a:solidFill>
                          <a:effectLst/>
                          <a:uLnTx/>
                          <a:uFillTx/>
                          <a:latin typeface="Century Gothic" panose="020F0302020204030204"/>
                          <a:ea typeface="+mn-ea"/>
                          <a:cs typeface="+mn-cs"/>
                        </a:rPr>
                        <a:t>4</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2C4C">
                              <a:lumMod val="75000"/>
                              <a:lumOff val="25000"/>
                            </a:srgbClr>
                          </a:solidFill>
                          <a:effectLst/>
                          <a:uLnTx/>
                          <a:uFillTx/>
                          <a:latin typeface="Century Gothic" panose="020F0302020204030204"/>
                          <a:ea typeface="+mn-ea"/>
                          <a:cs typeface="+mn-cs"/>
                        </a:rPr>
                        <a:t>0</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4329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chimiothérapie</a:t>
                      </a:r>
                      <a:endParaRPr lang="fr-FR" sz="700" b="0" spc="-30" dirty="0">
                        <a:solidFill>
                          <a:schemeClr val="tx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2"/>
                          </a:solidFill>
                        </a:rPr>
                        <a:t>263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2"/>
                          </a:solidFill>
                        </a:rPr>
                        <a:t>135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2"/>
                          </a:solidFill>
                        </a:rPr>
                        <a:t>49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2"/>
                          </a:solidFill>
                        </a:rPr>
                        <a:t>17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4546A"/>
                          </a:solidFill>
                          <a:effectLst/>
                          <a:uLnTx/>
                          <a:uFillTx/>
                          <a:latin typeface="Century Gothic" panose="020F0302020204030204"/>
                          <a:ea typeface="+mn-ea"/>
                          <a:cs typeface="+mn-cs"/>
                        </a:rPr>
                        <a:t>6</a:t>
                      </a:r>
                      <a:endParaRPr lang="fr-FR" sz="700" b="0" spc="-30" dirty="0">
                        <a:solidFill>
                          <a:schemeClr val="tx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4546A"/>
                          </a:solidFill>
                          <a:effectLst/>
                          <a:uLnTx/>
                          <a:uFillTx/>
                          <a:latin typeface="Century Gothic" panose="020F0302020204030204"/>
                          <a:ea typeface="+mn-ea"/>
                          <a:cs typeface="+mn-cs"/>
                        </a:rPr>
                        <a:t>0</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2"/>
                          </a:solidFill>
                        </a:rPr>
                        <a:t>0</a:t>
                      </a:r>
                      <a:endParaRPr lang="fr-FR" sz="11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17743790"/>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3125501" y="4918092"/>
            <a:ext cx="6948697"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2729384" y="1662299"/>
            <a:ext cx="7009530" cy="3195808"/>
            <a:chOff x="461681" y="2325934"/>
            <a:chExt cx="5372935" cy="3248114"/>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891397" y="3679012"/>
              <a:ext cx="2918482" cy="21232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 PFS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292515"/>
              <a:ext cx="3306656" cy="281533"/>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110929" y="932346"/>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22" name="Connecteur droit 21">
            <a:extLst>
              <a:ext uri="{FF2B5EF4-FFF2-40B4-BE49-F238E27FC236}">
                <a16:creationId xmlns="" xmlns:a16="http://schemas.microsoft.com/office/drawing/2014/main" id="{69811278-C7A9-1114-9B84-0F421ABF4DAA}"/>
              </a:ext>
            </a:extLst>
          </p:cNvPr>
          <p:cNvCxnSpPr>
            <a:cxnSpLocks/>
          </p:cNvCxnSpPr>
          <p:nvPr/>
        </p:nvCxnSpPr>
        <p:spPr>
          <a:xfrm flipV="1">
            <a:off x="5508315" y="2892239"/>
            <a:ext cx="0" cy="15053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 xmlns:a16="http://schemas.microsoft.com/office/drawing/2014/main" id="{BCCA1AA6-AE48-ABA3-C104-9A40D7AF74DE}"/>
              </a:ext>
            </a:extLst>
          </p:cNvPr>
          <p:cNvSpPr txBox="1"/>
          <p:nvPr/>
        </p:nvSpPr>
        <p:spPr>
          <a:xfrm>
            <a:off x="5318305" y="2532963"/>
            <a:ext cx="678094" cy="276999"/>
          </a:xfrm>
          <a:prstGeom prst="rect">
            <a:avLst/>
          </a:prstGeom>
          <a:noFill/>
        </p:spPr>
        <p:txBody>
          <a:bodyPr wrap="square" rtlCol="0">
            <a:spAutoFit/>
          </a:bodyPr>
          <a:lstStyle/>
          <a:p>
            <a:pPr algn="ctr"/>
            <a:r>
              <a:rPr lang="fr-FR" sz="1200" b="1" dirty="0">
                <a:solidFill>
                  <a:schemeClr val="accent2">
                    <a:lumMod val="75000"/>
                    <a:lumOff val="25000"/>
                  </a:schemeClr>
                </a:solidFill>
              </a:rPr>
              <a:t>59 %</a:t>
            </a:r>
          </a:p>
        </p:txBody>
      </p:sp>
      <p:sp>
        <p:nvSpPr>
          <p:cNvPr id="29" name="ZoneTexte 28">
            <a:extLst>
              <a:ext uri="{FF2B5EF4-FFF2-40B4-BE49-F238E27FC236}">
                <a16:creationId xmlns="" xmlns:a16="http://schemas.microsoft.com/office/drawing/2014/main" id="{428F0E98-4D05-C0EB-A694-C11EFBC8FFDC}"/>
              </a:ext>
            </a:extLst>
          </p:cNvPr>
          <p:cNvSpPr txBox="1"/>
          <p:nvPr/>
        </p:nvSpPr>
        <p:spPr>
          <a:xfrm>
            <a:off x="7212528" y="3140856"/>
            <a:ext cx="678094" cy="276999"/>
          </a:xfrm>
          <a:prstGeom prst="rect">
            <a:avLst/>
          </a:prstGeom>
          <a:noFill/>
        </p:spPr>
        <p:txBody>
          <a:bodyPr wrap="square" rtlCol="0">
            <a:spAutoFit/>
          </a:bodyPr>
          <a:lstStyle/>
          <a:p>
            <a:pPr algn="ctr"/>
            <a:r>
              <a:rPr lang="fr-FR" sz="1200" b="1" dirty="0">
                <a:solidFill>
                  <a:schemeClr val="accent2">
                    <a:lumMod val="75000"/>
                    <a:lumOff val="25000"/>
                  </a:schemeClr>
                </a:solidFill>
              </a:rPr>
              <a:t>37 %</a:t>
            </a:r>
          </a:p>
        </p:txBody>
      </p:sp>
      <p:sp>
        <p:nvSpPr>
          <p:cNvPr id="30" name="ZoneTexte 29">
            <a:extLst>
              <a:ext uri="{FF2B5EF4-FFF2-40B4-BE49-F238E27FC236}">
                <a16:creationId xmlns="" xmlns:a16="http://schemas.microsoft.com/office/drawing/2014/main" id="{8085F16A-0CD3-EA06-7F56-F894F694E7D0}"/>
              </a:ext>
            </a:extLst>
          </p:cNvPr>
          <p:cNvSpPr txBox="1"/>
          <p:nvPr/>
        </p:nvSpPr>
        <p:spPr>
          <a:xfrm>
            <a:off x="7381782" y="3569912"/>
            <a:ext cx="678094" cy="276999"/>
          </a:xfrm>
          <a:prstGeom prst="rect">
            <a:avLst/>
          </a:prstGeom>
          <a:noFill/>
        </p:spPr>
        <p:txBody>
          <a:bodyPr wrap="square" rtlCol="0">
            <a:spAutoFit/>
          </a:bodyPr>
          <a:lstStyle/>
          <a:p>
            <a:pPr algn="ctr"/>
            <a:r>
              <a:rPr lang="fr-FR" sz="1200" b="1" dirty="0">
                <a:solidFill>
                  <a:srgbClr val="FF7F4D"/>
                </a:solidFill>
              </a:rPr>
              <a:t>22 %</a:t>
            </a:r>
          </a:p>
        </p:txBody>
      </p:sp>
      <p:sp>
        <p:nvSpPr>
          <p:cNvPr id="31" name="ZoneTexte 30">
            <a:extLst>
              <a:ext uri="{FF2B5EF4-FFF2-40B4-BE49-F238E27FC236}">
                <a16:creationId xmlns="" xmlns:a16="http://schemas.microsoft.com/office/drawing/2014/main" id="{64928ABC-FAD0-01FD-C22B-4C152D5CBB3A}"/>
              </a:ext>
            </a:extLst>
          </p:cNvPr>
          <p:cNvSpPr txBox="1"/>
          <p:nvPr/>
        </p:nvSpPr>
        <p:spPr>
          <a:xfrm>
            <a:off x="4904366" y="3584569"/>
            <a:ext cx="678094" cy="276999"/>
          </a:xfrm>
          <a:prstGeom prst="rect">
            <a:avLst/>
          </a:prstGeom>
          <a:noFill/>
        </p:spPr>
        <p:txBody>
          <a:bodyPr wrap="square" rtlCol="0">
            <a:spAutoFit/>
          </a:bodyPr>
          <a:lstStyle/>
          <a:p>
            <a:pPr algn="ctr"/>
            <a:r>
              <a:rPr lang="fr-FR" sz="1200" b="1" dirty="0">
                <a:solidFill>
                  <a:schemeClr val="tx2"/>
                </a:solidFill>
              </a:rPr>
              <a:t>30 %</a:t>
            </a:r>
          </a:p>
        </p:txBody>
      </p:sp>
      <p:cxnSp>
        <p:nvCxnSpPr>
          <p:cNvPr id="34" name="Connecteur droit 33">
            <a:extLst>
              <a:ext uri="{FF2B5EF4-FFF2-40B4-BE49-F238E27FC236}">
                <a16:creationId xmlns="" xmlns:a16="http://schemas.microsoft.com/office/drawing/2014/main" id="{EB8A43C1-CDEE-7D02-678B-BE3C7F98A0DF}"/>
              </a:ext>
            </a:extLst>
          </p:cNvPr>
          <p:cNvCxnSpPr>
            <a:cxnSpLocks/>
          </p:cNvCxnSpPr>
          <p:nvPr/>
        </p:nvCxnSpPr>
        <p:spPr>
          <a:xfrm flipV="1">
            <a:off x="7513601" y="3495932"/>
            <a:ext cx="0" cy="901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 xmlns:a16="http://schemas.microsoft.com/office/drawing/2014/main" id="{18D4BC53-8896-0859-B92F-3A65B397E6F2}"/>
              </a:ext>
            </a:extLst>
          </p:cNvPr>
          <p:cNvSpPr txBox="1"/>
          <p:nvPr/>
        </p:nvSpPr>
        <p:spPr>
          <a:xfrm>
            <a:off x="8338314" y="3462127"/>
            <a:ext cx="3359150" cy="374461"/>
          </a:xfrm>
          <a:prstGeom prst="rect">
            <a:avLst/>
          </a:prstGeom>
          <a:noFill/>
        </p:spPr>
        <p:txBody>
          <a:bodyPr wrap="square" rtlCol="0">
            <a:spAutoFit/>
          </a:bodyPr>
          <a:lstStyle/>
          <a:p>
            <a:pPr>
              <a:lnSpc>
                <a:spcPts val="1140"/>
              </a:lnSpc>
            </a:pPr>
            <a:r>
              <a:rPr lang="fr-FR" sz="1000" b="1" dirty="0" err="1">
                <a:solidFill>
                  <a:schemeClr val="accent2">
                    <a:lumMod val="75000"/>
                    <a:lumOff val="25000"/>
                  </a:schemeClr>
                </a:solidFill>
                <a:latin typeface="+mj-lt"/>
                <a:cs typeface="Arial" panose="020B0604020202020204" pitchFamily="34" charset="0"/>
              </a:rPr>
              <a:t>Amivantamab</a:t>
            </a:r>
            <a:r>
              <a:rPr lang="fr-FR" sz="1000" b="1" dirty="0">
                <a:solidFill>
                  <a:schemeClr val="accent2">
                    <a:lumMod val="75000"/>
                    <a:lumOff val="25000"/>
                  </a:schemeClr>
                </a:solidFill>
                <a:latin typeface="+mj-lt"/>
                <a:cs typeface="Arial" panose="020B0604020202020204" pitchFamily="34" charset="0"/>
              </a:rPr>
              <a:t> + </a:t>
            </a:r>
            <a:r>
              <a:rPr lang="fr-FR" sz="1000" b="1" dirty="0" err="1">
                <a:solidFill>
                  <a:schemeClr val="accent2">
                    <a:lumMod val="75000"/>
                    <a:lumOff val="25000"/>
                  </a:schemeClr>
                </a:solidFill>
                <a:latin typeface="+mj-lt"/>
                <a:cs typeface="Arial" panose="020B0604020202020204" pitchFamily="34" charset="0"/>
              </a:rPr>
              <a:t>Lazertinib</a:t>
            </a:r>
            <a:r>
              <a:rPr lang="fr-FR" sz="1000" b="1" dirty="0">
                <a:solidFill>
                  <a:schemeClr val="accent2">
                    <a:lumMod val="75000"/>
                    <a:lumOff val="25000"/>
                  </a:schemeClr>
                </a:solidFill>
                <a:latin typeface="+mj-lt"/>
                <a:cs typeface="Arial" panose="020B0604020202020204" pitchFamily="34" charset="0"/>
              </a:rPr>
              <a:t> + chimiothérapie</a:t>
            </a:r>
          </a:p>
          <a:p>
            <a:pPr>
              <a:lnSpc>
                <a:spcPts val="1140"/>
              </a:lnSpc>
            </a:pPr>
            <a:endParaRPr lang="fr-FR" sz="1000" b="1" dirty="0">
              <a:solidFill>
                <a:schemeClr val="accent2">
                  <a:lumMod val="75000"/>
                  <a:lumOff val="25000"/>
                </a:schemeClr>
              </a:solidFill>
              <a:latin typeface="+mj-lt"/>
              <a:cs typeface="Arial" panose="020B0604020202020204" pitchFamily="34" charset="0"/>
            </a:endParaRPr>
          </a:p>
        </p:txBody>
      </p:sp>
      <p:grpSp>
        <p:nvGrpSpPr>
          <p:cNvPr id="20" name="Groupe 19">
            <a:extLst>
              <a:ext uri="{FF2B5EF4-FFF2-40B4-BE49-F238E27FC236}">
                <a16:creationId xmlns="" xmlns:a16="http://schemas.microsoft.com/office/drawing/2014/main" id="{29F31999-4E36-71B6-F2DC-72325D65797A}"/>
              </a:ext>
            </a:extLst>
          </p:cNvPr>
          <p:cNvGrpSpPr/>
          <p:nvPr/>
        </p:nvGrpSpPr>
        <p:grpSpPr>
          <a:xfrm>
            <a:off x="6793102" y="1728285"/>
            <a:ext cx="4797535" cy="1094697"/>
            <a:chOff x="6990734" y="1887794"/>
            <a:chExt cx="4797535" cy="1094697"/>
          </a:xfrm>
        </p:grpSpPr>
        <p:sp>
          <p:nvSpPr>
            <p:cNvPr id="12" name="ZoneTexte 11">
              <a:extLst>
                <a:ext uri="{FF2B5EF4-FFF2-40B4-BE49-F238E27FC236}">
                  <a16:creationId xmlns="" xmlns:a16="http://schemas.microsoft.com/office/drawing/2014/main" id="{8433977E-3FB4-CA01-155B-7042D3772674}"/>
                </a:ext>
              </a:extLst>
            </p:cNvPr>
            <p:cNvSpPr txBox="1"/>
            <p:nvPr/>
          </p:nvSpPr>
          <p:spPr>
            <a:xfrm>
              <a:off x="6990734" y="1887794"/>
              <a:ext cx="2399072" cy="76944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Amivantamab</a:t>
              </a:r>
              <a:r>
                <a:rPr lang="fr-FR" sz="1100" b="1" dirty="0">
                  <a:latin typeface="Century Gothic" panose="020F0302020204030204"/>
                  <a:cs typeface="Arial" panose="020B0604020202020204" pitchFamily="34" charset="0"/>
                </a:rPr>
                <a:t>+</a:t>
              </a:r>
              <a:r>
                <a:rPr kumimoji="0" lang="fr-FR" sz="11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chimiothérapie </a:t>
              </a:r>
              <a:br>
                <a:rPr kumimoji="0" lang="fr-FR" sz="11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br>
              <a:r>
                <a:rPr kumimoji="0" lang="fr-FR" sz="1100" b="1" i="1" u="none" strike="noStrike" kern="1200" cap="none" spc="0" normalizeH="0" baseline="0" noProof="0" dirty="0">
                  <a:ln>
                    <a:noFill/>
                  </a:ln>
                  <a:effectLst/>
                  <a:uLnTx/>
                  <a:uFillTx/>
                  <a:latin typeface="Century Gothic" panose="020F0302020204030204"/>
                  <a:ea typeface="+mn-ea"/>
                  <a:cs typeface="Arial" panose="020B0604020202020204" pitchFamily="34" charset="0"/>
                </a:rPr>
                <a:t>vs</a:t>
              </a:r>
              <a:r>
                <a:rPr kumimoji="0" lang="fr-FR" sz="11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 chimiothérapie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latin typeface="Century Gothic" panose="020F0302020204030204"/>
                  <a:cs typeface="Arial" panose="020B0604020202020204" pitchFamily="34" charset="0"/>
                </a:rPr>
                <a:t> </a:t>
              </a:r>
              <a:r>
                <a:rPr lang="fr-FR" sz="1100" dirty="0" err="1">
                  <a:latin typeface="Century Gothic" panose="020F0302020204030204"/>
                  <a:cs typeface="Arial" panose="020B0604020202020204" pitchFamily="34" charset="0"/>
                </a:rPr>
                <a:t>mSSP</a:t>
              </a:r>
              <a:r>
                <a:rPr lang="fr-FR" sz="1100" dirty="0">
                  <a:latin typeface="Century Gothic" panose="020F0302020204030204"/>
                  <a:cs typeface="Arial" panose="020B0604020202020204" pitchFamily="34" charset="0"/>
                </a:rPr>
                <a:t> : 6,3 </a:t>
              </a:r>
              <a:r>
                <a:rPr lang="fr-FR" sz="1100" i="1" dirty="0">
                  <a:latin typeface="Century Gothic" panose="020F0302020204030204"/>
                  <a:cs typeface="Arial" panose="020B0604020202020204" pitchFamily="34" charset="0"/>
                </a:rPr>
                <a:t>vs</a:t>
              </a:r>
              <a:r>
                <a:rPr lang="fr-FR" sz="1100" dirty="0">
                  <a:latin typeface="Century Gothic" panose="020F0302020204030204"/>
                  <a:cs typeface="Arial" panose="020B0604020202020204" pitchFamily="34" charset="0"/>
                </a:rPr>
                <a:t> 4,2 mois</a:t>
              </a:r>
              <a:endParaRPr kumimoji="0" lang="fr-FR" sz="1100"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a:p>
              <a:endParaRPr lang="fr-FR" sz="1100" dirty="0"/>
            </a:p>
          </p:txBody>
        </p:sp>
        <p:sp>
          <p:nvSpPr>
            <p:cNvPr id="16" name="ZoneTexte 15">
              <a:extLst>
                <a:ext uri="{FF2B5EF4-FFF2-40B4-BE49-F238E27FC236}">
                  <a16:creationId xmlns="" xmlns:a16="http://schemas.microsoft.com/office/drawing/2014/main" id="{DFF763E1-51A5-DDD6-9BD1-A032999ED15A}"/>
                </a:ext>
              </a:extLst>
            </p:cNvPr>
            <p:cNvSpPr txBox="1"/>
            <p:nvPr/>
          </p:nvSpPr>
          <p:spPr>
            <a:xfrm>
              <a:off x="7127157" y="2551604"/>
              <a:ext cx="2170882" cy="430887"/>
            </a:xfrm>
            <a:prstGeom prst="rect">
              <a:avLst/>
            </a:prstGeom>
            <a:noFill/>
            <a:ln>
              <a:solidFill>
                <a:srgbClr val="FF7F4D"/>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srgbClr val="FF7F4D"/>
                  </a:solidFill>
                  <a:effectLst/>
                  <a:uLnTx/>
                  <a:uFillTx/>
                  <a:latin typeface="Century Gothic" panose="020F0302020204030204"/>
                  <a:ea typeface="+mn-ea"/>
                  <a:cs typeface="Arial" panose="020B0604020202020204" pitchFamily="34" charset="0"/>
                </a:rPr>
                <a:t>HR, </a:t>
              </a: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Arial" panose="020B0604020202020204" pitchFamily="34" charset="0"/>
                </a:rPr>
                <a:t>0,48</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FF7F4D"/>
                  </a:solidFill>
                  <a:latin typeface="Century Gothic" panose="020F0302020204030204"/>
                  <a:cs typeface="Arial" panose="020B0604020202020204" pitchFamily="34" charset="0"/>
                </a:rPr>
                <a:t>(IC 95% , 0,36-0,64) ; </a:t>
              </a:r>
              <a:r>
                <a:rPr lang="fr-FR" sz="1100" i="1" dirty="0">
                  <a:solidFill>
                    <a:srgbClr val="FF7F4D"/>
                  </a:solidFill>
                  <a:latin typeface="Century Gothic" panose="020F0302020204030204"/>
                  <a:cs typeface="Arial" panose="020B0604020202020204" pitchFamily="34" charset="0"/>
                </a:rPr>
                <a:t>p</a:t>
              </a:r>
              <a:r>
                <a:rPr lang="fr-FR" sz="1100" dirty="0">
                  <a:solidFill>
                    <a:srgbClr val="FF7F4D"/>
                  </a:solidFill>
                  <a:latin typeface="Century Gothic" panose="020F0302020204030204"/>
                  <a:cs typeface="Arial" panose="020B0604020202020204" pitchFamily="34" charset="0"/>
                </a:rPr>
                <a:t> &lt; 0,001</a:t>
              </a:r>
              <a:endParaRPr lang="fr-FR" sz="1100" dirty="0">
                <a:solidFill>
                  <a:srgbClr val="FF7F4D"/>
                </a:solidFill>
              </a:endParaRPr>
            </a:p>
          </p:txBody>
        </p:sp>
        <p:sp>
          <p:nvSpPr>
            <p:cNvPr id="18" name="ZoneTexte 17">
              <a:extLst>
                <a:ext uri="{FF2B5EF4-FFF2-40B4-BE49-F238E27FC236}">
                  <a16:creationId xmlns="" xmlns:a16="http://schemas.microsoft.com/office/drawing/2014/main" id="{D841C897-2184-41C8-2E6A-97EA42AFEC28}"/>
                </a:ext>
              </a:extLst>
            </p:cNvPr>
            <p:cNvSpPr txBox="1"/>
            <p:nvPr/>
          </p:nvSpPr>
          <p:spPr>
            <a:xfrm>
              <a:off x="9192344" y="1887794"/>
              <a:ext cx="253754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Amivantamab</a:t>
              </a:r>
              <a:r>
                <a:rPr lang="fr-FR" sz="1100" b="1" dirty="0">
                  <a:latin typeface="Century Gothic" panose="020F0302020204030204"/>
                  <a:cs typeface="Arial" panose="020B0604020202020204" pitchFamily="34" charset="0"/>
                </a:rPr>
                <a:t>+</a:t>
              </a:r>
              <a:r>
                <a:rPr kumimoji="0" lang="fr-FR" sz="11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Lazertinib</a:t>
              </a:r>
              <a:r>
                <a:rPr kumimoji="0" lang="fr-FR" sz="1100" b="1" i="0" u="none" strike="noStrike" kern="1200" cap="none" spc="0" normalizeH="0" baseline="0" noProof="0" dirty="0">
                  <a:ln>
                    <a:noFill/>
                  </a:ln>
                  <a:effectLst/>
                  <a:uLnTx/>
                  <a:uFillTx/>
                  <a:latin typeface="Century Gothic" panose="020F0302020204030204"/>
                  <a:ea typeface="+mn-ea"/>
                  <a:cs typeface="Arial" panose="020B0604020202020204" pitchFamily="34" charset="0"/>
                </a:rPr>
                <a:t>+ chimiothérapie</a:t>
              </a:r>
              <a:r>
                <a:rPr kumimoji="0" lang="fr-FR" sz="1100" b="1" i="1" u="none" strike="noStrike" kern="1200" cap="none" spc="0" normalizeH="0" baseline="0" noProof="0" dirty="0">
                  <a:ln>
                    <a:noFill/>
                  </a:ln>
                  <a:effectLst/>
                  <a:uLnTx/>
                  <a:uFillTx/>
                  <a:latin typeface="Century Gothic" panose="020F0302020204030204"/>
                  <a:ea typeface="+mn-ea"/>
                  <a:cs typeface="Arial" panose="020B0604020202020204" pitchFamily="34" charset="0"/>
                </a:rPr>
                <a:t> vs </a:t>
              </a:r>
              <a:r>
                <a:rPr lang="fr-FR" sz="1100" b="1" dirty="0">
                  <a:latin typeface="Century Gothic" panose="020F0302020204030204"/>
                  <a:cs typeface="Arial" panose="020B0604020202020204" pitchFamily="34" charset="0"/>
                </a:rPr>
                <a:t>c</a:t>
              </a:r>
              <a:r>
                <a:rPr kumimoji="0" lang="fr-FR" sz="1100" b="1" i="0" u="none" strike="noStrike" kern="1200" cap="none" spc="0" normalizeH="0" baseline="0" noProof="0" dirty="0" err="1">
                  <a:ln>
                    <a:noFill/>
                  </a:ln>
                  <a:effectLst/>
                  <a:uLnTx/>
                  <a:uFillTx/>
                  <a:latin typeface="Century Gothic" panose="020F0302020204030204"/>
                  <a:ea typeface="+mn-ea"/>
                  <a:cs typeface="Arial" panose="020B0604020202020204" pitchFamily="34" charset="0"/>
                </a:rPr>
                <a:t>himiothérapie</a:t>
              </a:r>
              <a:endParaRPr kumimoji="0" lang="fr-FR" sz="1100" b="1"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err="1">
                  <a:latin typeface="Century Gothic" panose="020F0302020204030204"/>
                  <a:cs typeface="Arial" panose="020B0604020202020204" pitchFamily="34" charset="0"/>
                </a:rPr>
                <a:t>mSSP</a:t>
              </a:r>
              <a:r>
                <a:rPr lang="fr-FR" sz="1100" dirty="0">
                  <a:latin typeface="Century Gothic" panose="020F0302020204030204"/>
                  <a:cs typeface="Arial" panose="020B0604020202020204" pitchFamily="34" charset="0"/>
                </a:rPr>
                <a:t> : 8,3 </a:t>
              </a:r>
              <a:r>
                <a:rPr lang="fr-FR" sz="1100" i="1" dirty="0">
                  <a:latin typeface="Century Gothic" panose="020F0302020204030204"/>
                  <a:cs typeface="Arial" panose="020B0604020202020204" pitchFamily="34" charset="0"/>
                </a:rPr>
                <a:t>vs </a:t>
              </a:r>
              <a:r>
                <a:rPr lang="fr-FR" sz="1100" dirty="0">
                  <a:latin typeface="Century Gothic" panose="020F0302020204030204"/>
                  <a:cs typeface="Arial" panose="020B0604020202020204" pitchFamily="34" charset="0"/>
                </a:rPr>
                <a:t>4,2 mois</a:t>
              </a:r>
              <a:endParaRPr kumimoji="0" lang="fr-FR" sz="1100" i="0" u="none" strike="noStrike" kern="1200" cap="none" spc="0" normalizeH="0" baseline="0" noProof="0" dirty="0">
                <a:ln>
                  <a:noFill/>
                </a:ln>
                <a:effectLst/>
                <a:uLnTx/>
                <a:uFillTx/>
                <a:latin typeface="Century Gothic" panose="020F0302020204030204"/>
                <a:ea typeface="+mn-ea"/>
                <a:cs typeface="Arial" panose="020B0604020202020204" pitchFamily="34" charset="0"/>
              </a:endParaRPr>
            </a:p>
            <a:p>
              <a:endParaRPr lang="fr-FR" sz="1100" dirty="0"/>
            </a:p>
          </p:txBody>
        </p:sp>
        <p:sp>
          <p:nvSpPr>
            <p:cNvPr id="19" name="ZoneTexte 18">
              <a:extLst>
                <a:ext uri="{FF2B5EF4-FFF2-40B4-BE49-F238E27FC236}">
                  <a16:creationId xmlns="" xmlns:a16="http://schemas.microsoft.com/office/drawing/2014/main" id="{E85D51B0-860D-6AF1-6B7B-0433E99FB6C2}"/>
                </a:ext>
              </a:extLst>
            </p:cNvPr>
            <p:cNvSpPr txBox="1"/>
            <p:nvPr/>
          </p:nvSpPr>
          <p:spPr>
            <a:xfrm>
              <a:off x="9423401" y="2551604"/>
              <a:ext cx="2364868" cy="430887"/>
            </a:xfrm>
            <a:prstGeom prst="rect">
              <a:avLst/>
            </a:prstGeom>
            <a:noFill/>
            <a:ln>
              <a:solidFill>
                <a:schemeClr val="accent2">
                  <a:lumMod val="75000"/>
                  <a:lumOff val="2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schemeClr val="accent2">
                      <a:lumMod val="75000"/>
                      <a:lumOff val="25000"/>
                    </a:schemeClr>
                  </a:solidFill>
                  <a:effectLst/>
                  <a:uLnTx/>
                  <a:uFillTx/>
                  <a:latin typeface="Century Gothic" panose="020F0302020204030204"/>
                  <a:ea typeface="+mn-ea"/>
                  <a:cs typeface="Arial" panose="020B0604020202020204" pitchFamily="34" charset="0"/>
                </a:rPr>
                <a:t>HR, </a:t>
              </a:r>
              <a:r>
                <a:rPr kumimoji="0" lang="fr-FR" sz="1100" b="1" i="0" u="none" strike="noStrike" kern="1200" cap="none" spc="0" normalizeH="0" baseline="0" noProof="0" dirty="0">
                  <a:ln>
                    <a:noFill/>
                  </a:ln>
                  <a:solidFill>
                    <a:schemeClr val="accent2">
                      <a:lumMod val="75000"/>
                      <a:lumOff val="25000"/>
                    </a:schemeClr>
                  </a:solidFill>
                  <a:effectLst/>
                  <a:uLnTx/>
                  <a:uFillTx/>
                  <a:latin typeface="Century Gothic" panose="020F0302020204030204"/>
                  <a:ea typeface="+mn-ea"/>
                  <a:cs typeface="Arial" panose="020B0604020202020204" pitchFamily="34" charset="0"/>
                </a:rPr>
                <a:t>0,44</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chemeClr val="accent2">
                      <a:lumMod val="75000"/>
                      <a:lumOff val="25000"/>
                    </a:schemeClr>
                  </a:solidFill>
                  <a:latin typeface="Century Gothic" panose="020F0302020204030204"/>
                  <a:cs typeface="Arial" panose="020B0604020202020204" pitchFamily="34" charset="0"/>
                </a:rPr>
                <a:t>(IC 95%, 0,35-0,56) ; </a:t>
              </a:r>
              <a:r>
                <a:rPr lang="fr-FR" sz="1100" i="1" dirty="0">
                  <a:solidFill>
                    <a:schemeClr val="accent2">
                      <a:lumMod val="75000"/>
                      <a:lumOff val="25000"/>
                    </a:schemeClr>
                  </a:solidFill>
                  <a:latin typeface="Century Gothic" panose="020F0302020204030204"/>
                  <a:cs typeface="Arial" panose="020B0604020202020204" pitchFamily="34" charset="0"/>
                </a:rPr>
                <a:t>p </a:t>
              </a:r>
              <a:r>
                <a:rPr lang="fr-FR" sz="1100" dirty="0">
                  <a:solidFill>
                    <a:schemeClr val="accent2">
                      <a:lumMod val="75000"/>
                      <a:lumOff val="25000"/>
                    </a:schemeClr>
                  </a:solidFill>
                  <a:latin typeface="Century Gothic" panose="020F0302020204030204"/>
                  <a:cs typeface="Arial" panose="020B0604020202020204" pitchFamily="34" charset="0"/>
                </a:rPr>
                <a:t>&lt; 0,001</a:t>
              </a:r>
              <a:endParaRPr lang="fr-FR" sz="1100" dirty="0">
                <a:solidFill>
                  <a:schemeClr val="accent2">
                    <a:lumMod val="75000"/>
                    <a:lumOff val="25000"/>
                  </a:schemeClr>
                </a:solidFill>
              </a:endParaRPr>
            </a:p>
          </p:txBody>
        </p:sp>
      </p:grpSp>
      <p:sp>
        <p:nvSpPr>
          <p:cNvPr id="21" name="ZoneTexte 20">
            <a:extLst>
              <a:ext uri="{FF2B5EF4-FFF2-40B4-BE49-F238E27FC236}">
                <a16:creationId xmlns="" xmlns:a16="http://schemas.microsoft.com/office/drawing/2014/main" id="{EF543B52-C230-F039-BE37-015F91C3CF47}"/>
              </a:ext>
            </a:extLst>
          </p:cNvPr>
          <p:cNvSpPr txBox="1"/>
          <p:nvPr/>
        </p:nvSpPr>
        <p:spPr>
          <a:xfrm>
            <a:off x="8278488" y="3867500"/>
            <a:ext cx="3359150" cy="374461"/>
          </a:xfrm>
          <a:prstGeom prst="rect">
            <a:avLst/>
          </a:prstGeom>
          <a:noFill/>
        </p:spPr>
        <p:txBody>
          <a:bodyPr wrap="square" rtlCol="0">
            <a:spAutoFit/>
          </a:bodyPr>
          <a:lstStyle/>
          <a:p>
            <a:pPr>
              <a:lnSpc>
                <a:spcPts val="1140"/>
              </a:lnSpc>
            </a:pPr>
            <a:r>
              <a:rPr lang="fr-FR" sz="1000" b="1" dirty="0">
                <a:solidFill>
                  <a:schemeClr val="accent2">
                    <a:lumMod val="75000"/>
                    <a:lumOff val="25000"/>
                  </a:schemeClr>
                </a:solidFill>
                <a:latin typeface="+mj-lt"/>
                <a:cs typeface="Arial" panose="020B0604020202020204" pitchFamily="34" charset="0"/>
              </a:rPr>
              <a:t> </a:t>
            </a:r>
            <a:r>
              <a:rPr lang="fr-FR" sz="1000" b="1" dirty="0" err="1">
                <a:solidFill>
                  <a:srgbClr val="FF7F4D"/>
                </a:solidFill>
                <a:latin typeface="+mj-lt"/>
                <a:cs typeface="Arial" panose="020B0604020202020204" pitchFamily="34" charset="0"/>
              </a:rPr>
              <a:t>Amivantamab</a:t>
            </a:r>
            <a:r>
              <a:rPr lang="fr-FR" sz="1000" b="1" dirty="0">
                <a:solidFill>
                  <a:srgbClr val="FF7F4D"/>
                </a:solidFill>
                <a:latin typeface="+mj-lt"/>
                <a:cs typeface="Arial" panose="020B0604020202020204" pitchFamily="34" charset="0"/>
              </a:rPr>
              <a:t> + chimiothérapie</a:t>
            </a:r>
          </a:p>
          <a:p>
            <a:pPr>
              <a:lnSpc>
                <a:spcPts val="1140"/>
              </a:lnSpc>
            </a:pPr>
            <a:endParaRPr lang="fr-FR" sz="1000" b="1" dirty="0">
              <a:solidFill>
                <a:schemeClr val="accent2">
                  <a:lumMod val="75000"/>
                  <a:lumOff val="25000"/>
                </a:schemeClr>
              </a:solidFill>
              <a:latin typeface="+mj-lt"/>
              <a:cs typeface="Arial" panose="020B0604020202020204" pitchFamily="34" charset="0"/>
            </a:endParaRPr>
          </a:p>
        </p:txBody>
      </p:sp>
      <p:sp>
        <p:nvSpPr>
          <p:cNvPr id="24" name="ZoneTexte 23">
            <a:extLst>
              <a:ext uri="{FF2B5EF4-FFF2-40B4-BE49-F238E27FC236}">
                <a16:creationId xmlns="" xmlns:a16="http://schemas.microsoft.com/office/drawing/2014/main" id="{B3715D24-A85B-C27D-1947-40E3231552DE}"/>
              </a:ext>
            </a:extLst>
          </p:cNvPr>
          <p:cNvSpPr txBox="1"/>
          <p:nvPr/>
        </p:nvSpPr>
        <p:spPr>
          <a:xfrm>
            <a:off x="7485229" y="4123329"/>
            <a:ext cx="3359150" cy="374461"/>
          </a:xfrm>
          <a:prstGeom prst="rect">
            <a:avLst/>
          </a:prstGeom>
          <a:noFill/>
        </p:spPr>
        <p:txBody>
          <a:bodyPr wrap="square" rtlCol="0">
            <a:spAutoFit/>
          </a:bodyPr>
          <a:lstStyle/>
          <a:p>
            <a:pPr>
              <a:lnSpc>
                <a:spcPts val="1140"/>
              </a:lnSpc>
            </a:pPr>
            <a:r>
              <a:rPr lang="fr-FR" sz="1000" b="1" dirty="0">
                <a:solidFill>
                  <a:schemeClr val="tx2"/>
                </a:solidFill>
                <a:latin typeface="+mj-lt"/>
                <a:cs typeface="Arial" panose="020B0604020202020204" pitchFamily="34" charset="0"/>
              </a:rPr>
              <a:t>chimiothérapie</a:t>
            </a:r>
          </a:p>
          <a:p>
            <a:pPr>
              <a:lnSpc>
                <a:spcPts val="1140"/>
              </a:lnSpc>
            </a:pPr>
            <a:endParaRPr lang="fr-FR" sz="1000" b="1" dirty="0">
              <a:solidFill>
                <a:schemeClr val="tx2"/>
              </a:solidFill>
              <a:latin typeface="+mj-lt"/>
              <a:cs typeface="Arial" panose="020B0604020202020204" pitchFamily="34" charset="0"/>
            </a:endParaRPr>
          </a:p>
        </p:txBody>
      </p:sp>
      <p:sp>
        <p:nvSpPr>
          <p:cNvPr id="25" name="ZoneTexte 24">
            <a:extLst>
              <a:ext uri="{FF2B5EF4-FFF2-40B4-BE49-F238E27FC236}">
                <a16:creationId xmlns="" xmlns:a16="http://schemas.microsoft.com/office/drawing/2014/main" id="{62C5B3E1-BCE0-60EB-68B3-AB4137EFE158}"/>
              </a:ext>
            </a:extLst>
          </p:cNvPr>
          <p:cNvSpPr txBox="1"/>
          <p:nvPr/>
        </p:nvSpPr>
        <p:spPr>
          <a:xfrm>
            <a:off x="1087394" y="5700191"/>
            <a:ext cx="11252887" cy="237244"/>
          </a:xfrm>
          <a:prstGeom prst="rect">
            <a:avLst/>
          </a:prstGeom>
          <a:noFill/>
        </p:spPr>
        <p:txBody>
          <a:bodyPr wrap="square" rtlCol="0" anchor="ctr">
            <a:spAutoFit/>
          </a:bodyPr>
          <a:lstStyle/>
          <a:p>
            <a:pPr>
              <a:lnSpc>
                <a:spcPts val="1140"/>
              </a:lnSpc>
            </a:pPr>
            <a:r>
              <a:rPr lang="fr-FR" sz="1400" b="1" dirty="0">
                <a:latin typeface="+mj-lt"/>
                <a:cs typeface="Arial" panose="020B0604020202020204" pitchFamily="34" charset="0"/>
              </a:rPr>
              <a:t>Bénéfice constant de la SSP selon l'investigateur : </a:t>
            </a:r>
            <a:r>
              <a:rPr lang="fr-FR" sz="1400" b="1" dirty="0">
                <a:solidFill>
                  <a:srgbClr val="FF7F4D"/>
                </a:solidFill>
                <a:latin typeface="+mj-lt"/>
                <a:cs typeface="Arial" panose="020B0604020202020204" pitchFamily="34" charset="0"/>
              </a:rPr>
              <a:t>HR, 0,41 (8,2 </a:t>
            </a:r>
            <a:r>
              <a:rPr lang="fr-FR" sz="1400" b="1" i="1" dirty="0">
                <a:solidFill>
                  <a:srgbClr val="FF7F4D"/>
                </a:solidFill>
                <a:latin typeface="+mj-lt"/>
                <a:cs typeface="Arial" panose="020B0604020202020204" pitchFamily="34" charset="0"/>
              </a:rPr>
              <a:t>vs</a:t>
            </a:r>
            <a:r>
              <a:rPr lang="fr-FR" sz="1400" b="1" dirty="0">
                <a:solidFill>
                  <a:srgbClr val="FF7F4D"/>
                </a:solidFill>
                <a:latin typeface="+mj-lt"/>
                <a:cs typeface="Arial" panose="020B0604020202020204" pitchFamily="34" charset="0"/>
              </a:rPr>
              <a:t> 4,2 mois ; </a:t>
            </a:r>
            <a:r>
              <a:rPr lang="fr-FR" sz="1400" b="1" i="1" dirty="0">
                <a:solidFill>
                  <a:srgbClr val="FF7F4D"/>
                </a:solidFill>
                <a:latin typeface="+mj-lt"/>
                <a:cs typeface="Arial" panose="020B0604020202020204" pitchFamily="34" charset="0"/>
              </a:rPr>
              <a:t>p </a:t>
            </a:r>
            <a:r>
              <a:rPr lang="fr-FR" sz="1400" b="1" dirty="0">
                <a:solidFill>
                  <a:srgbClr val="FF7F4D"/>
                </a:solidFill>
                <a:latin typeface="+mj-lt"/>
                <a:cs typeface="Arial" panose="020B0604020202020204" pitchFamily="34" charset="0"/>
              </a:rPr>
              <a:t>&lt; 0,001)</a:t>
            </a:r>
            <a:r>
              <a:rPr lang="fr-FR" sz="1400" b="1" dirty="0">
                <a:latin typeface="+mj-lt"/>
                <a:cs typeface="Arial" panose="020B0604020202020204" pitchFamily="34" charset="0"/>
              </a:rPr>
              <a:t> et </a:t>
            </a:r>
            <a:r>
              <a:rPr lang="fr-FR" sz="1400" b="1" dirty="0">
                <a:solidFill>
                  <a:schemeClr val="accent2">
                    <a:lumMod val="75000"/>
                    <a:lumOff val="25000"/>
                  </a:schemeClr>
                </a:solidFill>
                <a:latin typeface="+mj-lt"/>
                <a:cs typeface="Arial" panose="020B0604020202020204" pitchFamily="34" charset="0"/>
              </a:rPr>
              <a:t>HR, 0,38 (8,3 </a:t>
            </a:r>
            <a:r>
              <a:rPr lang="fr-FR" sz="1400" b="1" i="1" dirty="0">
                <a:solidFill>
                  <a:schemeClr val="accent2">
                    <a:lumMod val="75000"/>
                    <a:lumOff val="25000"/>
                  </a:schemeClr>
                </a:solidFill>
                <a:latin typeface="+mj-lt"/>
                <a:cs typeface="Arial" panose="020B0604020202020204" pitchFamily="34" charset="0"/>
              </a:rPr>
              <a:t>vs </a:t>
            </a:r>
            <a:r>
              <a:rPr lang="fr-FR" sz="1400" b="1" dirty="0">
                <a:solidFill>
                  <a:schemeClr val="accent2">
                    <a:lumMod val="75000"/>
                    <a:lumOff val="25000"/>
                  </a:schemeClr>
                </a:solidFill>
                <a:latin typeface="+mj-lt"/>
                <a:cs typeface="Arial" panose="020B0604020202020204" pitchFamily="34" charset="0"/>
              </a:rPr>
              <a:t>4,2 mois ; </a:t>
            </a:r>
            <a:r>
              <a:rPr lang="fr-FR" sz="1400" b="1" i="1" dirty="0">
                <a:solidFill>
                  <a:schemeClr val="accent2">
                    <a:lumMod val="75000"/>
                    <a:lumOff val="25000"/>
                  </a:schemeClr>
                </a:solidFill>
                <a:latin typeface="+mj-lt"/>
                <a:cs typeface="Arial" panose="020B0604020202020204" pitchFamily="34" charset="0"/>
              </a:rPr>
              <a:t>p</a:t>
            </a:r>
            <a:r>
              <a:rPr lang="fr-FR" sz="1400" b="1" dirty="0">
                <a:solidFill>
                  <a:schemeClr val="accent2">
                    <a:lumMod val="75000"/>
                    <a:lumOff val="25000"/>
                  </a:schemeClr>
                </a:solidFill>
                <a:latin typeface="+mj-lt"/>
                <a:cs typeface="Arial" panose="020B0604020202020204" pitchFamily="34" charset="0"/>
              </a:rPr>
              <a:t> &lt; 0,001)</a:t>
            </a:r>
          </a:p>
        </p:txBody>
      </p:sp>
      <p:sp>
        <p:nvSpPr>
          <p:cNvPr id="35" name="Forme libre 34">
            <a:extLst>
              <a:ext uri="{FF2B5EF4-FFF2-40B4-BE49-F238E27FC236}">
                <a16:creationId xmlns="" xmlns:a16="http://schemas.microsoft.com/office/drawing/2014/main" id="{8A505F73-5A5A-E8B9-4AA3-8D8F1009EB01}"/>
              </a:ext>
            </a:extLst>
          </p:cNvPr>
          <p:cNvSpPr/>
          <p:nvPr/>
        </p:nvSpPr>
        <p:spPr>
          <a:xfrm>
            <a:off x="3516768" y="1918482"/>
            <a:ext cx="5041127" cy="2425147"/>
          </a:xfrm>
          <a:custGeom>
            <a:avLst/>
            <a:gdLst>
              <a:gd name="connsiteX0" fmla="*/ 0 w 5041127"/>
              <a:gd name="connsiteY0" fmla="*/ 0 h 2425147"/>
              <a:gd name="connsiteX1" fmla="*/ 429371 w 5041127"/>
              <a:gd name="connsiteY1" fmla="*/ 15902 h 2425147"/>
              <a:gd name="connsiteX2" fmla="*/ 540689 w 5041127"/>
              <a:gd name="connsiteY2" fmla="*/ 166977 h 2425147"/>
              <a:gd name="connsiteX3" fmla="*/ 1089329 w 5041127"/>
              <a:gd name="connsiteY3" fmla="*/ 294198 h 2425147"/>
              <a:gd name="connsiteX4" fmla="*/ 1383527 w 5041127"/>
              <a:gd name="connsiteY4" fmla="*/ 294198 h 2425147"/>
              <a:gd name="connsiteX5" fmla="*/ 1439186 w 5041127"/>
              <a:gd name="connsiteY5" fmla="*/ 556591 h 2425147"/>
              <a:gd name="connsiteX6" fmla="*/ 1478943 w 5041127"/>
              <a:gd name="connsiteY6" fmla="*/ 691763 h 2425147"/>
              <a:gd name="connsiteX7" fmla="*/ 1804946 w 5041127"/>
              <a:gd name="connsiteY7" fmla="*/ 691763 h 2425147"/>
              <a:gd name="connsiteX8" fmla="*/ 1916264 w 5041127"/>
              <a:gd name="connsiteY8" fmla="*/ 1081377 h 2425147"/>
              <a:gd name="connsiteX9" fmla="*/ 2003729 w 5041127"/>
              <a:gd name="connsiteY9" fmla="*/ 1192695 h 2425147"/>
              <a:gd name="connsiteX10" fmla="*/ 2130950 w 5041127"/>
              <a:gd name="connsiteY10" fmla="*/ 1248354 h 2425147"/>
              <a:gd name="connsiteX11" fmla="*/ 2321781 w 5041127"/>
              <a:gd name="connsiteY11" fmla="*/ 1248354 h 2425147"/>
              <a:gd name="connsiteX12" fmla="*/ 2433099 w 5041127"/>
              <a:gd name="connsiteY12" fmla="*/ 1351721 h 2425147"/>
              <a:gd name="connsiteX13" fmla="*/ 2759103 w 5041127"/>
              <a:gd name="connsiteY13" fmla="*/ 1359673 h 2425147"/>
              <a:gd name="connsiteX14" fmla="*/ 2759103 w 5041127"/>
              <a:gd name="connsiteY14" fmla="*/ 1359673 h 2425147"/>
              <a:gd name="connsiteX15" fmla="*/ 2822713 w 5041127"/>
              <a:gd name="connsiteY15" fmla="*/ 1423283 h 2425147"/>
              <a:gd name="connsiteX16" fmla="*/ 2822713 w 5041127"/>
              <a:gd name="connsiteY16" fmla="*/ 1518699 h 2425147"/>
              <a:gd name="connsiteX17" fmla="*/ 3244132 w 5041127"/>
              <a:gd name="connsiteY17" fmla="*/ 1518699 h 2425147"/>
              <a:gd name="connsiteX18" fmla="*/ 3323645 w 5041127"/>
              <a:gd name="connsiteY18" fmla="*/ 1661822 h 2425147"/>
              <a:gd name="connsiteX19" fmla="*/ 3800724 w 5041127"/>
              <a:gd name="connsiteY19" fmla="*/ 1661822 h 2425147"/>
              <a:gd name="connsiteX20" fmla="*/ 3800724 w 5041127"/>
              <a:gd name="connsiteY20" fmla="*/ 1836751 h 2425147"/>
              <a:gd name="connsiteX21" fmla="*/ 3975652 w 5041127"/>
              <a:gd name="connsiteY21" fmla="*/ 1836751 h 2425147"/>
              <a:gd name="connsiteX22" fmla="*/ 3975652 w 5041127"/>
              <a:gd name="connsiteY22" fmla="*/ 1908313 h 2425147"/>
              <a:gd name="connsiteX23" fmla="*/ 4707172 w 5041127"/>
              <a:gd name="connsiteY23" fmla="*/ 1908313 h 2425147"/>
              <a:gd name="connsiteX24" fmla="*/ 4707172 w 5041127"/>
              <a:gd name="connsiteY24" fmla="*/ 2178657 h 2425147"/>
              <a:gd name="connsiteX25" fmla="*/ 5041127 w 5041127"/>
              <a:gd name="connsiteY25" fmla="*/ 2178657 h 2425147"/>
              <a:gd name="connsiteX26" fmla="*/ 5041127 w 5041127"/>
              <a:gd name="connsiteY26" fmla="*/ 2425147 h 242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41127" h="2425147">
                <a:moveTo>
                  <a:pt x="0" y="0"/>
                </a:moveTo>
                <a:lnTo>
                  <a:pt x="429371" y="15902"/>
                </a:lnTo>
                <a:lnTo>
                  <a:pt x="540689" y="166977"/>
                </a:lnTo>
                <a:lnTo>
                  <a:pt x="1089329" y="294198"/>
                </a:lnTo>
                <a:lnTo>
                  <a:pt x="1383527" y="294198"/>
                </a:lnTo>
                <a:lnTo>
                  <a:pt x="1439186" y="556591"/>
                </a:lnTo>
                <a:lnTo>
                  <a:pt x="1478943" y="691763"/>
                </a:lnTo>
                <a:lnTo>
                  <a:pt x="1804946" y="691763"/>
                </a:lnTo>
                <a:lnTo>
                  <a:pt x="1916264" y="1081377"/>
                </a:lnTo>
                <a:lnTo>
                  <a:pt x="2003729" y="1192695"/>
                </a:lnTo>
                <a:lnTo>
                  <a:pt x="2130950" y="1248354"/>
                </a:lnTo>
                <a:lnTo>
                  <a:pt x="2321781" y="1248354"/>
                </a:lnTo>
                <a:lnTo>
                  <a:pt x="2433099" y="1351721"/>
                </a:lnTo>
                <a:lnTo>
                  <a:pt x="2759103" y="1359673"/>
                </a:lnTo>
                <a:lnTo>
                  <a:pt x="2759103" y="1359673"/>
                </a:lnTo>
                <a:lnTo>
                  <a:pt x="2822713" y="1423283"/>
                </a:lnTo>
                <a:lnTo>
                  <a:pt x="2822713" y="1518699"/>
                </a:lnTo>
                <a:lnTo>
                  <a:pt x="3244132" y="1518699"/>
                </a:lnTo>
                <a:lnTo>
                  <a:pt x="3323645" y="1661822"/>
                </a:lnTo>
                <a:lnTo>
                  <a:pt x="3800724" y="1661822"/>
                </a:lnTo>
                <a:lnTo>
                  <a:pt x="3800724" y="1836751"/>
                </a:lnTo>
                <a:lnTo>
                  <a:pt x="3975652" y="1836751"/>
                </a:lnTo>
                <a:lnTo>
                  <a:pt x="3975652" y="1908313"/>
                </a:lnTo>
                <a:lnTo>
                  <a:pt x="4707172" y="1908313"/>
                </a:lnTo>
                <a:lnTo>
                  <a:pt x="4707172" y="2178657"/>
                </a:lnTo>
                <a:lnTo>
                  <a:pt x="5041127" y="2178657"/>
                </a:lnTo>
                <a:lnTo>
                  <a:pt x="5041127" y="2425147"/>
                </a:lnTo>
              </a:path>
            </a:pathLst>
          </a:custGeom>
          <a:noFill/>
          <a:ln w="38100">
            <a:solidFill>
              <a:srgbClr val="FF7F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orme libre 36">
            <a:extLst>
              <a:ext uri="{FF2B5EF4-FFF2-40B4-BE49-F238E27FC236}">
                <a16:creationId xmlns="" xmlns:a16="http://schemas.microsoft.com/office/drawing/2014/main" id="{4E27C747-C1CF-AE3B-C221-9C8BFFA5145C}"/>
              </a:ext>
            </a:extLst>
          </p:cNvPr>
          <p:cNvSpPr/>
          <p:nvPr/>
        </p:nvSpPr>
        <p:spPr>
          <a:xfrm>
            <a:off x="3548573" y="1918482"/>
            <a:ext cx="5645426" cy="1789043"/>
          </a:xfrm>
          <a:custGeom>
            <a:avLst/>
            <a:gdLst>
              <a:gd name="connsiteX0" fmla="*/ 0 w 5645426"/>
              <a:gd name="connsiteY0" fmla="*/ 0 h 1789043"/>
              <a:gd name="connsiteX1" fmla="*/ 166978 w 5645426"/>
              <a:gd name="connsiteY1" fmla="*/ 87464 h 1789043"/>
              <a:gd name="connsiteX2" fmla="*/ 302150 w 5645426"/>
              <a:gd name="connsiteY2" fmla="*/ 103367 h 1789043"/>
              <a:gd name="connsiteX3" fmla="*/ 461176 w 5645426"/>
              <a:gd name="connsiteY3" fmla="*/ 151074 h 1789043"/>
              <a:gd name="connsiteX4" fmla="*/ 500932 w 5645426"/>
              <a:gd name="connsiteY4" fmla="*/ 246490 h 1789043"/>
              <a:gd name="connsiteX5" fmla="*/ 763326 w 5645426"/>
              <a:gd name="connsiteY5" fmla="*/ 270344 h 1789043"/>
              <a:gd name="connsiteX6" fmla="*/ 866692 w 5645426"/>
              <a:gd name="connsiteY6" fmla="*/ 278295 h 1789043"/>
              <a:gd name="connsiteX7" fmla="*/ 1057524 w 5645426"/>
              <a:gd name="connsiteY7" fmla="*/ 453224 h 1789043"/>
              <a:gd name="connsiteX8" fmla="*/ 1288112 w 5645426"/>
              <a:gd name="connsiteY8" fmla="*/ 461175 h 1789043"/>
              <a:gd name="connsiteX9" fmla="*/ 1478943 w 5645426"/>
              <a:gd name="connsiteY9" fmla="*/ 691763 h 1789043"/>
              <a:gd name="connsiteX10" fmla="*/ 1765190 w 5645426"/>
              <a:gd name="connsiteY10" fmla="*/ 691763 h 1789043"/>
              <a:gd name="connsiteX11" fmla="*/ 1900362 w 5645426"/>
              <a:gd name="connsiteY11" fmla="*/ 993913 h 1789043"/>
              <a:gd name="connsiteX12" fmla="*/ 2194560 w 5645426"/>
              <a:gd name="connsiteY12" fmla="*/ 993913 h 1789043"/>
              <a:gd name="connsiteX13" fmla="*/ 2385392 w 5645426"/>
              <a:gd name="connsiteY13" fmla="*/ 1152939 h 1789043"/>
              <a:gd name="connsiteX14" fmla="*/ 2735249 w 5645426"/>
              <a:gd name="connsiteY14" fmla="*/ 1152939 h 1789043"/>
              <a:gd name="connsiteX15" fmla="*/ 2870421 w 5645426"/>
              <a:gd name="connsiteY15" fmla="*/ 1375575 h 1789043"/>
              <a:gd name="connsiteX16" fmla="*/ 3244132 w 5645426"/>
              <a:gd name="connsiteY16" fmla="*/ 1431234 h 1789043"/>
              <a:gd name="connsiteX17" fmla="*/ 3586039 w 5645426"/>
              <a:gd name="connsiteY17" fmla="*/ 1510747 h 1789043"/>
              <a:gd name="connsiteX18" fmla="*/ 3760967 w 5645426"/>
              <a:gd name="connsiteY18" fmla="*/ 1542553 h 1789043"/>
              <a:gd name="connsiteX19" fmla="*/ 4086971 w 5645426"/>
              <a:gd name="connsiteY19" fmla="*/ 1542553 h 1789043"/>
              <a:gd name="connsiteX20" fmla="*/ 4086971 w 5645426"/>
              <a:gd name="connsiteY20" fmla="*/ 1622066 h 1789043"/>
              <a:gd name="connsiteX21" fmla="*/ 4317559 w 5645426"/>
              <a:gd name="connsiteY21" fmla="*/ 1622066 h 1789043"/>
              <a:gd name="connsiteX22" fmla="*/ 4317559 w 5645426"/>
              <a:gd name="connsiteY22" fmla="*/ 1685676 h 1789043"/>
              <a:gd name="connsiteX23" fmla="*/ 4643562 w 5645426"/>
              <a:gd name="connsiteY23" fmla="*/ 1685676 h 1789043"/>
              <a:gd name="connsiteX24" fmla="*/ 4643562 w 5645426"/>
              <a:gd name="connsiteY24" fmla="*/ 1685676 h 1789043"/>
              <a:gd name="connsiteX25" fmla="*/ 4643562 w 5645426"/>
              <a:gd name="connsiteY25" fmla="*/ 1789043 h 1789043"/>
              <a:gd name="connsiteX26" fmla="*/ 5645426 w 5645426"/>
              <a:gd name="connsiteY26" fmla="*/ 1789043 h 17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45426" h="1789043">
                <a:moveTo>
                  <a:pt x="0" y="0"/>
                </a:moveTo>
                <a:lnTo>
                  <a:pt x="166978" y="87464"/>
                </a:lnTo>
                <a:lnTo>
                  <a:pt x="302150" y="103367"/>
                </a:lnTo>
                <a:lnTo>
                  <a:pt x="461176" y="151074"/>
                </a:lnTo>
                <a:lnTo>
                  <a:pt x="500932" y="246490"/>
                </a:lnTo>
                <a:lnTo>
                  <a:pt x="763326" y="270344"/>
                </a:lnTo>
                <a:lnTo>
                  <a:pt x="866692" y="278295"/>
                </a:lnTo>
                <a:lnTo>
                  <a:pt x="1057524" y="453224"/>
                </a:lnTo>
                <a:lnTo>
                  <a:pt x="1288112" y="461175"/>
                </a:lnTo>
                <a:lnTo>
                  <a:pt x="1478943" y="691763"/>
                </a:lnTo>
                <a:lnTo>
                  <a:pt x="1765190" y="691763"/>
                </a:lnTo>
                <a:lnTo>
                  <a:pt x="1900362" y="993913"/>
                </a:lnTo>
                <a:lnTo>
                  <a:pt x="2194560" y="993913"/>
                </a:lnTo>
                <a:lnTo>
                  <a:pt x="2385392" y="1152939"/>
                </a:lnTo>
                <a:lnTo>
                  <a:pt x="2735249" y="1152939"/>
                </a:lnTo>
                <a:lnTo>
                  <a:pt x="2870421" y="1375575"/>
                </a:lnTo>
                <a:lnTo>
                  <a:pt x="3244132" y="1431234"/>
                </a:lnTo>
                <a:lnTo>
                  <a:pt x="3586039" y="1510747"/>
                </a:lnTo>
                <a:lnTo>
                  <a:pt x="3760967" y="1542553"/>
                </a:lnTo>
                <a:lnTo>
                  <a:pt x="4086971" y="1542553"/>
                </a:lnTo>
                <a:lnTo>
                  <a:pt x="4086971" y="1622066"/>
                </a:lnTo>
                <a:lnTo>
                  <a:pt x="4317559" y="1622066"/>
                </a:lnTo>
                <a:lnTo>
                  <a:pt x="4317559" y="1685676"/>
                </a:lnTo>
                <a:lnTo>
                  <a:pt x="4643562" y="1685676"/>
                </a:lnTo>
                <a:lnTo>
                  <a:pt x="4643562" y="1685676"/>
                </a:lnTo>
                <a:lnTo>
                  <a:pt x="4643562" y="1789043"/>
                </a:lnTo>
                <a:lnTo>
                  <a:pt x="5645426" y="1789043"/>
                </a:lnTo>
              </a:path>
            </a:pathLst>
          </a:custGeom>
          <a:noFill/>
          <a:ln w="38100">
            <a:solidFill>
              <a:schemeClr val="accent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orme libre 37">
            <a:extLst>
              <a:ext uri="{FF2B5EF4-FFF2-40B4-BE49-F238E27FC236}">
                <a16:creationId xmlns="" xmlns:a16="http://schemas.microsoft.com/office/drawing/2014/main" id="{F4605F5E-1410-E6F4-6A5B-561C4B2A0E10}"/>
              </a:ext>
            </a:extLst>
          </p:cNvPr>
          <p:cNvSpPr/>
          <p:nvPr/>
        </p:nvSpPr>
        <p:spPr>
          <a:xfrm>
            <a:off x="3532671" y="1926433"/>
            <a:ext cx="4746928" cy="2178657"/>
          </a:xfrm>
          <a:custGeom>
            <a:avLst/>
            <a:gdLst>
              <a:gd name="connsiteX0" fmla="*/ 0 w 4746928"/>
              <a:gd name="connsiteY0" fmla="*/ 0 h 2178657"/>
              <a:gd name="connsiteX1" fmla="*/ 405516 w 4746928"/>
              <a:gd name="connsiteY1" fmla="*/ 15902 h 2178657"/>
              <a:gd name="connsiteX2" fmla="*/ 461175 w 4746928"/>
              <a:gd name="connsiteY2" fmla="*/ 143123 h 2178657"/>
              <a:gd name="connsiteX3" fmla="*/ 469127 w 4746928"/>
              <a:gd name="connsiteY3" fmla="*/ 349857 h 2178657"/>
              <a:gd name="connsiteX4" fmla="*/ 508883 w 4746928"/>
              <a:gd name="connsiteY4" fmla="*/ 532737 h 2178657"/>
              <a:gd name="connsiteX5" fmla="*/ 747422 w 4746928"/>
              <a:gd name="connsiteY5" fmla="*/ 580445 h 2178657"/>
              <a:gd name="connsiteX6" fmla="*/ 906448 w 4746928"/>
              <a:gd name="connsiteY6" fmla="*/ 652007 h 2178657"/>
              <a:gd name="connsiteX7" fmla="*/ 970059 w 4746928"/>
              <a:gd name="connsiteY7" fmla="*/ 842838 h 2178657"/>
              <a:gd name="connsiteX8" fmla="*/ 1232452 w 4746928"/>
              <a:gd name="connsiteY8" fmla="*/ 978010 h 2178657"/>
              <a:gd name="connsiteX9" fmla="*/ 1319916 w 4746928"/>
              <a:gd name="connsiteY9" fmla="*/ 985962 h 2178657"/>
              <a:gd name="connsiteX10" fmla="*/ 1399429 w 4746928"/>
              <a:gd name="connsiteY10" fmla="*/ 1208598 h 2178657"/>
              <a:gd name="connsiteX11" fmla="*/ 1463040 w 4746928"/>
              <a:gd name="connsiteY11" fmla="*/ 1383527 h 2178657"/>
              <a:gd name="connsiteX12" fmla="*/ 1693628 w 4746928"/>
              <a:gd name="connsiteY12" fmla="*/ 1415332 h 2178657"/>
              <a:gd name="connsiteX13" fmla="*/ 1781092 w 4746928"/>
              <a:gd name="connsiteY13" fmla="*/ 1423283 h 2178657"/>
              <a:gd name="connsiteX14" fmla="*/ 1979874 w 4746928"/>
              <a:gd name="connsiteY14" fmla="*/ 1725433 h 2178657"/>
              <a:gd name="connsiteX15" fmla="*/ 2115047 w 4746928"/>
              <a:gd name="connsiteY15" fmla="*/ 1749287 h 2178657"/>
              <a:gd name="connsiteX16" fmla="*/ 2178657 w 4746928"/>
              <a:gd name="connsiteY16" fmla="*/ 1789043 h 2178657"/>
              <a:gd name="connsiteX17" fmla="*/ 2305878 w 4746928"/>
              <a:gd name="connsiteY17" fmla="*/ 1781092 h 2178657"/>
              <a:gd name="connsiteX18" fmla="*/ 2401294 w 4746928"/>
              <a:gd name="connsiteY18" fmla="*/ 1916264 h 2178657"/>
              <a:gd name="connsiteX19" fmla="*/ 2767054 w 4746928"/>
              <a:gd name="connsiteY19" fmla="*/ 1916264 h 2178657"/>
              <a:gd name="connsiteX20" fmla="*/ 2767054 w 4746928"/>
              <a:gd name="connsiteY20" fmla="*/ 2011680 h 2178657"/>
              <a:gd name="connsiteX21" fmla="*/ 3188473 w 4746928"/>
              <a:gd name="connsiteY21" fmla="*/ 2011680 h 2178657"/>
              <a:gd name="connsiteX22" fmla="*/ 3188473 w 4746928"/>
              <a:gd name="connsiteY22" fmla="*/ 2091193 h 2178657"/>
              <a:gd name="connsiteX23" fmla="*/ 4198288 w 4746928"/>
              <a:gd name="connsiteY23" fmla="*/ 2091193 h 2178657"/>
              <a:gd name="connsiteX24" fmla="*/ 4198288 w 4746928"/>
              <a:gd name="connsiteY24" fmla="*/ 2178657 h 2178657"/>
              <a:gd name="connsiteX25" fmla="*/ 4746928 w 4746928"/>
              <a:gd name="connsiteY25" fmla="*/ 2178657 h 217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6928" h="2178657">
                <a:moveTo>
                  <a:pt x="0" y="0"/>
                </a:moveTo>
                <a:lnTo>
                  <a:pt x="405516" y="15902"/>
                </a:lnTo>
                <a:lnTo>
                  <a:pt x="461175" y="143123"/>
                </a:lnTo>
                <a:lnTo>
                  <a:pt x="469127" y="349857"/>
                </a:lnTo>
                <a:lnTo>
                  <a:pt x="508883" y="532737"/>
                </a:lnTo>
                <a:lnTo>
                  <a:pt x="747422" y="580445"/>
                </a:lnTo>
                <a:lnTo>
                  <a:pt x="906448" y="652007"/>
                </a:lnTo>
                <a:lnTo>
                  <a:pt x="970059" y="842838"/>
                </a:lnTo>
                <a:lnTo>
                  <a:pt x="1232452" y="978010"/>
                </a:lnTo>
                <a:lnTo>
                  <a:pt x="1319916" y="985962"/>
                </a:lnTo>
                <a:lnTo>
                  <a:pt x="1399429" y="1208598"/>
                </a:lnTo>
                <a:lnTo>
                  <a:pt x="1463040" y="1383527"/>
                </a:lnTo>
                <a:lnTo>
                  <a:pt x="1693628" y="1415332"/>
                </a:lnTo>
                <a:lnTo>
                  <a:pt x="1781092" y="1423283"/>
                </a:lnTo>
                <a:lnTo>
                  <a:pt x="1979874" y="1725433"/>
                </a:lnTo>
                <a:lnTo>
                  <a:pt x="2115047" y="1749287"/>
                </a:lnTo>
                <a:lnTo>
                  <a:pt x="2178657" y="1789043"/>
                </a:lnTo>
                <a:lnTo>
                  <a:pt x="2305878" y="1781092"/>
                </a:lnTo>
                <a:lnTo>
                  <a:pt x="2401294" y="1916264"/>
                </a:lnTo>
                <a:lnTo>
                  <a:pt x="2767054" y="1916264"/>
                </a:lnTo>
                <a:lnTo>
                  <a:pt x="2767054" y="2011680"/>
                </a:lnTo>
                <a:lnTo>
                  <a:pt x="3188473" y="2011680"/>
                </a:lnTo>
                <a:lnTo>
                  <a:pt x="3188473" y="2091193"/>
                </a:lnTo>
                <a:lnTo>
                  <a:pt x="4198288" y="2091193"/>
                </a:lnTo>
                <a:lnTo>
                  <a:pt x="4198288" y="2178657"/>
                </a:lnTo>
                <a:lnTo>
                  <a:pt x="4746928" y="2178657"/>
                </a:lnTo>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 xmlns:a16="http://schemas.microsoft.com/office/drawing/2014/main" id="{8B394C20-7DA6-A441-C587-5BE7640BBC2E}"/>
              </a:ext>
            </a:extLst>
          </p:cNvPr>
          <p:cNvSpPr txBox="1"/>
          <p:nvPr/>
        </p:nvSpPr>
        <p:spPr>
          <a:xfrm>
            <a:off x="6878171" y="4029885"/>
            <a:ext cx="678094" cy="276999"/>
          </a:xfrm>
          <a:prstGeom prst="rect">
            <a:avLst/>
          </a:prstGeom>
          <a:noFill/>
        </p:spPr>
        <p:txBody>
          <a:bodyPr wrap="square" rtlCol="0">
            <a:spAutoFit/>
          </a:bodyPr>
          <a:lstStyle/>
          <a:p>
            <a:pPr algn="ctr"/>
            <a:r>
              <a:rPr lang="fr-FR" sz="1200" b="1" dirty="0">
                <a:solidFill>
                  <a:schemeClr val="tx2"/>
                </a:solidFill>
              </a:rPr>
              <a:t>13 %</a:t>
            </a:r>
          </a:p>
        </p:txBody>
      </p:sp>
      <p:sp>
        <p:nvSpPr>
          <p:cNvPr id="41" name="ZoneTexte 40">
            <a:extLst>
              <a:ext uri="{FF2B5EF4-FFF2-40B4-BE49-F238E27FC236}">
                <a16:creationId xmlns="" xmlns:a16="http://schemas.microsoft.com/office/drawing/2014/main" id="{453BBFA6-8055-A240-CAEF-55030954E74A}"/>
              </a:ext>
            </a:extLst>
          </p:cNvPr>
          <p:cNvSpPr txBox="1"/>
          <p:nvPr/>
        </p:nvSpPr>
        <p:spPr>
          <a:xfrm>
            <a:off x="4934490" y="3015467"/>
            <a:ext cx="678094" cy="276999"/>
          </a:xfrm>
          <a:prstGeom prst="rect">
            <a:avLst/>
          </a:prstGeom>
          <a:noFill/>
        </p:spPr>
        <p:txBody>
          <a:bodyPr wrap="square" rtlCol="0">
            <a:spAutoFit/>
          </a:bodyPr>
          <a:lstStyle/>
          <a:p>
            <a:pPr algn="ctr"/>
            <a:r>
              <a:rPr lang="fr-FR" sz="1200" b="1" dirty="0">
                <a:solidFill>
                  <a:srgbClr val="FF7F4D"/>
                </a:solidFill>
              </a:rPr>
              <a:t>51 %</a:t>
            </a:r>
          </a:p>
        </p:txBody>
      </p:sp>
    </p:spTree>
    <p:extLst>
      <p:ext uri="{BB962C8B-B14F-4D97-AF65-F5344CB8AC3E}">
        <p14:creationId xmlns:p14="http://schemas.microsoft.com/office/powerpoint/2010/main" val="3181660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Parenthèse ouvrante 67">
            <a:extLst>
              <a:ext uri="{FF2B5EF4-FFF2-40B4-BE49-F238E27FC236}">
                <a16:creationId xmlns="" xmlns:a16="http://schemas.microsoft.com/office/drawing/2014/main" id="{3138EA96-55AA-CDF1-FFE8-960778E934B0}"/>
              </a:ext>
            </a:extLst>
          </p:cNvPr>
          <p:cNvSpPr/>
          <p:nvPr/>
        </p:nvSpPr>
        <p:spPr>
          <a:xfrm rot="5400000">
            <a:off x="3000731" y="1430375"/>
            <a:ext cx="1443043" cy="2885355"/>
          </a:xfrm>
          <a:prstGeom prst="leftBracket">
            <a:avLst>
              <a:gd name="adj" fmla="val 0"/>
            </a:avLst>
          </a:prstGeom>
          <a:ln w="12700">
            <a:solidFill>
              <a:schemeClr val="accent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Rectangle 68">
            <a:extLst>
              <a:ext uri="{FF2B5EF4-FFF2-40B4-BE49-F238E27FC236}">
                <a16:creationId xmlns="" xmlns:a16="http://schemas.microsoft.com/office/drawing/2014/main" id="{431FFC00-E1B2-F5C3-9D8A-5AA21CEC2AD5}"/>
              </a:ext>
            </a:extLst>
          </p:cNvPr>
          <p:cNvSpPr/>
          <p:nvPr/>
        </p:nvSpPr>
        <p:spPr>
          <a:xfrm>
            <a:off x="4886325" y="2937345"/>
            <a:ext cx="650081" cy="907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Parenthèse ouvrante 65">
            <a:extLst>
              <a:ext uri="{FF2B5EF4-FFF2-40B4-BE49-F238E27FC236}">
                <a16:creationId xmlns="" xmlns:a16="http://schemas.microsoft.com/office/drawing/2014/main" id="{F8E7A502-1164-F52C-26F6-AF7CF061B910}"/>
              </a:ext>
            </a:extLst>
          </p:cNvPr>
          <p:cNvSpPr/>
          <p:nvPr/>
        </p:nvSpPr>
        <p:spPr>
          <a:xfrm rot="5400000">
            <a:off x="2668190" y="2476578"/>
            <a:ext cx="878682" cy="1357312"/>
          </a:xfrm>
          <a:prstGeom prst="leftBracket">
            <a:avLst>
              <a:gd name="adj" fmla="val 0"/>
            </a:avLst>
          </a:prstGeom>
          <a:ln w="12700">
            <a:solidFill>
              <a:srgbClr val="FF7F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Rectangle 66">
            <a:extLst>
              <a:ext uri="{FF2B5EF4-FFF2-40B4-BE49-F238E27FC236}">
                <a16:creationId xmlns="" xmlns:a16="http://schemas.microsoft.com/office/drawing/2014/main" id="{525F8499-5362-AED5-B180-18FBBC3E4149}"/>
              </a:ext>
            </a:extLst>
          </p:cNvPr>
          <p:cNvSpPr/>
          <p:nvPr/>
        </p:nvSpPr>
        <p:spPr>
          <a:xfrm>
            <a:off x="3550444" y="2858764"/>
            <a:ext cx="557212" cy="81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MARIPOSA </a:t>
            </a:r>
            <a:r>
              <a:rPr lang="en-US" dirty="0">
                <a:solidFill>
                  <a:srgbClr val="FF7F4D"/>
                </a:solidFill>
                <a:latin typeface="Century Gothic" panose="020B0502020202020204" pitchFamily="34" charset="0"/>
              </a:rPr>
              <a:t>2</a:t>
            </a:r>
            <a:endParaRPr lang="fr-FR" dirty="0"/>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sz="2000" dirty="0">
                <a:cs typeface="Gordita" pitchFamily="2" charset="77"/>
              </a:rPr>
              <a:t>ORR et </a:t>
            </a:r>
            <a:r>
              <a:rPr lang="fr-FR" sz="2000" dirty="0" err="1">
                <a:cs typeface="Gordita" pitchFamily="2" charset="77"/>
              </a:rPr>
              <a:t>DoR</a:t>
            </a:r>
            <a:r>
              <a:rPr lang="fr-FR" sz="2000" dirty="0">
                <a:cs typeface="Gordita" pitchFamily="2" charset="77"/>
              </a:rPr>
              <a:t> selon revue indépendante de l’imagerie (BICR) </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12" name="Graphique 11">
            <a:extLst>
              <a:ext uri="{FF2B5EF4-FFF2-40B4-BE49-F238E27FC236}">
                <a16:creationId xmlns="" xmlns:a16="http://schemas.microsoft.com/office/drawing/2014/main" id="{3F4A2B21-9634-4870-5CAB-44C6DCC85C2A}"/>
              </a:ext>
            </a:extLst>
          </p:cNvPr>
          <p:cNvGraphicFramePr/>
          <p:nvPr/>
        </p:nvGraphicFramePr>
        <p:xfrm>
          <a:off x="1564527" y="2261546"/>
          <a:ext cx="265233" cy="3160861"/>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 xmlns:a16="http://schemas.microsoft.com/office/drawing/2014/main" id="{58826277-966B-0C65-BCA1-1DBDBF96B40C}"/>
              </a:ext>
            </a:extLst>
          </p:cNvPr>
          <p:cNvSpPr/>
          <p:nvPr/>
        </p:nvSpPr>
        <p:spPr>
          <a:xfrm>
            <a:off x="2166327" y="4078915"/>
            <a:ext cx="500279" cy="92110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 xmlns:a16="http://schemas.microsoft.com/office/drawing/2014/main" id="{452ECDBA-4CB4-AED0-DD19-E54F5EF56BBA}"/>
              </a:ext>
            </a:extLst>
          </p:cNvPr>
          <p:cNvSpPr/>
          <p:nvPr/>
        </p:nvSpPr>
        <p:spPr>
          <a:xfrm>
            <a:off x="3542889" y="3335966"/>
            <a:ext cx="500279" cy="1664050"/>
          </a:xfrm>
          <a:prstGeom prst="rect">
            <a:avLst/>
          </a:prstGeom>
          <a:solidFill>
            <a:srgbClr val="FF7F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 xmlns:a16="http://schemas.microsoft.com/office/drawing/2014/main" id="{0E57C4AD-8DE9-9C4B-3D52-98E16D79ECAD}"/>
              </a:ext>
            </a:extLst>
          </p:cNvPr>
          <p:cNvSpPr/>
          <p:nvPr/>
        </p:nvSpPr>
        <p:spPr>
          <a:xfrm>
            <a:off x="4919450" y="3381686"/>
            <a:ext cx="500279" cy="1618331"/>
          </a:xfrm>
          <a:prstGeom prst="rect">
            <a:avLst/>
          </a:prstGeom>
          <a:solidFill>
            <a:schemeClr val="accent2">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 xmlns:a16="http://schemas.microsoft.com/office/drawing/2014/main" id="{B9557E67-0B73-3D79-FF47-53FAFBB8A98C}"/>
              </a:ext>
            </a:extLst>
          </p:cNvPr>
          <p:cNvGrpSpPr/>
          <p:nvPr/>
        </p:nvGrpSpPr>
        <p:grpSpPr>
          <a:xfrm>
            <a:off x="2347246" y="3923182"/>
            <a:ext cx="124491" cy="317411"/>
            <a:chOff x="151768" y="3236096"/>
            <a:chExt cx="177570" cy="840783"/>
          </a:xfrm>
        </p:grpSpPr>
        <p:cxnSp>
          <p:nvCxnSpPr>
            <p:cNvPr id="55" name="Connecteur droit 54">
              <a:extLst>
                <a:ext uri="{FF2B5EF4-FFF2-40B4-BE49-F238E27FC236}">
                  <a16:creationId xmlns="" xmlns:a16="http://schemas.microsoft.com/office/drawing/2014/main" id="{A71B427E-574A-9B10-8B12-1762CA566335}"/>
                </a:ext>
              </a:extLst>
            </p:cNvPr>
            <p:cNvCxnSpPr/>
            <p:nvPr/>
          </p:nvCxnSpPr>
          <p:spPr>
            <a:xfrm>
              <a:off x="240553" y="3239311"/>
              <a:ext cx="0" cy="836578"/>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Connecteur droit 55">
              <a:extLst>
                <a:ext uri="{FF2B5EF4-FFF2-40B4-BE49-F238E27FC236}">
                  <a16:creationId xmlns="" xmlns:a16="http://schemas.microsoft.com/office/drawing/2014/main" id="{F57CB4A7-8200-A4D1-830B-D9864C95FFA9}"/>
                </a:ext>
              </a:extLst>
            </p:cNvPr>
            <p:cNvCxnSpPr>
              <a:cxnSpLocks/>
            </p:cNvCxnSpPr>
            <p:nvPr/>
          </p:nvCxnSpPr>
          <p:spPr>
            <a:xfrm>
              <a:off x="151768" y="3236096"/>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Connecteur droit 56">
              <a:extLst>
                <a:ext uri="{FF2B5EF4-FFF2-40B4-BE49-F238E27FC236}">
                  <a16:creationId xmlns="" xmlns:a16="http://schemas.microsoft.com/office/drawing/2014/main" id="{4793410D-4CD6-BDED-1889-5CECEC7AE670}"/>
                </a:ext>
              </a:extLst>
            </p:cNvPr>
            <p:cNvCxnSpPr>
              <a:cxnSpLocks/>
            </p:cNvCxnSpPr>
            <p:nvPr/>
          </p:nvCxnSpPr>
          <p:spPr>
            <a:xfrm>
              <a:off x="151768" y="4076879"/>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e 20">
            <a:extLst>
              <a:ext uri="{FF2B5EF4-FFF2-40B4-BE49-F238E27FC236}">
                <a16:creationId xmlns="" xmlns:a16="http://schemas.microsoft.com/office/drawing/2014/main" id="{D6203226-B1A3-3560-0C31-A5EB88621828}"/>
              </a:ext>
            </a:extLst>
          </p:cNvPr>
          <p:cNvGrpSpPr/>
          <p:nvPr/>
        </p:nvGrpSpPr>
        <p:grpSpPr>
          <a:xfrm>
            <a:off x="5098473" y="3244526"/>
            <a:ext cx="123609" cy="281386"/>
            <a:chOff x="151768" y="3510325"/>
            <a:chExt cx="177570" cy="840784"/>
          </a:xfrm>
        </p:grpSpPr>
        <p:cxnSp>
          <p:nvCxnSpPr>
            <p:cNvPr id="52" name="Connecteur droit 51">
              <a:extLst>
                <a:ext uri="{FF2B5EF4-FFF2-40B4-BE49-F238E27FC236}">
                  <a16:creationId xmlns="" xmlns:a16="http://schemas.microsoft.com/office/drawing/2014/main" id="{6D0A3F7E-1AAC-3F90-DB8A-11B9270C2464}"/>
                </a:ext>
              </a:extLst>
            </p:cNvPr>
            <p:cNvCxnSpPr/>
            <p:nvPr/>
          </p:nvCxnSpPr>
          <p:spPr>
            <a:xfrm>
              <a:off x="240553" y="3513540"/>
              <a:ext cx="0" cy="836578"/>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Connecteur droit 52">
              <a:extLst>
                <a:ext uri="{FF2B5EF4-FFF2-40B4-BE49-F238E27FC236}">
                  <a16:creationId xmlns="" xmlns:a16="http://schemas.microsoft.com/office/drawing/2014/main" id="{B8900AF1-A03D-A9DE-431D-5B1C3EC108C4}"/>
                </a:ext>
              </a:extLst>
            </p:cNvPr>
            <p:cNvCxnSpPr>
              <a:cxnSpLocks/>
            </p:cNvCxnSpPr>
            <p:nvPr/>
          </p:nvCxnSpPr>
          <p:spPr>
            <a:xfrm>
              <a:off x="151768" y="3510325"/>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Connecteur droit 53">
              <a:extLst>
                <a:ext uri="{FF2B5EF4-FFF2-40B4-BE49-F238E27FC236}">
                  <a16:creationId xmlns="" xmlns:a16="http://schemas.microsoft.com/office/drawing/2014/main" id="{D8948FF4-2A33-9AD8-38D8-75291E2B64AB}"/>
                </a:ext>
              </a:extLst>
            </p:cNvPr>
            <p:cNvCxnSpPr>
              <a:cxnSpLocks/>
            </p:cNvCxnSpPr>
            <p:nvPr/>
          </p:nvCxnSpPr>
          <p:spPr>
            <a:xfrm>
              <a:off x="151768" y="4351109"/>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e 22">
            <a:extLst>
              <a:ext uri="{FF2B5EF4-FFF2-40B4-BE49-F238E27FC236}">
                <a16:creationId xmlns="" xmlns:a16="http://schemas.microsoft.com/office/drawing/2014/main" id="{00C89159-61B1-8955-9B4B-6F544FE3BB41}"/>
              </a:ext>
            </a:extLst>
          </p:cNvPr>
          <p:cNvGrpSpPr/>
          <p:nvPr/>
        </p:nvGrpSpPr>
        <p:grpSpPr>
          <a:xfrm>
            <a:off x="3734415" y="3135448"/>
            <a:ext cx="108924" cy="430548"/>
            <a:chOff x="151768" y="2767249"/>
            <a:chExt cx="177570" cy="929008"/>
          </a:xfrm>
        </p:grpSpPr>
        <p:cxnSp>
          <p:nvCxnSpPr>
            <p:cNvPr id="46" name="Connecteur droit 45">
              <a:extLst>
                <a:ext uri="{FF2B5EF4-FFF2-40B4-BE49-F238E27FC236}">
                  <a16:creationId xmlns="" xmlns:a16="http://schemas.microsoft.com/office/drawing/2014/main" id="{F51F706A-3003-A789-5483-EA6FE5F3724C}"/>
                </a:ext>
              </a:extLst>
            </p:cNvPr>
            <p:cNvCxnSpPr>
              <a:cxnSpLocks/>
            </p:cNvCxnSpPr>
            <p:nvPr/>
          </p:nvCxnSpPr>
          <p:spPr>
            <a:xfrm>
              <a:off x="240553" y="2768290"/>
              <a:ext cx="0" cy="926978"/>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 xmlns:a16="http://schemas.microsoft.com/office/drawing/2014/main" id="{7C845C01-EF1B-868E-6AF2-A97D43D21457}"/>
                </a:ext>
              </a:extLst>
            </p:cNvPr>
            <p:cNvCxnSpPr>
              <a:cxnSpLocks/>
            </p:cNvCxnSpPr>
            <p:nvPr/>
          </p:nvCxnSpPr>
          <p:spPr>
            <a:xfrm>
              <a:off x="151768" y="2767249"/>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 xmlns:a16="http://schemas.microsoft.com/office/drawing/2014/main" id="{466B0851-3BA9-16AA-4D94-F438CEAD5674}"/>
                </a:ext>
              </a:extLst>
            </p:cNvPr>
            <p:cNvCxnSpPr>
              <a:cxnSpLocks/>
            </p:cNvCxnSpPr>
            <p:nvPr/>
          </p:nvCxnSpPr>
          <p:spPr>
            <a:xfrm>
              <a:off x="151768" y="3696257"/>
              <a:ext cx="177570" cy="0"/>
            </a:xfrm>
            <a:prstGeom prst="line">
              <a:avLst/>
            </a:prstGeom>
            <a:ln w="19050">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5" name="ZoneTexte 24">
            <a:extLst>
              <a:ext uri="{FF2B5EF4-FFF2-40B4-BE49-F238E27FC236}">
                <a16:creationId xmlns="" xmlns:a16="http://schemas.microsoft.com/office/drawing/2014/main" id="{071BF0BA-8FC5-1C7A-5B84-CEB5615735F6}"/>
              </a:ext>
            </a:extLst>
          </p:cNvPr>
          <p:cNvSpPr txBox="1"/>
          <p:nvPr/>
        </p:nvSpPr>
        <p:spPr>
          <a:xfrm>
            <a:off x="2097639" y="3595527"/>
            <a:ext cx="649537" cy="338554"/>
          </a:xfrm>
          <a:prstGeom prst="rect">
            <a:avLst/>
          </a:prstGeom>
          <a:noFill/>
        </p:spPr>
        <p:txBody>
          <a:bodyPr wrap="none" rtlCol="0">
            <a:spAutoFit/>
          </a:bodyPr>
          <a:lstStyle/>
          <a:p>
            <a:pPr algn="ctr"/>
            <a:r>
              <a:rPr lang="fr-FR" sz="1600" b="1" dirty="0">
                <a:solidFill>
                  <a:schemeClr val="tx1">
                    <a:lumMod val="75000"/>
                    <a:lumOff val="25000"/>
                  </a:schemeClr>
                </a:solidFill>
              </a:rPr>
              <a:t>36 %</a:t>
            </a:r>
          </a:p>
        </p:txBody>
      </p:sp>
      <p:sp>
        <p:nvSpPr>
          <p:cNvPr id="27" name="ZoneTexte 26">
            <a:extLst>
              <a:ext uri="{FF2B5EF4-FFF2-40B4-BE49-F238E27FC236}">
                <a16:creationId xmlns="" xmlns:a16="http://schemas.microsoft.com/office/drawing/2014/main" id="{224B21DB-FF85-2C12-EA40-F0FF05B41175}"/>
              </a:ext>
            </a:extLst>
          </p:cNvPr>
          <p:cNvSpPr txBox="1"/>
          <p:nvPr/>
        </p:nvSpPr>
        <p:spPr>
          <a:xfrm>
            <a:off x="3458771" y="2820702"/>
            <a:ext cx="649537" cy="338554"/>
          </a:xfrm>
          <a:prstGeom prst="rect">
            <a:avLst/>
          </a:prstGeom>
          <a:noFill/>
        </p:spPr>
        <p:txBody>
          <a:bodyPr wrap="none" rtlCol="0">
            <a:spAutoFit/>
          </a:bodyPr>
          <a:lstStyle/>
          <a:p>
            <a:pPr algn="ctr"/>
            <a:r>
              <a:rPr lang="fr-FR" sz="1600" b="1" dirty="0">
                <a:solidFill>
                  <a:schemeClr val="tx1">
                    <a:lumMod val="75000"/>
                    <a:lumOff val="25000"/>
                  </a:schemeClr>
                </a:solidFill>
              </a:rPr>
              <a:t>64 %</a:t>
            </a:r>
          </a:p>
        </p:txBody>
      </p:sp>
      <p:sp>
        <p:nvSpPr>
          <p:cNvPr id="29" name="ZoneTexte 28">
            <a:extLst>
              <a:ext uri="{FF2B5EF4-FFF2-40B4-BE49-F238E27FC236}">
                <a16:creationId xmlns="" xmlns:a16="http://schemas.microsoft.com/office/drawing/2014/main" id="{E62F7652-B782-7DCB-A8A4-079F4DD3B41B}"/>
              </a:ext>
            </a:extLst>
          </p:cNvPr>
          <p:cNvSpPr txBox="1"/>
          <p:nvPr/>
        </p:nvSpPr>
        <p:spPr>
          <a:xfrm>
            <a:off x="4835229" y="2933215"/>
            <a:ext cx="649537" cy="338554"/>
          </a:xfrm>
          <a:prstGeom prst="rect">
            <a:avLst/>
          </a:prstGeom>
          <a:noFill/>
        </p:spPr>
        <p:txBody>
          <a:bodyPr wrap="none" rtlCol="0">
            <a:spAutoFit/>
          </a:bodyPr>
          <a:lstStyle/>
          <a:p>
            <a:pPr algn="ctr"/>
            <a:r>
              <a:rPr lang="fr-FR" sz="1600" b="1" dirty="0">
                <a:solidFill>
                  <a:schemeClr val="tx1">
                    <a:lumMod val="75000"/>
                    <a:lumOff val="25000"/>
                  </a:schemeClr>
                </a:solidFill>
              </a:rPr>
              <a:t>63 %</a:t>
            </a:r>
          </a:p>
        </p:txBody>
      </p:sp>
      <p:sp>
        <p:nvSpPr>
          <p:cNvPr id="31" name="Rectangle 30">
            <a:extLst>
              <a:ext uri="{FF2B5EF4-FFF2-40B4-BE49-F238E27FC236}">
                <a16:creationId xmlns="" xmlns:a16="http://schemas.microsoft.com/office/drawing/2014/main" id="{64F30F4A-55FF-0A9D-DE82-664EBB185B87}"/>
              </a:ext>
            </a:extLst>
          </p:cNvPr>
          <p:cNvSpPr/>
          <p:nvPr/>
        </p:nvSpPr>
        <p:spPr>
          <a:xfrm>
            <a:off x="3046188" y="5045301"/>
            <a:ext cx="1407758" cy="461665"/>
          </a:xfrm>
          <a:prstGeom prst="rect">
            <a:avLst/>
          </a:prstGeom>
        </p:spPr>
        <p:txBody>
          <a:bodyPr wrap="none">
            <a:spAutoFit/>
          </a:bodyPr>
          <a:lstStyle/>
          <a:p>
            <a:pPr algn="ctr"/>
            <a:r>
              <a:rPr lang="fr-FR" sz="1200" b="0" i="0" kern="1200" dirty="0" err="1">
                <a:solidFill>
                  <a:schemeClr val="tx1">
                    <a:lumMod val="50000"/>
                    <a:lumOff val="50000"/>
                  </a:schemeClr>
                </a:solidFill>
                <a:ea typeface="+mn-ea"/>
                <a:cs typeface="Arial" panose="020B0604020202020204" pitchFamily="34" charset="0"/>
              </a:rPr>
              <a:t>Amivantamab</a:t>
            </a:r>
            <a:r>
              <a:rPr lang="fr-FR" sz="1200" dirty="0">
                <a:solidFill>
                  <a:schemeClr val="tx1">
                    <a:lumMod val="50000"/>
                    <a:lumOff val="50000"/>
                  </a:schemeClr>
                </a:solidFill>
                <a:cs typeface="Arial" panose="020B0604020202020204" pitchFamily="34" charset="0"/>
              </a:rPr>
              <a:t> +</a:t>
            </a:r>
            <a:r>
              <a:rPr lang="fr-FR" sz="1200" b="0" i="0" kern="1200" dirty="0">
                <a:solidFill>
                  <a:schemeClr val="tx1">
                    <a:lumMod val="50000"/>
                    <a:lumOff val="50000"/>
                  </a:schemeClr>
                </a:solidFill>
                <a:ea typeface="+mn-ea"/>
                <a:cs typeface="Arial" panose="020B0604020202020204" pitchFamily="34" charset="0"/>
              </a:rPr>
              <a:t/>
            </a:r>
            <a:br>
              <a:rPr lang="fr-FR" sz="1200" b="0" i="0" kern="1200" dirty="0">
                <a:solidFill>
                  <a:schemeClr val="tx1">
                    <a:lumMod val="50000"/>
                    <a:lumOff val="50000"/>
                  </a:schemeClr>
                </a:solidFill>
                <a:ea typeface="+mn-ea"/>
                <a:cs typeface="Arial" panose="020B0604020202020204" pitchFamily="34" charset="0"/>
              </a:rPr>
            </a:br>
            <a:r>
              <a:rPr lang="fr-FR" sz="1200" b="0" i="0" kern="1200" dirty="0">
                <a:solidFill>
                  <a:schemeClr val="tx1">
                    <a:lumMod val="50000"/>
                    <a:lumOff val="50000"/>
                  </a:schemeClr>
                </a:solidFill>
                <a:ea typeface="+mn-ea"/>
                <a:cs typeface="Arial" panose="020B0604020202020204" pitchFamily="34" charset="0"/>
              </a:rPr>
              <a:t>chimiothérapie</a:t>
            </a:r>
            <a:endParaRPr lang="fr-FR" sz="1200" dirty="0">
              <a:solidFill>
                <a:schemeClr val="tx1">
                  <a:lumMod val="50000"/>
                  <a:lumOff val="50000"/>
                </a:schemeClr>
              </a:solidFill>
              <a:cs typeface="Arial" panose="020B0604020202020204" pitchFamily="34" charset="0"/>
            </a:endParaRPr>
          </a:p>
        </p:txBody>
      </p:sp>
      <p:sp>
        <p:nvSpPr>
          <p:cNvPr id="32" name="Rectangle 31">
            <a:extLst>
              <a:ext uri="{FF2B5EF4-FFF2-40B4-BE49-F238E27FC236}">
                <a16:creationId xmlns="" xmlns:a16="http://schemas.microsoft.com/office/drawing/2014/main" id="{B25CAC9B-81E8-3EAF-F9F7-ECD8D9439F3A}"/>
              </a:ext>
            </a:extLst>
          </p:cNvPr>
          <p:cNvSpPr/>
          <p:nvPr/>
        </p:nvSpPr>
        <p:spPr>
          <a:xfrm>
            <a:off x="1745543" y="5045301"/>
            <a:ext cx="1334020" cy="276999"/>
          </a:xfrm>
          <a:prstGeom prst="rect">
            <a:avLst/>
          </a:prstGeom>
        </p:spPr>
        <p:txBody>
          <a:bodyPr wrap="none">
            <a:spAutoFit/>
          </a:bodyPr>
          <a:lstStyle/>
          <a:p>
            <a:pPr algn="ctr"/>
            <a:r>
              <a:rPr lang="fr-FR" sz="1200" dirty="0">
                <a:solidFill>
                  <a:schemeClr val="tx1">
                    <a:lumMod val="50000"/>
                    <a:lumOff val="50000"/>
                  </a:schemeClr>
                </a:solidFill>
                <a:cs typeface="Arial" panose="020B0604020202020204" pitchFamily="34" charset="0"/>
              </a:rPr>
              <a:t>Chimiothérapie</a:t>
            </a:r>
          </a:p>
        </p:txBody>
      </p:sp>
      <p:sp>
        <p:nvSpPr>
          <p:cNvPr id="33" name="Rectangle 32">
            <a:extLst>
              <a:ext uri="{FF2B5EF4-FFF2-40B4-BE49-F238E27FC236}">
                <a16:creationId xmlns="" xmlns:a16="http://schemas.microsoft.com/office/drawing/2014/main" id="{8E6F1581-0DF8-401A-CE92-A92D2C40B185}"/>
              </a:ext>
            </a:extLst>
          </p:cNvPr>
          <p:cNvSpPr/>
          <p:nvPr/>
        </p:nvSpPr>
        <p:spPr>
          <a:xfrm>
            <a:off x="4420571" y="5045301"/>
            <a:ext cx="1454449" cy="646331"/>
          </a:xfrm>
          <a:prstGeom prst="rect">
            <a:avLst/>
          </a:prstGeom>
        </p:spPr>
        <p:txBody>
          <a:bodyPr wrap="square">
            <a:spAutoFit/>
          </a:bodyPr>
          <a:lstStyle/>
          <a:p>
            <a:pPr algn="ctr"/>
            <a:r>
              <a:rPr lang="fr-FR" sz="1200" b="0" i="0" kern="1200" dirty="0" err="1">
                <a:solidFill>
                  <a:schemeClr val="tx1">
                    <a:lumMod val="50000"/>
                    <a:lumOff val="50000"/>
                  </a:schemeClr>
                </a:solidFill>
                <a:ea typeface="+mn-ea"/>
                <a:cs typeface="Arial" panose="020B0604020202020204" pitchFamily="34" charset="0"/>
              </a:rPr>
              <a:t>Amivantamab</a:t>
            </a:r>
            <a:r>
              <a:rPr lang="fr-FR" sz="1200" b="0" i="0" kern="1200" dirty="0">
                <a:solidFill>
                  <a:schemeClr val="tx1">
                    <a:lumMod val="50000"/>
                    <a:lumOff val="50000"/>
                  </a:schemeClr>
                </a:solidFill>
                <a:ea typeface="+mn-ea"/>
                <a:cs typeface="Arial" panose="020B0604020202020204" pitchFamily="34" charset="0"/>
              </a:rPr>
              <a:t> + </a:t>
            </a:r>
            <a:r>
              <a:rPr lang="fr-FR" sz="1200" b="0" i="0" kern="1200" dirty="0" err="1">
                <a:solidFill>
                  <a:schemeClr val="tx1">
                    <a:lumMod val="50000"/>
                    <a:lumOff val="50000"/>
                  </a:schemeClr>
                </a:solidFill>
                <a:ea typeface="+mn-ea"/>
                <a:cs typeface="Arial" panose="020B0604020202020204" pitchFamily="34" charset="0"/>
              </a:rPr>
              <a:t>Lazertinib</a:t>
            </a:r>
            <a:r>
              <a:rPr lang="fr-FR" sz="1200" dirty="0">
                <a:solidFill>
                  <a:schemeClr val="tx1">
                    <a:lumMod val="50000"/>
                    <a:lumOff val="50000"/>
                  </a:schemeClr>
                </a:solidFill>
                <a:cs typeface="Arial" panose="020B0604020202020204" pitchFamily="34" charset="0"/>
              </a:rPr>
              <a:t> + </a:t>
            </a:r>
            <a:r>
              <a:rPr lang="da-DK" sz="1200" dirty="0" err="1">
                <a:solidFill>
                  <a:schemeClr val="tx1">
                    <a:lumMod val="50000"/>
                    <a:lumOff val="50000"/>
                  </a:schemeClr>
                </a:solidFill>
                <a:cs typeface="Arial" panose="020B0604020202020204" pitchFamily="34" charset="0"/>
              </a:rPr>
              <a:t>chimiothérapie</a:t>
            </a:r>
            <a:endParaRPr lang="fr-FR" sz="1200" dirty="0">
              <a:solidFill>
                <a:schemeClr val="tx1">
                  <a:lumMod val="50000"/>
                  <a:lumOff val="50000"/>
                </a:schemeClr>
              </a:solidFill>
              <a:cs typeface="Arial" panose="020B0604020202020204" pitchFamily="34" charset="0"/>
            </a:endParaRPr>
          </a:p>
        </p:txBody>
      </p:sp>
      <p:sp>
        <p:nvSpPr>
          <p:cNvPr id="35" name="Text Box 4">
            <a:extLst>
              <a:ext uri="{FF2B5EF4-FFF2-40B4-BE49-F238E27FC236}">
                <a16:creationId xmlns="" xmlns:a16="http://schemas.microsoft.com/office/drawing/2014/main" id="{0EDBF66D-5142-2F26-8A2D-7CEFD6ECD05E}"/>
              </a:ext>
            </a:extLst>
          </p:cNvPr>
          <p:cNvSpPr txBox="1">
            <a:spLocks noChangeArrowheads="1"/>
          </p:cNvSpPr>
          <p:nvPr/>
        </p:nvSpPr>
        <p:spPr bwMode="auto">
          <a:xfrm rot="16200000">
            <a:off x="179898" y="3519737"/>
            <a:ext cx="2440229" cy="307777"/>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400" dirty="0">
                <a:solidFill>
                  <a:schemeClr val="tx1">
                    <a:lumMod val="50000"/>
                    <a:lumOff val="50000"/>
                  </a:schemeClr>
                </a:solidFill>
                <a:latin typeface="+mn-lt"/>
                <a:ea typeface="+mn-ea"/>
                <a:cs typeface="Arial"/>
              </a:rPr>
              <a:t>ORR (95% CI)</a:t>
            </a:r>
          </a:p>
        </p:txBody>
      </p:sp>
      <p:sp>
        <p:nvSpPr>
          <p:cNvPr id="37" name="Rectangle à coins arrondis 83">
            <a:extLst>
              <a:ext uri="{FF2B5EF4-FFF2-40B4-BE49-F238E27FC236}">
                <a16:creationId xmlns="" xmlns:a16="http://schemas.microsoft.com/office/drawing/2014/main" id="{AE4DBFC1-6106-8CE4-1238-290DB38EDD35}"/>
              </a:ext>
            </a:extLst>
          </p:cNvPr>
          <p:cNvSpPr/>
          <p:nvPr/>
        </p:nvSpPr>
        <p:spPr>
          <a:xfrm>
            <a:off x="1180242" y="1571626"/>
            <a:ext cx="4854798" cy="419794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63" name="Tableau 62">
            <a:extLst>
              <a:ext uri="{FF2B5EF4-FFF2-40B4-BE49-F238E27FC236}">
                <a16:creationId xmlns="" xmlns:a16="http://schemas.microsoft.com/office/drawing/2014/main" id="{8F3B0F47-1E82-F2A7-6F67-AC58247FD46D}"/>
              </a:ext>
            </a:extLst>
          </p:cNvPr>
          <p:cNvGraphicFramePr>
            <a:graphicFrameLocks noGrp="1"/>
          </p:cNvGraphicFramePr>
          <p:nvPr>
            <p:extLst>
              <p:ext uri="{D42A27DB-BD31-4B8C-83A1-F6EECF244321}">
                <p14:modId xmlns:p14="http://schemas.microsoft.com/office/powerpoint/2010/main" val="1384422941"/>
              </p:ext>
            </p:extLst>
          </p:nvPr>
        </p:nvGraphicFramePr>
        <p:xfrm>
          <a:off x="6439900" y="2367583"/>
          <a:ext cx="5240697" cy="2582168"/>
        </p:xfrm>
        <a:graphic>
          <a:graphicData uri="http://schemas.openxmlformats.org/drawingml/2006/table">
            <a:tbl>
              <a:tblPr firstRow="1" bandRow="1"/>
              <a:tblGrid>
                <a:gridCol w="1483299">
                  <a:extLst>
                    <a:ext uri="{9D8B030D-6E8A-4147-A177-3AD203B41FA5}">
                      <a16:colId xmlns="" xmlns:a16="http://schemas.microsoft.com/office/drawing/2014/main" val="20000"/>
                    </a:ext>
                  </a:extLst>
                </a:gridCol>
                <a:gridCol w="1252466">
                  <a:extLst>
                    <a:ext uri="{9D8B030D-6E8A-4147-A177-3AD203B41FA5}">
                      <a16:colId xmlns="" xmlns:a16="http://schemas.microsoft.com/office/drawing/2014/main" val="1397038850"/>
                    </a:ext>
                  </a:extLst>
                </a:gridCol>
                <a:gridCol w="1252466">
                  <a:extLst>
                    <a:ext uri="{9D8B030D-6E8A-4147-A177-3AD203B41FA5}">
                      <a16:colId xmlns="" xmlns:a16="http://schemas.microsoft.com/office/drawing/2014/main" val="20001"/>
                    </a:ext>
                  </a:extLst>
                </a:gridCol>
                <a:gridCol w="1252466">
                  <a:extLst>
                    <a:ext uri="{9D8B030D-6E8A-4147-A177-3AD203B41FA5}">
                      <a16:colId xmlns="" xmlns:a16="http://schemas.microsoft.com/office/drawing/2014/main" val="20002"/>
                    </a:ext>
                  </a:extLst>
                </a:gridCol>
              </a:tblGrid>
              <a:tr h="7374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20"/>
                        </a:lnSpc>
                        <a:spcBef>
                          <a:spcPts val="0"/>
                        </a:spcBef>
                      </a:pPr>
                      <a:r>
                        <a:rPr lang="fr-FR" sz="1100" b="1" i="0" dirty="0">
                          <a:solidFill>
                            <a:schemeClr val="tx2"/>
                          </a:solidFill>
                          <a:latin typeface="Century Gothic" panose="020B0502020202020204" pitchFamily="34" charset="0"/>
                          <a:cs typeface="Arial" panose="020B0604020202020204" pitchFamily="34" charset="0"/>
                        </a:rPr>
                        <a:t>Réponse évaluée par le BICR ,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chimiothérapie</a:t>
                      </a:r>
                      <a:br>
                        <a:rPr lang="fr-FR"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263)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131)</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a:t>
                      </a:r>
                      <a:r>
                        <a:rPr lang="fr-FR" sz="1100" b="0" i="0" kern="1200" dirty="0" err="1">
                          <a:solidFill>
                            <a:schemeClr val="lt1"/>
                          </a:solidFill>
                          <a:latin typeface="Century Gothic" panose="020B0502020202020204" pitchFamily="34" charset="0"/>
                          <a:ea typeface="+mn-ea"/>
                          <a:cs typeface="Arial" panose="020B0604020202020204" pitchFamily="34" charset="0"/>
                        </a:rPr>
                        <a:t>Lazertinib</a:t>
                      </a:r>
                      <a:r>
                        <a:rPr lang="fr-FR" sz="1100" b="0" i="0" kern="1200" dirty="0">
                          <a:solidFill>
                            <a:schemeClr val="lt1"/>
                          </a:solidFill>
                          <a:latin typeface="Century Gothic" panose="020B0502020202020204" pitchFamily="34" charset="0"/>
                          <a:ea typeface="+mn-ea"/>
                          <a:cs typeface="Arial" panose="020B0604020202020204" pitchFamily="34" charset="0"/>
                        </a:rPr>
                        <a:t>-</a:t>
                      </a:r>
                      <a:r>
                        <a:rPr lang="da-DK" sz="1100" b="0" i="0" kern="1200" dirty="0">
                          <a:solidFill>
                            <a:schemeClr val="lt1"/>
                          </a:solidFill>
                          <a:latin typeface="Century Gothic" panose="020B0502020202020204" pitchFamily="34" charset="0"/>
                          <a:ea typeface="+mn-ea"/>
                          <a:cs typeface="Arial" panose="020B0604020202020204" pitchFamily="34" charset="0"/>
                        </a:rPr>
                        <a:t>+ </a:t>
                      </a:r>
                      <a:r>
                        <a:rPr lang="da-DK" sz="1100" b="0" i="0" kern="1200" dirty="0" err="1">
                          <a:solidFill>
                            <a:schemeClr val="lt1"/>
                          </a:solidFill>
                          <a:latin typeface="Century Gothic" panose="020B0502020202020204" pitchFamily="34" charset="0"/>
                          <a:ea typeface="+mn-ea"/>
                          <a:cs typeface="Arial" panose="020B0604020202020204" pitchFamily="34" charset="0"/>
                        </a:rPr>
                        <a:t>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263)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13516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120"/>
                        </a:lnSpc>
                        <a:spcBef>
                          <a:spcPts val="0"/>
                        </a:spcBef>
                        <a:spcAft>
                          <a:spcPts val="600"/>
                        </a:spcAft>
                      </a:pPr>
                      <a:r>
                        <a:rPr lang="fr-FR" sz="1100" b="0" i="0" dirty="0">
                          <a:solidFill>
                            <a:schemeClr val="tx2"/>
                          </a:solidFill>
                          <a:latin typeface="Century Gothic" panose="020B0502020202020204" pitchFamily="34" charset="0"/>
                          <a:cs typeface="Arial" panose="020B0604020202020204" pitchFamily="34" charset="0"/>
                        </a:rPr>
                        <a:t>Meilleure réponse</a:t>
                      </a:r>
                    </a:p>
                    <a:p>
                      <a:pPr marL="223838" indent="0" algn="l">
                        <a:lnSpc>
                          <a:spcPts val="1120"/>
                        </a:lnSpc>
                        <a:spcBef>
                          <a:spcPts val="0"/>
                        </a:spcBef>
                        <a:spcAft>
                          <a:spcPts val="600"/>
                        </a:spcAft>
                        <a:tabLst/>
                      </a:pPr>
                      <a:r>
                        <a:rPr lang="fr-FR" sz="1100" b="0" i="0" dirty="0">
                          <a:solidFill>
                            <a:schemeClr val="tx2"/>
                          </a:solidFill>
                          <a:latin typeface="Century Gothic" panose="020B0502020202020204" pitchFamily="34" charset="0"/>
                          <a:cs typeface="Arial" panose="020B0604020202020204" pitchFamily="34" charset="0"/>
                        </a:rPr>
                        <a:t>CR</a:t>
                      </a:r>
                    </a:p>
                    <a:p>
                      <a:pPr marL="223838" indent="0" algn="l">
                        <a:lnSpc>
                          <a:spcPts val="1120"/>
                        </a:lnSpc>
                        <a:spcBef>
                          <a:spcPts val="0"/>
                        </a:spcBef>
                        <a:spcAft>
                          <a:spcPts val="600"/>
                        </a:spcAft>
                        <a:tabLst/>
                      </a:pPr>
                      <a:r>
                        <a:rPr lang="fr-FR" sz="1100" b="0" i="0" dirty="0">
                          <a:solidFill>
                            <a:schemeClr val="tx2"/>
                          </a:solidFill>
                          <a:latin typeface="Century Gothic" panose="020B0502020202020204" pitchFamily="34" charset="0"/>
                          <a:cs typeface="Arial" panose="020B0604020202020204" pitchFamily="34" charset="0"/>
                        </a:rPr>
                        <a:t>PR</a:t>
                      </a:r>
                    </a:p>
                    <a:p>
                      <a:pPr marL="223838" indent="0" algn="l">
                        <a:lnSpc>
                          <a:spcPts val="1120"/>
                        </a:lnSpc>
                        <a:spcBef>
                          <a:spcPts val="0"/>
                        </a:spcBef>
                        <a:spcAft>
                          <a:spcPts val="600"/>
                        </a:spcAft>
                        <a:tabLst/>
                      </a:pPr>
                      <a:r>
                        <a:rPr lang="fr-FR" sz="1100" b="0" i="0" dirty="0">
                          <a:solidFill>
                            <a:schemeClr val="tx2"/>
                          </a:solidFill>
                          <a:latin typeface="Century Gothic" panose="020B0502020202020204" pitchFamily="34" charset="0"/>
                          <a:cs typeface="Arial" panose="020B0604020202020204" pitchFamily="34" charset="0"/>
                        </a:rPr>
                        <a:t>SD</a:t>
                      </a:r>
                    </a:p>
                    <a:p>
                      <a:pPr marL="223838" indent="0" algn="l">
                        <a:lnSpc>
                          <a:spcPts val="1120"/>
                        </a:lnSpc>
                        <a:spcBef>
                          <a:spcPts val="0"/>
                        </a:spcBef>
                        <a:spcAft>
                          <a:spcPts val="600"/>
                        </a:spcAft>
                        <a:tabLst/>
                      </a:pPr>
                      <a:r>
                        <a:rPr lang="fr-FR" sz="1100" b="0" i="0" dirty="0">
                          <a:solidFill>
                            <a:schemeClr val="tx2"/>
                          </a:solidFill>
                          <a:latin typeface="Century Gothic" panose="020B0502020202020204" pitchFamily="34" charset="0"/>
                          <a:cs typeface="Arial" panose="020B0604020202020204" pitchFamily="34" charset="0"/>
                        </a:rPr>
                        <a:t>PD</a:t>
                      </a:r>
                    </a:p>
                    <a:p>
                      <a:pPr marL="223838" indent="0" algn="l">
                        <a:lnSpc>
                          <a:spcPts val="1120"/>
                        </a:lnSpc>
                        <a:spcBef>
                          <a:spcPts val="0"/>
                        </a:spcBef>
                        <a:spcAft>
                          <a:spcPts val="600"/>
                        </a:spcAft>
                        <a:tabLst/>
                      </a:pPr>
                      <a:r>
                        <a:rPr lang="fr-FR" sz="1100" b="0" i="0" dirty="0">
                          <a:solidFill>
                            <a:schemeClr val="tx2"/>
                          </a:solidFill>
                          <a:latin typeface="Century Gothic" panose="020B0502020202020204" pitchFamily="34" charset="0"/>
                          <a:cs typeface="Arial" panose="020B0604020202020204" pitchFamily="34" charset="0"/>
                        </a:rPr>
                        <a:t>NE/Inconnu</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spcAft>
                          <a:spcPts val="600"/>
                        </a:spcAft>
                        <a:tabLst>
                          <a:tab pos="452438" algn="l"/>
                          <a:tab pos="722313" algn="l"/>
                        </a:tabLst>
                      </a:pPr>
                      <a:endParaRPr lang="fr-FR" sz="1100" b="1"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spcAft>
                          <a:spcPts val="600"/>
                        </a:spcAft>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1 (0,4)</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93 (36)</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82 (32)</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52 (20)</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32 (12)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spcAft>
                          <a:spcPts val="600"/>
                        </a:spcAft>
                        <a:tabLst>
                          <a:tab pos="452438" algn="l"/>
                          <a:tab pos="722313" algn="l"/>
                        </a:tabLst>
                      </a:pPr>
                      <a:endParaRPr lang="fr-FR" sz="1100" b="1" i="0" kern="120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spcAft>
                          <a:spcPts val="600"/>
                        </a:spcAft>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2 (2)</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81 (62)</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30 (23)</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10 (8)</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7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spcAft>
                          <a:spcPts val="600"/>
                        </a:spcAft>
                        <a:tabLst>
                          <a:tab pos="452438" algn="l"/>
                          <a:tab pos="722313" algn="l"/>
                        </a:tabLst>
                      </a:pPr>
                      <a:endPar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spcAft>
                          <a:spcPts val="600"/>
                        </a:spcAft>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 (2)</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157 (81)</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61 (24)</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14 (5)</a:t>
                      </a:r>
                    </a:p>
                    <a:p>
                      <a:pPr marL="0" marR="0" lvl="0" indent="0" algn="ctr" defTabSz="609585" rtl="0" eaLnBrk="1" fontAlgn="auto" latinLnBrk="0" hangingPunct="1">
                        <a:lnSpc>
                          <a:spcPts val="1120"/>
                        </a:lnSpc>
                        <a:spcBef>
                          <a:spcPts val="0"/>
                        </a:spcBef>
                        <a:spcAft>
                          <a:spcPts val="60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21 (8)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4930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da-DK" sz="1100" b="0" i="0" dirty="0" err="1">
                          <a:solidFill>
                            <a:schemeClr val="tx2"/>
                          </a:solidFill>
                          <a:latin typeface="Century Gothic" panose="020B0502020202020204" pitchFamily="34" charset="0"/>
                        </a:rPr>
                        <a:t>DoR</a:t>
                      </a:r>
                      <a:r>
                        <a:rPr lang="da-DK" sz="1100" b="0" i="0" dirty="0">
                          <a:solidFill>
                            <a:schemeClr val="tx2"/>
                          </a:solidFill>
                          <a:latin typeface="Century Gothic" panose="020B0502020202020204" pitchFamily="34" charset="0"/>
                        </a:rPr>
                        <a:t> </a:t>
                      </a:r>
                      <a:r>
                        <a:rPr lang="da-DK" sz="1100" b="0" i="0" dirty="0" err="1">
                          <a:solidFill>
                            <a:schemeClr val="tx2"/>
                          </a:solidFill>
                          <a:latin typeface="Century Gothic" panose="020B0502020202020204" pitchFamily="34" charset="0"/>
                        </a:rPr>
                        <a:t>médiane</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5,6 mois</a:t>
                      </a:r>
                    </a:p>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 (IC95% , 4,2-9,6)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6,9 mois</a:t>
                      </a:r>
                    </a:p>
                    <a:p>
                      <a:pPr marL="0" indent="0" algn="ctr" defTabSz="609585" rtl="0" eaLnBrk="1" latinLnBrk="0" hangingPunct="1">
                        <a:lnSpc>
                          <a:spcPts val="1120"/>
                        </a:lnSpc>
                        <a:spcBef>
                          <a:spcPts val="0"/>
                        </a:spcBef>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 (95% CI, 5,5-NE)</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9,4 mois</a:t>
                      </a:r>
                    </a:p>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 (95% CI, 6,9-NE)</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bl>
          </a:graphicData>
        </a:graphic>
      </p:graphicFrame>
      <p:sp>
        <p:nvSpPr>
          <p:cNvPr id="64" name="ZoneTexte 63">
            <a:extLst>
              <a:ext uri="{FF2B5EF4-FFF2-40B4-BE49-F238E27FC236}">
                <a16:creationId xmlns="" xmlns:a16="http://schemas.microsoft.com/office/drawing/2014/main" id="{4E259777-FFFF-0803-ADE6-04FD3640C450}"/>
              </a:ext>
            </a:extLst>
          </p:cNvPr>
          <p:cNvSpPr txBox="1"/>
          <p:nvPr/>
        </p:nvSpPr>
        <p:spPr>
          <a:xfrm>
            <a:off x="4020684" y="1640630"/>
            <a:ext cx="963726" cy="523220"/>
          </a:xfrm>
          <a:prstGeom prst="rect">
            <a:avLst/>
          </a:prstGeom>
          <a:noFill/>
        </p:spPr>
        <p:txBody>
          <a:bodyPr wrap="none" rtlCol="0">
            <a:spAutoFit/>
          </a:bodyPr>
          <a:lstStyle/>
          <a:p>
            <a:pPr algn="ctr"/>
            <a:r>
              <a:rPr lang="fr-FR" sz="1400" b="1" dirty="0">
                <a:solidFill>
                  <a:schemeClr val="accent2">
                    <a:lumMod val="75000"/>
                    <a:lumOff val="25000"/>
                  </a:schemeClr>
                </a:solidFill>
              </a:rPr>
              <a:t>OR = 3,0</a:t>
            </a:r>
          </a:p>
          <a:p>
            <a:pPr algn="ctr"/>
            <a:r>
              <a:rPr lang="fr-FR" sz="1400" b="1" i="1" dirty="0">
                <a:solidFill>
                  <a:schemeClr val="accent2">
                    <a:lumMod val="75000"/>
                    <a:lumOff val="25000"/>
                  </a:schemeClr>
                </a:solidFill>
              </a:rPr>
              <a:t>p</a:t>
            </a:r>
            <a:r>
              <a:rPr lang="fr-FR" sz="1400" b="1" dirty="0">
                <a:solidFill>
                  <a:schemeClr val="accent2">
                    <a:lumMod val="75000"/>
                    <a:lumOff val="25000"/>
                  </a:schemeClr>
                </a:solidFill>
              </a:rPr>
              <a:t> &lt; 0,001</a:t>
            </a:r>
          </a:p>
        </p:txBody>
      </p:sp>
      <p:sp>
        <p:nvSpPr>
          <p:cNvPr id="65" name="ZoneTexte 64">
            <a:extLst>
              <a:ext uri="{FF2B5EF4-FFF2-40B4-BE49-F238E27FC236}">
                <a16:creationId xmlns="" xmlns:a16="http://schemas.microsoft.com/office/drawing/2014/main" id="{41EF6ACD-0119-B50F-DF7B-53A6A329B93D}"/>
              </a:ext>
            </a:extLst>
          </p:cNvPr>
          <p:cNvSpPr txBox="1"/>
          <p:nvPr/>
        </p:nvSpPr>
        <p:spPr>
          <a:xfrm>
            <a:off x="2607775" y="2217695"/>
            <a:ext cx="963726" cy="523220"/>
          </a:xfrm>
          <a:prstGeom prst="rect">
            <a:avLst/>
          </a:prstGeom>
          <a:noFill/>
        </p:spPr>
        <p:txBody>
          <a:bodyPr wrap="none" rtlCol="0">
            <a:spAutoFit/>
          </a:bodyPr>
          <a:lstStyle/>
          <a:p>
            <a:pPr algn="ctr"/>
            <a:r>
              <a:rPr lang="fr-FR" sz="1400" b="1" dirty="0">
                <a:solidFill>
                  <a:srgbClr val="FF7F4D"/>
                </a:solidFill>
              </a:rPr>
              <a:t>OR = 3,1</a:t>
            </a:r>
          </a:p>
          <a:p>
            <a:pPr algn="ctr"/>
            <a:r>
              <a:rPr lang="fr-FR" sz="1400" b="1" i="1" dirty="0">
                <a:solidFill>
                  <a:srgbClr val="FF7F4D"/>
                </a:solidFill>
              </a:rPr>
              <a:t>p</a:t>
            </a:r>
            <a:r>
              <a:rPr lang="fr-FR" sz="1400" b="1" dirty="0">
                <a:solidFill>
                  <a:srgbClr val="FF7F4D"/>
                </a:solidFill>
              </a:rPr>
              <a:t> &lt; 0,001</a:t>
            </a:r>
          </a:p>
        </p:txBody>
      </p:sp>
    </p:spTree>
    <p:extLst>
      <p:ext uri="{BB962C8B-B14F-4D97-AF65-F5344CB8AC3E}">
        <p14:creationId xmlns:p14="http://schemas.microsoft.com/office/powerpoint/2010/main" val="384618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fr-FR" b="1">
                <a:solidFill>
                  <a:srgbClr val="FF7F4D"/>
                </a:solidFill>
                <a:latin typeface="Century Gothic" panose="020B0502020202020204" pitchFamily="34" charset="0"/>
              </a:rPr>
              <a:t>MARIPOSA </a:t>
            </a:r>
            <a:r>
              <a:rPr lang="fr-FR">
                <a:solidFill>
                  <a:srgbClr val="FF7F4D"/>
                </a:solidFill>
                <a:latin typeface="Century Gothic" panose="020B0502020202020204" pitchFamily="34" charset="0"/>
              </a:rPr>
              <a:t>2</a:t>
            </a:r>
            <a:endParaRPr lang="fr-FR"/>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a:xfrm>
            <a:off x="917206" y="532392"/>
            <a:ext cx="11124816" cy="505109"/>
          </a:xfrm>
        </p:spPr>
        <p:txBody>
          <a:bodyPr>
            <a:normAutofit/>
          </a:bodyPr>
          <a:lstStyle/>
          <a:p>
            <a:r>
              <a:rPr lang="fr-FR" sz="2000" dirty="0">
                <a:cs typeface="Gordita" pitchFamily="2" charset="77"/>
              </a:rPr>
              <a:t>Résumé de la tolérance (</a:t>
            </a:r>
            <a:r>
              <a:rPr lang="fr-FR" sz="2000" dirty="0" err="1">
                <a:cs typeface="Gordita" pitchFamily="2" charset="77"/>
              </a:rPr>
              <a:t>EIs</a:t>
            </a:r>
            <a:r>
              <a:rPr lang="fr-FR" sz="2000" dirty="0">
                <a:cs typeface="Gordita" pitchFamily="2" charset="77"/>
              </a:rPr>
              <a:t>)</a:t>
            </a:r>
            <a:endParaRPr lang="fr-FR" sz="2000" dirty="0"/>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contenu 15">
            <a:extLst>
              <a:ext uri="{FF2B5EF4-FFF2-40B4-BE49-F238E27FC236}">
                <a16:creationId xmlns="" xmlns:a16="http://schemas.microsoft.com/office/drawing/2014/main" id="{AEBDD85F-2726-6426-074F-40F4464A3BF8}"/>
              </a:ext>
            </a:extLst>
          </p:cNvPr>
          <p:cNvSpPr>
            <a:spLocks noGrp="1"/>
          </p:cNvSpPr>
          <p:nvPr>
            <p:ph sz="quarter" idx="10"/>
          </p:nvPr>
        </p:nvSpPr>
        <p:spPr>
          <a:xfrm>
            <a:off x="8180329" y="918219"/>
            <a:ext cx="3860752" cy="4143735"/>
          </a:xfrm>
        </p:spPr>
        <p:txBody>
          <a:bodyPr>
            <a:noAutofit/>
          </a:bodyPr>
          <a:lstStyle/>
          <a:p>
            <a:pPr marL="231775" indent="-231775">
              <a:spcAft>
                <a:spcPts val="800"/>
              </a:spcAft>
            </a:pPr>
            <a:r>
              <a:rPr lang="fr-FR" sz="1600" dirty="0"/>
              <a:t>La durée médiane du traitement a été plus longue dans les bras contenant de l'</a:t>
            </a:r>
            <a:r>
              <a:rPr lang="fr-FR" sz="1600" dirty="0" err="1"/>
              <a:t>amivantamab</a:t>
            </a:r>
            <a:r>
              <a:rPr lang="fr-FR" sz="1600" dirty="0"/>
              <a:t> que dans le bras chimiothérapie.</a:t>
            </a:r>
          </a:p>
          <a:p>
            <a:pPr marL="231775" indent="-231775">
              <a:spcAft>
                <a:spcPts val="600"/>
              </a:spcAft>
            </a:pPr>
            <a:r>
              <a:rPr lang="fr-FR" sz="1600" dirty="0"/>
              <a:t>Les bras contenant l'</a:t>
            </a:r>
            <a:r>
              <a:rPr lang="fr-FR" sz="1600" dirty="0" err="1"/>
              <a:t>amivantamab</a:t>
            </a:r>
            <a:r>
              <a:rPr lang="fr-FR" sz="1600" dirty="0"/>
              <a:t> ont présenté des taux plus élevés d'EI de grade ≥ 3 et de modifications de la dose par rapport au bras chimiothérapie.</a:t>
            </a:r>
          </a:p>
          <a:p>
            <a:pPr marL="558800" lvl="1" indent="-231775">
              <a:spcAft>
                <a:spcPts val="800"/>
              </a:spcAft>
            </a:pPr>
            <a:r>
              <a:rPr lang="fr-FR" sz="1200" dirty="0"/>
              <a:t>Plus élevé dans le bras </a:t>
            </a:r>
            <a:r>
              <a:rPr lang="fr-FR" sz="1200" dirty="0" err="1"/>
              <a:t>amivantamab</a:t>
            </a:r>
            <a:r>
              <a:rPr lang="fr-FR" sz="1200" dirty="0"/>
              <a:t> + </a:t>
            </a:r>
            <a:r>
              <a:rPr lang="fr-FR" sz="1200" dirty="0" err="1"/>
              <a:t>lazertinib</a:t>
            </a:r>
            <a:r>
              <a:rPr lang="fr-FR" sz="1200" dirty="0"/>
              <a:t> + chimiothérapie</a:t>
            </a:r>
          </a:p>
          <a:p>
            <a:pPr marL="231775" indent="-231775">
              <a:spcAft>
                <a:spcPts val="800"/>
              </a:spcAft>
            </a:pPr>
            <a:r>
              <a:rPr lang="fr-FR" sz="1600" dirty="0"/>
              <a:t> Le nombre d’</a:t>
            </a:r>
            <a:r>
              <a:rPr lang="fr-FR" sz="1600" dirty="0" err="1"/>
              <a:t>EIs</a:t>
            </a:r>
            <a:r>
              <a:rPr lang="fr-FR" sz="1600" dirty="0"/>
              <a:t> entraînant le décès était faible.</a:t>
            </a:r>
          </a:p>
          <a:p>
            <a:pPr marL="231775" indent="-231775">
              <a:spcAft>
                <a:spcPts val="800"/>
              </a:spcAft>
            </a:pPr>
            <a:r>
              <a:rPr lang="fr-FR" sz="1600" dirty="0"/>
              <a:t> Les arrêts de traitement pour tous les agents en raison d'effets indésirables liés au traitement étaient de </a:t>
            </a:r>
            <a:r>
              <a:rPr lang="fr-FR" sz="1600" dirty="0">
                <a:solidFill>
                  <a:srgbClr val="737078"/>
                </a:solidFill>
              </a:rPr>
              <a:t>2 %</a:t>
            </a:r>
            <a:r>
              <a:rPr lang="fr-FR" sz="1600" dirty="0"/>
              <a:t>, </a:t>
            </a:r>
            <a:r>
              <a:rPr lang="fr-FR" sz="1600" dirty="0">
                <a:solidFill>
                  <a:srgbClr val="FF7F4D"/>
                </a:solidFill>
              </a:rPr>
              <a:t>8 %</a:t>
            </a:r>
            <a:r>
              <a:rPr lang="fr-FR" sz="1600" dirty="0"/>
              <a:t> et </a:t>
            </a:r>
            <a:r>
              <a:rPr lang="fr-FR" sz="1600" dirty="0">
                <a:solidFill>
                  <a:schemeClr val="accent2">
                    <a:lumMod val="75000"/>
                    <a:lumOff val="25000"/>
                  </a:schemeClr>
                </a:solidFill>
              </a:rPr>
              <a:t>10 %</a:t>
            </a:r>
            <a:r>
              <a:rPr lang="fr-FR" sz="1600" dirty="0"/>
              <a:t>.</a:t>
            </a:r>
            <a:endParaRPr lang="fr-FR" sz="1600" dirty="0">
              <a:solidFill>
                <a:schemeClr val="accent2">
                  <a:lumMod val="75000"/>
                  <a:lumOff val="25000"/>
                </a:schemeClr>
              </a:solidFill>
            </a:endParaRPr>
          </a:p>
        </p:txBody>
      </p:sp>
      <p:graphicFrame>
        <p:nvGraphicFramePr>
          <p:cNvPr id="11" name="Tableau 10">
            <a:extLst>
              <a:ext uri="{FF2B5EF4-FFF2-40B4-BE49-F238E27FC236}">
                <a16:creationId xmlns="" xmlns:a16="http://schemas.microsoft.com/office/drawing/2014/main" id="{57665DD7-54CE-D8BC-A43A-7D52BE72891B}"/>
              </a:ext>
            </a:extLst>
          </p:cNvPr>
          <p:cNvGraphicFramePr>
            <a:graphicFrameLocks noGrp="1"/>
          </p:cNvGraphicFramePr>
          <p:nvPr>
            <p:extLst>
              <p:ext uri="{D42A27DB-BD31-4B8C-83A1-F6EECF244321}">
                <p14:modId xmlns:p14="http://schemas.microsoft.com/office/powerpoint/2010/main" val="1022463035"/>
              </p:ext>
            </p:extLst>
          </p:nvPr>
        </p:nvGraphicFramePr>
        <p:xfrm>
          <a:off x="1196084" y="1496155"/>
          <a:ext cx="6895530" cy="1534704"/>
        </p:xfrm>
        <a:graphic>
          <a:graphicData uri="http://schemas.openxmlformats.org/drawingml/2006/table">
            <a:tbl>
              <a:tblPr firstRow="1" bandRow="1"/>
              <a:tblGrid>
                <a:gridCol w="3209001">
                  <a:extLst>
                    <a:ext uri="{9D8B030D-6E8A-4147-A177-3AD203B41FA5}">
                      <a16:colId xmlns="" xmlns:a16="http://schemas.microsoft.com/office/drawing/2014/main" val="20000"/>
                    </a:ext>
                  </a:extLst>
                </a:gridCol>
                <a:gridCol w="1228843">
                  <a:extLst>
                    <a:ext uri="{9D8B030D-6E8A-4147-A177-3AD203B41FA5}">
                      <a16:colId xmlns="" xmlns:a16="http://schemas.microsoft.com/office/drawing/2014/main" val="1397038850"/>
                    </a:ext>
                  </a:extLst>
                </a:gridCol>
                <a:gridCol w="1228843">
                  <a:extLst>
                    <a:ext uri="{9D8B030D-6E8A-4147-A177-3AD203B41FA5}">
                      <a16:colId xmlns="" xmlns:a16="http://schemas.microsoft.com/office/drawing/2014/main" val="20001"/>
                    </a:ext>
                  </a:extLst>
                </a:gridCol>
                <a:gridCol w="1228843">
                  <a:extLst>
                    <a:ext uri="{9D8B030D-6E8A-4147-A177-3AD203B41FA5}">
                      <a16:colId xmlns="" xmlns:a16="http://schemas.microsoft.com/office/drawing/2014/main" val="20002"/>
                    </a:ext>
                  </a:extLst>
                </a:gridCol>
              </a:tblGrid>
              <a:tr h="62260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20"/>
                        </a:lnSpc>
                        <a:spcBef>
                          <a:spcPts val="0"/>
                        </a:spcBef>
                      </a:pPr>
                      <a:endParaRPr lang="fr-FR" sz="1100" b="1" i="0" dirty="0">
                        <a:solidFill>
                          <a:schemeClr val="tx2"/>
                        </a:solidFill>
                        <a:latin typeface="Century Gothic" panose="020B0502020202020204" pitchFamily="34" charset="0"/>
                        <a:cs typeface="Arial" panose="020B0604020202020204" pitchFamily="34" charset="0"/>
                      </a:endParaRPr>
                    </a:p>
                    <a:p>
                      <a:pPr algn="l">
                        <a:lnSpc>
                          <a:spcPts val="1120"/>
                        </a:lnSpc>
                        <a:spcBef>
                          <a:spcPts val="0"/>
                        </a:spcBef>
                      </a:pPr>
                      <a:endParaRPr lang="fr-FR" sz="1100" b="1" i="0" dirty="0">
                        <a:solidFill>
                          <a:schemeClr val="tx2"/>
                        </a:solidFill>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chimiothérapie</a:t>
                      </a:r>
                      <a:br>
                        <a:rPr lang="fr-FR"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243)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130)</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a:t>
                      </a:r>
                      <a:r>
                        <a:rPr lang="fr-FR" sz="1100" b="0" i="0" kern="1200" dirty="0" err="1">
                          <a:solidFill>
                            <a:schemeClr val="lt1"/>
                          </a:solidFill>
                          <a:latin typeface="Century Gothic" panose="020B0502020202020204" pitchFamily="34" charset="0"/>
                          <a:ea typeface="+mn-ea"/>
                          <a:cs typeface="Arial" panose="020B0604020202020204" pitchFamily="34" charset="0"/>
                        </a:rPr>
                        <a:t>Lazertinib</a:t>
                      </a:r>
                      <a:r>
                        <a:rPr lang="fr-FR" sz="1100" b="0" i="0" kern="1200" dirty="0">
                          <a:solidFill>
                            <a:schemeClr val="lt1"/>
                          </a:solidFill>
                          <a:latin typeface="Century Gothic" panose="020B0502020202020204" pitchFamily="34" charset="0"/>
                          <a:ea typeface="+mn-ea"/>
                          <a:cs typeface="Arial" panose="020B0604020202020204" pitchFamily="34" charset="0"/>
                        </a:rPr>
                        <a:t> +</a:t>
                      </a:r>
                      <a:r>
                        <a:rPr lang="da-DK" sz="1100" b="0" i="0" kern="1200" dirty="0">
                          <a:solidFill>
                            <a:schemeClr val="lt1"/>
                          </a:solidFill>
                          <a:latin typeface="Century Gothic" panose="020B0502020202020204" pitchFamily="34" charset="0"/>
                          <a:ea typeface="+mn-ea"/>
                          <a:cs typeface="Arial" panose="020B0604020202020204" pitchFamily="34" charset="0"/>
                        </a:rPr>
                        <a:t> </a:t>
                      </a:r>
                      <a:r>
                        <a:rPr lang="da-DK" sz="1100" b="0" i="0" kern="1200" dirty="0" err="1">
                          <a:solidFill>
                            <a:schemeClr val="lt1"/>
                          </a:solidFill>
                          <a:latin typeface="Century Gothic" panose="020B0502020202020204" pitchFamily="34" charset="0"/>
                          <a:ea typeface="+mn-ea"/>
                          <a:cs typeface="Arial" panose="020B0604020202020204" pitchFamily="34" charset="0"/>
                        </a:rPr>
                        <a:t>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263)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1836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120"/>
                        </a:lnSpc>
                        <a:spcBef>
                          <a:spcPts val="0"/>
                        </a:spcBef>
                      </a:pPr>
                      <a:r>
                        <a:rPr lang="fr-FR" sz="1100" b="0" i="0" dirty="0">
                          <a:solidFill>
                            <a:schemeClr val="tx2"/>
                          </a:solidFill>
                          <a:latin typeface="Century Gothic" panose="020B0502020202020204" pitchFamily="34" charset="0"/>
                          <a:cs typeface="Arial" panose="020B0604020202020204" pitchFamily="34" charset="0"/>
                        </a:rPr>
                        <a:t>Durée de Traitement, </a:t>
                      </a:r>
                      <a:br>
                        <a:rPr lang="fr-FR" sz="1100" b="0" i="0" dirty="0">
                          <a:solidFill>
                            <a:schemeClr val="tx2"/>
                          </a:solidFill>
                          <a:latin typeface="Century Gothic" panose="020B0502020202020204" pitchFamily="34" charset="0"/>
                          <a:cs typeface="Arial" panose="020B0604020202020204" pitchFamily="34" charset="0"/>
                        </a:rPr>
                      </a:br>
                      <a:r>
                        <a:rPr lang="fr-FR" sz="1100" b="0" i="0" dirty="0">
                          <a:solidFill>
                            <a:schemeClr val="tx2"/>
                          </a:solidFill>
                          <a:latin typeface="Century Gothic" panose="020B0502020202020204" pitchFamily="34" charset="0"/>
                          <a:cs typeface="Arial" panose="020B0604020202020204" pitchFamily="34" charset="0"/>
                        </a:rPr>
                        <a:t>médian (range)</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3,7 mois</a:t>
                      </a:r>
                      <a:br>
                        <a:rPr lang="fr-FR" sz="1100" b="1" i="0" kern="1200" dirty="0">
                          <a:solidFill>
                            <a:schemeClr val="tx2"/>
                          </a:solidFill>
                          <a:latin typeface="Century Gothic" panose="020B0502020202020204" pitchFamily="34" charset="0"/>
                          <a:ea typeface="+mn-ea"/>
                          <a:cs typeface="Arial" panose="020B0604020202020204" pitchFamily="34" charset="0"/>
                        </a:rPr>
                      </a:br>
                      <a:r>
                        <a:rPr lang="fr-FR" sz="1100" b="1" i="0" kern="1200" dirty="0">
                          <a:solidFill>
                            <a:schemeClr val="tx2"/>
                          </a:solidFill>
                          <a:latin typeface="Century Gothic" panose="020B0502020202020204" pitchFamily="34" charset="0"/>
                          <a:ea typeface="+mn-ea"/>
                          <a:cs typeface="Arial" panose="020B0604020202020204" pitchFamily="34" charset="0"/>
                        </a:rPr>
                        <a:t>(0-15,9)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6,3 mois</a:t>
                      </a:r>
                      <a:br>
                        <a:rPr lang="fr-FR" sz="1100" b="1" i="0" kern="1200" dirty="0">
                          <a:solidFill>
                            <a:srgbClr val="FF7F4D"/>
                          </a:solidFill>
                          <a:latin typeface="Century Gothic" panose="020B0502020202020204" pitchFamily="34" charset="0"/>
                          <a:ea typeface="+mn-ea"/>
                          <a:cs typeface="Arial" panose="020B0604020202020204" pitchFamily="34" charset="0"/>
                        </a:rPr>
                      </a:br>
                      <a:r>
                        <a:rPr lang="fr-FR" sz="1100" b="1" i="0" kern="1200" dirty="0">
                          <a:solidFill>
                            <a:srgbClr val="FF7F4D"/>
                          </a:solidFill>
                          <a:latin typeface="Century Gothic" panose="020B0502020202020204" pitchFamily="34" charset="0"/>
                          <a:ea typeface="+mn-ea"/>
                          <a:cs typeface="Arial" panose="020B0604020202020204" pitchFamily="34" charset="0"/>
                        </a:rPr>
                        <a:t>(0-14,7)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5,7 mois</a:t>
                      </a:r>
                      <a:b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b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(0,1-18,6)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836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da-DK" sz="1100" b="0" i="0" dirty="0">
                          <a:solidFill>
                            <a:schemeClr val="tx2"/>
                          </a:solidFill>
                          <a:latin typeface="Century Gothic" panose="020B0502020202020204" pitchFamily="34" charset="0"/>
                        </a:rPr>
                        <a:t>No. de </a:t>
                      </a:r>
                      <a:r>
                        <a:rPr lang="da-DK" sz="1100" b="0" i="0" dirty="0" err="1">
                          <a:solidFill>
                            <a:schemeClr val="tx2"/>
                          </a:solidFill>
                          <a:latin typeface="Century Gothic" panose="020B0502020202020204" pitchFamily="34" charset="0"/>
                        </a:rPr>
                        <a:t>chimiothérapie</a:t>
                      </a:r>
                      <a:r>
                        <a:rPr lang="da-DK" sz="1100" b="0" i="0" dirty="0">
                          <a:solidFill>
                            <a:schemeClr val="tx2"/>
                          </a:solidFill>
                          <a:latin typeface="Century Gothic" panose="020B0502020202020204" pitchFamily="34" charset="0"/>
                        </a:rPr>
                        <a:t>, </a:t>
                      </a:r>
                      <a:r>
                        <a:rPr lang="da-DK" sz="1100" b="0" i="0" dirty="0" err="1">
                          <a:solidFill>
                            <a:schemeClr val="tx2"/>
                          </a:solidFill>
                          <a:latin typeface="Century Gothic" panose="020B0502020202020204" pitchFamily="34" charset="0"/>
                        </a:rPr>
                        <a:t>médiane</a:t>
                      </a:r>
                      <a:r>
                        <a:rPr lang="da-DK" sz="1100" b="0" i="0" dirty="0">
                          <a:solidFill>
                            <a:schemeClr val="tx2"/>
                          </a:solidFill>
                          <a:latin typeface="Century Gothic" panose="020B0502020202020204" pitchFamily="34" charset="0"/>
                        </a:rPr>
                        <a:t> (range)</a:t>
                      </a:r>
                    </a:p>
                    <a:p>
                      <a:pPr marL="223838" indent="0">
                        <a:lnSpc>
                          <a:spcPts val="1120"/>
                        </a:lnSpc>
                        <a:tabLst/>
                      </a:pPr>
                      <a:r>
                        <a:rPr lang="da-DK" sz="1100" b="0" i="0" dirty="0">
                          <a:solidFill>
                            <a:schemeClr val="tx2"/>
                          </a:solidFill>
                          <a:latin typeface="Century Gothic" panose="020B0502020202020204" pitchFamily="34" charset="0"/>
                        </a:rPr>
                        <a:t>Carboplatine</a:t>
                      </a:r>
                    </a:p>
                    <a:p>
                      <a:pPr marL="223838" indent="0">
                        <a:lnSpc>
                          <a:spcPts val="1120"/>
                        </a:lnSpc>
                        <a:tabLst/>
                      </a:pPr>
                      <a:r>
                        <a:rPr lang="da-DK" sz="1100" b="0" i="0" dirty="0" err="1">
                          <a:solidFill>
                            <a:schemeClr val="tx2"/>
                          </a:solidFill>
                          <a:latin typeface="Century Gothic" panose="020B0502020202020204" pitchFamily="34" charset="0"/>
                        </a:rPr>
                        <a:t>Permetrexed</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100" b="1" i="0" kern="1200" dirty="0">
                        <a:solidFill>
                          <a:schemeClr val="tx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4 (1-5)</a:t>
                      </a:r>
                    </a:p>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6 (1-23)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100" b="1" i="0" kern="1200" dirty="0">
                        <a:solidFill>
                          <a:srgbClr val="FF7F4D"/>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4 (1-4) </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9 (1-22)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4 (1-4)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7 (1-25)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bl>
          </a:graphicData>
        </a:graphic>
      </p:graphicFrame>
      <p:graphicFrame>
        <p:nvGraphicFramePr>
          <p:cNvPr id="12" name="Tableau 11">
            <a:extLst>
              <a:ext uri="{FF2B5EF4-FFF2-40B4-BE49-F238E27FC236}">
                <a16:creationId xmlns="" xmlns:a16="http://schemas.microsoft.com/office/drawing/2014/main" id="{0D8C3BD6-4FB1-EAFA-16E1-EC8DE9708A62}"/>
              </a:ext>
            </a:extLst>
          </p:cNvPr>
          <p:cNvGraphicFramePr>
            <a:graphicFrameLocks noGrp="1"/>
          </p:cNvGraphicFramePr>
          <p:nvPr>
            <p:extLst>
              <p:ext uri="{D42A27DB-BD31-4B8C-83A1-F6EECF244321}">
                <p14:modId xmlns:p14="http://schemas.microsoft.com/office/powerpoint/2010/main" val="3096360289"/>
              </p:ext>
            </p:extLst>
          </p:nvPr>
        </p:nvGraphicFramePr>
        <p:xfrm>
          <a:off x="1196084" y="3057242"/>
          <a:ext cx="6895530" cy="2463376"/>
        </p:xfrm>
        <a:graphic>
          <a:graphicData uri="http://schemas.openxmlformats.org/drawingml/2006/table">
            <a:tbl>
              <a:tblPr firstRow="1" bandRow="1"/>
              <a:tblGrid>
                <a:gridCol w="3209001">
                  <a:extLst>
                    <a:ext uri="{9D8B030D-6E8A-4147-A177-3AD203B41FA5}">
                      <a16:colId xmlns="" xmlns:a16="http://schemas.microsoft.com/office/drawing/2014/main" val="20000"/>
                    </a:ext>
                  </a:extLst>
                </a:gridCol>
                <a:gridCol w="1228843">
                  <a:extLst>
                    <a:ext uri="{9D8B030D-6E8A-4147-A177-3AD203B41FA5}">
                      <a16:colId xmlns="" xmlns:a16="http://schemas.microsoft.com/office/drawing/2014/main" val="1397038850"/>
                    </a:ext>
                  </a:extLst>
                </a:gridCol>
                <a:gridCol w="1228843">
                  <a:extLst>
                    <a:ext uri="{9D8B030D-6E8A-4147-A177-3AD203B41FA5}">
                      <a16:colId xmlns="" xmlns:a16="http://schemas.microsoft.com/office/drawing/2014/main" val="20001"/>
                    </a:ext>
                  </a:extLst>
                </a:gridCol>
                <a:gridCol w="1228843">
                  <a:extLst>
                    <a:ext uri="{9D8B030D-6E8A-4147-A177-3AD203B41FA5}">
                      <a16:colId xmlns="" xmlns:a16="http://schemas.microsoft.com/office/drawing/2014/main" val="20002"/>
                    </a:ext>
                  </a:extLst>
                </a:gridCol>
              </a:tblGrid>
              <a:tr h="51525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20"/>
                        </a:lnSpc>
                        <a:spcBef>
                          <a:spcPts val="0"/>
                        </a:spcBef>
                      </a:pPr>
                      <a:endParaRPr lang="fr-FR" sz="1100" b="1" i="0" dirty="0">
                        <a:solidFill>
                          <a:schemeClr val="tx2"/>
                        </a:solidFill>
                        <a:latin typeface="Century Gothic" panose="020B0502020202020204" pitchFamily="34" charset="0"/>
                        <a:cs typeface="Arial" panose="020B0604020202020204" pitchFamily="34" charset="0"/>
                      </a:endParaRPr>
                    </a:p>
                    <a:p>
                      <a:pPr algn="l">
                        <a:lnSpc>
                          <a:spcPts val="1120"/>
                        </a:lnSpc>
                        <a:spcBef>
                          <a:spcPts val="0"/>
                        </a:spcBef>
                      </a:pPr>
                      <a:r>
                        <a:rPr lang="fr-FR" sz="1100" b="1" i="0" dirty="0">
                          <a:solidFill>
                            <a:schemeClr val="tx2"/>
                          </a:solidFill>
                          <a:latin typeface="Century Gothic" panose="020B0502020202020204" pitchFamily="34" charset="0"/>
                          <a:cs typeface="Arial" panose="020B0604020202020204" pitchFamily="34" charset="0"/>
                        </a:rPr>
                        <a:t>EI,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a:solidFill>
                            <a:schemeClr val="lt1"/>
                          </a:solidFill>
                          <a:latin typeface="Century Gothic" panose="020B0502020202020204" pitchFamily="34" charset="0"/>
                          <a:ea typeface="+mn-ea"/>
                          <a:cs typeface="Arial" panose="020B0604020202020204" pitchFamily="34" charset="0"/>
                        </a:rPr>
                        <a:t>chimiothérapie</a:t>
                      </a:r>
                      <a:br>
                        <a:rPr lang="fr-FR"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243)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130)</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0" i="0" kern="1200" dirty="0" err="1">
                          <a:solidFill>
                            <a:schemeClr val="lt1"/>
                          </a:solidFill>
                          <a:latin typeface="Century Gothic" panose="020B0502020202020204" pitchFamily="34" charset="0"/>
                          <a:ea typeface="+mn-ea"/>
                          <a:cs typeface="Arial" panose="020B0604020202020204" pitchFamily="34" charset="0"/>
                        </a:rPr>
                        <a:t>Amivantamab</a:t>
                      </a:r>
                      <a:r>
                        <a:rPr lang="fr-FR" sz="1100" b="0" i="0" kern="1200" dirty="0">
                          <a:solidFill>
                            <a:schemeClr val="lt1"/>
                          </a:solidFill>
                          <a:latin typeface="Century Gothic" panose="020B0502020202020204" pitchFamily="34" charset="0"/>
                          <a:ea typeface="+mn-ea"/>
                          <a:cs typeface="Arial" panose="020B0604020202020204" pitchFamily="34" charset="0"/>
                        </a:rPr>
                        <a:t> + </a:t>
                      </a:r>
                      <a:r>
                        <a:rPr lang="fr-FR" sz="1100" b="0" i="0" kern="1200" dirty="0" err="1">
                          <a:solidFill>
                            <a:schemeClr val="lt1"/>
                          </a:solidFill>
                          <a:latin typeface="Century Gothic" panose="020B0502020202020204" pitchFamily="34" charset="0"/>
                          <a:ea typeface="+mn-ea"/>
                          <a:cs typeface="Arial" panose="020B0604020202020204" pitchFamily="34" charset="0"/>
                        </a:rPr>
                        <a:t>Lazertinib</a:t>
                      </a:r>
                      <a:r>
                        <a:rPr lang="fr-FR" sz="1100" b="0" i="0" kern="1200" dirty="0">
                          <a:solidFill>
                            <a:schemeClr val="lt1"/>
                          </a:solidFill>
                          <a:latin typeface="Century Gothic" panose="020B0502020202020204" pitchFamily="34" charset="0"/>
                          <a:ea typeface="+mn-ea"/>
                          <a:cs typeface="Arial" panose="020B0604020202020204" pitchFamily="34" charset="0"/>
                        </a:rPr>
                        <a:t> + </a:t>
                      </a:r>
                      <a:r>
                        <a:rPr lang="da-DK" sz="1100" b="0" i="0" kern="1200" dirty="0">
                          <a:solidFill>
                            <a:schemeClr val="lt1"/>
                          </a:solidFill>
                          <a:latin typeface="Century Gothic" panose="020B0502020202020204" pitchFamily="34" charset="0"/>
                          <a:ea typeface="+mn-ea"/>
                          <a:cs typeface="Arial" panose="020B0604020202020204" pitchFamily="34" charset="0"/>
                        </a:rPr>
                        <a:t> </a:t>
                      </a:r>
                      <a:r>
                        <a:rPr lang="da-DK" sz="1100" b="0" i="0" kern="1200" dirty="0" err="1">
                          <a:solidFill>
                            <a:schemeClr val="lt1"/>
                          </a:solidFill>
                          <a:latin typeface="Century Gothic" panose="020B0502020202020204" pitchFamily="34" charset="0"/>
                          <a:ea typeface="+mn-ea"/>
                          <a:cs typeface="Arial" panose="020B0604020202020204" pitchFamily="34" charset="0"/>
                        </a:rPr>
                        <a:t>chimiothérapie</a:t>
                      </a:r>
                      <a:r>
                        <a:rPr lang="da-DK" sz="1100" b="0" i="0" kern="1200" dirty="0">
                          <a:solidFill>
                            <a:schemeClr val="lt1"/>
                          </a:solidFill>
                          <a:latin typeface="Century Gothic" panose="020B0502020202020204" pitchFamily="34" charset="0"/>
                          <a:ea typeface="+mn-ea"/>
                          <a:cs typeface="Arial" panose="020B0604020202020204" pitchFamily="34" charset="0"/>
                        </a:rPr>
                        <a:t/>
                      </a:r>
                      <a:br>
                        <a:rPr lang="da-DK" sz="1100" b="0" i="0" kern="1200" dirty="0">
                          <a:solidFill>
                            <a:schemeClr val="lt1"/>
                          </a:solidFill>
                          <a:latin typeface="Century Gothic" panose="020B0502020202020204" pitchFamily="34" charset="0"/>
                          <a:ea typeface="+mn-ea"/>
                          <a:cs typeface="Arial" panose="020B0604020202020204" pitchFamily="34" charset="0"/>
                        </a:rPr>
                      </a:br>
                      <a:r>
                        <a:rPr lang="da-DK" sz="1100" b="0" i="0" kern="1200" dirty="0">
                          <a:solidFill>
                            <a:schemeClr val="lt1"/>
                          </a:solidFill>
                          <a:latin typeface="Century Gothic" panose="020B0502020202020204" pitchFamily="34" charset="0"/>
                          <a:ea typeface="+mn-ea"/>
                          <a:cs typeface="Arial" panose="020B0604020202020204" pitchFamily="34" charset="0"/>
                        </a:rPr>
                        <a:t>(n = 263)</a:t>
                      </a:r>
                      <a:endParaRPr lang="fr-FR" sz="11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1836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120"/>
                        </a:lnSpc>
                        <a:spcBef>
                          <a:spcPts val="0"/>
                        </a:spcBef>
                      </a:pPr>
                      <a:r>
                        <a:rPr lang="fr-FR" sz="1100" b="0" i="0" dirty="0">
                          <a:solidFill>
                            <a:schemeClr val="tx2"/>
                          </a:solidFill>
                          <a:latin typeface="Century Gothic" panose="020B0502020202020204" pitchFamily="34" charset="0"/>
                          <a:cs typeface="Arial" panose="020B0604020202020204" pitchFamily="34" charset="0"/>
                        </a:rPr>
                        <a:t>Tous </a:t>
                      </a:r>
                      <a:r>
                        <a:rPr lang="fr-FR" sz="1100" b="0" i="0" dirty="0" err="1">
                          <a:solidFill>
                            <a:schemeClr val="tx2"/>
                          </a:solidFill>
                          <a:latin typeface="Century Gothic" panose="020B0502020202020204" pitchFamily="34" charset="0"/>
                          <a:cs typeface="Arial" panose="020B0604020202020204" pitchFamily="34" charset="0"/>
                        </a:rPr>
                        <a:t>EIs</a:t>
                      </a:r>
                      <a:endParaRPr lang="fr-FR" sz="1100" b="0" i="0" dirty="0">
                        <a:solidFill>
                          <a:schemeClr val="tx2"/>
                        </a:solidFill>
                        <a:latin typeface="Century Gothic" panose="020B0502020202020204" pitchFamily="34" charset="0"/>
                        <a:cs typeface="Arial" panose="020B0604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227 (93)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130 (100)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263 (100)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836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da-DK" sz="1100" b="0" i="0" dirty="0">
                          <a:solidFill>
                            <a:schemeClr val="tx2"/>
                          </a:solidFill>
                          <a:latin typeface="Century Gothic" panose="020B0502020202020204" pitchFamily="34" charset="0"/>
                        </a:rPr>
                        <a:t>EI Grade ≥ 3 </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117 (48)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rgbClr val="FF7F4D"/>
                          </a:solidFill>
                          <a:latin typeface="Century Gothic" panose="020B0502020202020204" pitchFamily="34" charset="0"/>
                          <a:ea typeface="+mn-ea"/>
                          <a:cs typeface="Arial" panose="020B0604020202020204" pitchFamily="34" charset="0"/>
                        </a:rPr>
                        <a:t>94 (72)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243 (92)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183681">
                <a:tc>
                  <a:txBody>
                    <a:bodyPr/>
                    <a:lstStyle/>
                    <a:p>
                      <a:pPr>
                        <a:lnSpc>
                          <a:spcPts val="1120"/>
                        </a:lnSpc>
                      </a:pPr>
                      <a:r>
                        <a:rPr lang="en-US" sz="1100" b="0" i="0" dirty="0">
                          <a:solidFill>
                            <a:schemeClr val="tx2"/>
                          </a:solidFill>
                          <a:latin typeface="Century Gothic" panose="020B0502020202020204" pitchFamily="34" charset="0"/>
                        </a:rPr>
                        <a:t>EI </a:t>
                      </a:r>
                      <a:r>
                        <a:rPr lang="en-US" sz="1100" b="0" i="0" dirty="0" err="1">
                          <a:solidFill>
                            <a:schemeClr val="tx2"/>
                          </a:solidFill>
                          <a:latin typeface="Century Gothic" panose="020B0502020202020204" pitchFamily="34" charset="0"/>
                        </a:rPr>
                        <a:t>sévères</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49 (20)</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42 (32)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137 (52)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80273876"/>
                  </a:ext>
                </a:extLst>
              </a:tr>
              <a:tr h="183681">
                <a:tc>
                  <a:txBody>
                    <a:bodyPr/>
                    <a:lstStyle/>
                    <a:p>
                      <a:pPr>
                        <a:lnSpc>
                          <a:spcPts val="1120"/>
                        </a:lnSpc>
                      </a:pPr>
                      <a:r>
                        <a:rPr lang="en-US" sz="1100" b="0" i="0" dirty="0">
                          <a:solidFill>
                            <a:schemeClr val="tx2"/>
                          </a:solidFill>
                          <a:latin typeface="Century Gothic" panose="020B0502020202020204" pitchFamily="34" charset="0"/>
                        </a:rPr>
                        <a:t>EIs </a:t>
                      </a:r>
                      <a:r>
                        <a:rPr lang="en-US" sz="1100" b="0" i="0" dirty="0" err="1">
                          <a:solidFill>
                            <a:schemeClr val="tx2"/>
                          </a:solidFill>
                          <a:latin typeface="Century Gothic" panose="020B0502020202020204" pitchFamily="34" charset="0"/>
                        </a:rPr>
                        <a:t>entraînant</a:t>
                      </a:r>
                      <a:r>
                        <a:rPr lang="en-US" sz="1100" b="0" i="0" dirty="0">
                          <a:solidFill>
                            <a:schemeClr val="tx2"/>
                          </a:solidFill>
                          <a:latin typeface="Century Gothic" panose="020B0502020202020204" pitchFamily="34" charset="0"/>
                        </a:rPr>
                        <a:t> le </a:t>
                      </a:r>
                      <a:r>
                        <a:rPr lang="en-US" sz="1100" b="0" i="0" dirty="0" err="1">
                          <a:solidFill>
                            <a:schemeClr val="tx2"/>
                          </a:solidFill>
                          <a:latin typeface="Century Gothic" panose="020B0502020202020204" pitchFamily="34" charset="0"/>
                        </a:rPr>
                        <a:t>décès</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3 (1)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3 (2)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14 (5)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17660035"/>
                  </a:ext>
                </a:extLst>
              </a:tr>
              <a:tr h="183681">
                <a:tc>
                  <a:txBody>
                    <a:bodyPr/>
                    <a:lstStyle/>
                    <a:p>
                      <a:pPr algn="l" defTabSz="914400" rtl="0" eaLnBrk="1" latinLnBrk="0" hangingPunct="1">
                        <a:lnSpc>
                          <a:spcPts val="1120"/>
                        </a:lnSpc>
                      </a:pPr>
                      <a:r>
                        <a:rPr lang="en-US" sz="1100" b="0" i="0" kern="1200" dirty="0" err="1">
                          <a:solidFill>
                            <a:schemeClr val="tx2"/>
                          </a:solidFill>
                          <a:latin typeface="Century Gothic" panose="020B0502020202020204" pitchFamily="34" charset="0"/>
                          <a:ea typeface="+mn-ea"/>
                          <a:cs typeface="+mn-cs"/>
                        </a:rPr>
                        <a:t>Tous</a:t>
                      </a:r>
                      <a:r>
                        <a:rPr lang="en-US" sz="1100" b="0" i="0" kern="1200" dirty="0">
                          <a:solidFill>
                            <a:schemeClr val="tx2"/>
                          </a:solidFill>
                          <a:latin typeface="Century Gothic" panose="020B0502020202020204" pitchFamily="34" charset="0"/>
                          <a:ea typeface="+mn-ea"/>
                          <a:cs typeface="+mn-cs"/>
                        </a:rPr>
                        <a:t>  EI </a:t>
                      </a:r>
                      <a:r>
                        <a:rPr lang="en-US" sz="1100" b="0" i="0" kern="1200" dirty="0" err="1">
                          <a:solidFill>
                            <a:schemeClr val="tx2"/>
                          </a:solidFill>
                          <a:latin typeface="Century Gothic" panose="020B0502020202020204" pitchFamily="34" charset="0"/>
                          <a:ea typeface="+mn-ea"/>
                          <a:cs typeface="+mn-cs"/>
                        </a:rPr>
                        <a:t>entraînant</a:t>
                      </a:r>
                      <a:r>
                        <a:rPr lang="en-US" sz="1100" b="0" i="0" kern="1200" dirty="0">
                          <a:solidFill>
                            <a:schemeClr val="tx2"/>
                          </a:solidFill>
                          <a:latin typeface="Century Gothic" panose="020B0502020202020204" pitchFamily="34" charset="0"/>
                          <a:ea typeface="+mn-ea"/>
                          <a:cs typeface="+mn-cs"/>
                        </a:rPr>
                        <a:t> : </a:t>
                      </a:r>
                    </a:p>
                    <a:p>
                      <a:pPr marL="223838" indent="0" algn="l" defTabSz="914400" rtl="0" eaLnBrk="1" latinLnBrk="0" hangingPunct="1">
                        <a:lnSpc>
                          <a:spcPts val="1120"/>
                        </a:lnSpc>
                        <a:tabLst/>
                      </a:pPr>
                      <a:r>
                        <a:rPr lang="en-US" sz="1100" b="0" i="0" kern="1200" dirty="0">
                          <a:solidFill>
                            <a:schemeClr val="tx2"/>
                          </a:solidFill>
                          <a:latin typeface="Century Gothic" panose="020B0502020202020204" pitchFamily="34" charset="0"/>
                          <a:ea typeface="+mn-ea"/>
                          <a:cs typeface="+mn-cs"/>
                        </a:rPr>
                        <a:t>Interruption d’un </a:t>
                      </a:r>
                      <a:r>
                        <a:rPr lang="en-US" sz="1100" b="0" i="0" kern="1200" dirty="0" err="1">
                          <a:solidFill>
                            <a:schemeClr val="tx2"/>
                          </a:solidFill>
                          <a:latin typeface="Century Gothic" panose="020B0502020202020204" pitchFamily="34" charset="0"/>
                          <a:ea typeface="+mn-ea"/>
                          <a:cs typeface="+mn-cs"/>
                        </a:rPr>
                        <a:t>traitement</a:t>
                      </a:r>
                      <a:endParaRPr lang="en-US" sz="1100" b="0" i="0" kern="1200" dirty="0">
                        <a:solidFill>
                          <a:schemeClr val="tx2"/>
                        </a:solidFill>
                        <a:latin typeface="Century Gothic" panose="020B0502020202020204" pitchFamily="34" charset="0"/>
                        <a:ea typeface="+mn-ea"/>
                        <a:cs typeface="+mn-cs"/>
                      </a:endParaRPr>
                    </a:p>
                    <a:p>
                      <a:pPr marL="223838" marR="0" lvl="0" indent="0" algn="l" defTabSz="914400" rtl="0" eaLnBrk="1" fontAlgn="auto" latinLnBrk="0" hangingPunct="1">
                        <a:lnSpc>
                          <a:spcPts val="1120"/>
                        </a:lnSpc>
                        <a:spcBef>
                          <a:spcPts val="0"/>
                        </a:spcBef>
                        <a:spcAft>
                          <a:spcPts val="0"/>
                        </a:spcAft>
                        <a:buClrTx/>
                        <a:buSzTx/>
                        <a:buFontTx/>
                        <a:buNone/>
                        <a:tabLst/>
                        <a:defRPr/>
                      </a:pPr>
                      <a:r>
                        <a:rPr lang="en-US" sz="1100" b="0" i="0" kern="1200" dirty="0" err="1">
                          <a:solidFill>
                            <a:schemeClr val="tx2"/>
                          </a:solidFill>
                          <a:latin typeface="Century Gothic" panose="020B0502020202020204" pitchFamily="34" charset="0"/>
                          <a:ea typeface="+mn-ea"/>
                          <a:cs typeface="+mn-cs"/>
                        </a:rPr>
                        <a:t>Réduction</a:t>
                      </a:r>
                      <a:r>
                        <a:rPr lang="en-US" sz="1100" b="0" i="0" kern="1200" dirty="0">
                          <a:solidFill>
                            <a:schemeClr val="tx2"/>
                          </a:solidFill>
                          <a:latin typeface="Century Gothic" panose="020B0502020202020204" pitchFamily="34" charset="0"/>
                          <a:ea typeface="+mn-ea"/>
                          <a:cs typeface="+mn-cs"/>
                        </a:rPr>
                        <a:t> d’un </a:t>
                      </a:r>
                      <a:r>
                        <a:rPr lang="en-US" sz="1100" b="0" i="0" kern="1200" dirty="0" err="1">
                          <a:solidFill>
                            <a:schemeClr val="tx2"/>
                          </a:solidFill>
                          <a:latin typeface="Century Gothic" panose="020B0502020202020204" pitchFamily="34" charset="0"/>
                          <a:ea typeface="+mn-ea"/>
                          <a:cs typeface="+mn-cs"/>
                        </a:rPr>
                        <a:t>traitement</a:t>
                      </a:r>
                      <a:endParaRPr lang="en-US" sz="1100" b="0" i="0" kern="1200" dirty="0">
                        <a:solidFill>
                          <a:schemeClr val="tx2"/>
                        </a:solidFill>
                        <a:latin typeface="Century Gothic" panose="020B0502020202020204" pitchFamily="34" charset="0"/>
                        <a:ea typeface="+mn-ea"/>
                        <a:cs typeface="+mn-cs"/>
                      </a:endParaRPr>
                    </a:p>
                    <a:p>
                      <a:pPr marL="223838" marR="0" lvl="0" indent="0" algn="l" defTabSz="914400" rtl="0" eaLnBrk="1" fontAlgn="auto" latinLnBrk="0" hangingPunct="1">
                        <a:lnSpc>
                          <a:spcPts val="1120"/>
                        </a:lnSpc>
                        <a:spcBef>
                          <a:spcPts val="0"/>
                        </a:spcBef>
                        <a:spcAft>
                          <a:spcPts val="0"/>
                        </a:spcAft>
                        <a:buClrTx/>
                        <a:buSzTx/>
                        <a:buFontTx/>
                        <a:buNone/>
                        <a:tabLst/>
                        <a:defRPr/>
                      </a:pPr>
                      <a:r>
                        <a:rPr lang="en-US" sz="1100" b="0" i="0" dirty="0" err="1">
                          <a:solidFill>
                            <a:schemeClr val="tx2"/>
                          </a:solidFill>
                          <a:latin typeface="Century Gothic" panose="020B0502020202020204" pitchFamily="34" charset="0"/>
                        </a:rPr>
                        <a:t>Arrêt</a:t>
                      </a:r>
                      <a:r>
                        <a:rPr lang="en-US" sz="1100" b="0" i="0" dirty="0">
                          <a:solidFill>
                            <a:schemeClr val="tx2"/>
                          </a:solidFill>
                          <a:latin typeface="Century Gothic" panose="020B0502020202020204" pitchFamily="34" charset="0"/>
                        </a:rPr>
                        <a:t> d’un </a:t>
                      </a:r>
                      <a:r>
                        <a:rPr lang="en-US" sz="1100" b="0" i="0" dirty="0" err="1">
                          <a:solidFill>
                            <a:schemeClr val="tx2"/>
                          </a:solidFill>
                          <a:latin typeface="Century Gothic" panose="020B0502020202020204" pitchFamily="34" charset="0"/>
                        </a:rPr>
                        <a:t>traitement</a:t>
                      </a:r>
                      <a:endParaRPr lang="en-US" sz="11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100" b="1" i="0" kern="1200" dirty="0">
                        <a:solidFill>
                          <a:schemeClr val="tx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81 (33)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37 (15)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9 (4)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100" b="1" i="0" kern="1200" dirty="0">
                        <a:solidFill>
                          <a:srgbClr val="FF7F4D"/>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84 (65)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53 (41)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24 (18)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202 (77)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171 (65)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90 (34)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20690892"/>
                  </a:ext>
                </a:extLst>
              </a:tr>
              <a:tr h="183681">
                <a:tc>
                  <a:txBody>
                    <a:bodyPr/>
                    <a:lstStyle/>
                    <a:p>
                      <a:pPr>
                        <a:lnSpc>
                          <a:spcPts val="1120"/>
                        </a:lnSpc>
                      </a:pPr>
                      <a:r>
                        <a:rPr lang="en-US" sz="1100" b="0" i="0" dirty="0" err="1">
                          <a:solidFill>
                            <a:schemeClr val="tx2"/>
                          </a:solidFill>
                          <a:latin typeface="Century Gothic" panose="020B0502020202020204" pitchFamily="34" charset="0"/>
                        </a:rPr>
                        <a:t>Arrêt</a:t>
                      </a:r>
                      <a:r>
                        <a:rPr lang="en-US" sz="1100" b="0" i="0" dirty="0">
                          <a:solidFill>
                            <a:schemeClr val="tx2"/>
                          </a:solidFill>
                          <a:latin typeface="Century Gothic" panose="020B0502020202020204" pitchFamily="34" charset="0"/>
                        </a:rPr>
                        <a:t> de </a:t>
                      </a:r>
                      <a:r>
                        <a:rPr lang="en-US" sz="1100" b="0" i="0" dirty="0" err="1">
                          <a:solidFill>
                            <a:schemeClr val="tx2"/>
                          </a:solidFill>
                          <a:latin typeface="Century Gothic" panose="020B0502020202020204" pitchFamily="34" charset="0"/>
                        </a:rPr>
                        <a:t>tous</a:t>
                      </a:r>
                      <a:r>
                        <a:rPr lang="en-US" sz="1100" b="0" i="0" dirty="0">
                          <a:solidFill>
                            <a:schemeClr val="tx2"/>
                          </a:solidFill>
                          <a:latin typeface="Century Gothic" panose="020B0502020202020204" pitchFamily="34" charset="0"/>
                        </a:rPr>
                        <a:t> les </a:t>
                      </a:r>
                      <a:r>
                        <a:rPr lang="en-US" sz="1100" b="0" i="0" dirty="0" err="1">
                          <a:solidFill>
                            <a:schemeClr val="tx2"/>
                          </a:solidFill>
                          <a:latin typeface="Century Gothic" panose="020B0502020202020204" pitchFamily="34" charset="0"/>
                        </a:rPr>
                        <a:t>traitements</a:t>
                      </a:r>
                      <a:r>
                        <a:rPr lang="en-US" sz="1100" b="0" i="0" dirty="0">
                          <a:solidFill>
                            <a:schemeClr val="tx2"/>
                          </a:solidFill>
                          <a:latin typeface="Century Gothic" panose="020B0502020202020204" pitchFamily="34" charset="0"/>
                        </a:rPr>
                        <a:t> </a:t>
                      </a:r>
                      <a:r>
                        <a:rPr lang="en-US" sz="1100" b="0" i="0" dirty="0" err="1">
                          <a:solidFill>
                            <a:schemeClr val="tx2"/>
                          </a:solidFill>
                          <a:latin typeface="Century Gothic" panose="020B0502020202020204" pitchFamily="34" charset="0"/>
                        </a:rPr>
                        <a:t>liés</a:t>
                      </a:r>
                      <a:r>
                        <a:rPr lang="en-US" sz="1100" b="0" i="0" dirty="0">
                          <a:solidFill>
                            <a:schemeClr val="tx2"/>
                          </a:solidFill>
                          <a:latin typeface="Century Gothic" panose="020B0502020202020204" pitchFamily="34" charset="0"/>
                        </a:rPr>
                        <a:t> à  EI</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10 (4)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rgbClr val="FF7F4D"/>
                          </a:solidFill>
                          <a:latin typeface="Century Gothic" panose="020B0502020202020204" pitchFamily="34" charset="0"/>
                          <a:ea typeface="+mn-ea"/>
                          <a:cs typeface="Arial" panose="020B0604020202020204" pitchFamily="34" charset="0"/>
                        </a:rPr>
                        <a:t>14 (11)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accent2">
                              <a:lumMod val="75000"/>
                              <a:lumOff val="25000"/>
                            </a:schemeClr>
                          </a:solidFill>
                          <a:latin typeface="Century Gothic" panose="020B0502020202020204" pitchFamily="34" charset="0"/>
                          <a:ea typeface="+mn-ea"/>
                          <a:cs typeface="Arial" panose="020B0604020202020204" pitchFamily="34" charset="0"/>
                        </a:rPr>
                        <a:t>38 (14)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675088015"/>
                  </a:ext>
                </a:extLst>
              </a:tr>
            </a:tbl>
          </a:graphicData>
        </a:graphic>
      </p:graphicFrame>
    </p:spTree>
    <p:extLst>
      <p:ext uri="{BB962C8B-B14F-4D97-AF65-F5344CB8AC3E}">
        <p14:creationId xmlns:p14="http://schemas.microsoft.com/office/powerpoint/2010/main" val="3507786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en-US" b="1" dirty="0">
                <a:solidFill>
                  <a:srgbClr val="FF7F4D"/>
                </a:solidFill>
                <a:latin typeface="Century Gothic" panose="020B0502020202020204" pitchFamily="34" charset="0"/>
              </a:rPr>
              <a:t>MARIPOSA </a:t>
            </a:r>
            <a:r>
              <a:rPr lang="en-US" dirty="0">
                <a:solidFill>
                  <a:srgbClr val="FF7F4D"/>
                </a:solidFill>
                <a:latin typeface="Century Gothic" panose="020B0502020202020204" pitchFamily="34" charset="0"/>
              </a:rPr>
              <a:t>2</a:t>
            </a:r>
            <a:endParaRPr lang="fr-FR" dirty="0"/>
          </a:p>
        </p:txBody>
      </p:sp>
      <p:sp>
        <p:nvSpPr>
          <p:cNvPr id="16" name="Espace réservé du contenu 15">
            <a:extLst>
              <a:ext uri="{FF2B5EF4-FFF2-40B4-BE49-F238E27FC236}">
                <a16:creationId xmlns="" xmlns:a16="http://schemas.microsoft.com/office/drawing/2014/main" id="{EA7CE719-7C14-5A55-96D2-56C64D46E026}"/>
              </a:ext>
            </a:extLst>
          </p:cNvPr>
          <p:cNvSpPr>
            <a:spLocks noGrp="1"/>
          </p:cNvSpPr>
          <p:nvPr>
            <p:ph sz="quarter" idx="10"/>
          </p:nvPr>
        </p:nvSpPr>
        <p:spPr>
          <a:xfrm>
            <a:off x="8773297" y="660832"/>
            <a:ext cx="3311369" cy="5374328"/>
          </a:xfrm>
        </p:spPr>
        <p:txBody>
          <a:bodyPr>
            <a:noAutofit/>
          </a:bodyPr>
          <a:lstStyle/>
          <a:p>
            <a:pPr marL="231775" indent="-231775">
              <a:spcAft>
                <a:spcPts val="600"/>
              </a:spcAft>
            </a:pPr>
            <a:r>
              <a:rPr lang="fr-FR" sz="1600" dirty="0"/>
              <a:t>Les bras contenant de l’A ont présenté des taux plus élevés d’</a:t>
            </a:r>
            <a:r>
              <a:rPr lang="fr-FR" sz="1600" dirty="0" err="1"/>
              <a:t>EIs</a:t>
            </a:r>
            <a:r>
              <a:rPr lang="fr-FR" sz="1600" dirty="0"/>
              <a:t> liés à l'</a:t>
            </a:r>
            <a:r>
              <a:rPr lang="fr-FR" sz="1600" i="1" dirty="0"/>
              <a:t>EGFR</a:t>
            </a:r>
            <a:r>
              <a:rPr lang="fr-FR" sz="1600" dirty="0"/>
              <a:t> et à </a:t>
            </a:r>
            <a:r>
              <a:rPr lang="fr-FR" sz="1600" i="1" dirty="0"/>
              <a:t>MET.</a:t>
            </a:r>
          </a:p>
          <a:p>
            <a:pPr marL="231775" indent="-231775"/>
            <a:r>
              <a:rPr lang="fr-FR" sz="1600" dirty="0"/>
              <a:t>Neutropénie et thrombocytopénie :</a:t>
            </a:r>
          </a:p>
          <a:p>
            <a:pPr marL="558800" lvl="1" indent="-231775"/>
            <a:r>
              <a:rPr lang="fr-FR" sz="1200" dirty="0">
                <a:solidFill>
                  <a:schemeClr val="tx1"/>
                </a:solidFill>
              </a:rPr>
              <a:t>Survenues principalement au cours du cycle 1</a:t>
            </a:r>
          </a:p>
          <a:p>
            <a:pPr marL="558800" lvl="1" indent="-231775"/>
            <a:r>
              <a:rPr lang="fr-FR" sz="1200" dirty="0">
                <a:solidFill>
                  <a:schemeClr val="tx1"/>
                </a:solidFill>
              </a:rPr>
              <a:t>Faibles taux de neutropénie fébrile </a:t>
            </a:r>
            <a:r>
              <a:rPr lang="fr-FR" sz="1200" dirty="0"/>
              <a:t>(</a:t>
            </a:r>
            <a:r>
              <a:rPr lang="fr-FR" sz="1200" dirty="0">
                <a:solidFill>
                  <a:srgbClr val="737078"/>
                </a:solidFill>
              </a:rPr>
              <a:t>2 %</a:t>
            </a:r>
            <a:r>
              <a:rPr lang="fr-FR" sz="1200" dirty="0"/>
              <a:t>, </a:t>
            </a:r>
            <a:r>
              <a:rPr lang="fr-FR" sz="1200" dirty="0">
                <a:solidFill>
                  <a:srgbClr val="FF7F4D"/>
                </a:solidFill>
              </a:rPr>
              <a:t>2 % </a:t>
            </a:r>
            <a:r>
              <a:rPr lang="fr-FR" sz="1200" dirty="0"/>
              <a:t>et 8 %)</a:t>
            </a:r>
          </a:p>
          <a:p>
            <a:pPr marL="558800" lvl="1" indent="-231775">
              <a:spcAft>
                <a:spcPts val="600"/>
              </a:spcAft>
            </a:pPr>
            <a:r>
              <a:rPr lang="fr-FR" sz="1200" dirty="0">
                <a:solidFill>
                  <a:schemeClr val="tx1"/>
                </a:solidFill>
              </a:rPr>
              <a:t>Faibles taux d'hémorragies de grade 3-4 </a:t>
            </a:r>
            <a:r>
              <a:rPr lang="fr-FR" sz="1200" dirty="0"/>
              <a:t>(</a:t>
            </a:r>
            <a:r>
              <a:rPr lang="fr-FR" sz="1200" dirty="0">
                <a:solidFill>
                  <a:srgbClr val="737078"/>
                </a:solidFill>
              </a:rPr>
              <a:t>0 %</a:t>
            </a:r>
            <a:r>
              <a:rPr lang="fr-FR" sz="1200" dirty="0"/>
              <a:t>, </a:t>
            </a:r>
            <a:r>
              <a:rPr lang="fr-FR" sz="1200" dirty="0">
                <a:solidFill>
                  <a:srgbClr val="FF7F4D"/>
                </a:solidFill>
              </a:rPr>
              <a:t>1 % </a:t>
            </a:r>
            <a:r>
              <a:rPr lang="fr-FR" sz="1200" dirty="0"/>
              <a:t>et 3 %)</a:t>
            </a:r>
          </a:p>
          <a:p>
            <a:pPr marL="231775" indent="-231775"/>
            <a:r>
              <a:rPr lang="fr-FR" sz="1600" dirty="0"/>
              <a:t>Le taux de MTEV est le plus élevé dans le groupe </a:t>
            </a:r>
            <a:r>
              <a:rPr lang="fr-FR" sz="1600" dirty="0" err="1"/>
              <a:t>amivantamab</a:t>
            </a:r>
            <a:r>
              <a:rPr lang="fr-FR" sz="1600" dirty="0"/>
              <a:t>-</a:t>
            </a:r>
            <a:r>
              <a:rPr lang="fr-FR" sz="1600" dirty="0" err="1"/>
              <a:t>lazertinib</a:t>
            </a:r>
            <a:r>
              <a:rPr lang="fr-FR" sz="1600" dirty="0"/>
              <a:t>-chimiothérapie.</a:t>
            </a:r>
          </a:p>
          <a:p>
            <a:pPr marL="558800" lvl="1" indent="-231775"/>
            <a:r>
              <a:rPr lang="fr-FR" sz="1200" dirty="0"/>
              <a:t>Aucun événement de grade 5</a:t>
            </a:r>
          </a:p>
          <a:p>
            <a:pPr marL="558800" lvl="1" indent="-231775">
              <a:spcAft>
                <a:spcPts val="600"/>
              </a:spcAft>
            </a:pPr>
            <a:r>
              <a:rPr lang="fr-FR" sz="1200" dirty="0"/>
              <a:t>Les taux d'interruption pour cause de MTEV étaient faibles (</a:t>
            </a:r>
            <a:r>
              <a:rPr lang="fr-FR" sz="1200" dirty="0">
                <a:solidFill>
                  <a:srgbClr val="737078"/>
                </a:solidFill>
              </a:rPr>
              <a:t>0 %</a:t>
            </a:r>
            <a:r>
              <a:rPr lang="fr-FR" sz="1200" dirty="0"/>
              <a:t>, </a:t>
            </a:r>
            <a:r>
              <a:rPr lang="fr-FR" sz="1200" dirty="0">
                <a:solidFill>
                  <a:srgbClr val="FF7F4D"/>
                </a:solidFill>
              </a:rPr>
              <a:t>1 %</a:t>
            </a:r>
            <a:r>
              <a:rPr lang="fr-FR" sz="1200" dirty="0"/>
              <a:t> et 0,4 %).</a:t>
            </a:r>
          </a:p>
          <a:p>
            <a:pPr marL="231775" indent="-231775"/>
            <a:r>
              <a:rPr lang="fr-FR" sz="1600" dirty="0"/>
              <a:t>L'incidence de l'ILD était faible dans tous les groupes (&lt; 3 %).</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a:xfrm>
            <a:off x="905631" y="520817"/>
            <a:ext cx="7137156" cy="505109"/>
          </a:xfrm>
        </p:spPr>
        <p:txBody>
          <a:bodyPr>
            <a:normAutofit/>
          </a:bodyPr>
          <a:lstStyle/>
          <a:p>
            <a:r>
              <a:rPr lang="fr-FR" sz="2000" dirty="0"/>
              <a:t>Tolérance</a:t>
            </a:r>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8" name="Tableau 7">
            <a:extLst>
              <a:ext uri="{FF2B5EF4-FFF2-40B4-BE49-F238E27FC236}">
                <a16:creationId xmlns="" xmlns:a16="http://schemas.microsoft.com/office/drawing/2014/main" id="{9AD2A453-A045-104D-3D59-ABE399A15773}"/>
              </a:ext>
            </a:extLst>
          </p:cNvPr>
          <p:cNvGraphicFramePr>
            <a:graphicFrameLocks noGrp="1"/>
          </p:cNvGraphicFramePr>
          <p:nvPr>
            <p:extLst>
              <p:ext uri="{D42A27DB-BD31-4B8C-83A1-F6EECF244321}">
                <p14:modId xmlns:p14="http://schemas.microsoft.com/office/powerpoint/2010/main" val="3015970970"/>
              </p:ext>
            </p:extLst>
          </p:nvPr>
        </p:nvGraphicFramePr>
        <p:xfrm>
          <a:off x="1072518" y="1198178"/>
          <a:ext cx="7560859" cy="4686779"/>
        </p:xfrm>
        <a:graphic>
          <a:graphicData uri="http://schemas.openxmlformats.org/drawingml/2006/table">
            <a:tbl>
              <a:tblPr firstRow="1" bandRow="1"/>
              <a:tblGrid>
                <a:gridCol w="2762443">
                  <a:extLst>
                    <a:ext uri="{9D8B030D-6E8A-4147-A177-3AD203B41FA5}">
                      <a16:colId xmlns="" xmlns:a16="http://schemas.microsoft.com/office/drawing/2014/main" val="20000"/>
                    </a:ext>
                  </a:extLst>
                </a:gridCol>
                <a:gridCol w="799736">
                  <a:extLst>
                    <a:ext uri="{9D8B030D-6E8A-4147-A177-3AD203B41FA5}">
                      <a16:colId xmlns="" xmlns:a16="http://schemas.microsoft.com/office/drawing/2014/main" val="1397038850"/>
                    </a:ext>
                  </a:extLst>
                </a:gridCol>
                <a:gridCol w="799736">
                  <a:extLst>
                    <a:ext uri="{9D8B030D-6E8A-4147-A177-3AD203B41FA5}">
                      <a16:colId xmlns="" xmlns:a16="http://schemas.microsoft.com/office/drawing/2014/main" val="2821599588"/>
                    </a:ext>
                  </a:extLst>
                </a:gridCol>
                <a:gridCol w="799736">
                  <a:extLst>
                    <a:ext uri="{9D8B030D-6E8A-4147-A177-3AD203B41FA5}">
                      <a16:colId xmlns="" xmlns:a16="http://schemas.microsoft.com/office/drawing/2014/main" val="20001"/>
                    </a:ext>
                  </a:extLst>
                </a:gridCol>
                <a:gridCol w="799736">
                  <a:extLst>
                    <a:ext uri="{9D8B030D-6E8A-4147-A177-3AD203B41FA5}">
                      <a16:colId xmlns="" xmlns:a16="http://schemas.microsoft.com/office/drawing/2014/main" val="164471965"/>
                    </a:ext>
                  </a:extLst>
                </a:gridCol>
                <a:gridCol w="799736">
                  <a:extLst>
                    <a:ext uri="{9D8B030D-6E8A-4147-A177-3AD203B41FA5}">
                      <a16:colId xmlns="" xmlns:a16="http://schemas.microsoft.com/office/drawing/2014/main" val="20002"/>
                    </a:ext>
                  </a:extLst>
                </a:gridCol>
                <a:gridCol w="799736">
                  <a:extLst>
                    <a:ext uri="{9D8B030D-6E8A-4147-A177-3AD203B41FA5}">
                      <a16:colId xmlns="" xmlns:a16="http://schemas.microsoft.com/office/drawing/2014/main" val="3834391770"/>
                    </a:ext>
                  </a:extLst>
                </a:gridCol>
              </a:tblGrid>
              <a:tr h="46903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20"/>
                        </a:lnSpc>
                        <a:spcBef>
                          <a:spcPts val="0"/>
                        </a:spcBef>
                      </a:pPr>
                      <a:r>
                        <a:rPr lang="fr-FR" sz="1050" b="1" i="0" noProof="0" dirty="0" err="1">
                          <a:solidFill>
                            <a:schemeClr val="tx2"/>
                          </a:solidFill>
                          <a:latin typeface="Century Gothic" panose="020B0502020202020204" pitchFamily="34" charset="0"/>
                          <a:cs typeface="Arial" panose="020B0604020202020204" pitchFamily="34" charset="0"/>
                        </a:rPr>
                        <a:t>EIs</a:t>
                      </a:r>
                      <a:r>
                        <a:rPr lang="fr-FR" sz="1050" b="1" i="0" noProof="0" dirty="0">
                          <a:solidFill>
                            <a:schemeClr val="tx2"/>
                          </a:solidFill>
                          <a:latin typeface="Century Gothic" panose="020B0502020202020204" pitchFamily="34" charset="0"/>
                          <a:cs typeface="Arial" panose="020B0604020202020204" pitchFamily="34" charset="0"/>
                        </a:rPr>
                        <a:t> les plus courants (≥ 25 %) par terme préféré, n (%)</a:t>
                      </a:r>
                    </a:p>
                  </a:txBody>
                  <a:tcPr marL="92467" marR="92467" marT="10234" marB="10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050" b="0" i="0" kern="1200" noProof="0" dirty="0">
                          <a:solidFill>
                            <a:schemeClr val="lt1"/>
                          </a:solidFill>
                          <a:latin typeface="Century Gothic" panose="020B0502020202020204" pitchFamily="34" charset="0"/>
                          <a:ea typeface="+mn-ea"/>
                          <a:cs typeface="Arial" panose="020B0604020202020204" pitchFamily="34" charset="0"/>
                        </a:rPr>
                        <a:t>chimiothérapie</a:t>
                      </a:r>
                      <a:br>
                        <a:rPr lang="fr-FR" sz="1050" b="0" i="0" kern="1200" noProof="0" dirty="0">
                          <a:solidFill>
                            <a:schemeClr val="lt1"/>
                          </a:solidFill>
                          <a:latin typeface="Century Gothic" panose="020B0502020202020204" pitchFamily="34" charset="0"/>
                          <a:ea typeface="+mn-ea"/>
                          <a:cs typeface="Arial" panose="020B0604020202020204" pitchFamily="34" charset="0"/>
                        </a:rPr>
                      </a:br>
                      <a:r>
                        <a:rPr lang="fr-FR" sz="1050" b="0" i="0" kern="1200" noProof="0" dirty="0">
                          <a:solidFill>
                            <a:schemeClr val="lt1"/>
                          </a:solidFill>
                          <a:latin typeface="Century Gothic" panose="020B0502020202020204" pitchFamily="34" charset="0"/>
                          <a:ea typeface="+mn-ea"/>
                          <a:cs typeface="Arial" panose="020B0604020202020204" pitchFamily="34" charset="0"/>
                        </a:rPr>
                        <a:t>(n = 243)</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050" b="0" i="0" kern="1200" noProof="0" dirty="0" err="1">
                          <a:solidFill>
                            <a:schemeClr val="lt1"/>
                          </a:solidFill>
                          <a:latin typeface="Century Gothic" panose="020B0502020202020204" pitchFamily="34" charset="0"/>
                          <a:ea typeface="+mn-ea"/>
                          <a:cs typeface="Arial" panose="020B0604020202020204" pitchFamily="34" charset="0"/>
                        </a:rPr>
                        <a:t>Amivantamab</a:t>
                      </a:r>
                      <a:r>
                        <a:rPr lang="fr-FR" sz="1050" b="0" i="0" kern="1200" noProof="0" dirty="0">
                          <a:solidFill>
                            <a:schemeClr val="lt1"/>
                          </a:solidFill>
                          <a:latin typeface="Century Gothic" panose="020B0502020202020204" pitchFamily="34" charset="0"/>
                          <a:ea typeface="+mn-ea"/>
                          <a:cs typeface="Arial" panose="020B0604020202020204" pitchFamily="34" charset="0"/>
                        </a:rPr>
                        <a:t> + chimiothérapie </a:t>
                      </a:r>
                      <a:br>
                        <a:rPr lang="fr-FR" sz="1050" b="0" i="0" kern="1200" noProof="0" dirty="0">
                          <a:solidFill>
                            <a:schemeClr val="lt1"/>
                          </a:solidFill>
                          <a:latin typeface="Century Gothic" panose="020B0502020202020204" pitchFamily="34" charset="0"/>
                          <a:ea typeface="+mn-ea"/>
                          <a:cs typeface="Arial" panose="020B0604020202020204" pitchFamily="34" charset="0"/>
                        </a:rPr>
                      </a:br>
                      <a:r>
                        <a:rPr lang="fr-FR" sz="1050" b="0" i="0" kern="1200" noProof="0" dirty="0">
                          <a:solidFill>
                            <a:schemeClr val="lt1"/>
                          </a:solidFill>
                          <a:latin typeface="Century Gothic" panose="020B0502020202020204" pitchFamily="34" charset="0"/>
                          <a:ea typeface="+mn-ea"/>
                          <a:cs typeface="Arial" panose="020B0604020202020204" pitchFamily="34" charset="0"/>
                        </a:rPr>
                        <a:t>(n = 130)</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050" b="0" i="0" kern="1200" noProof="0" dirty="0" err="1">
                          <a:solidFill>
                            <a:schemeClr val="lt1"/>
                          </a:solidFill>
                          <a:latin typeface="Century Gothic" panose="020B0502020202020204" pitchFamily="34" charset="0"/>
                          <a:ea typeface="+mn-ea"/>
                          <a:cs typeface="Arial" panose="020B0604020202020204" pitchFamily="34" charset="0"/>
                        </a:rPr>
                        <a:t>Amivantamab</a:t>
                      </a:r>
                      <a:r>
                        <a:rPr lang="fr-FR" sz="1050" b="0" i="0" kern="1200" noProof="0" dirty="0">
                          <a:solidFill>
                            <a:schemeClr val="lt1"/>
                          </a:solidFill>
                          <a:latin typeface="Century Gothic" panose="020B0502020202020204" pitchFamily="34" charset="0"/>
                          <a:ea typeface="+mn-ea"/>
                          <a:cs typeface="Arial" panose="020B0604020202020204" pitchFamily="34" charset="0"/>
                        </a:rPr>
                        <a:t> + </a:t>
                      </a:r>
                      <a:r>
                        <a:rPr lang="fr-FR" sz="1050" b="0" i="0" kern="1200" noProof="0" dirty="0" err="1">
                          <a:solidFill>
                            <a:schemeClr val="lt1"/>
                          </a:solidFill>
                          <a:latin typeface="Century Gothic" panose="020B0502020202020204" pitchFamily="34" charset="0"/>
                          <a:ea typeface="+mn-ea"/>
                          <a:cs typeface="Arial" panose="020B0604020202020204" pitchFamily="34" charset="0"/>
                        </a:rPr>
                        <a:t>Lazertinib</a:t>
                      </a:r>
                      <a:r>
                        <a:rPr lang="fr-FR" sz="1050" b="0" i="0" kern="1200" noProof="0" dirty="0">
                          <a:solidFill>
                            <a:schemeClr val="lt1"/>
                          </a:solidFill>
                          <a:latin typeface="Century Gothic" panose="020B0502020202020204" pitchFamily="34" charset="0"/>
                          <a:ea typeface="+mn-ea"/>
                          <a:cs typeface="Arial" panose="020B0604020202020204" pitchFamily="34" charset="0"/>
                        </a:rPr>
                        <a:t> + chimiothérapie (n = 263)</a:t>
                      </a:r>
                    </a:p>
                  </a:txBody>
                  <a:tcPr marL="36000" marR="36000" marT="10234" marB="10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212865">
                <a:tc>
                  <a:txBody>
                    <a:bodyPr/>
                    <a:lstStyle/>
                    <a:p>
                      <a:pPr algn="l">
                        <a:lnSpc>
                          <a:spcPts val="1120"/>
                        </a:lnSpc>
                        <a:spcBef>
                          <a:spcPts val="0"/>
                        </a:spcBef>
                      </a:pPr>
                      <a:endParaRPr lang="fr-FR" sz="1050" b="1" i="0" noProof="0" dirty="0">
                        <a:solidFill>
                          <a:schemeClr val="tx2"/>
                        </a:solidFill>
                        <a:latin typeface="Century Gothic" panose="020B0502020202020204" pitchFamily="34" charset="0"/>
                        <a:cs typeface="Arial" panose="020B0604020202020204" pitchFamily="34" charset="0"/>
                      </a:endParaRPr>
                    </a:p>
                  </a:txBody>
                  <a:tcPr marL="92467" marR="92467" marT="10234" marB="10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dirty="0">
                          <a:solidFill>
                            <a:schemeClr val="lt1"/>
                          </a:solidFill>
                          <a:latin typeface="Century Gothic" panose="020B0502020202020204" pitchFamily="34" charset="0"/>
                          <a:ea typeface="+mn-ea"/>
                          <a:cs typeface="Arial" panose="020B0604020202020204" pitchFamily="34" charset="0"/>
                        </a:rPr>
                        <a:t>Tous grades</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a:solidFill>
                            <a:schemeClr val="lt1"/>
                          </a:solidFill>
                          <a:latin typeface="Century Gothic" panose="020B0502020202020204" pitchFamily="34" charset="0"/>
                          <a:ea typeface="+mn-ea"/>
                          <a:cs typeface="Arial" panose="020B0604020202020204" pitchFamily="34" charset="0"/>
                        </a:rPr>
                        <a:t>Grade ≥ 3</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dirty="0">
                          <a:solidFill>
                            <a:schemeClr val="lt1"/>
                          </a:solidFill>
                          <a:latin typeface="Century Gothic" panose="020B0502020202020204" pitchFamily="34" charset="0"/>
                          <a:ea typeface="+mn-ea"/>
                          <a:cs typeface="Arial" panose="020B0604020202020204" pitchFamily="34" charset="0"/>
                        </a:rPr>
                        <a:t>Tous grades</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dirty="0">
                          <a:solidFill>
                            <a:schemeClr val="lt1"/>
                          </a:solidFill>
                          <a:latin typeface="Century Gothic" panose="020B0502020202020204" pitchFamily="34" charset="0"/>
                          <a:ea typeface="+mn-ea"/>
                          <a:cs typeface="Arial" panose="020B0604020202020204" pitchFamily="34" charset="0"/>
                        </a:rPr>
                        <a:t>Grade ≥ 3</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7F4D"/>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dirty="0">
                          <a:solidFill>
                            <a:schemeClr val="lt1"/>
                          </a:solidFill>
                          <a:latin typeface="Century Gothic" panose="020B0502020202020204" pitchFamily="34" charset="0"/>
                          <a:ea typeface="+mn-ea"/>
                          <a:cs typeface="Arial" panose="020B0604020202020204" pitchFamily="34" charset="0"/>
                        </a:rPr>
                        <a:t>Tous grades</a:t>
                      </a:r>
                    </a:p>
                  </a:txBody>
                  <a:tcPr marL="36000" marR="36000" marT="10234" marB="10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900" b="0" i="0" kern="1200" noProof="0">
                          <a:solidFill>
                            <a:schemeClr val="lt1"/>
                          </a:solidFill>
                          <a:latin typeface="Century Gothic" panose="020B0502020202020204" pitchFamily="34" charset="0"/>
                          <a:ea typeface="+mn-ea"/>
                          <a:cs typeface="Arial" panose="020B0604020202020204" pitchFamily="34" charset="0"/>
                        </a:rPr>
                        <a:t>Grade ≥ 3</a:t>
                      </a:r>
                    </a:p>
                  </a:txBody>
                  <a:tcPr marL="36000" marR="36000" marT="10234" marB="10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3148495972"/>
                  </a:ext>
                </a:extLst>
              </a:tr>
              <a:tr h="7252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120"/>
                        </a:lnSpc>
                        <a:spcBef>
                          <a:spcPts val="0"/>
                        </a:spcBef>
                      </a:pPr>
                      <a:r>
                        <a:rPr lang="fr-FR" sz="1050" b="1" i="0" noProof="0" dirty="0">
                          <a:solidFill>
                            <a:schemeClr val="tx2"/>
                          </a:solidFill>
                          <a:latin typeface="Century Gothic" panose="020B0502020202020204" pitchFamily="34" charset="0"/>
                          <a:cs typeface="Arial" panose="020B0604020202020204" pitchFamily="34" charset="0"/>
                        </a:rPr>
                        <a:t>Relié à l'inhibition de EGFR</a:t>
                      </a:r>
                    </a:p>
                    <a:p>
                      <a:pPr marL="184150" indent="0" algn="l">
                        <a:lnSpc>
                          <a:spcPts val="1120"/>
                        </a:lnSpc>
                        <a:spcBef>
                          <a:spcPts val="0"/>
                        </a:spcBef>
                        <a:tabLst/>
                      </a:pPr>
                      <a:r>
                        <a:rPr lang="fr-FR" sz="1050" b="0" i="0" noProof="0" dirty="0" err="1">
                          <a:solidFill>
                            <a:schemeClr val="tx2"/>
                          </a:solidFill>
                          <a:latin typeface="Century Gothic" panose="020B0502020202020204" pitchFamily="34" charset="0"/>
                          <a:cs typeface="Arial" panose="020B0604020202020204" pitchFamily="34" charset="0"/>
                        </a:rPr>
                        <a:t>Paronychie</a:t>
                      </a:r>
                      <a:endParaRPr lang="fr-FR" sz="1050" b="0" i="0" noProof="0" dirty="0">
                        <a:solidFill>
                          <a:schemeClr val="tx2"/>
                        </a:solidFill>
                        <a:latin typeface="Century Gothic" panose="020B0502020202020204" pitchFamily="34" charset="0"/>
                        <a:cs typeface="Arial" panose="020B0604020202020204" pitchFamily="34" charset="0"/>
                      </a:endParaRPr>
                    </a:p>
                    <a:p>
                      <a:pPr marL="184150" indent="0" algn="l">
                        <a:lnSpc>
                          <a:spcPts val="1120"/>
                        </a:lnSpc>
                        <a:spcBef>
                          <a:spcPts val="0"/>
                        </a:spcBef>
                        <a:tabLst/>
                      </a:pPr>
                      <a:r>
                        <a:rPr lang="fr-FR" sz="1050" b="0" i="0" noProof="0" dirty="0">
                          <a:solidFill>
                            <a:schemeClr val="tx2"/>
                          </a:solidFill>
                          <a:latin typeface="Century Gothic" panose="020B0502020202020204" pitchFamily="34" charset="0"/>
                          <a:cs typeface="Arial" panose="020B0604020202020204" pitchFamily="34" charset="0"/>
                        </a:rPr>
                        <a:t>Rash</a:t>
                      </a:r>
                    </a:p>
                    <a:p>
                      <a:pPr marL="184150" indent="0" algn="l">
                        <a:lnSpc>
                          <a:spcPts val="1120"/>
                        </a:lnSpc>
                        <a:spcBef>
                          <a:spcPts val="0"/>
                        </a:spcBef>
                        <a:tabLst/>
                      </a:pPr>
                      <a:r>
                        <a:rPr lang="fr-FR" sz="1050" b="0" i="0" noProof="0" dirty="0">
                          <a:solidFill>
                            <a:schemeClr val="tx2"/>
                          </a:solidFill>
                          <a:latin typeface="Century Gothic" panose="020B0502020202020204" pitchFamily="34" charset="0"/>
                          <a:cs typeface="Arial" panose="020B0604020202020204" pitchFamily="34" charset="0"/>
                        </a:rPr>
                        <a:t>Stomatite</a:t>
                      </a:r>
                    </a:p>
                    <a:p>
                      <a:pPr marL="184150" indent="0" algn="l">
                        <a:lnSpc>
                          <a:spcPts val="1120"/>
                        </a:lnSpc>
                        <a:spcBef>
                          <a:spcPts val="0"/>
                        </a:spcBef>
                        <a:tabLst/>
                      </a:pPr>
                      <a:r>
                        <a:rPr lang="fr-FR" sz="1050" b="0" i="0" noProof="0" dirty="0" err="1">
                          <a:solidFill>
                            <a:schemeClr val="tx2"/>
                          </a:solidFill>
                          <a:latin typeface="Century Gothic" panose="020B0502020202020204" pitchFamily="34" charset="0"/>
                          <a:cs typeface="Arial" panose="020B0604020202020204" pitchFamily="34" charset="0"/>
                        </a:rPr>
                        <a:t>Diarrhhée</a:t>
                      </a:r>
                      <a:endParaRPr lang="fr-FR" sz="1050" b="0" i="0" noProof="0" dirty="0">
                        <a:solidFill>
                          <a:schemeClr val="tx2"/>
                        </a:solidFill>
                        <a:latin typeface="Century Gothic" panose="020B0502020202020204" pitchFamily="34" charset="0"/>
                        <a:cs typeface="Arial" panose="020B0604020202020204" pitchFamily="34" charset="0"/>
                      </a:endParaRPr>
                    </a:p>
                  </a:txBody>
                  <a:tcPr marL="81910" marR="27304" marT="10234" marB="10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chemeClr val="tx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1 (0,4)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12 (5)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21 (9)</a:t>
                      </a: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tx2"/>
                          </a:solidFill>
                          <a:latin typeface="Century Gothic" panose="020B0502020202020204" pitchFamily="34" charset="0"/>
                          <a:ea typeface="+mn-ea"/>
                          <a:cs typeface="Arial" panose="020B0604020202020204" pitchFamily="34" charset="0"/>
                        </a:rPr>
                        <a:t>16 (7)</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chemeClr val="tx2"/>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0</a:t>
                      </a: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tx2"/>
                          </a:solidFill>
                          <a:latin typeface="Century Gothic" panose="020B0502020202020204" pitchFamily="34" charset="0"/>
                          <a:ea typeface="+mn-ea"/>
                          <a:cs typeface="Arial" panose="020B0604020202020204" pitchFamily="34" charset="0"/>
                        </a:rPr>
                        <a:t>1 (0,4)</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48 (37)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56 (43)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41 (32)</a:t>
                      </a: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18 (14)</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rgbClr val="FF7F4D"/>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3 (2)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8 (6)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1 (1)</a:t>
                      </a:r>
                    </a:p>
                    <a:p>
                      <a:pPr marL="0" indent="0" algn="ctr" defTabSz="609585" rtl="0" eaLnBrk="1" latinLnBrk="0" hangingPunct="1">
                        <a:lnSpc>
                          <a:spcPts val="1120"/>
                        </a:lnSpc>
                        <a:spcBef>
                          <a:spcPts val="0"/>
                        </a:spcBef>
                        <a:tabLst>
                          <a:tab pos="452438" algn="l"/>
                          <a:tab pos="722313" algn="l"/>
                        </a:tabLst>
                      </a:pPr>
                      <a:r>
                        <a:rPr lang="fr-FR" sz="1050" b="1" i="0" kern="1200" noProof="0">
                          <a:solidFill>
                            <a:srgbClr val="FF7F4D"/>
                          </a:solidFill>
                          <a:latin typeface="Century Gothic" panose="020B0502020202020204" pitchFamily="34" charset="0"/>
                          <a:ea typeface="+mn-ea"/>
                          <a:cs typeface="Arial" panose="020B0604020202020204" pitchFamily="34" charset="0"/>
                        </a:rPr>
                        <a:t>1 (1)</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133 (51)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126 (48)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120 (46)</a:t>
                      </a: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68 (26)</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11 (4)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17 (6)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24 (9)</a:t>
                      </a: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10 (4)</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4690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fr-FR" sz="1050" b="1" i="0" noProof="0" dirty="0">
                          <a:solidFill>
                            <a:schemeClr val="tx2"/>
                          </a:solidFill>
                          <a:latin typeface="Century Gothic" panose="020B0502020202020204" pitchFamily="34" charset="0"/>
                        </a:rPr>
                        <a:t>Relié à l’inhibition de MET</a:t>
                      </a:r>
                    </a:p>
                    <a:p>
                      <a:pPr marL="184150" indent="0">
                        <a:lnSpc>
                          <a:spcPts val="1120"/>
                        </a:lnSpc>
                        <a:tabLst/>
                      </a:pPr>
                      <a:r>
                        <a:rPr lang="fr-FR" sz="1050" b="0" i="0" noProof="0" dirty="0">
                          <a:solidFill>
                            <a:schemeClr val="tx2"/>
                          </a:solidFill>
                          <a:latin typeface="Century Gothic" panose="020B0502020202020204" pitchFamily="34" charset="0"/>
                        </a:rPr>
                        <a:t>Hypo-albuminémie</a:t>
                      </a:r>
                    </a:p>
                    <a:p>
                      <a:pPr marL="184150" indent="0">
                        <a:lnSpc>
                          <a:spcPts val="1120"/>
                        </a:lnSpc>
                        <a:tabLst/>
                      </a:pPr>
                      <a:r>
                        <a:rPr lang="fr-FR" sz="1050" b="0" i="0" noProof="0" dirty="0">
                          <a:solidFill>
                            <a:schemeClr val="tx2"/>
                          </a:solidFill>
                          <a:latin typeface="Century Gothic" panose="020B0502020202020204" pitchFamily="34" charset="0"/>
                        </a:rPr>
                        <a:t>Œdème Périphérique</a:t>
                      </a:r>
                    </a:p>
                  </a:txBody>
                  <a:tcPr marL="81910" marR="27304" marT="10234" marB="10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21 (9)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15 (6)</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1 (0,4)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0</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29 (22)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42 (32)</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rgbClr val="FF7F4D"/>
                          </a:solidFill>
                          <a:latin typeface="Century Gothic" panose="020B0502020202020204" pitchFamily="34" charset="0"/>
                          <a:ea typeface="+mn-ea"/>
                          <a:cs typeface="Arial" panose="020B0604020202020204" pitchFamily="34" charset="0"/>
                        </a:rPr>
                        <a:t>3 (2)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2 (2)</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104 (40)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85 (32)</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12 (5)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 (0,4)</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72520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fr-FR" sz="1050" b="1" i="0" noProof="0" dirty="0">
                          <a:solidFill>
                            <a:schemeClr val="tx2"/>
                          </a:solidFill>
                          <a:latin typeface="Century Gothic" panose="020B0502020202020204" pitchFamily="34" charset="0"/>
                        </a:rPr>
                        <a:t>Relié à la chimiothérapie</a:t>
                      </a:r>
                    </a:p>
                    <a:p>
                      <a:pPr marL="184150" indent="0">
                        <a:lnSpc>
                          <a:spcPts val="1120"/>
                        </a:lnSpc>
                        <a:tabLst/>
                      </a:pPr>
                      <a:r>
                        <a:rPr lang="fr-FR" sz="1050" b="0" i="0" noProof="0" dirty="0">
                          <a:solidFill>
                            <a:schemeClr val="tx2"/>
                          </a:solidFill>
                          <a:latin typeface="Century Gothic" panose="020B0502020202020204" pitchFamily="34" charset="0"/>
                        </a:rPr>
                        <a:t>Neutropénie</a:t>
                      </a:r>
                    </a:p>
                    <a:p>
                      <a:pPr marL="184150" indent="0">
                        <a:lnSpc>
                          <a:spcPts val="1120"/>
                        </a:lnSpc>
                        <a:tabLst/>
                      </a:pPr>
                      <a:r>
                        <a:rPr lang="fr-FR" sz="1050" b="0" i="0" noProof="0" dirty="0">
                          <a:solidFill>
                            <a:schemeClr val="tx2"/>
                          </a:solidFill>
                          <a:latin typeface="Century Gothic" panose="020B0502020202020204" pitchFamily="34" charset="0"/>
                        </a:rPr>
                        <a:t>Thrombopénie</a:t>
                      </a:r>
                    </a:p>
                    <a:p>
                      <a:pPr marL="184150" indent="0">
                        <a:lnSpc>
                          <a:spcPts val="1120"/>
                        </a:lnSpc>
                        <a:tabLst/>
                      </a:pPr>
                      <a:r>
                        <a:rPr lang="fr-FR" sz="1050" b="0" i="0" noProof="0" dirty="0">
                          <a:solidFill>
                            <a:schemeClr val="tx2"/>
                          </a:solidFill>
                          <a:latin typeface="Century Gothic" panose="020B0502020202020204" pitchFamily="34" charset="0"/>
                        </a:rPr>
                        <a:t>Anémie</a:t>
                      </a:r>
                    </a:p>
                    <a:p>
                      <a:pPr marL="184150" indent="0">
                        <a:lnSpc>
                          <a:spcPts val="1120"/>
                        </a:lnSpc>
                        <a:tabLst/>
                      </a:pPr>
                      <a:r>
                        <a:rPr lang="fr-FR" sz="1050" b="0" i="0" noProof="0" dirty="0">
                          <a:solidFill>
                            <a:schemeClr val="tx2"/>
                          </a:solidFill>
                          <a:latin typeface="Century Gothic" panose="020B0502020202020204" pitchFamily="34" charset="0"/>
                        </a:rPr>
                        <a:t>Leucopénie</a:t>
                      </a:r>
                    </a:p>
                  </a:txBody>
                  <a:tcPr marL="81910" marR="27304" marT="10234" marB="10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101 (42)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72 (30)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97 (40)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68 (28)</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tx2"/>
                          </a:solidFill>
                          <a:latin typeface="Century Gothic" panose="020B0502020202020204" pitchFamily="34" charset="0"/>
                          <a:ea typeface="+mn-ea"/>
                          <a:cs typeface="Arial" panose="020B0604020202020204" pitchFamily="34" charset="0"/>
                        </a:rPr>
                        <a:t>52 (21)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22 (9)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23 (9)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tx2"/>
                          </a:solidFill>
                          <a:latin typeface="Century Gothic" panose="020B0502020202020204" pitchFamily="34" charset="0"/>
                          <a:ea typeface="+mn-ea"/>
                          <a:cs typeface="Arial" panose="020B0604020202020204" pitchFamily="34" charset="0"/>
                        </a:rPr>
                        <a:t>23 (9)</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74 (57)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57 (44)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51 (39)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37 (28)</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59 (45)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19 (15)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15 (12)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26 (20)</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181 (69)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158 (60)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141 (54)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106 (40)</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144 (55)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96 (37)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48 (18)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71 (27)</a:t>
                      </a:r>
                    </a:p>
                  </a:txBody>
                  <a:tcPr marL="36000" marR="36000" marT="10234" marB="10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137808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20"/>
                        </a:lnSpc>
                      </a:pPr>
                      <a:r>
                        <a:rPr lang="fr-FR" sz="1050" b="1" i="0" noProof="0" dirty="0">
                          <a:solidFill>
                            <a:schemeClr val="tx2"/>
                          </a:solidFill>
                          <a:latin typeface="Century Gothic" panose="020B0502020202020204" pitchFamily="34" charset="0"/>
                        </a:rPr>
                        <a:t>Autres</a:t>
                      </a:r>
                    </a:p>
                    <a:p>
                      <a:pPr marL="184150" indent="0">
                        <a:lnSpc>
                          <a:spcPts val="1120"/>
                        </a:lnSpc>
                        <a:tabLst/>
                      </a:pPr>
                      <a:r>
                        <a:rPr lang="fr-FR" sz="1050" b="0" i="0" noProof="0" dirty="0">
                          <a:solidFill>
                            <a:schemeClr val="tx2"/>
                          </a:solidFill>
                          <a:latin typeface="Century Gothic" panose="020B0502020202020204" pitchFamily="34" charset="0"/>
                        </a:rPr>
                        <a:t>Réaction liée à la perfusion</a:t>
                      </a:r>
                    </a:p>
                    <a:p>
                      <a:pPr marL="184150" indent="0">
                        <a:lnSpc>
                          <a:spcPts val="1120"/>
                        </a:lnSpc>
                        <a:tabLst/>
                      </a:pPr>
                      <a:r>
                        <a:rPr lang="fr-FR" sz="1050" b="0" i="0" noProof="0" dirty="0">
                          <a:solidFill>
                            <a:schemeClr val="tx2"/>
                          </a:solidFill>
                          <a:latin typeface="Century Gothic" panose="020B0502020202020204" pitchFamily="34" charset="0"/>
                        </a:rPr>
                        <a:t>Nausée</a:t>
                      </a:r>
                    </a:p>
                    <a:p>
                      <a:pPr marL="184150" indent="0">
                        <a:lnSpc>
                          <a:spcPts val="1120"/>
                        </a:lnSpc>
                        <a:tabLst/>
                      </a:pPr>
                      <a:r>
                        <a:rPr lang="fr-FR" sz="1050" b="0" i="0" noProof="0" dirty="0">
                          <a:solidFill>
                            <a:schemeClr val="tx2"/>
                          </a:solidFill>
                          <a:latin typeface="Century Gothic" panose="020B0502020202020204" pitchFamily="34" charset="0"/>
                        </a:rPr>
                        <a:t>Constipation</a:t>
                      </a:r>
                    </a:p>
                    <a:p>
                      <a:pPr marL="184150" indent="0">
                        <a:lnSpc>
                          <a:spcPts val="1120"/>
                        </a:lnSpc>
                        <a:tabLst/>
                      </a:pPr>
                      <a:r>
                        <a:rPr lang="fr-FR" sz="1050" b="0" i="0" noProof="0" dirty="0">
                          <a:solidFill>
                            <a:schemeClr val="tx2"/>
                          </a:solidFill>
                          <a:latin typeface="Century Gothic" panose="020B0502020202020204" pitchFamily="34" charset="0"/>
                        </a:rPr>
                        <a:t>Perte d’appétit</a:t>
                      </a:r>
                    </a:p>
                    <a:p>
                      <a:pPr marL="184150" indent="0">
                        <a:lnSpc>
                          <a:spcPts val="1120"/>
                        </a:lnSpc>
                        <a:tabLst/>
                      </a:pPr>
                      <a:r>
                        <a:rPr lang="fr-FR" sz="1050" b="0" i="0" noProof="0" dirty="0">
                          <a:solidFill>
                            <a:schemeClr val="tx2"/>
                          </a:solidFill>
                          <a:latin typeface="Century Gothic" panose="020B0502020202020204" pitchFamily="34" charset="0"/>
                        </a:rPr>
                        <a:t>Vomissement</a:t>
                      </a:r>
                    </a:p>
                    <a:p>
                      <a:pPr marL="184150" indent="0">
                        <a:lnSpc>
                          <a:spcPts val="1120"/>
                        </a:lnSpc>
                        <a:tabLst/>
                      </a:pPr>
                      <a:r>
                        <a:rPr lang="fr-FR" sz="1050" b="0" i="0" noProof="0" dirty="0">
                          <a:solidFill>
                            <a:schemeClr val="tx2"/>
                          </a:solidFill>
                          <a:latin typeface="Century Gothic" panose="020B0502020202020204" pitchFamily="34" charset="0"/>
                        </a:rPr>
                        <a:t>Fatigue</a:t>
                      </a:r>
                    </a:p>
                    <a:p>
                      <a:pPr marL="184150" indent="0">
                        <a:lnSpc>
                          <a:spcPts val="1120"/>
                        </a:lnSpc>
                        <a:tabLst/>
                      </a:pPr>
                      <a:r>
                        <a:rPr lang="fr-FR" sz="1050" b="0" i="0" noProof="0" dirty="0">
                          <a:solidFill>
                            <a:schemeClr val="tx2"/>
                          </a:solidFill>
                          <a:latin typeface="Century Gothic" panose="020B0502020202020204" pitchFamily="34" charset="0"/>
                        </a:rPr>
                        <a:t>Asthénie</a:t>
                      </a:r>
                    </a:p>
                    <a:p>
                      <a:pPr marL="184150" indent="0">
                        <a:lnSpc>
                          <a:spcPts val="1120"/>
                        </a:lnSpc>
                        <a:tabLst/>
                      </a:pPr>
                      <a:r>
                        <a:rPr lang="fr-FR" sz="1050" b="0" i="0" noProof="0" dirty="0">
                          <a:solidFill>
                            <a:schemeClr val="tx2"/>
                          </a:solidFill>
                          <a:latin typeface="Century Gothic" panose="020B0502020202020204" pitchFamily="34" charset="0"/>
                        </a:rPr>
                        <a:t>Elévation ALAT</a:t>
                      </a:r>
                    </a:p>
                  </a:txBody>
                  <a:tcPr marL="81910" marR="27304" marT="10234" marB="10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1 (0,4)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90 (37)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72 (30)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51 (21)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42 (17)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47 (19)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40 (16)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67 (28)</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3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1 (0,4)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4 (2)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5 (2)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10 (4)</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76 (58)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58 (45)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50 (38)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40 (31)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32 (25)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36 (28)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34 (26)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26 (20)</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7 (5)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4 (3)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7 (5)</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148 (56)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131 (50)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96 (37)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85 (32)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76 (29)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69 (26)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67 (25)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55 (21)</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9 (3)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16 (6)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3 (1)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7 (3)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10 (4)</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15 (6)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14 (5)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accent2">
                              <a:lumMod val="75000"/>
                              <a:lumOff val="25000"/>
                            </a:schemeClr>
                          </a:solidFill>
                          <a:latin typeface="Century Gothic" panose="020B0502020202020204" pitchFamily="34" charset="0"/>
                          <a:ea typeface="+mn-ea"/>
                          <a:cs typeface="Arial" panose="020B0604020202020204" pitchFamily="34" charset="0"/>
                        </a:rPr>
                        <a:t>14 (5)</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597119">
                <a:tc>
                  <a:txBody>
                    <a:bodyPr/>
                    <a:lstStyle/>
                    <a:p>
                      <a:pPr>
                        <a:lnSpc>
                          <a:spcPts val="1120"/>
                        </a:lnSpc>
                      </a:pPr>
                      <a:r>
                        <a:rPr lang="fr-FR" sz="1050" b="1" i="0" noProof="0" dirty="0" err="1">
                          <a:solidFill>
                            <a:schemeClr val="tx2"/>
                          </a:solidFill>
                          <a:latin typeface="Century Gothic" panose="020B0502020202020204" pitchFamily="34" charset="0"/>
                        </a:rPr>
                        <a:t>AESIs</a:t>
                      </a:r>
                      <a:r>
                        <a:rPr lang="fr-FR" sz="1050" b="1" i="0" noProof="0" dirty="0">
                          <a:solidFill>
                            <a:schemeClr val="tx2"/>
                          </a:solidFill>
                          <a:latin typeface="Century Gothic" panose="020B0502020202020204" pitchFamily="34" charset="0"/>
                        </a:rPr>
                        <a:t> par groupe, n (%)</a:t>
                      </a:r>
                    </a:p>
                    <a:p>
                      <a:pPr marL="184150" indent="0">
                        <a:lnSpc>
                          <a:spcPts val="1120"/>
                        </a:lnSpc>
                        <a:tabLst/>
                      </a:pPr>
                      <a:r>
                        <a:rPr lang="fr-FR" sz="1050" b="0" i="0" noProof="0" dirty="0">
                          <a:solidFill>
                            <a:schemeClr val="tx2"/>
                          </a:solidFill>
                          <a:latin typeface="Century Gothic" panose="020B0502020202020204" pitchFamily="34" charset="0"/>
                        </a:rPr>
                        <a:t>Rash</a:t>
                      </a:r>
                    </a:p>
                    <a:p>
                      <a:pPr marL="184150" indent="0">
                        <a:lnSpc>
                          <a:spcPts val="1120"/>
                        </a:lnSpc>
                        <a:tabLst/>
                      </a:pPr>
                      <a:r>
                        <a:rPr lang="fr-FR" sz="1050" b="0" i="0" noProof="0" dirty="0">
                          <a:solidFill>
                            <a:schemeClr val="tx2"/>
                          </a:solidFill>
                          <a:latin typeface="Century Gothic" panose="020B0502020202020204" pitchFamily="34" charset="0"/>
                        </a:rPr>
                        <a:t>MVTE</a:t>
                      </a:r>
                    </a:p>
                    <a:p>
                      <a:pPr marL="184150" indent="0">
                        <a:lnSpc>
                          <a:spcPts val="1120"/>
                        </a:lnSpc>
                        <a:tabLst/>
                      </a:pPr>
                      <a:r>
                        <a:rPr lang="fr-FR" sz="1050" b="0" i="0" noProof="0" dirty="0">
                          <a:solidFill>
                            <a:schemeClr val="tx2"/>
                          </a:solidFill>
                          <a:latin typeface="Century Gothic" panose="020B0502020202020204" pitchFamily="34" charset="0"/>
                        </a:rPr>
                        <a:t>ILD</a:t>
                      </a:r>
                    </a:p>
                  </a:txBody>
                  <a:tcPr marL="81910" marR="27304" marT="10234" marB="10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30 (12)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11 (5)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0</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7 (3)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chemeClr val="tx2"/>
                          </a:solidFill>
                          <a:latin typeface="Century Gothic" panose="020B0502020202020204" pitchFamily="34" charset="0"/>
                          <a:ea typeface="+mn-ea"/>
                          <a:cs typeface="Arial" panose="020B0604020202020204" pitchFamily="34" charset="0"/>
                        </a:rPr>
                        <a:t>0</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a:solidFill>
                            <a:srgbClr val="FF7F4D"/>
                          </a:solidFill>
                          <a:latin typeface="Century Gothic" panose="020B0502020202020204" pitchFamily="34" charset="0"/>
                          <a:ea typeface="+mn-ea"/>
                          <a:cs typeface="Arial" panose="020B0604020202020204" pitchFamily="34" charset="0"/>
                        </a:rPr>
                        <a:t>92 (71)</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13 (10)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a:solidFill>
                            <a:srgbClr val="FF7F4D"/>
                          </a:solidFill>
                          <a:latin typeface="Century Gothic" panose="020B0502020202020204" pitchFamily="34" charset="0"/>
                          <a:ea typeface="+mn-ea"/>
                          <a:cs typeface="Arial" panose="020B0604020202020204" pitchFamily="34" charset="0"/>
                        </a:rPr>
                        <a:t>2 (2)</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rgbClr val="FF7F4D"/>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rgbClr val="FF7F4D"/>
                          </a:solidFill>
                          <a:latin typeface="Century Gothic" panose="020B0502020202020204" pitchFamily="34" charset="0"/>
                          <a:ea typeface="+mn-ea"/>
                          <a:cs typeface="Arial" panose="020B0604020202020204" pitchFamily="34" charset="0"/>
                        </a:rPr>
                        <a:t>13 (10)</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3 (2)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rgbClr val="FF7F4D"/>
                          </a:solidFill>
                          <a:latin typeface="Century Gothic" panose="020B0502020202020204" pitchFamily="34" charset="0"/>
                          <a:ea typeface="+mn-ea"/>
                          <a:cs typeface="Arial" panose="020B0604020202020204" pitchFamily="34" charset="0"/>
                        </a:rPr>
                        <a:t>1 (1)</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197 (75)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58 (22)</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7 (3)</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ts val="1120"/>
                        </a:lnSpc>
                        <a:spcBef>
                          <a:spcPts val="0"/>
                        </a:spcBef>
                        <a:tabLst>
                          <a:tab pos="452438" algn="l"/>
                          <a:tab pos="722313" algn="l"/>
                        </a:tabLst>
                      </a:pPr>
                      <a:endPar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ts val="1120"/>
                        </a:lnSpc>
                        <a:spcBef>
                          <a:spcPts val="0"/>
                        </a:spcBef>
                        <a:tabLst>
                          <a:tab pos="452438" algn="l"/>
                          <a:tab pos="722313" algn="l"/>
                        </a:tabLst>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40 (15)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17 (6)</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050" b="1" i="0" kern="1200" noProof="0" dirty="0">
                          <a:solidFill>
                            <a:schemeClr val="accent2">
                              <a:lumMod val="75000"/>
                              <a:lumOff val="25000"/>
                            </a:schemeClr>
                          </a:solidFill>
                          <a:latin typeface="Century Gothic" panose="020B0502020202020204" pitchFamily="34" charset="0"/>
                          <a:ea typeface="+mn-ea"/>
                          <a:cs typeface="Arial" panose="020B0604020202020204" pitchFamily="34" charset="0"/>
                        </a:rPr>
                        <a:t>5 (2)</a:t>
                      </a:r>
                    </a:p>
                  </a:txBody>
                  <a:tcPr marL="36000" marR="36000" marT="10234" marB="10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620798600"/>
                  </a:ext>
                </a:extLst>
              </a:tr>
            </a:tbl>
          </a:graphicData>
        </a:graphic>
      </p:graphicFrame>
      <p:sp>
        <p:nvSpPr>
          <p:cNvPr id="9" name="Rectangle 8">
            <a:extLst>
              <a:ext uri="{FF2B5EF4-FFF2-40B4-BE49-F238E27FC236}">
                <a16:creationId xmlns="" xmlns:a16="http://schemas.microsoft.com/office/drawing/2014/main" id="{27D6DE11-3F2A-7FF3-3697-563A06D63F2A}"/>
              </a:ext>
            </a:extLst>
          </p:cNvPr>
          <p:cNvSpPr/>
          <p:nvPr/>
        </p:nvSpPr>
        <p:spPr>
          <a:xfrm>
            <a:off x="3828535" y="3287833"/>
            <a:ext cx="4790209" cy="322118"/>
          </a:xfrm>
          <a:prstGeom prst="rect">
            <a:avLst/>
          </a:prstGeom>
          <a:noFill/>
          <a:ln w="25400">
            <a:solidFill>
              <a:schemeClr val="accent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451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45446A69-A0A0-4891-50E3-8C19B5DEF522}"/>
              </a:ext>
            </a:extLst>
          </p:cNvPr>
          <p:cNvSpPr>
            <a:spLocks noGrp="1"/>
          </p:cNvSpPr>
          <p:nvPr>
            <p:ph type="title"/>
          </p:nvPr>
        </p:nvSpPr>
        <p:spPr/>
        <p:txBody>
          <a:bodyPr/>
          <a:lstStyle/>
          <a:p>
            <a:r>
              <a:rPr lang="en-US" dirty="0"/>
              <a:t>Etude MARIPOSA 2</a:t>
            </a:r>
            <a:endParaRPr lang="fr-FR" dirty="0"/>
          </a:p>
        </p:txBody>
      </p:sp>
      <p:sp>
        <p:nvSpPr>
          <p:cNvPr id="9" name="Espace réservé du contenu 8">
            <a:extLst>
              <a:ext uri="{FF2B5EF4-FFF2-40B4-BE49-F238E27FC236}">
                <a16:creationId xmlns="" xmlns:a16="http://schemas.microsoft.com/office/drawing/2014/main" id="{5AEBAC3C-5544-0830-F12B-D7396A540A26}"/>
              </a:ext>
            </a:extLst>
          </p:cNvPr>
          <p:cNvSpPr>
            <a:spLocks noGrp="1"/>
          </p:cNvSpPr>
          <p:nvPr>
            <p:ph sz="quarter" idx="10"/>
          </p:nvPr>
        </p:nvSpPr>
        <p:spPr>
          <a:xfrm>
            <a:off x="1250889" y="1316203"/>
            <a:ext cx="10409866" cy="3692587"/>
          </a:xfrm>
        </p:spPr>
        <p:txBody>
          <a:bodyPr>
            <a:noAutofit/>
          </a:bodyPr>
          <a:lstStyle/>
          <a:p>
            <a:pPr>
              <a:spcAft>
                <a:spcPts val="1800"/>
              </a:spcAft>
            </a:pPr>
            <a:r>
              <a:rPr lang="fr-FR" dirty="0"/>
              <a:t>En post-osimertinib, les résultats de l'étude MARIPOSA-2 ont été également présentés et publiés en simultané dans </a:t>
            </a:r>
            <a:r>
              <a:rPr lang="fr-FR" i="1" dirty="0" err="1"/>
              <a:t>Annals</a:t>
            </a:r>
            <a:r>
              <a:rPr lang="fr-FR" i="1" dirty="0"/>
              <a:t> of Oncolog</a:t>
            </a:r>
            <a:r>
              <a:rPr lang="fr-FR" dirty="0"/>
              <a:t>y.</a:t>
            </a:r>
          </a:p>
          <a:p>
            <a:pPr>
              <a:spcAft>
                <a:spcPts val="1800"/>
              </a:spcAft>
            </a:pPr>
            <a:r>
              <a:rPr lang="fr-FR" dirty="0"/>
              <a:t>L'étude comportait trois bras (</a:t>
            </a:r>
            <a:r>
              <a:rPr lang="fr-FR" dirty="0" err="1"/>
              <a:t>Amivantamab</a:t>
            </a:r>
            <a:r>
              <a:rPr lang="fr-FR" dirty="0"/>
              <a:t> /chimiothérapie, </a:t>
            </a:r>
            <a:r>
              <a:rPr lang="fr-FR" dirty="0" err="1"/>
              <a:t>Amivantamab</a:t>
            </a:r>
            <a:r>
              <a:rPr lang="fr-FR" dirty="0"/>
              <a:t>/</a:t>
            </a:r>
            <a:r>
              <a:rPr lang="fr-FR" dirty="0" err="1"/>
              <a:t>Lazertinib</a:t>
            </a:r>
            <a:r>
              <a:rPr lang="fr-FR" dirty="0"/>
              <a:t>/chimiothérapie et chimiothérapie). le risque de rechute en 2</a:t>
            </a:r>
            <a:r>
              <a:rPr lang="fr-FR" baseline="30000" dirty="0"/>
              <a:t>ème</a:t>
            </a:r>
            <a:r>
              <a:rPr lang="fr-FR" dirty="0"/>
              <a:t> ligne est réduit de 62% et 66% pour l'association </a:t>
            </a:r>
            <a:r>
              <a:rPr lang="fr-FR" dirty="0" err="1"/>
              <a:t>Amivantamab</a:t>
            </a:r>
            <a:r>
              <a:rPr lang="fr-FR" dirty="0"/>
              <a:t>/chimiothérapie et la triple association respectivement.</a:t>
            </a:r>
          </a:p>
          <a:p>
            <a:pPr>
              <a:spcAft>
                <a:spcPts val="1800"/>
              </a:spcAft>
            </a:pPr>
            <a:r>
              <a:rPr lang="fr-FR" dirty="0"/>
              <a:t> Ces résultats vont changer à l'avenir notre standard de traitement post-osimertinib pour les patients avec mutation commune de l'</a:t>
            </a:r>
            <a:r>
              <a:rPr lang="fr-FR" i="1" dirty="0"/>
              <a:t>EGFR</a:t>
            </a:r>
            <a:r>
              <a:rPr lang="fr-FR" dirty="0"/>
              <a:t>. </a:t>
            </a:r>
            <a:endParaRPr lang="fr-FR" sz="1800" dirty="0"/>
          </a:p>
        </p:txBody>
      </p:sp>
      <p:sp>
        <p:nvSpPr>
          <p:cNvPr id="2" name="Espace réservé du texte 1">
            <a:extLst>
              <a:ext uri="{FF2B5EF4-FFF2-40B4-BE49-F238E27FC236}">
                <a16:creationId xmlns="" xmlns:a16="http://schemas.microsoft.com/office/drawing/2014/main" id="{70CD6CCC-7EDA-8FCF-3B8F-3AEC92C11083}"/>
              </a:ext>
            </a:extLst>
          </p:cNvPr>
          <p:cNvSpPr>
            <a:spLocks noGrp="1"/>
          </p:cNvSpPr>
          <p:nvPr>
            <p:ph type="body" sz="quarter" idx="11"/>
          </p:nvPr>
        </p:nvSpPr>
        <p:spPr/>
        <p:txBody>
          <a:bodyPr>
            <a:normAutofit/>
          </a:bodyPr>
          <a:lstStyle/>
          <a:p>
            <a:r>
              <a:rPr lang="fr-FR" dirty="0"/>
              <a:t>Conclusions</a:t>
            </a:r>
          </a:p>
        </p:txBody>
      </p:sp>
      <p:sp>
        <p:nvSpPr>
          <p:cNvPr id="3" name="Espace réservé du texte 2">
            <a:extLst>
              <a:ext uri="{FF2B5EF4-FFF2-40B4-BE49-F238E27FC236}">
                <a16:creationId xmlns="" xmlns:a16="http://schemas.microsoft.com/office/drawing/2014/main" id="{55C34DF6-7C80-8F7B-9171-2968F5C81CDB}"/>
              </a:ext>
            </a:extLst>
          </p:cNvPr>
          <p:cNvSpPr>
            <a:spLocks noGrp="1"/>
          </p:cNvSpPr>
          <p:nvPr>
            <p:ph type="body" sz="quarter" idx="13"/>
          </p:nvPr>
        </p:nvSpPr>
        <p:spPr/>
        <p:txBody>
          <a:bodyPr/>
          <a:lstStyle/>
          <a:p>
            <a:r>
              <a:rPr lang="fr-FR" dirty="0"/>
              <a:t>A. </a:t>
            </a:r>
            <a:r>
              <a:rPr lang="fr-FR" dirty="0" err="1"/>
              <a:t>Passaro</a:t>
            </a:r>
            <a:r>
              <a:rPr lang="fr-FR" dirty="0"/>
              <a:t> et al., ESMO</a:t>
            </a:r>
            <a:r>
              <a:rPr lang="fr-FR" baseline="30000" dirty="0"/>
              <a:t>® </a:t>
            </a:r>
            <a:r>
              <a:rPr lang="fr-FR" dirty="0"/>
              <a:t>2023, Abs. #LBA15</a:t>
            </a:r>
            <a:endParaRPr lang="fr-FR" sz="1400" dirty="0"/>
          </a:p>
        </p:txBody>
      </p:sp>
      <p:cxnSp>
        <p:nvCxnSpPr>
          <p:cNvPr id="10" name="Connecteur droit 9">
            <a:extLst>
              <a:ext uri="{FF2B5EF4-FFF2-40B4-BE49-F238E27FC236}">
                <a16:creationId xmlns="" xmlns:a16="http://schemas.microsoft.com/office/drawing/2014/main" id="{D2C4B899-145B-299A-9EFF-7B13233B7198}"/>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81352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207729" y="1491832"/>
            <a:ext cx="10370160" cy="1690915"/>
          </a:xfrm>
        </p:spPr>
        <p:txBody>
          <a:bodyPr/>
          <a:lstStyle/>
          <a:p>
            <a:r>
              <a:rPr lang="fr-FR" dirty="0"/>
              <a:t>Efficacité et tolérance de l’</a:t>
            </a:r>
            <a:r>
              <a:rPr lang="fr-FR" dirty="0" err="1"/>
              <a:t>alectinib</a:t>
            </a:r>
            <a:r>
              <a:rPr lang="fr-FR" dirty="0"/>
              <a:t> </a:t>
            </a:r>
            <a:r>
              <a:rPr lang="fr-FR" i="1" dirty="0"/>
              <a:t>versus</a:t>
            </a:r>
            <a:r>
              <a:rPr lang="fr-FR" dirty="0"/>
              <a:t> la chimiothérapie chez les CBNPC ALK + opérés</a:t>
            </a:r>
          </a:p>
        </p:txBody>
      </p:sp>
      <p:sp>
        <p:nvSpPr>
          <p:cNvPr id="4" name="Espace réservé du texte 3"/>
          <p:cNvSpPr>
            <a:spLocks noGrp="1"/>
          </p:cNvSpPr>
          <p:nvPr>
            <p:ph type="body" sz="quarter" idx="18"/>
          </p:nvPr>
        </p:nvSpPr>
        <p:spPr>
          <a:xfrm>
            <a:off x="1240681" y="3545212"/>
            <a:ext cx="10370160" cy="1690915"/>
          </a:xfrm>
        </p:spPr>
        <p:txBody>
          <a:bodyPr/>
          <a:lstStyle/>
          <a:p>
            <a:r>
              <a:rPr lang="fr-FR" sz="3600" dirty="0"/>
              <a:t>Etude de phase III ALINA</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#LBA2</a:t>
            </a:r>
            <a:endParaRPr lang="fr-FR" sz="1400" dirty="0"/>
          </a:p>
        </p:txBody>
      </p:sp>
    </p:spTree>
    <p:extLst>
      <p:ext uri="{BB962C8B-B14F-4D97-AF65-F5344CB8AC3E}">
        <p14:creationId xmlns:p14="http://schemas.microsoft.com/office/powerpoint/2010/main" val="38875335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 xmlns:a16="http://schemas.microsoft.com/office/drawing/2014/main" id="{464E9C9D-712B-6063-59B2-B0260CEB6616}"/>
              </a:ext>
            </a:extLst>
          </p:cNvPr>
          <p:cNvSpPr>
            <a:spLocks noGrp="1"/>
          </p:cNvSpPr>
          <p:nvPr>
            <p:ph type="body" sz="quarter" idx="15"/>
          </p:nvPr>
        </p:nvSpPr>
        <p:spPr/>
        <p:txBody>
          <a:bodyPr>
            <a:normAutofit lnSpcReduction="10000"/>
          </a:bodyPr>
          <a:lstStyle/>
          <a:p>
            <a:endParaRPr lang="fr-FR"/>
          </a:p>
        </p:txBody>
      </p:sp>
      <p:sp>
        <p:nvSpPr>
          <p:cNvPr id="3" name="Espace réservé du texte 2"/>
          <p:cNvSpPr>
            <a:spLocks noGrp="1"/>
          </p:cNvSpPr>
          <p:nvPr>
            <p:ph type="body" sz="quarter" idx="17"/>
          </p:nvPr>
        </p:nvSpPr>
        <p:spPr>
          <a:xfrm>
            <a:off x="1298345" y="2282665"/>
            <a:ext cx="10370160" cy="1690915"/>
          </a:xfrm>
        </p:spPr>
        <p:txBody>
          <a:bodyPr anchor="b"/>
          <a:lstStyle/>
          <a:p>
            <a:r>
              <a:rPr lang="fr-FR" dirty="0"/>
              <a:t>Association </a:t>
            </a:r>
            <a:r>
              <a:rPr lang="fr-FR" dirty="0" err="1"/>
              <a:t>amivantamab</a:t>
            </a:r>
            <a:r>
              <a:rPr lang="fr-FR" dirty="0"/>
              <a:t> + chimiothérapie </a:t>
            </a:r>
            <a:r>
              <a:rPr lang="fr-FR" i="1" dirty="0"/>
              <a:t>vs</a:t>
            </a:r>
            <a:r>
              <a:rPr lang="fr-FR" dirty="0"/>
              <a:t> chimiothérapie seule dans le CBNPC métastatique avec insertion de l’exon 20 de </a:t>
            </a:r>
            <a:r>
              <a:rPr lang="fr-FR" i="1" dirty="0"/>
              <a:t>l’EGFR</a:t>
            </a:r>
          </a:p>
        </p:txBody>
      </p:sp>
      <p:sp>
        <p:nvSpPr>
          <p:cNvPr id="4" name="Espace réservé du texte 3"/>
          <p:cNvSpPr>
            <a:spLocks noGrp="1"/>
          </p:cNvSpPr>
          <p:nvPr>
            <p:ph type="body" sz="quarter" idx="18"/>
          </p:nvPr>
        </p:nvSpPr>
        <p:spPr>
          <a:xfrm>
            <a:off x="1331227" y="4080218"/>
            <a:ext cx="10369550" cy="1690688"/>
          </a:xfrm>
        </p:spPr>
        <p:txBody>
          <a:bodyPr/>
          <a:lstStyle/>
          <a:p>
            <a:r>
              <a:rPr lang="fr-FR" sz="3600" dirty="0"/>
              <a:t>Étude de phase III randomisée PAPILLON</a:t>
            </a:r>
          </a:p>
          <a:p>
            <a:endParaRPr lang="fr-FR" sz="2800" dirty="0"/>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spTree>
    <p:extLst>
      <p:ext uri="{BB962C8B-B14F-4D97-AF65-F5344CB8AC3E}">
        <p14:creationId xmlns:p14="http://schemas.microsoft.com/office/powerpoint/2010/main" val="2026676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sz="2000" dirty="0"/>
              <a:t>Étude de phase  III randomisée, en ouvert et multicentrique</a:t>
            </a:r>
            <a:endParaRPr lang="fr-FR" sz="2000"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sp>
        <p:nvSpPr>
          <p:cNvPr id="17" name="Freeform 5">
            <a:extLst>
              <a:ext uri="{FF2B5EF4-FFF2-40B4-BE49-F238E27FC236}">
                <a16:creationId xmlns="" xmlns:a16="http://schemas.microsoft.com/office/drawing/2014/main" id="{415EE982-3D98-EB5A-52E8-8289C9029458}"/>
              </a:ext>
            </a:extLst>
          </p:cNvPr>
          <p:cNvSpPr/>
          <p:nvPr/>
        </p:nvSpPr>
        <p:spPr>
          <a:xfrm>
            <a:off x="1313733" y="1317203"/>
            <a:ext cx="2327825" cy="2627923"/>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fr-FR" sz="1600" b="1" dirty="0">
                <a:solidFill>
                  <a:schemeClr val="accent2"/>
                </a:solidFill>
                <a:cs typeface="Arial" panose="020B0604020202020204" pitchFamily="34" charset="0"/>
              </a:rPr>
              <a:t>Critères d’éligibilité</a:t>
            </a:r>
            <a:endParaRPr lang="en-US" sz="105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CBNPC </a:t>
            </a:r>
            <a:r>
              <a:rPr lang="en-US" sz="1200" dirty="0" err="1">
                <a:solidFill>
                  <a:schemeClr val="tx2"/>
                </a:solidFill>
                <a:cs typeface="Arial" panose="020B0604020202020204" pitchFamily="34" charset="0"/>
              </a:rPr>
              <a:t>localement</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avancé</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ou</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métastatique</a:t>
            </a:r>
            <a:r>
              <a:rPr lang="en-US" sz="1200" dirty="0">
                <a:solidFill>
                  <a:schemeClr val="tx2"/>
                </a:solidFill>
                <a:cs typeface="Arial" panose="020B0604020202020204" pitchFamily="34" charset="0"/>
              </a:rPr>
              <a:t>, naïf de </a:t>
            </a:r>
            <a:r>
              <a:rPr lang="en-US" sz="1200" dirty="0" err="1">
                <a:solidFill>
                  <a:schemeClr val="tx2"/>
                </a:solidFill>
                <a:cs typeface="Arial" panose="020B0604020202020204" pitchFamily="34" charset="0"/>
              </a:rPr>
              <a:t>traitement</a:t>
            </a:r>
            <a:endParaRPr lang="en-US" sz="1200" dirty="0">
              <a:solidFill>
                <a:schemeClr val="tx2"/>
              </a:solidFill>
              <a:cs typeface="Arial" panose="020B0604020202020204" pitchFamily="34" charset="0"/>
            </a:endParaRPr>
          </a:p>
          <a:p>
            <a:pPr marL="168275" indent="-168275" defTabSz="450056">
              <a:spcBef>
                <a:spcPts val="4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Insertion de </a:t>
            </a:r>
            <a:r>
              <a:rPr lang="en-US" sz="1200" dirty="0" err="1">
                <a:solidFill>
                  <a:schemeClr val="tx2"/>
                </a:solidFill>
                <a:cs typeface="Arial" panose="020B0604020202020204" pitchFamily="34" charset="0"/>
              </a:rPr>
              <a:t>l’exon</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l’</a:t>
            </a:r>
            <a:r>
              <a:rPr lang="en-US" sz="1200" i="1" dirty="0" err="1">
                <a:solidFill>
                  <a:schemeClr val="tx2"/>
                </a:solidFill>
                <a:cs typeface="Arial" panose="020B0604020202020204" pitchFamily="34" charset="0"/>
              </a:rPr>
              <a:t>EGFR</a:t>
            </a:r>
            <a:endParaRPr lang="en-US" sz="1200" dirty="0">
              <a:solidFill>
                <a:schemeClr val="tx2"/>
              </a:solidFill>
              <a:cs typeface="Arial" panose="020B0604020202020204" pitchFamily="34" charset="0"/>
            </a:endParaRPr>
          </a:p>
          <a:p>
            <a:pPr marL="168275" indent="-168275" defTabSz="450056">
              <a:spcBef>
                <a:spcPts val="4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ECOG PS 0 </a:t>
            </a:r>
            <a:r>
              <a:rPr lang="en-US" sz="1200" dirty="0" err="1">
                <a:solidFill>
                  <a:schemeClr val="tx2"/>
                </a:solidFill>
                <a:cs typeface="Arial" panose="020B0604020202020204" pitchFamily="34" charset="0"/>
              </a:rPr>
              <a:t>ou</a:t>
            </a:r>
            <a:r>
              <a:rPr lang="en-US" sz="1200" dirty="0">
                <a:solidFill>
                  <a:schemeClr val="tx2"/>
                </a:solidFill>
                <a:cs typeface="Arial" panose="020B0604020202020204" pitchFamily="34" charset="0"/>
              </a:rPr>
              <a:t> 1</a:t>
            </a:r>
          </a:p>
          <a:p>
            <a:pPr defTabSz="450056">
              <a:spcBef>
                <a:spcPts val="1800"/>
              </a:spcBef>
              <a:defRPr/>
            </a:pPr>
            <a:r>
              <a:rPr lang="fr-FR" sz="1400" b="1" dirty="0">
                <a:solidFill>
                  <a:schemeClr val="accent2"/>
                </a:solidFill>
                <a:cs typeface="Arial" panose="020B0604020202020204" pitchFamily="34" charset="0"/>
              </a:rPr>
              <a:t>Facteurs de stratification</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ECOG PS</a:t>
            </a:r>
          </a:p>
          <a:p>
            <a:pPr marL="168275" indent="-168275" defTabSz="450056">
              <a:spcBef>
                <a:spcPts val="4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Métastases</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cérébrales</a:t>
            </a:r>
            <a:endParaRPr lang="en-US" sz="1200" dirty="0">
              <a:solidFill>
                <a:schemeClr val="tx2"/>
              </a:solidFill>
              <a:cs typeface="Arial" panose="020B0604020202020204" pitchFamily="34" charset="0"/>
            </a:endParaRP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80241" y="1110670"/>
            <a:ext cx="10620000" cy="4752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1" name="Freeform 9">
            <a:extLst>
              <a:ext uri="{FF2B5EF4-FFF2-40B4-BE49-F238E27FC236}">
                <a16:creationId xmlns="" xmlns:a16="http://schemas.microsoft.com/office/drawing/2014/main" id="{B908C034-2CF7-F837-8F3B-7BD5A203680D}"/>
              </a:ext>
            </a:extLst>
          </p:cNvPr>
          <p:cNvSpPr/>
          <p:nvPr/>
        </p:nvSpPr>
        <p:spPr>
          <a:xfrm>
            <a:off x="8314792" y="1317203"/>
            <a:ext cx="3251563" cy="2958783"/>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fr-FR" sz="1600" b="1" dirty="0">
                <a:solidFill>
                  <a:schemeClr val="accent2"/>
                </a:solidFill>
                <a:cs typeface="Arial" panose="020B0604020202020204" pitchFamily="34" charset="0"/>
              </a:rPr>
              <a:t>Critère de jugement principal</a:t>
            </a:r>
            <a:endParaRPr lang="en-US" sz="105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Survie</a:t>
            </a:r>
            <a:r>
              <a:rPr lang="en-US" sz="1200" dirty="0">
                <a:solidFill>
                  <a:schemeClr val="tx2"/>
                </a:solidFill>
                <a:cs typeface="Arial" panose="020B0604020202020204" pitchFamily="34" charset="0"/>
              </a:rPr>
              <a:t> sans progression (SSP) par revue </a:t>
            </a:r>
            <a:r>
              <a:rPr lang="en-US" sz="1200" dirty="0" err="1">
                <a:solidFill>
                  <a:schemeClr val="tx2"/>
                </a:solidFill>
                <a:cs typeface="Arial" panose="020B0604020202020204" pitchFamily="34" charset="0"/>
              </a:rPr>
              <a:t>indépendante</a:t>
            </a:r>
            <a:r>
              <a:rPr lang="en-US" sz="1200" dirty="0">
                <a:solidFill>
                  <a:schemeClr val="tx2"/>
                </a:solidFill>
                <a:cs typeface="Arial" panose="020B0604020202020204" pitchFamily="34" charset="0"/>
              </a:rPr>
              <a:t> et </a:t>
            </a:r>
            <a:r>
              <a:rPr lang="en-US" sz="1200" dirty="0" err="1">
                <a:solidFill>
                  <a:schemeClr val="tx2"/>
                </a:solidFill>
                <a:cs typeface="Arial" panose="020B0604020202020204" pitchFamily="34" charset="0"/>
              </a:rPr>
              <a:t>en</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aveugle</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l’imagerie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selon</a:t>
            </a:r>
            <a:r>
              <a:rPr lang="en-US" sz="1200" dirty="0">
                <a:solidFill>
                  <a:schemeClr val="tx2"/>
                </a:solidFill>
                <a:cs typeface="Arial" panose="020B0604020202020204" pitchFamily="34" charset="0"/>
              </a:rPr>
              <a:t> RECIST v1.1)</a:t>
            </a:r>
          </a:p>
          <a:p>
            <a:pPr defTabSz="450056">
              <a:spcBef>
                <a:spcPts val="900"/>
              </a:spcBef>
              <a:defRPr/>
            </a:pPr>
            <a:r>
              <a:rPr lang="fr-FR" sz="1400" b="1" dirty="0">
                <a:solidFill>
                  <a:schemeClr val="accent2"/>
                </a:solidFill>
                <a:cs typeface="Arial" panose="020B0604020202020204" pitchFamily="34" charset="0"/>
              </a:rPr>
              <a:t>Critères de jugement secondaires</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Taux</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réponse</a:t>
            </a:r>
            <a:r>
              <a:rPr lang="en-US" sz="1200" dirty="0">
                <a:solidFill>
                  <a:schemeClr val="tx2"/>
                </a:solidFill>
                <a:cs typeface="Arial" panose="020B0604020202020204" pitchFamily="34" charset="0"/>
              </a:rPr>
              <a:t> objective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Durée de </a:t>
            </a:r>
            <a:r>
              <a:rPr lang="en-US" sz="1200" dirty="0" err="1">
                <a:solidFill>
                  <a:schemeClr val="tx2"/>
                </a:solidFill>
                <a:cs typeface="Arial" panose="020B0604020202020204" pitchFamily="34" charset="0"/>
              </a:rPr>
              <a:t>réponse</a:t>
            </a:r>
            <a:endParaRPr lang="en-US" sz="12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Survie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globale</a:t>
            </a:r>
            <a:r>
              <a:rPr lang="en-US" sz="1200" dirty="0">
                <a:solidFill>
                  <a:schemeClr val="tx2"/>
                </a:solidFill>
                <a:cs typeface="Arial" panose="020B0604020202020204" pitchFamily="34" charset="0"/>
              </a:rPr>
              <a:t> (SG)</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a:t>
            </a:r>
            <a:r>
              <a:rPr lang="en-US" sz="1200" dirty="0" err="1">
                <a:solidFill>
                  <a:schemeClr val="tx2"/>
                </a:solidFill>
                <a:cs typeface="Arial" panose="020B0604020202020204" pitchFamily="34" charset="0"/>
              </a:rPr>
              <a:t>durant</a:t>
            </a:r>
            <a:r>
              <a:rPr lang="en-US" sz="1200" dirty="0">
                <a:solidFill>
                  <a:schemeClr val="tx2"/>
                </a:solidFill>
                <a:cs typeface="Arial" panose="020B0604020202020204" pitchFamily="34" charset="0"/>
              </a:rPr>
              <a:t> la 2</a:t>
            </a:r>
            <a:r>
              <a:rPr lang="en-US" sz="1200" baseline="30000" dirty="0">
                <a:solidFill>
                  <a:schemeClr val="tx2"/>
                </a:solidFill>
                <a:cs typeface="Arial" panose="020B0604020202020204" pitchFamily="34" charset="0"/>
              </a:rPr>
              <a:t>ème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ligne</a:t>
            </a:r>
            <a:r>
              <a:rPr lang="en-US" sz="1200" dirty="0">
                <a:solidFill>
                  <a:schemeClr val="tx2"/>
                </a:solidFill>
                <a:cs typeface="Arial" panose="020B0604020202020204" pitchFamily="34" charset="0"/>
              </a:rPr>
              <a:t> (SSP2)</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a:t>
            </a:r>
            <a:r>
              <a:rPr lang="en-US" sz="1200" dirty="0" err="1">
                <a:solidFill>
                  <a:schemeClr val="tx2"/>
                </a:solidFill>
                <a:cs typeface="Arial" panose="020B0604020202020204" pitchFamily="34" charset="0"/>
              </a:rPr>
              <a:t>symptômatique</a:t>
            </a:r>
            <a:endParaRPr lang="en-US" sz="12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Temps </a:t>
            </a:r>
            <a:r>
              <a:rPr lang="en-US" sz="1200" dirty="0" err="1">
                <a:solidFill>
                  <a:schemeClr val="tx2"/>
                </a:solidFill>
                <a:cs typeface="Arial" panose="020B0604020202020204" pitchFamily="34" charset="0"/>
              </a:rPr>
              <a:t>jusqu’à</a:t>
            </a:r>
            <a:r>
              <a:rPr lang="en-US" sz="1200" dirty="0">
                <a:solidFill>
                  <a:schemeClr val="tx2"/>
                </a:solidFill>
                <a:cs typeface="Arial" panose="020B0604020202020204" pitchFamily="34" charset="0"/>
              </a:rPr>
              <a:t> la 2</a:t>
            </a:r>
            <a:r>
              <a:rPr lang="en-US" sz="1200" baseline="30000" dirty="0">
                <a:solidFill>
                  <a:schemeClr val="tx2"/>
                </a:solidFill>
                <a:cs typeface="Arial" panose="020B0604020202020204" pitchFamily="34" charset="0"/>
              </a:rPr>
              <a:t>ème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ligne</a:t>
            </a:r>
            <a:endParaRPr lang="en-US" sz="12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Toxicité</a:t>
            </a:r>
            <a:endParaRPr lang="en-US" sz="1200" dirty="0">
              <a:solidFill>
                <a:schemeClr val="tx2"/>
              </a:solidFill>
              <a:cs typeface="Arial" panose="020B0604020202020204" pitchFamily="34" charset="0"/>
            </a:endParaRP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7834605" y="1410728"/>
            <a:ext cx="117884" cy="2592000"/>
            <a:chOff x="9203915" y="2219156"/>
            <a:chExt cx="117884" cy="2592000"/>
          </a:xfrm>
        </p:grpSpPr>
        <p:cxnSp>
          <p:nvCxnSpPr>
            <p:cNvPr id="27" name="Connecteur droit 26">
              <a:extLst>
                <a:ext uri="{FF2B5EF4-FFF2-40B4-BE49-F238E27FC236}">
                  <a16:creationId xmlns="" xmlns:a16="http://schemas.microsoft.com/office/drawing/2014/main" id="{8E1509F0-A231-C6A0-7B36-C090057BE281}"/>
                </a:ext>
              </a:extLst>
            </p:cNvPr>
            <p:cNvCxnSpPr>
              <a:cxnSpLocks/>
            </p:cNvCxnSpPr>
            <p:nvPr/>
          </p:nvCxnSpPr>
          <p:spPr>
            <a:xfrm>
              <a:off x="9203916" y="2219156"/>
              <a:ext cx="0" cy="2592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345621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8" name="Parenthèse ouvrante 7">
            <a:extLst>
              <a:ext uri="{FF2B5EF4-FFF2-40B4-BE49-F238E27FC236}">
                <a16:creationId xmlns="" xmlns:a16="http://schemas.microsoft.com/office/drawing/2014/main" id="{14820A57-762D-23C4-036F-ABF8A0AD476E}"/>
              </a:ext>
            </a:extLst>
          </p:cNvPr>
          <p:cNvSpPr/>
          <p:nvPr/>
        </p:nvSpPr>
        <p:spPr>
          <a:xfrm>
            <a:off x="4293637" y="1847420"/>
            <a:ext cx="477640" cy="1346300"/>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10" name="Ellipse 9">
            <a:extLst>
              <a:ext uri="{FF2B5EF4-FFF2-40B4-BE49-F238E27FC236}">
                <a16:creationId xmlns="" xmlns:a16="http://schemas.microsoft.com/office/drawing/2014/main" id="{5508A60C-789F-18A9-05D5-066E59EFDA38}"/>
              </a:ext>
            </a:extLst>
          </p:cNvPr>
          <p:cNvSpPr/>
          <p:nvPr/>
        </p:nvSpPr>
        <p:spPr>
          <a:xfrm>
            <a:off x="4027609" y="2264672"/>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19" name="TextBox 17">
            <a:extLst>
              <a:ext uri="{FF2B5EF4-FFF2-40B4-BE49-F238E27FC236}">
                <a16:creationId xmlns="" xmlns:a16="http://schemas.microsoft.com/office/drawing/2014/main" id="{CDD9D0E3-14C4-F56C-E541-93073680BF60}"/>
              </a:ext>
            </a:extLst>
          </p:cNvPr>
          <p:cNvSpPr txBox="1"/>
          <p:nvPr/>
        </p:nvSpPr>
        <p:spPr>
          <a:xfrm>
            <a:off x="3927757" y="2819903"/>
            <a:ext cx="743668" cy="230832"/>
          </a:xfrm>
          <a:prstGeom prst="rect">
            <a:avLst/>
          </a:prstGeom>
          <a:solidFill>
            <a:schemeClr val="bg1"/>
          </a:solidFill>
        </p:spPr>
        <p:txBody>
          <a:bodyPr wrap="square" lIns="0" tIns="0" rIns="0" rtlCol="0" anchor="ctr">
            <a:spAutoFit/>
          </a:bodyPr>
          <a:lstStyle/>
          <a:p>
            <a:pPr algn="ctr"/>
            <a:r>
              <a:rPr lang="en-US" altLang="zh-CN" sz="1200" b="1" dirty="0">
                <a:solidFill>
                  <a:schemeClr val="tx1">
                    <a:lumMod val="50000"/>
                    <a:lumOff val="50000"/>
                  </a:schemeClr>
                </a:solidFill>
                <a:cs typeface="Arial" panose="020B0604020202020204" pitchFamily="34" charset="0"/>
              </a:rPr>
              <a:t>N=308</a:t>
            </a:r>
          </a:p>
        </p:txBody>
      </p:sp>
      <p:sp>
        <p:nvSpPr>
          <p:cNvPr id="23" name="Freeform 41">
            <a:extLst>
              <a:ext uri="{FF2B5EF4-FFF2-40B4-BE49-F238E27FC236}">
                <a16:creationId xmlns="" xmlns:a16="http://schemas.microsoft.com/office/drawing/2014/main" id="{47708F0B-E552-4AC5-600A-724CAB948E0F}"/>
              </a:ext>
            </a:extLst>
          </p:cNvPr>
          <p:cNvSpPr/>
          <p:nvPr/>
        </p:nvSpPr>
        <p:spPr>
          <a:xfrm>
            <a:off x="4823608" y="1369707"/>
            <a:ext cx="2707678" cy="1076371"/>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600" b="1" dirty="0" err="1">
                <a:solidFill>
                  <a:prstClr val="white"/>
                </a:solidFill>
                <a:cs typeface="Arial" panose="020B0604020202020204" pitchFamily="34" charset="0"/>
              </a:rPr>
              <a:t>Amivantamab</a:t>
            </a:r>
            <a:r>
              <a:rPr lang="en-US" sz="1600" b="1" dirty="0">
                <a:solidFill>
                  <a:prstClr val="white"/>
                </a:solidFill>
                <a:cs typeface="Arial" panose="020B0604020202020204" pitchFamily="34" charset="0"/>
              </a:rPr>
              <a:t/>
            </a:r>
            <a:br>
              <a:rPr lang="en-US" sz="1600" b="1" dirty="0">
                <a:solidFill>
                  <a:prstClr val="white"/>
                </a:solidFill>
                <a:cs typeface="Arial" panose="020B0604020202020204" pitchFamily="34" charset="0"/>
              </a:rPr>
            </a:br>
            <a:r>
              <a:rPr lang="en-US" sz="1600" b="1" dirty="0">
                <a:solidFill>
                  <a:prstClr val="white"/>
                </a:solidFill>
                <a:cs typeface="Arial" panose="020B0604020202020204" pitchFamily="34" charset="0"/>
              </a:rPr>
              <a:t>+ </a:t>
            </a:r>
            <a:r>
              <a:rPr lang="en-US" sz="1600" b="1" dirty="0" err="1">
                <a:solidFill>
                  <a:prstClr val="white"/>
                </a:solidFill>
                <a:cs typeface="Arial" panose="020B0604020202020204" pitchFamily="34" charset="0"/>
              </a:rPr>
              <a:t>Chimiothérapie</a:t>
            </a:r>
            <a:endParaRPr lang="en-US" sz="1600" b="1" dirty="0">
              <a:solidFill>
                <a:prstClr val="white"/>
              </a:solidFill>
              <a:cs typeface="Arial" panose="020B0604020202020204" pitchFamily="34" charset="0"/>
            </a:endParaRPr>
          </a:p>
          <a:p>
            <a:pPr algn="ctr" defTabSz="514350">
              <a:spcBef>
                <a:spcPts val="600"/>
              </a:spcBef>
              <a:defRPr/>
            </a:pPr>
            <a:r>
              <a:rPr lang="en-US" sz="1400" dirty="0">
                <a:solidFill>
                  <a:prstClr val="white"/>
                </a:solidFill>
                <a:cs typeface="Arial" panose="020B0604020202020204" pitchFamily="34" charset="0"/>
              </a:rPr>
              <a:t>N=153</a:t>
            </a:r>
          </a:p>
        </p:txBody>
      </p:sp>
      <p:sp>
        <p:nvSpPr>
          <p:cNvPr id="25" name="Freeform 9">
            <a:extLst>
              <a:ext uri="{FF2B5EF4-FFF2-40B4-BE49-F238E27FC236}">
                <a16:creationId xmlns="" xmlns:a16="http://schemas.microsoft.com/office/drawing/2014/main" id="{B6B4D8C3-E699-FA11-DB97-22FB5BF89617}"/>
              </a:ext>
            </a:extLst>
          </p:cNvPr>
          <p:cNvSpPr/>
          <p:nvPr/>
        </p:nvSpPr>
        <p:spPr>
          <a:xfrm>
            <a:off x="1343131" y="4422399"/>
            <a:ext cx="5076000" cy="1288598"/>
          </a:xfrm>
          <a:prstGeom prst="rect">
            <a:avLst/>
          </a:prstGeom>
          <a:noFill/>
          <a:ln w="12700" cap="flat" cmpd="sng" algn="ctr">
            <a:solidFill>
              <a:schemeClr val="accent3"/>
            </a:solidFill>
            <a:prstDash val="solid"/>
          </a:ln>
          <a:effectLst/>
        </p:spPr>
        <p:txBody>
          <a:bodyPr spcFirstLastPara="0" vert="horz" wrap="square" lIns="74434" tIns="74434" rIns="74434" bIns="74434" numCol="1" spcCol="1270" anchor="ctr" anchorCtr="0">
            <a:noAutofit/>
          </a:bodyPr>
          <a:lstStyle/>
          <a:p>
            <a:pPr algn="ctr" defTabSz="450056">
              <a:spcBef>
                <a:spcPts val="300"/>
              </a:spcBef>
              <a:buClr>
                <a:schemeClr val="bg2"/>
              </a:buClr>
              <a:buSzPct val="70000"/>
              <a:tabLst>
                <a:tab pos="120650" algn="l"/>
              </a:tabLst>
              <a:defRPr/>
            </a:pPr>
            <a:endParaRPr lang="en-US" sz="1400" dirty="0">
              <a:solidFill>
                <a:schemeClr val="accent2"/>
              </a:solidFill>
              <a:cs typeface="Arial" panose="020B0604020202020204" pitchFamily="34" charset="0"/>
            </a:endParaRPr>
          </a:p>
        </p:txBody>
      </p:sp>
      <p:sp>
        <p:nvSpPr>
          <p:cNvPr id="31" name="Freeform 41">
            <a:extLst>
              <a:ext uri="{FF2B5EF4-FFF2-40B4-BE49-F238E27FC236}">
                <a16:creationId xmlns="" xmlns:a16="http://schemas.microsoft.com/office/drawing/2014/main" id="{578FA070-90D9-26FE-35CE-2A69F2FD5026}"/>
              </a:ext>
            </a:extLst>
          </p:cNvPr>
          <p:cNvSpPr/>
          <p:nvPr/>
        </p:nvSpPr>
        <p:spPr>
          <a:xfrm>
            <a:off x="4823608" y="2914280"/>
            <a:ext cx="2707678" cy="1076371"/>
          </a:xfrm>
          <a:prstGeom prst="roundRect">
            <a:avLst>
              <a:gd name="adj" fmla="val 9151"/>
            </a:avLst>
          </a:prstGeom>
          <a:solidFill>
            <a:schemeClr val="tx1">
              <a:lumMod val="50000"/>
              <a:lumOff val="50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600" b="1" dirty="0" err="1">
                <a:solidFill>
                  <a:prstClr val="white"/>
                </a:solidFill>
                <a:cs typeface="Arial" panose="020B0604020202020204" pitchFamily="34" charset="0"/>
              </a:rPr>
              <a:t>Chimiothérapie</a:t>
            </a:r>
            <a:endParaRPr lang="en-US" sz="1600" b="1" dirty="0">
              <a:solidFill>
                <a:prstClr val="white"/>
              </a:solidFill>
              <a:cs typeface="Arial" panose="020B0604020202020204" pitchFamily="34" charset="0"/>
            </a:endParaRPr>
          </a:p>
          <a:p>
            <a:pPr algn="ctr" defTabSz="514350">
              <a:spcBef>
                <a:spcPts val="600"/>
              </a:spcBef>
              <a:defRPr/>
            </a:pPr>
            <a:r>
              <a:rPr lang="en-US" sz="1400" dirty="0">
                <a:solidFill>
                  <a:prstClr val="white"/>
                </a:solidFill>
                <a:cs typeface="Arial" panose="020B0604020202020204" pitchFamily="34" charset="0"/>
              </a:rPr>
              <a:t>N=155</a:t>
            </a:r>
          </a:p>
        </p:txBody>
      </p:sp>
      <p:sp>
        <p:nvSpPr>
          <p:cNvPr id="33" name="Freeform 41">
            <a:extLst>
              <a:ext uri="{FF2B5EF4-FFF2-40B4-BE49-F238E27FC236}">
                <a16:creationId xmlns="" xmlns:a16="http://schemas.microsoft.com/office/drawing/2014/main" id="{96AFA5F0-375B-51EA-A8A9-10557D73368D}"/>
              </a:ext>
            </a:extLst>
          </p:cNvPr>
          <p:cNvSpPr/>
          <p:nvPr/>
        </p:nvSpPr>
        <p:spPr>
          <a:xfrm>
            <a:off x="8347667" y="4637190"/>
            <a:ext cx="3102856" cy="762417"/>
          </a:xfrm>
          <a:prstGeom prst="roundRect">
            <a:avLst>
              <a:gd name="adj" fmla="val 15463"/>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600"/>
              </a:spcBef>
              <a:defRPr/>
            </a:pPr>
            <a:r>
              <a:rPr lang="en-US" sz="1400" b="1" dirty="0">
                <a:solidFill>
                  <a:prstClr val="white"/>
                </a:solidFill>
                <a:cs typeface="Arial" panose="020B0604020202020204" pitchFamily="34" charset="0"/>
              </a:rPr>
              <a:t>Crossover </a:t>
            </a:r>
            <a:r>
              <a:rPr lang="en-US" sz="1400" b="1" dirty="0" err="1">
                <a:solidFill>
                  <a:prstClr val="white"/>
                </a:solidFill>
                <a:cs typeface="Arial" panose="020B0604020202020204" pitchFamily="34" charset="0"/>
              </a:rPr>
              <a:t>optionnel</a:t>
            </a: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vers</a:t>
            </a: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l’amivantamab</a:t>
            </a: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en</a:t>
            </a: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monothérapie</a:t>
            </a:r>
            <a:r>
              <a:rPr lang="en-US" sz="1400" b="1" dirty="0">
                <a:solidFill>
                  <a:prstClr val="white"/>
                </a:solidFill>
                <a:cs typeface="Arial" panose="020B0604020202020204" pitchFamily="34" charset="0"/>
              </a:rPr>
              <a:t> de 2</a:t>
            </a:r>
            <a:r>
              <a:rPr lang="en-US" sz="1400" b="1" baseline="30000" dirty="0">
                <a:solidFill>
                  <a:prstClr val="white"/>
                </a:solidFill>
                <a:cs typeface="Arial" panose="020B0604020202020204" pitchFamily="34" charset="0"/>
              </a:rPr>
              <a:t>ème</a:t>
            </a:r>
            <a:r>
              <a:rPr lang="en-US" sz="1400" b="1" dirty="0">
                <a:solidFill>
                  <a:prstClr val="white"/>
                </a:solidFill>
                <a:cs typeface="Arial" panose="020B0604020202020204" pitchFamily="34" charset="0"/>
              </a:rPr>
              <a:t> </a:t>
            </a:r>
            <a:r>
              <a:rPr lang="en-US" sz="1400" b="1" dirty="0" err="1">
                <a:solidFill>
                  <a:prstClr val="white"/>
                </a:solidFill>
                <a:cs typeface="Arial" panose="020B0604020202020204" pitchFamily="34" charset="0"/>
              </a:rPr>
              <a:t>ligne</a:t>
            </a:r>
            <a:endParaRPr lang="en-US" sz="1200" dirty="0">
              <a:solidFill>
                <a:prstClr val="white"/>
              </a:solidFill>
              <a:cs typeface="Arial" panose="020B0604020202020204" pitchFamily="34" charset="0"/>
            </a:endParaRPr>
          </a:p>
        </p:txBody>
      </p:sp>
      <p:sp>
        <p:nvSpPr>
          <p:cNvPr id="35" name="Parenthèse ouvrante 34">
            <a:extLst>
              <a:ext uri="{FF2B5EF4-FFF2-40B4-BE49-F238E27FC236}">
                <a16:creationId xmlns="" xmlns:a16="http://schemas.microsoft.com/office/drawing/2014/main" id="{71F7C610-C0BB-35F9-4643-9A2064A114C8}"/>
              </a:ext>
            </a:extLst>
          </p:cNvPr>
          <p:cNvSpPr/>
          <p:nvPr/>
        </p:nvSpPr>
        <p:spPr>
          <a:xfrm>
            <a:off x="7272686" y="3939759"/>
            <a:ext cx="1042105" cy="1076371"/>
          </a:xfrm>
          <a:custGeom>
            <a:avLst/>
            <a:gdLst>
              <a:gd name="connsiteX0" fmla="*/ 477640 w 477640"/>
              <a:gd name="connsiteY0" fmla="*/ 1346300 h 1346300"/>
              <a:gd name="connsiteX1" fmla="*/ 0 w 477640"/>
              <a:gd name="connsiteY1" fmla="*/ 1346295 h 1346300"/>
              <a:gd name="connsiteX2" fmla="*/ 0 w 477640"/>
              <a:gd name="connsiteY2" fmla="*/ 5 h 1346300"/>
              <a:gd name="connsiteX3" fmla="*/ 477640 w 477640"/>
              <a:gd name="connsiteY3" fmla="*/ 0 h 1346300"/>
              <a:gd name="connsiteX4" fmla="*/ 477640 w 477640"/>
              <a:gd name="connsiteY4" fmla="*/ 1346300 h 1346300"/>
              <a:gd name="connsiteX0" fmla="*/ 477640 w 477640"/>
              <a:gd name="connsiteY0" fmla="*/ 1346300 h 1346300"/>
              <a:gd name="connsiteX1" fmla="*/ 0 w 477640"/>
              <a:gd name="connsiteY1" fmla="*/ 1346295 h 1346300"/>
              <a:gd name="connsiteX2" fmla="*/ 0 w 477640"/>
              <a:gd name="connsiteY2" fmla="*/ 5 h 1346300"/>
              <a:gd name="connsiteX3" fmla="*/ 477640 w 477640"/>
              <a:gd name="connsiteY3" fmla="*/ 0 h 1346300"/>
              <a:gd name="connsiteX0" fmla="*/ 477640 w 477640"/>
              <a:gd name="connsiteY0" fmla="*/ 1346300 h 1346300"/>
              <a:gd name="connsiteX1" fmla="*/ 0 w 477640"/>
              <a:gd name="connsiteY1" fmla="*/ 1346295 h 1346300"/>
              <a:gd name="connsiteX2" fmla="*/ 0 w 477640"/>
              <a:gd name="connsiteY2" fmla="*/ 5 h 1346300"/>
              <a:gd name="connsiteX3" fmla="*/ 477640 w 477640"/>
              <a:gd name="connsiteY3" fmla="*/ 0 h 1346300"/>
              <a:gd name="connsiteX4" fmla="*/ 477640 w 477640"/>
              <a:gd name="connsiteY4" fmla="*/ 1346300 h 1346300"/>
              <a:gd name="connsiteX0" fmla="*/ 477640 w 477640"/>
              <a:gd name="connsiteY0" fmla="*/ 1346300 h 1346300"/>
              <a:gd name="connsiteX1" fmla="*/ 0 w 477640"/>
              <a:gd name="connsiteY1" fmla="*/ 1346295 h 1346300"/>
              <a:gd name="connsiteX2" fmla="*/ 0 w 477640"/>
              <a:gd name="connsiteY2" fmla="*/ 5 h 1346300"/>
            </a:gdLst>
            <a:ahLst/>
            <a:cxnLst>
              <a:cxn ang="0">
                <a:pos x="connsiteX0" y="connsiteY0"/>
              </a:cxn>
              <a:cxn ang="0">
                <a:pos x="connsiteX1" y="connsiteY1"/>
              </a:cxn>
              <a:cxn ang="0">
                <a:pos x="connsiteX2" y="connsiteY2"/>
              </a:cxn>
            </a:cxnLst>
            <a:rect l="l" t="t" r="r" b="b"/>
            <a:pathLst>
              <a:path w="477640" h="1346300" stroke="0" extrusionOk="0">
                <a:moveTo>
                  <a:pt x="477640" y="1346300"/>
                </a:moveTo>
                <a:lnTo>
                  <a:pt x="0" y="1346295"/>
                </a:lnTo>
                <a:lnTo>
                  <a:pt x="0" y="5"/>
                </a:lnTo>
                <a:cubicBezTo>
                  <a:pt x="0" y="2"/>
                  <a:pt x="213847" y="0"/>
                  <a:pt x="477640" y="0"/>
                </a:cubicBezTo>
                <a:lnTo>
                  <a:pt x="477640" y="1346300"/>
                </a:lnTo>
                <a:close/>
              </a:path>
              <a:path w="477640" h="1346300" fill="none">
                <a:moveTo>
                  <a:pt x="477640" y="1346300"/>
                </a:moveTo>
                <a:lnTo>
                  <a:pt x="0" y="1346295"/>
                </a:lnTo>
                <a:lnTo>
                  <a:pt x="0" y="5"/>
                </a:lnTo>
              </a:path>
            </a:pathLst>
          </a:custGeom>
          <a:ln w="12700">
            <a:solidFill>
              <a:schemeClr val="tx1">
                <a:lumMod val="50000"/>
                <a:lumOff val="50000"/>
              </a:schemeClr>
            </a:solidFill>
            <a:prstDash val="dash"/>
            <a:headEnd type="triangl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37" name="Freeform 5">
            <a:extLst>
              <a:ext uri="{FF2B5EF4-FFF2-40B4-BE49-F238E27FC236}">
                <a16:creationId xmlns="" xmlns:a16="http://schemas.microsoft.com/office/drawing/2014/main" id="{4203494C-604E-8C6E-3DB3-0E1F6A782018}"/>
              </a:ext>
            </a:extLst>
          </p:cNvPr>
          <p:cNvSpPr/>
          <p:nvPr/>
        </p:nvSpPr>
        <p:spPr>
          <a:xfrm>
            <a:off x="1426690" y="4404436"/>
            <a:ext cx="5005006" cy="1330132"/>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en-US" sz="1000" dirty="0" err="1">
                <a:solidFill>
                  <a:schemeClr val="accent2"/>
                </a:solidFill>
                <a:cs typeface="Arial" panose="020B0604020202020204" pitchFamily="34" charset="0"/>
              </a:rPr>
              <a:t>Posologie</a:t>
            </a:r>
            <a:r>
              <a:rPr lang="en-US" sz="1000" dirty="0">
                <a:solidFill>
                  <a:schemeClr val="accent2"/>
                </a:solidFill>
                <a:cs typeface="Arial" panose="020B0604020202020204" pitchFamily="34" charset="0"/>
              </a:rPr>
              <a:t> (cycles de 21 </a:t>
            </a:r>
            <a:r>
              <a:rPr lang="en-US" sz="1000" dirty="0" err="1">
                <a:solidFill>
                  <a:schemeClr val="accent2"/>
                </a:solidFill>
                <a:cs typeface="Arial" panose="020B0604020202020204" pitchFamily="34" charset="0"/>
              </a:rPr>
              <a:t>jours</a:t>
            </a:r>
            <a:r>
              <a:rPr lang="en-US" sz="1000" dirty="0">
                <a:solidFill>
                  <a:schemeClr val="accent2"/>
                </a:solidFill>
                <a:cs typeface="Arial" panose="020B0604020202020204" pitchFamily="34" charset="0"/>
              </a:rPr>
              <a:t>)</a:t>
            </a:r>
          </a:p>
          <a:p>
            <a:pPr marL="0" marR="0" lvl="0" indent="0" algn="l" defTabSz="450056" rtl="0" eaLnBrk="1" fontAlgn="auto" latinLnBrk="0" hangingPunct="1">
              <a:lnSpc>
                <a:spcPct val="100000"/>
              </a:lnSpc>
              <a:spcBef>
                <a:spcPts val="400"/>
              </a:spcBef>
              <a:spcAft>
                <a:spcPts val="0"/>
              </a:spcAft>
              <a:buClrTx/>
              <a:buSzTx/>
              <a:buFontTx/>
              <a:buNone/>
              <a:tabLst/>
              <a:defRPr/>
            </a:pPr>
            <a:r>
              <a:rPr kumimoji="0" lang="en-US" sz="1000" b="1"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Amivantamab</a:t>
            </a:r>
            <a:r>
              <a:rPr kumimoji="0" lang="en-US" sz="1000" b="1"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 </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1400 mg (1750 mg </a:t>
            </a:r>
            <a:r>
              <a:rPr lang="en-US" sz="1000" dirty="0" err="1">
                <a:solidFill>
                  <a:srgbClr val="002C4C"/>
                </a:solidFill>
                <a:latin typeface="Century Gothic" panose="020F0302020204030204"/>
                <a:cs typeface="Arial" panose="020B0604020202020204" pitchFamily="34" charset="0"/>
              </a:rPr>
              <a:t>si</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a:t>
            </a:r>
            <a:r>
              <a:rPr kumimoji="0" lang="en-US" sz="1000" b="0" i="0" u="sng"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&gt;</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80 kg) pour les 4 premières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semaines</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puis</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1750 mg (2100 mg </a:t>
            </a:r>
            <a:r>
              <a:rPr lang="en-US" sz="1000" dirty="0" err="1">
                <a:solidFill>
                  <a:srgbClr val="002C4C"/>
                </a:solidFill>
                <a:latin typeface="Century Gothic" panose="020F0302020204030204"/>
                <a:cs typeface="Arial" panose="020B0604020202020204" pitchFamily="34" charset="0"/>
              </a:rPr>
              <a:t>si</a:t>
            </a:r>
            <a:r>
              <a:rPr lang="en-US" sz="1000" dirty="0">
                <a:solidFill>
                  <a:srgbClr val="002C4C"/>
                </a:solidFill>
                <a:latin typeface="Century Gothic" panose="020F0302020204030204"/>
                <a:cs typeface="Arial" panose="020B0604020202020204" pitchFamily="34" charset="0"/>
              </a:rPr>
              <a:t> </a:t>
            </a:r>
            <a:r>
              <a:rPr kumimoji="0" lang="en-US" sz="1000" b="0" i="0" u="sng"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&gt;</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80 kg)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toutes</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les 3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semaines</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à</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partir</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de la </a:t>
            </a:r>
            <a:r>
              <a:rPr kumimoji="0" lang="en-US" sz="1000" b="0"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semaine</a:t>
            </a:r>
            <a:r>
              <a:rPr kumimoji="0" lang="en-US" sz="10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7 (premier jour du cycle 3)</a:t>
            </a:r>
          </a:p>
          <a:p>
            <a:pPr marL="0" marR="0" lvl="0" indent="0" algn="l" defTabSz="450056" rtl="0" eaLnBrk="1" fontAlgn="auto" latinLnBrk="0" hangingPunct="1">
              <a:lnSpc>
                <a:spcPct val="100000"/>
              </a:lnSpc>
              <a:spcBef>
                <a:spcPts val="400"/>
              </a:spcBef>
              <a:spcAft>
                <a:spcPts val="0"/>
              </a:spcAft>
              <a:buClrTx/>
              <a:buSzTx/>
              <a:buFontTx/>
              <a:buNone/>
              <a:tabLst/>
              <a:defRPr/>
            </a:pPr>
            <a:r>
              <a:rPr kumimoji="0" lang="en-US" sz="1000" b="1" i="0" u="none" strike="noStrike" kern="1200" cap="none" spc="0" normalizeH="0" baseline="0" noProof="0" dirty="0" err="1">
                <a:ln>
                  <a:noFill/>
                </a:ln>
                <a:solidFill>
                  <a:srgbClr val="002C4C"/>
                </a:solidFill>
                <a:effectLst/>
                <a:uLnTx/>
                <a:uFillTx/>
                <a:latin typeface="Century Gothic" panose="020F0302020204030204"/>
                <a:ea typeface="+mn-ea"/>
                <a:cs typeface="Arial" panose="020B0604020202020204" pitchFamily="34" charset="0"/>
              </a:rPr>
              <a:t>Chimiothérapie</a:t>
            </a:r>
            <a:r>
              <a:rPr kumimoji="0" lang="en-US" sz="1000" b="1"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 le premier jour de </a:t>
            </a:r>
            <a:r>
              <a:rPr lang="en-US" sz="1000" b="1" dirty="0" err="1">
                <a:solidFill>
                  <a:srgbClr val="002C4C"/>
                </a:solidFill>
                <a:latin typeface="Century Gothic" panose="020F0302020204030204"/>
                <a:cs typeface="Arial" panose="020B0604020202020204" pitchFamily="34" charset="0"/>
              </a:rPr>
              <a:t>chaque</a:t>
            </a:r>
            <a:r>
              <a:rPr lang="en-US" sz="1000" b="1" dirty="0">
                <a:solidFill>
                  <a:srgbClr val="002C4C"/>
                </a:solidFill>
                <a:latin typeface="Century Gothic" panose="020F0302020204030204"/>
                <a:cs typeface="Arial" panose="020B0604020202020204" pitchFamily="34" charset="0"/>
              </a:rPr>
              <a:t> </a:t>
            </a:r>
            <a:r>
              <a:rPr kumimoji="0" lang="en-US" sz="1000" b="1"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rPr>
              <a:t>cycle :</a:t>
            </a:r>
            <a:endPar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0"/>
              </a:spcBef>
              <a:spcAft>
                <a:spcPts val="0"/>
              </a:spcAft>
              <a:buClr>
                <a:srgbClr val="FF7F4D"/>
              </a:buClr>
              <a:buSzPct val="70000"/>
              <a:buFont typeface="Wingdings" panose="05000000000000000000" pitchFamily="2" charset="2"/>
              <a:buChar char="n"/>
              <a:tabLst>
                <a:tab pos="120650" algn="l"/>
              </a:tabLst>
              <a:defRPr/>
            </a:pPr>
            <a:r>
              <a:rPr kumimoji="0" lang="en-US" sz="1000" b="1"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Carboplatine : </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AUG5 pour les 4 premiers cycles</a:t>
            </a:r>
          </a:p>
          <a:p>
            <a:pPr marL="168275" marR="0" lvl="0" indent="-168275" algn="l" defTabSz="450056" rtl="0" eaLnBrk="1" fontAlgn="auto" latinLnBrk="0" hangingPunct="1">
              <a:lnSpc>
                <a:spcPct val="100000"/>
              </a:lnSpc>
              <a:spcBef>
                <a:spcPts val="0"/>
              </a:spcBef>
              <a:spcAft>
                <a:spcPts val="0"/>
              </a:spcAft>
              <a:buClr>
                <a:srgbClr val="FF7F4D"/>
              </a:buClr>
              <a:buSzPct val="70000"/>
              <a:buFont typeface="Wingdings" panose="05000000000000000000" pitchFamily="2" charset="2"/>
              <a:buChar char="n"/>
              <a:tabLst>
                <a:tab pos="120650" algn="l"/>
              </a:tabLst>
              <a:defRPr/>
            </a:pPr>
            <a:r>
              <a:rPr kumimoji="0" lang="en-US" sz="1000" b="1"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Pémétrexed</a:t>
            </a:r>
            <a:r>
              <a:rPr kumimoji="0" lang="en-US" sz="1000" b="1"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 </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500 mg/m</a:t>
            </a:r>
            <a:r>
              <a:rPr kumimoji="0" lang="en-US" sz="1000" b="0" i="0" u="none" strike="noStrike" kern="1200" cap="none" spc="0" normalizeH="0" baseline="30000" noProof="0" dirty="0">
                <a:ln>
                  <a:noFill/>
                </a:ln>
                <a:solidFill>
                  <a:srgbClr val="44546A"/>
                </a:solidFill>
                <a:effectLst/>
                <a:uLnTx/>
                <a:uFillTx/>
                <a:latin typeface="Century Gothic" panose="020F0302020204030204"/>
                <a:ea typeface="+mn-ea"/>
                <a:cs typeface="Arial" panose="020B0604020202020204" pitchFamily="34" charset="0"/>
              </a:rPr>
              <a:t>2</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a:t>
            </a: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jusqu’à</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progression de la </a:t>
            </a: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maladie</a:t>
            </a:r>
            <a:endParaRPr lang="en-US" sz="1000" dirty="0">
              <a:solidFill>
                <a:schemeClr val="tx2"/>
              </a:solidFill>
              <a:cs typeface="Arial" panose="020B0604020202020204" pitchFamily="34" charset="0"/>
            </a:endParaRPr>
          </a:p>
        </p:txBody>
      </p:sp>
    </p:spTree>
    <p:extLst>
      <p:ext uri="{BB962C8B-B14F-4D97-AF65-F5344CB8AC3E}">
        <p14:creationId xmlns:p14="http://schemas.microsoft.com/office/powerpoint/2010/main" val="1538971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Caractéristiques des patients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graphicFrame>
        <p:nvGraphicFramePr>
          <p:cNvPr id="8" name="Tableau 7">
            <a:extLst>
              <a:ext uri="{FF2B5EF4-FFF2-40B4-BE49-F238E27FC236}">
                <a16:creationId xmlns="" xmlns:a16="http://schemas.microsoft.com/office/drawing/2014/main" id="{84026B26-0AE5-3AC5-AB11-BFE89BA78EFF}"/>
              </a:ext>
            </a:extLst>
          </p:cNvPr>
          <p:cNvGraphicFramePr>
            <a:graphicFrameLocks noGrp="1"/>
          </p:cNvGraphicFramePr>
          <p:nvPr>
            <p:extLst>
              <p:ext uri="{D42A27DB-BD31-4B8C-83A1-F6EECF244321}">
                <p14:modId xmlns:p14="http://schemas.microsoft.com/office/powerpoint/2010/main" val="3911471913"/>
              </p:ext>
            </p:extLst>
          </p:nvPr>
        </p:nvGraphicFramePr>
        <p:xfrm>
          <a:off x="2126735" y="1157676"/>
          <a:ext cx="8456850" cy="4428852"/>
        </p:xfrm>
        <a:graphic>
          <a:graphicData uri="http://schemas.openxmlformats.org/drawingml/2006/table">
            <a:tbl>
              <a:tblPr firstRow="1" bandRow="1"/>
              <a:tblGrid>
                <a:gridCol w="2264850">
                  <a:extLst>
                    <a:ext uri="{9D8B030D-6E8A-4147-A177-3AD203B41FA5}">
                      <a16:colId xmlns="" xmlns:a16="http://schemas.microsoft.com/office/drawing/2014/main" val="20000"/>
                    </a:ext>
                  </a:extLst>
                </a:gridCol>
                <a:gridCol w="2232000">
                  <a:extLst>
                    <a:ext uri="{9D8B030D-6E8A-4147-A177-3AD203B41FA5}">
                      <a16:colId xmlns="" xmlns:a16="http://schemas.microsoft.com/office/drawing/2014/main" val="2942081681"/>
                    </a:ext>
                  </a:extLst>
                </a:gridCol>
                <a:gridCol w="1980000">
                  <a:extLst>
                    <a:ext uri="{9D8B030D-6E8A-4147-A177-3AD203B41FA5}">
                      <a16:colId xmlns="" xmlns:a16="http://schemas.microsoft.com/office/drawing/2014/main" val="20001"/>
                    </a:ext>
                  </a:extLst>
                </a:gridCol>
                <a:gridCol w="1980000">
                  <a:extLst>
                    <a:ext uri="{9D8B030D-6E8A-4147-A177-3AD203B41FA5}">
                      <a16:colId xmlns="" xmlns:a16="http://schemas.microsoft.com/office/drawing/2014/main" val="20002"/>
                    </a:ext>
                  </a:extLst>
                </a:gridCol>
              </a:tblGrid>
              <a:tr h="44062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lang="fr-FR" sz="1200" b="0" i="0" kern="1200" dirty="0">
                          <a:solidFill>
                            <a:schemeClr val="tx1"/>
                          </a:solidFill>
                          <a:latin typeface="Century Gothic" panose="020B0502020202020204" pitchFamily="34" charset="0"/>
                          <a:ea typeface="+mn-ea"/>
                          <a:cs typeface="Arial" panose="020B0604020202020204" pitchFamily="34" charset="0"/>
                        </a:rPr>
                        <a:t>Caractéristiques, n (%)</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ts val="1540"/>
                        </a:lnSpc>
                        <a:spcBef>
                          <a:spcPts val="0"/>
                        </a:spcBef>
                        <a:spcAft>
                          <a:spcPts val="0"/>
                        </a:spcAft>
                        <a:buClrTx/>
                        <a:buSzTx/>
                        <a:buFontTx/>
                        <a:buNone/>
                        <a:tabLst/>
                        <a:defRPr/>
                      </a:pPr>
                      <a:endParaRPr lang="fr-FR" sz="1200" b="0" i="0" kern="1200" dirty="0">
                        <a:solidFill>
                          <a:schemeClr val="tx1"/>
                        </a:solidFill>
                        <a:latin typeface="Century Gothic" panose="020B0502020202020204" pitchFamily="34" charset="0"/>
                        <a:ea typeface="+mn-ea"/>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lt1"/>
                          </a:solidFill>
                          <a:latin typeface="Century Gothic" panose="020B0502020202020204" pitchFamily="34" charset="0"/>
                          <a:ea typeface="+mn-ea"/>
                          <a:cs typeface="Arial" panose="020B0604020202020204" pitchFamily="34" charset="0"/>
                        </a:rPr>
                        <a:t>Amivantamab  +  chimiothérapie </a:t>
                      </a:r>
                      <a:br>
                        <a:rPr lang="da-DK" sz="1200" b="1"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n=153</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i="0" kern="1200" dirty="0" err="1">
                          <a:solidFill>
                            <a:schemeClr val="lt1"/>
                          </a:solidFill>
                          <a:latin typeface="Century Gothic" panose="020B0502020202020204" pitchFamily="34" charset="0"/>
                          <a:ea typeface="+mn-ea"/>
                          <a:cs typeface="Arial" panose="020B0604020202020204" pitchFamily="34" charset="0"/>
                        </a:rPr>
                        <a:t>Chimiothérapie</a:t>
                      </a:r>
                      <a:endParaRPr lang="da-DK" sz="1200" b="0" i="0" kern="1200" dirty="0">
                        <a:solidFill>
                          <a:schemeClr val="lt1"/>
                        </a:solidFill>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lt1"/>
                          </a:solidFill>
                          <a:latin typeface="Century Gothic" panose="020B0502020202020204" pitchFamily="34" charset="0"/>
                          <a:ea typeface="+mn-ea"/>
                          <a:cs typeface="Arial" panose="020B0604020202020204" pitchFamily="34" charset="0"/>
                        </a:rPr>
                        <a:t>n=155</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200796">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100" b="0" i="0" kern="1200" dirty="0">
                          <a:solidFill>
                            <a:schemeClr val="tx2"/>
                          </a:solidFill>
                          <a:latin typeface="Century Gothic" panose="020B0502020202020204" pitchFamily="34" charset="0"/>
                          <a:ea typeface="+mn-ea"/>
                          <a:cs typeface="Arial" panose="020B0604020202020204" pitchFamily="34" charset="0"/>
                        </a:rPr>
                        <a:t>Âge médian, année (min-max)</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a:lnSpc>
                          <a:spcPts val="1540"/>
                        </a:lnSpc>
                        <a:spcBef>
                          <a:spcPts val="0"/>
                        </a:spcBef>
                      </a:pPr>
                      <a:endParaRPr lang="fr-FR" sz="1200" b="1" i="0" dirty="0">
                        <a:solidFill>
                          <a:schemeClr val="tx1"/>
                        </a:solidFill>
                        <a:latin typeface="Century Gothic" panose="020B0502020202020204" pitchFamily="34" charset="0"/>
                        <a:cs typeface="Arial" panose="020B0604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61 (27-86)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62 (30-92)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15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100" b="0" i="0" kern="1200" dirty="0" err="1">
                          <a:solidFill>
                            <a:schemeClr val="tx2"/>
                          </a:solidFill>
                          <a:latin typeface="Century Gothic" panose="020B0502020202020204" pitchFamily="34" charset="0"/>
                          <a:ea typeface="+mn-ea"/>
                          <a:cs typeface="Arial" panose="020B0604020202020204" pitchFamily="34" charset="0"/>
                        </a:rPr>
                        <a:t>Sexe</a:t>
                      </a:r>
                      <a:endParaRPr lang="en-US" sz="1100" b="0" i="0" kern="1200" dirty="0">
                        <a:solidFill>
                          <a:schemeClr val="tx2"/>
                        </a:solidFill>
                        <a:latin typeface="Century Gothic" panose="020B0502020202020204" pitchFamily="34" charset="0"/>
                        <a:ea typeface="+mn-ea"/>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540"/>
                        </a:lnSpc>
                      </a:pPr>
                      <a:r>
                        <a:rPr lang="da-DK" sz="1200" b="0" i="0" dirty="0" err="1">
                          <a:solidFill>
                            <a:srgbClr val="44546A"/>
                          </a:solidFill>
                          <a:latin typeface="Century Gothic" panose="020B0502020202020204" pitchFamily="34" charset="0"/>
                        </a:rPr>
                        <a:t>Féminin</a:t>
                      </a:r>
                      <a:endParaRPr lang="da-DK" sz="1200" b="0" i="0" dirty="0">
                        <a:solidFill>
                          <a:srgbClr val="44546A"/>
                        </a:solidFill>
                        <a:latin typeface="Century Gothic" panose="020B0502020202020204" pitchFamily="34" charset="0"/>
                      </a:endParaRPr>
                    </a:p>
                    <a:p>
                      <a:pPr>
                        <a:lnSpc>
                          <a:spcPts val="1540"/>
                        </a:lnSpc>
                      </a:pPr>
                      <a:r>
                        <a:rPr lang="da-DK" sz="1200" b="0" i="0" dirty="0" err="1">
                          <a:solidFill>
                            <a:srgbClr val="44546A"/>
                          </a:solidFill>
                          <a:latin typeface="Century Gothic" panose="020B0502020202020204" pitchFamily="34" charset="0"/>
                        </a:rPr>
                        <a:t>Masculin</a:t>
                      </a:r>
                      <a:endParaRPr lang="en-US" sz="1200" b="0" i="0" dirty="0">
                        <a:solidFill>
                          <a:srgbClr val="44546A"/>
                        </a:solidFill>
                        <a:latin typeface="Century Gothic" panose="020B0502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85 (56)</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68 (44)</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93 (60)</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62 (40)</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2"/>
                  </a:ext>
                </a:extLst>
              </a:tr>
              <a:tr h="6078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100" b="0" i="0" kern="1200" dirty="0" err="1">
                          <a:solidFill>
                            <a:srgbClr val="44546A"/>
                          </a:solidFill>
                          <a:latin typeface="Century Gothic" panose="020B0502020202020204" pitchFamily="34" charset="0"/>
                          <a:ea typeface="+mn-ea"/>
                          <a:cs typeface="Arial" panose="020B0604020202020204" pitchFamily="34" charset="0"/>
                        </a:rPr>
                        <a:t>Ethnie</a:t>
                      </a:r>
                      <a:endParaRPr lang="da-DK" sz="1100" b="0" i="0" kern="1200" dirty="0">
                        <a:solidFill>
                          <a:srgbClr val="44546A"/>
                        </a:solidFill>
                        <a:latin typeface="Century Gothic" panose="020B0502020202020204" pitchFamily="34" charset="0"/>
                        <a:ea typeface="+mn-ea"/>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ts val="1540"/>
                        </a:lnSpc>
                        <a:tabLst/>
                      </a:pPr>
                      <a:r>
                        <a:rPr lang="da-DK" sz="1200" b="0" i="0" dirty="0" err="1">
                          <a:solidFill>
                            <a:srgbClr val="44546A"/>
                          </a:solidFill>
                          <a:latin typeface="Century Gothic" panose="020B0502020202020204" pitchFamily="34" charset="0"/>
                        </a:rPr>
                        <a:t>Asiatique</a:t>
                      </a:r>
                      <a:endParaRPr lang="da-DK" sz="1200" b="0" i="0" dirty="0">
                        <a:solidFill>
                          <a:srgbClr val="44546A"/>
                        </a:solidFill>
                        <a:latin typeface="Century Gothic" panose="020B0502020202020204" pitchFamily="34" charset="0"/>
                      </a:endParaRPr>
                    </a:p>
                    <a:p>
                      <a:pPr marL="0" indent="0">
                        <a:lnSpc>
                          <a:spcPts val="1540"/>
                        </a:lnSpc>
                        <a:tabLst/>
                      </a:pPr>
                      <a:r>
                        <a:rPr lang="da-DK" sz="1200" b="0" i="0" dirty="0">
                          <a:solidFill>
                            <a:srgbClr val="44546A"/>
                          </a:solidFill>
                          <a:latin typeface="Century Gothic" panose="020B0502020202020204" pitchFamily="34" charset="0"/>
                        </a:rPr>
                        <a:t>Caucasien</a:t>
                      </a:r>
                    </a:p>
                    <a:p>
                      <a:pPr marL="0" indent="0">
                        <a:lnSpc>
                          <a:spcPts val="1540"/>
                        </a:lnSpc>
                        <a:tabLst/>
                      </a:pPr>
                      <a:r>
                        <a:rPr lang="da-DK" sz="1200" b="0" i="0" dirty="0" err="1">
                          <a:solidFill>
                            <a:srgbClr val="44546A"/>
                          </a:solidFill>
                          <a:latin typeface="Century Gothic" panose="020B0502020202020204" pitchFamily="34" charset="0"/>
                        </a:rPr>
                        <a:t>Autre</a:t>
                      </a:r>
                      <a:endParaRPr lang="en-US" sz="1200" b="0" i="0" dirty="0">
                        <a:solidFill>
                          <a:srgbClr val="44546A"/>
                        </a:solidFill>
                        <a:latin typeface="Century Gothic" panose="020B0502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FF7F4D"/>
                          </a:solidFill>
                          <a:latin typeface="Century Gothic" panose="020B0502020202020204" pitchFamily="34" charset="0"/>
                          <a:ea typeface="+mn-ea"/>
                          <a:cs typeface="Arial" panose="020B0604020202020204" pitchFamily="34" charset="0"/>
                        </a:rPr>
                        <a:t>97 (64) </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FF7F4D"/>
                          </a:solidFill>
                          <a:latin typeface="Century Gothic" panose="020B0502020202020204" pitchFamily="34" charset="0"/>
                          <a:ea typeface="+mn-ea"/>
                          <a:cs typeface="Arial" panose="020B0604020202020204" pitchFamily="34" charset="0"/>
                        </a:rPr>
                        <a:t>49 (32)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FF7F4D"/>
                          </a:solidFill>
                          <a:latin typeface="Century Gothic" panose="020B0502020202020204" pitchFamily="34" charset="0"/>
                          <a:ea typeface="+mn-ea"/>
                          <a:cs typeface="Arial" panose="020B0604020202020204" pitchFamily="34" charset="0"/>
                        </a:rPr>
                        <a:t>5 (3)</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44546A"/>
                          </a:solidFill>
                          <a:latin typeface="Century Gothic" panose="020B0502020202020204" pitchFamily="34" charset="0"/>
                          <a:ea typeface="+mn-ea"/>
                          <a:cs typeface="Arial" panose="020B0604020202020204" pitchFamily="34" charset="0"/>
                        </a:rPr>
                        <a:t>89 (59) </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44546A"/>
                          </a:solidFill>
                          <a:latin typeface="Century Gothic" panose="020B0502020202020204" pitchFamily="34" charset="0"/>
                          <a:ea typeface="+mn-ea"/>
                          <a:cs typeface="Arial" panose="020B0604020202020204" pitchFamily="34" charset="0"/>
                        </a:rPr>
                        <a:t>60 (39)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200" b="1" i="0" kern="1200" dirty="0">
                          <a:solidFill>
                            <a:srgbClr val="44546A"/>
                          </a:solidFill>
                          <a:latin typeface="Century Gothic" panose="020B0502020202020204" pitchFamily="34" charset="0"/>
                          <a:ea typeface="+mn-ea"/>
                          <a:cs typeface="Arial" panose="020B0604020202020204" pitchFamily="34" charset="0"/>
                        </a:rPr>
                        <a:t>3 (2)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15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100" b="0" i="0" kern="1200" dirty="0">
                          <a:solidFill>
                            <a:schemeClr val="tx2"/>
                          </a:solidFill>
                          <a:latin typeface="Century Gothic" panose="020B0502020202020204" pitchFamily="34" charset="0"/>
                          <a:ea typeface="+mn-ea"/>
                          <a:cs typeface="Arial" panose="020B0604020202020204" pitchFamily="34" charset="0"/>
                        </a:rPr>
                        <a:t>ECOG PS</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540"/>
                        </a:lnSpc>
                      </a:pPr>
                      <a:r>
                        <a:rPr lang="en-US" sz="1200" b="0" i="0" dirty="0">
                          <a:solidFill>
                            <a:srgbClr val="44546A"/>
                          </a:solidFill>
                          <a:latin typeface="Century Gothic" panose="020B0502020202020204" pitchFamily="34" charset="0"/>
                        </a:rPr>
                        <a:t>0</a:t>
                      </a:r>
                    </a:p>
                    <a:p>
                      <a:pPr>
                        <a:lnSpc>
                          <a:spcPts val="1540"/>
                        </a:lnSpc>
                      </a:pPr>
                      <a:r>
                        <a:rPr lang="en-US" sz="1200" b="0" i="0" dirty="0">
                          <a:solidFill>
                            <a:srgbClr val="44546A"/>
                          </a:solidFill>
                          <a:latin typeface="Century Gothic" panose="020B0502020202020204" pitchFamily="34" charset="0"/>
                        </a:rPr>
                        <a:t>1</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54 (35)</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99 (65)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55 (35)</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100 (65)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964066121"/>
                  </a:ext>
                </a:extLst>
              </a:tr>
              <a:tr h="3159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en-US" sz="1100" b="0" i="0" kern="1200" dirty="0" err="1">
                          <a:solidFill>
                            <a:schemeClr val="tx2"/>
                          </a:solidFill>
                          <a:latin typeface="Century Gothic" panose="020B0502020202020204" pitchFamily="34" charset="0"/>
                          <a:ea typeface="+mn-ea"/>
                          <a:cs typeface="Arial" panose="020B0604020202020204" pitchFamily="34" charset="0"/>
                        </a:rPr>
                        <a:t>Tabagisme</a:t>
                      </a:r>
                      <a:endParaRPr lang="en-US" sz="1100" b="0" i="0" kern="1200" dirty="0">
                        <a:solidFill>
                          <a:schemeClr val="tx2"/>
                        </a:solidFill>
                        <a:latin typeface="Century Gothic" panose="020B0502020202020204" pitchFamily="34" charset="0"/>
                        <a:ea typeface="+mn-ea"/>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540"/>
                        </a:lnSpc>
                      </a:pPr>
                      <a:r>
                        <a:rPr lang="en-US" sz="1200" b="0" i="0" dirty="0" err="1">
                          <a:solidFill>
                            <a:srgbClr val="44546A"/>
                          </a:solidFill>
                          <a:latin typeface="Century Gothic" panose="020B0502020202020204" pitchFamily="34" charset="0"/>
                        </a:rPr>
                        <a:t>Oui</a:t>
                      </a:r>
                      <a:endParaRPr lang="en-US" sz="1200" b="0" i="0" dirty="0">
                        <a:solidFill>
                          <a:srgbClr val="44546A"/>
                        </a:solidFill>
                        <a:latin typeface="Century Gothic" panose="020B0502020202020204" pitchFamily="34" charset="0"/>
                      </a:endParaRPr>
                    </a:p>
                    <a:p>
                      <a:pPr>
                        <a:lnSpc>
                          <a:spcPts val="1540"/>
                        </a:lnSpc>
                      </a:pPr>
                      <a:r>
                        <a:rPr lang="en-US" sz="1200" b="0" i="0" dirty="0">
                          <a:solidFill>
                            <a:srgbClr val="44546A"/>
                          </a:solidFill>
                          <a:latin typeface="Century Gothic" panose="020B0502020202020204" pitchFamily="34" charset="0"/>
                        </a:rPr>
                        <a:t>Non</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65 (42)</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88 (58)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64 (41)</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91 (59)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21067169"/>
                  </a:ext>
                </a:extLst>
              </a:tr>
              <a:tr h="315937">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en-US" sz="1100" b="0" i="0" kern="1200" dirty="0" err="1">
                          <a:solidFill>
                            <a:schemeClr val="tx2"/>
                          </a:solidFill>
                          <a:latin typeface="Century Gothic" panose="020B0502020202020204" pitchFamily="34" charset="0"/>
                          <a:ea typeface="+mn-ea"/>
                          <a:cs typeface="Arial" panose="020B0604020202020204" pitchFamily="34" charset="0"/>
                        </a:rPr>
                        <a:t>Métastases</a:t>
                      </a:r>
                      <a:r>
                        <a:rPr lang="en-US" sz="1100" b="0" i="0" kern="1200" dirty="0">
                          <a:solidFill>
                            <a:schemeClr val="tx2"/>
                          </a:solidFill>
                          <a:latin typeface="Century Gothic" panose="020B0502020202020204" pitchFamily="34" charset="0"/>
                          <a:ea typeface="+mn-ea"/>
                          <a:cs typeface="Arial" panose="020B0604020202020204" pitchFamily="34" charset="0"/>
                        </a:rPr>
                        <a:t> </a:t>
                      </a:r>
                      <a:r>
                        <a:rPr lang="en-US" sz="1100" b="0" i="0" kern="1200" dirty="0" err="1">
                          <a:solidFill>
                            <a:schemeClr val="tx2"/>
                          </a:solidFill>
                          <a:latin typeface="Century Gothic" panose="020B0502020202020204" pitchFamily="34" charset="0"/>
                          <a:ea typeface="+mn-ea"/>
                          <a:cs typeface="Arial" panose="020B0604020202020204" pitchFamily="34" charset="0"/>
                        </a:rPr>
                        <a:t>cérébrales</a:t>
                      </a:r>
                      <a:endParaRPr lang="en-US" sz="1100" b="0" i="0" kern="1200" dirty="0">
                        <a:solidFill>
                          <a:schemeClr val="tx2"/>
                        </a:solidFill>
                        <a:latin typeface="Century Gothic" panose="020B0502020202020204" pitchFamily="34" charset="0"/>
                        <a:ea typeface="+mn-ea"/>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546A"/>
                          </a:solidFill>
                          <a:effectLst/>
                          <a:uLnTx/>
                          <a:uFillTx/>
                          <a:latin typeface="Century Gothic" panose="020B0502020202020204" pitchFamily="34" charset="0"/>
                          <a:ea typeface="+mn-ea"/>
                          <a:cs typeface="+mn-cs"/>
                        </a:rPr>
                        <a:t>Oui</a:t>
                      </a:r>
                      <a:endParaRPr kumimoji="0" lang="en-US" sz="12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ts val="154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rPr>
                        <a:t>Non</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35 (23)</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118 (77)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36 (23)</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119 (77)</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978181400"/>
                  </a:ext>
                </a:extLst>
              </a:tr>
              <a:tr h="315937">
                <a:tc>
                  <a:txBody>
                    <a:bodyPr/>
                    <a:lstStyle/>
                    <a:p>
                      <a:pPr>
                        <a:lnSpc>
                          <a:spcPts val="1540"/>
                        </a:lnSpc>
                      </a:pPr>
                      <a:r>
                        <a:rPr lang="en-US" sz="1100" b="0" i="0" kern="1200" dirty="0" err="1">
                          <a:solidFill>
                            <a:schemeClr val="tx2"/>
                          </a:solidFill>
                          <a:latin typeface="Century Gothic" panose="020B0502020202020204" pitchFamily="34" charset="0"/>
                          <a:ea typeface="+mn-ea"/>
                          <a:cs typeface="Arial" panose="020B0604020202020204" pitchFamily="34" charset="0"/>
                        </a:rPr>
                        <a:t>Traitement</a:t>
                      </a:r>
                      <a:r>
                        <a:rPr lang="en-US" sz="1100" b="0" i="0" kern="1200" dirty="0">
                          <a:solidFill>
                            <a:schemeClr val="tx2"/>
                          </a:solidFill>
                          <a:latin typeface="Century Gothic" panose="020B0502020202020204" pitchFamily="34" charset="0"/>
                          <a:ea typeface="+mn-ea"/>
                          <a:cs typeface="Arial" panose="020B0604020202020204" pitchFamily="34" charset="0"/>
                        </a:rPr>
                        <a:t> </a:t>
                      </a:r>
                      <a:r>
                        <a:rPr lang="en-US" sz="1100" b="0" i="0" kern="1200" dirty="0" err="1">
                          <a:solidFill>
                            <a:schemeClr val="tx2"/>
                          </a:solidFill>
                          <a:latin typeface="Century Gothic" panose="020B0502020202020204" pitchFamily="34" charset="0"/>
                          <a:ea typeface="+mn-ea"/>
                          <a:cs typeface="Arial" panose="020B0604020202020204" pitchFamily="34" charset="0"/>
                        </a:rPr>
                        <a:t>antérieur</a:t>
                      </a:r>
                      <a:r>
                        <a:rPr lang="en-US" sz="1100" b="0" i="0" kern="1200" dirty="0">
                          <a:solidFill>
                            <a:schemeClr val="tx2"/>
                          </a:solidFill>
                          <a:latin typeface="Century Gothic" panose="020B0502020202020204" pitchFamily="34" charset="0"/>
                          <a:ea typeface="+mn-ea"/>
                          <a:cs typeface="Arial" panose="020B0604020202020204" pitchFamily="34" charset="0"/>
                        </a:rPr>
                        <a:t> par TKI EGFR</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546A"/>
                          </a:solidFill>
                          <a:effectLst/>
                          <a:uLnTx/>
                          <a:uFillTx/>
                          <a:latin typeface="Century Gothic" panose="020B0502020202020204" pitchFamily="34" charset="0"/>
                          <a:ea typeface="+mn-ea"/>
                          <a:cs typeface="+mn-cs"/>
                        </a:rPr>
                        <a:t>Oui</a:t>
                      </a:r>
                      <a:endParaRPr kumimoji="0" lang="en-US" sz="12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ts val="154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mn-cs"/>
                        </a:rPr>
                        <a:t>Non</a:t>
                      </a: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1 (1)</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152 (99)</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3 (2)</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152 (98)</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32913364"/>
                  </a:ext>
                </a:extLst>
              </a:tr>
              <a:tr h="446865">
                <a:tc>
                  <a:txBody>
                    <a:bodyPr/>
                    <a:lstStyle/>
                    <a:p>
                      <a:pPr>
                        <a:lnSpc>
                          <a:spcPts val="1540"/>
                        </a:lnSpc>
                      </a:pPr>
                      <a:r>
                        <a:rPr lang="en-US" sz="1100" b="0" i="0" kern="1200" dirty="0" err="1">
                          <a:solidFill>
                            <a:schemeClr val="tx2"/>
                          </a:solidFill>
                          <a:latin typeface="Century Gothic" panose="020B0502020202020204" pitchFamily="34" charset="0"/>
                          <a:ea typeface="+mn-ea"/>
                          <a:cs typeface="Arial" panose="020B0604020202020204" pitchFamily="34" charset="0"/>
                        </a:rPr>
                        <a:t>Histologie</a:t>
                      </a:r>
                      <a:endParaRPr lang="en-US" sz="1100" b="0" i="0" kern="1200" dirty="0">
                        <a:solidFill>
                          <a:schemeClr val="tx2"/>
                        </a:solidFill>
                        <a:latin typeface="Century Gothic" panose="020B0502020202020204" pitchFamily="34" charset="0"/>
                        <a:ea typeface="+mn-ea"/>
                        <a:cs typeface="Arial" panose="020B0604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540"/>
                        </a:lnSpc>
                      </a:pPr>
                      <a:r>
                        <a:rPr lang="en-US" sz="1200" b="0" i="0" dirty="0" err="1">
                          <a:solidFill>
                            <a:srgbClr val="44546A"/>
                          </a:solidFill>
                          <a:latin typeface="Century Gothic" panose="020B0502020202020204" pitchFamily="34" charset="0"/>
                        </a:rPr>
                        <a:t>Adénocarcinome</a:t>
                      </a:r>
                      <a:endParaRPr lang="en-US" sz="1200" b="0" i="0" dirty="0">
                        <a:solidFill>
                          <a:srgbClr val="44546A"/>
                        </a:solidFill>
                        <a:latin typeface="Century Gothic" panose="020B0502020202020204" pitchFamily="34" charset="0"/>
                      </a:endParaRPr>
                    </a:p>
                    <a:p>
                      <a:pPr>
                        <a:lnSpc>
                          <a:spcPts val="1540"/>
                        </a:lnSpc>
                      </a:pPr>
                      <a:r>
                        <a:rPr lang="en-US" sz="1200" b="0" i="0" dirty="0" err="1">
                          <a:solidFill>
                            <a:srgbClr val="44546A"/>
                          </a:solidFill>
                          <a:latin typeface="Century Gothic" panose="020B0502020202020204" pitchFamily="34" charset="0"/>
                        </a:rPr>
                        <a:t>Autre</a:t>
                      </a:r>
                      <a:endParaRPr lang="en-US" sz="1200" b="0" i="0" dirty="0">
                        <a:solidFill>
                          <a:srgbClr val="44546A"/>
                        </a:solidFill>
                        <a:latin typeface="Century Gothic" panose="020B0502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151 (99)</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FF7F4D"/>
                          </a:solidFill>
                          <a:latin typeface="Century Gothic" panose="020B0502020202020204" pitchFamily="34" charset="0"/>
                          <a:ea typeface="+mn-ea"/>
                          <a:cs typeface="Arial" panose="020B0604020202020204" pitchFamily="34" charset="0"/>
                        </a:rPr>
                        <a:t>2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153 (99)</a:t>
                      </a:r>
                    </a:p>
                    <a:p>
                      <a:pPr marL="0" indent="0" algn="ctr" defTabSz="609585" rtl="0" eaLnBrk="1" latinLnBrk="0" hangingPunct="1">
                        <a:lnSpc>
                          <a:spcPct val="100000"/>
                        </a:lnSpc>
                        <a:spcBef>
                          <a:spcPts val="0"/>
                        </a:spcBef>
                        <a:tabLst>
                          <a:tab pos="452438" algn="l"/>
                          <a:tab pos="722313" algn="l"/>
                        </a:tabLst>
                      </a:pPr>
                      <a:r>
                        <a:rPr lang="fr-FR" sz="1200" b="1" i="0" kern="1200" dirty="0">
                          <a:solidFill>
                            <a:srgbClr val="44546A"/>
                          </a:solidFill>
                          <a:latin typeface="Century Gothic" panose="020B0502020202020204" pitchFamily="34" charset="0"/>
                          <a:ea typeface="+mn-ea"/>
                          <a:cs typeface="Arial" panose="020B0604020202020204" pitchFamily="34" charset="0"/>
                        </a:rPr>
                        <a:t>2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983591259"/>
                  </a:ext>
                </a:extLst>
              </a:tr>
            </a:tbl>
          </a:graphicData>
        </a:graphic>
      </p:graphicFrame>
    </p:spTree>
    <p:extLst>
      <p:ext uri="{BB962C8B-B14F-4D97-AF65-F5344CB8AC3E}">
        <p14:creationId xmlns:p14="http://schemas.microsoft.com/office/powerpoint/2010/main" val="4062420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e 48">
            <a:extLst>
              <a:ext uri="{FF2B5EF4-FFF2-40B4-BE49-F238E27FC236}">
                <a16:creationId xmlns="" xmlns:a16="http://schemas.microsoft.com/office/drawing/2014/main" id="{1D119A22-826D-F352-AD7F-2F510ABC7FEF}"/>
              </a:ext>
            </a:extLst>
          </p:cNvPr>
          <p:cNvGrpSpPr/>
          <p:nvPr/>
        </p:nvGrpSpPr>
        <p:grpSpPr>
          <a:xfrm>
            <a:off x="3249366" y="1800015"/>
            <a:ext cx="7244477" cy="2107776"/>
            <a:chOff x="4169758" y="2597943"/>
            <a:chExt cx="3879723" cy="1677734"/>
          </a:xfrm>
        </p:grpSpPr>
        <p:sp>
          <p:nvSpPr>
            <p:cNvPr id="34" name="Forme libre : forme 33">
              <a:extLst>
                <a:ext uri="{FF2B5EF4-FFF2-40B4-BE49-F238E27FC236}">
                  <a16:creationId xmlns="" xmlns:a16="http://schemas.microsoft.com/office/drawing/2014/main" id="{7CA774B0-2DE8-979D-FEAF-CF704A68064E}"/>
                </a:ext>
              </a:extLst>
            </p:cNvPr>
            <p:cNvSpPr/>
            <p:nvPr/>
          </p:nvSpPr>
          <p:spPr>
            <a:xfrm>
              <a:off x="4924424" y="3104959"/>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35" name="Forme libre : forme 34">
              <a:extLst>
                <a:ext uri="{FF2B5EF4-FFF2-40B4-BE49-F238E27FC236}">
                  <a16:creationId xmlns="" xmlns:a16="http://schemas.microsoft.com/office/drawing/2014/main" id="{1F9627B5-20CD-593E-B33A-87EAAB5BC0D3}"/>
                </a:ext>
              </a:extLst>
            </p:cNvPr>
            <p:cNvSpPr/>
            <p:nvPr/>
          </p:nvSpPr>
          <p:spPr>
            <a:xfrm>
              <a:off x="5000624" y="31335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36" name="Forme libre : forme 35">
              <a:extLst>
                <a:ext uri="{FF2B5EF4-FFF2-40B4-BE49-F238E27FC236}">
                  <a16:creationId xmlns="" xmlns:a16="http://schemas.microsoft.com/office/drawing/2014/main" id="{656110B8-0189-DFB8-0476-6C589F7325B1}"/>
                </a:ext>
              </a:extLst>
            </p:cNvPr>
            <p:cNvSpPr/>
            <p:nvPr/>
          </p:nvSpPr>
          <p:spPr>
            <a:xfrm>
              <a:off x="5296756" y="34851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37" name="Forme libre : forme 36">
              <a:extLst>
                <a:ext uri="{FF2B5EF4-FFF2-40B4-BE49-F238E27FC236}">
                  <a16:creationId xmlns="" xmlns:a16="http://schemas.microsoft.com/office/drawing/2014/main" id="{1859BBA8-C19C-9B45-402F-18AF70B1631C}"/>
                </a:ext>
              </a:extLst>
            </p:cNvPr>
            <p:cNvSpPr/>
            <p:nvPr/>
          </p:nvSpPr>
          <p:spPr>
            <a:xfrm>
              <a:off x="5353906" y="35232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38" name="Forme libre : forme 37">
              <a:extLst>
                <a:ext uri="{FF2B5EF4-FFF2-40B4-BE49-F238E27FC236}">
                  <a16:creationId xmlns="" xmlns:a16="http://schemas.microsoft.com/office/drawing/2014/main" id="{80030CAE-858A-6008-2ED0-138019200DCE}"/>
                </a:ext>
              </a:extLst>
            </p:cNvPr>
            <p:cNvSpPr/>
            <p:nvPr/>
          </p:nvSpPr>
          <p:spPr>
            <a:xfrm>
              <a:off x="5372956" y="35232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39" name="Forme libre : forme 38">
              <a:extLst>
                <a:ext uri="{FF2B5EF4-FFF2-40B4-BE49-F238E27FC236}">
                  <a16:creationId xmlns="" xmlns:a16="http://schemas.microsoft.com/office/drawing/2014/main" id="{C7109B27-5EB0-4602-8A46-C45BB52677A6}"/>
                </a:ext>
              </a:extLst>
            </p:cNvPr>
            <p:cNvSpPr/>
            <p:nvPr/>
          </p:nvSpPr>
          <p:spPr>
            <a:xfrm>
              <a:off x="5515831" y="358987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0" name="Forme libre : forme 39">
              <a:extLst>
                <a:ext uri="{FF2B5EF4-FFF2-40B4-BE49-F238E27FC236}">
                  <a16:creationId xmlns="" xmlns:a16="http://schemas.microsoft.com/office/drawing/2014/main" id="{A616C28B-BEF4-1945-5232-244A727C2C2B}"/>
                </a:ext>
              </a:extLst>
            </p:cNvPr>
            <p:cNvSpPr/>
            <p:nvPr/>
          </p:nvSpPr>
          <p:spPr>
            <a:xfrm>
              <a:off x="5753956" y="379942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1" name="Forme libre : forme 40">
              <a:extLst>
                <a:ext uri="{FF2B5EF4-FFF2-40B4-BE49-F238E27FC236}">
                  <a16:creationId xmlns="" xmlns:a16="http://schemas.microsoft.com/office/drawing/2014/main" id="{92A8FF02-6882-71DB-9560-38347298D54C}"/>
                </a:ext>
              </a:extLst>
            </p:cNvPr>
            <p:cNvSpPr/>
            <p:nvPr/>
          </p:nvSpPr>
          <p:spPr>
            <a:xfrm>
              <a:off x="5982556" y="39804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2" name="Forme libre : forme 41">
              <a:extLst>
                <a:ext uri="{FF2B5EF4-FFF2-40B4-BE49-F238E27FC236}">
                  <a16:creationId xmlns="" xmlns:a16="http://schemas.microsoft.com/office/drawing/2014/main" id="{B1D5205B-3BED-CBC8-4C3F-922A476515A6}"/>
                </a:ext>
              </a:extLst>
            </p:cNvPr>
            <p:cNvSpPr/>
            <p:nvPr/>
          </p:nvSpPr>
          <p:spPr>
            <a:xfrm>
              <a:off x="6182581" y="403755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3" name="Forme libre : forme 42">
              <a:extLst>
                <a:ext uri="{FF2B5EF4-FFF2-40B4-BE49-F238E27FC236}">
                  <a16:creationId xmlns="" xmlns:a16="http://schemas.microsoft.com/office/drawing/2014/main" id="{BB045AAB-E46C-B433-9891-3492E7A535D8}"/>
                </a:ext>
              </a:extLst>
            </p:cNvPr>
            <p:cNvSpPr/>
            <p:nvPr/>
          </p:nvSpPr>
          <p:spPr>
            <a:xfrm>
              <a:off x="6420706" y="40947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4" name="Forme libre : forme 43">
              <a:extLst>
                <a:ext uri="{FF2B5EF4-FFF2-40B4-BE49-F238E27FC236}">
                  <a16:creationId xmlns="" xmlns:a16="http://schemas.microsoft.com/office/drawing/2014/main" id="{C0903E0B-59B8-B0FE-D99B-42BC35B24BB2}"/>
                </a:ext>
              </a:extLst>
            </p:cNvPr>
            <p:cNvSpPr/>
            <p:nvPr/>
          </p:nvSpPr>
          <p:spPr>
            <a:xfrm>
              <a:off x="6468331" y="40947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5" name="Forme libre : forme 44">
              <a:extLst>
                <a:ext uri="{FF2B5EF4-FFF2-40B4-BE49-F238E27FC236}">
                  <a16:creationId xmlns="" xmlns:a16="http://schemas.microsoft.com/office/drawing/2014/main" id="{FBC22FE0-9B44-429D-F50F-D7E93899F021}"/>
                </a:ext>
              </a:extLst>
            </p:cNvPr>
            <p:cNvSpPr/>
            <p:nvPr/>
          </p:nvSpPr>
          <p:spPr>
            <a:xfrm>
              <a:off x="7554181" y="41709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6" name="Forme libre : forme 45">
              <a:extLst>
                <a:ext uri="{FF2B5EF4-FFF2-40B4-BE49-F238E27FC236}">
                  <a16:creationId xmlns="" xmlns:a16="http://schemas.microsoft.com/office/drawing/2014/main" id="{A8F44ACF-A5B7-D380-BDD7-C2DA3C65AC21}"/>
                </a:ext>
              </a:extLst>
            </p:cNvPr>
            <p:cNvSpPr/>
            <p:nvPr/>
          </p:nvSpPr>
          <p:spPr>
            <a:xfrm>
              <a:off x="8039956" y="417090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47" name="Forme libre : forme 46">
              <a:extLst>
                <a:ext uri="{FF2B5EF4-FFF2-40B4-BE49-F238E27FC236}">
                  <a16:creationId xmlns="" xmlns:a16="http://schemas.microsoft.com/office/drawing/2014/main" id="{2AE8F9D3-536C-35DC-345F-A2678C085ACE}"/>
                </a:ext>
              </a:extLst>
            </p:cNvPr>
            <p:cNvSpPr/>
            <p:nvPr/>
          </p:nvSpPr>
          <p:spPr>
            <a:xfrm>
              <a:off x="4169758" y="2597943"/>
              <a:ext cx="3869340" cy="1622964"/>
            </a:xfrm>
            <a:custGeom>
              <a:avLst/>
              <a:gdLst>
                <a:gd name="connsiteX0" fmla="*/ 0 w 3869340"/>
                <a:gd name="connsiteY0" fmla="*/ 0 h 1622964"/>
                <a:gd name="connsiteX1" fmla="*/ 128588 w 3869340"/>
                <a:gd name="connsiteY1" fmla="*/ 0 h 1622964"/>
                <a:gd name="connsiteX2" fmla="*/ 128588 w 3869340"/>
                <a:gd name="connsiteY2" fmla="*/ 11716 h 1622964"/>
                <a:gd name="connsiteX3" fmla="*/ 152019 w 3869340"/>
                <a:gd name="connsiteY3" fmla="*/ 11716 h 1622964"/>
                <a:gd name="connsiteX4" fmla="*/ 152019 w 3869340"/>
                <a:gd name="connsiteY4" fmla="*/ 44768 h 1622964"/>
                <a:gd name="connsiteX5" fmla="*/ 173450 w 3869340"/>
                <a:gd name="connsiteY5" fmla="*/ 44768 h 1622964"/>
                <a:gd name="connsiteX6" fmla="*/ 173450 w 3869340"/>
                <a:gd name="connsiteY6" fmla="*/ 128588 h 1622964"/>
                <a:gd name="connsiteX7" fmla="*/ 194881 w 3869340"/>
                <a:gd name="connsiteY7" fmla="*/ 128588 h 1622964"/>
                <a:gd name="connsiteX8" fmla="*/ 194881 w 3869340"/>
                <a:gd name="connsiteY8" fmla="*/ 144209 h 1622964"/>
                <a:gd name="connsiteX9" fmla="*/ 239649 w 3869340"/>
                <a:gd name="connsiteY9" fmla="*/ 144209 h 1622964"/>
                <a:gd name="connsiteX10" fmla="*/ 239649 w 3869340"/>
                <a:gd name="connsiteY10" fmla="*/ 155829 h 1622964"/>
                <a:gd name="connsiteX11" fmla="*/ 364331 w 3869340"/>
                <a:gd name="connsiteY11" fmla="*/ 155829 h 1622964"/>
                <a:gd name="connsiteX12" fmla="*/ 364331 w 3869340"/>
                <a:gd name="connsiteY12" fmla="*/ 175355 h 1622964"/>
                <a:gd name="connsiteX13" fmla="*/ 376047 w 3869340"/>
                <a:gd name="connsiteY13" fmla="*/ 175355 h 1622964"/>
                <a:gd name="connsiteX14" fmla="*/ 376047 w 3869340"/>
                <a:gd name="connsiteY14" fmla="*/ 200692 h 1622964"/>
                <a:gd name="connsiteX15" fmla="*/ 387763 w 3869340"/>
                <a:gd name="connsiteY15" fmla="*/ 200692 h 1622964"/>
                <a:gd name="connsiteX16" fmla="*/ 387763 w 3869340"/>
                <a:gd name="connsiteY16" fmla="*/ 214313 h 1622964"/>
                <a:gd name="connsiteX17" fmla="*/ 399383 w 3869340"/>
                <a:gd name="connsiteY17" fmla="*/ 214313 h 1622964"/>
                <a:gd name="connsiteX18" fmla="*/ 399383 w 3869340"/>
                <a:gd name="connsiteY18" fmla="*/ 233839 h 1622964"/>
                <a:gd name="connsiteX19" fmla="*/ 434531 w 3869340"/>
                <a:gd name="connsiteY19" fmla="*/ 233839 h 1622964"/>
                <a:gd name="connsiteX20" fmla="*/ 434531 w 3869340"/>
                <a:gd name="connsiteY20" fmla="*/ 255270 h 1622964"/>
                <a:gd name="connsiteX21" fmla="*/ 457867 w 3869340"/>
                <a:gd name="connsiteY21" fmla="*/ 255270 h 1622964"/>
                <a:gd name="connsiteX22" fmla="*/ 457867 w 3869340"/>
                <a:gd name="connsiteY22" fmla="*/ 274701 h 1622964"/>
                <a:gd name="connsiteX23" fmla="*/ 483203 w 3869340"/>
                <a:gd name="connsiteY23" fmla="*/ 274701 h 1622964"/>
                <a:gd name="connsiteX24" fmla="*/ 483203 w 3869340"/>
                <a:gd name="connsiteY24" fmla="*/ 286417 h 1622964"/>
                <a:gd name="connsiteX25" fmla="*/ 514350 w 3869340"/>
                <a:gd name="connsiteY25" fmla="*/ 286417 h 1622964"/>
                <a:gd name="connsiteX26" fmla="*/ 514350 w 3869340"/>
                <a:gd name="connsiteY26" fmla="*/ 296132 h 1622964"/>
                <a:gd name="connsiteX27" fmla="*/ 549402 w 3869340"/>
                <a:gd name="connsiteY27" fmla="*/ 296132 h 1622964"/>
                <a:gd name="connsiteX28" fmla="*/ 549402 w 3869340"/>
                <a:gd name="connsiteY28" fmla="*/ 305848 h 1622964"/>
                <a:gd name="connsiteX29" fmla="*/ 584549 w 3869340"/>
                <a:gd name="connsiteY29" fmla="*/ 305848 h 1622964"/>
                <a:gd name="connsiteX30" fmla="*/ 584549 w 3869340"/>
                <a:gd name="connsiteY30" fmla="*/ 317564 h 1622964"/>
                <a:gd name="connsiteX31" fmla="*/ 607885 w 3869340"/>
                <a:gd name="connsiteY31" fmla="*/ 317564 h 1622964"/>
                <a:gd name="connsiteX32" fmla="*/ 607885 w 3869340"/>
                <a:gd name="connsiteY32" fmla="*/ 348710 h 1622964"/>
                <a:gd name="connsiteX33" fmla="*/ 621506 w 3869340"/>
                <a:gd name="connsiteY33" fmla="*/ 348710 h 1622964"/>
                <a:gd name="connsiteX34" fmla="*/ 621506 w 3869340"/>
                <a:gd name="connsiteY34" fmla="*/ 403289 h 1622964"/>
                <a:gd name="connsiteX35" fmla="*/ 633222 w 3869340"/>
                <a:gd name="connsiteY35" fmla="*/ 403289 h 1622964"/>
                <a:gd name="connsiteX36" fmla="*/ 633222 w 3869340"/>
                <a:gd name="connsiteY36" fmla="*/ 459772 h 1622964"/>
                <a:gd name="connsiteX37" fmla="*/ 652748 w 3869340"/>
                <a:gd name="connsiteY37" fmla="*/ 459772 h 1622964"/>
                <a:gd name="connsiteX38" fmla="*/ 652748 w 3869340"/>
                <a:gd name="connsiteY38" fmla="*/ 487109 h 1622964"/>
                <a:gd name="connsiteX39" fmla="*/ 662464 w 3869340"/>
                <a:gd name="connsiteY39" fmla="*/ 487109 h 1622964"/>
                <a:gd name="connsiteX40" fmla="*/ 662464 w 3869340"/>
                <a:gd name="connsiteY40" fmla="*/ 533876 h 1622964"/>
                <a:gd name="connsiteX41" fmla="*/ 730663 w 3869340"/>
                <a:gd name="connsiteY41" fmla="*/ 533876 h 1622964"/>
                <a:gd name="connsiteX42" fmla="*/ 730663 w 3869340"/>
                <a:gd name="connsiteY42" fmla="*/ 545497 h 1622964"/>
                <a:gd name="connsiteX43" fmla="*/ 752094 w 3869340"/>
                <a:gd name="connsiteY43" fmla="*/ 545497 h 1622964"/>
                <a:gd name="connsiteX44" fmla="*/ 752094 w 3869340"/>
                <a:gd name="connsiteY44" fmla="*/ 559118 h 1622964"/>
                <a:gd name="connsiteX45" fmla="*/ 773525 w 3869340"/>
                <a:gd name="connsiteY45" fmla="*/ 559118 h 1622964"/>
                <a:gd name="connsiteX46" fmla="*/ 773525 w 3869340"/>
                <a:gd name="connsiteY46" fmla="*/ 572834 h 1622964"/>
                <a:gd name="connsiteX47" fmla="*/ 816388 w 3869340"/>
                <a:gd name="connsiteY47" fmla="*/ 572834 h 1622964"/>
                <a:gd name="connsiteX48" fmla="*/ 816388 w 3869340"/>
                <a:gd name="connsiteY48" fmla="*/ 584454 h 1622964"/>
                <a:gd name="connsiteX49" fmla="*/ 837819 w 3869340"/>
                <a:gd name="connsiteY49" fmla="*/ 584454 h 1622964"/>
                <a:gd name="connsiteX50" fmla="*/ 837819 w 3869340"/>
                <a:gd name="connsiteY50" fmla="*/ 635127 h 1622964"/>
                <a:gd name="connsiteX51" fmla="*/ 855345 w 3869340"/>
                <a:gd name="connsiteY51" fmla="*/ 635127 h 1622964"/>
                <a:gd name="connsiteX52" fmla="*/ 863156 w 3869340"/>
                <a:gd name="connsiteY52" fmla="*/ 732568 h 1622964"/>
                <a:gd name="connsiteX53" fmla="*/ 872871 w 3869340"/>
                <a:gd name="connsiteY53" fmla="*/ 732568 h 1622964"/>
                <a:gd name="connsiteX54" fmla="*/ 872871 w 3869340"/>
                <a:gd name="connsiteY54" fmla="*/ 763715 h 1622964"/>
                <a:gd name="connsiteX55" fmla="*/ 890397 w 3869340"/>
                <a:gd name="connsiteY55" fmla="*/ 763715 h 1622964"/>
                <a:gd name="connsiteX56" fmla="*/ 890397 w 3869340"/>
                <a:gd name="connsiteY56" fmla="*/ 792956 h 1622964"/>
                <a:gd name="connsiteX57" fmla="*/ 902113 w 3869340"/>
                <a:gd name="connsiteY57" fmla="*/ 792956 h 1622964"/>
                <a:gd name="connsiteX58" fmla="*/ 902113 w 3869340"/>
                <a:gd name="connsiteY58" fmla="*/ 812483 h 1622964"/>
                <a:gd name="connsiteX59" fmla="*/ 1048226 w 3869340"/>
                <a:gd name="connsiteY59" fmla="*/ 812483 h 1622964"/>
                <a:gd name="connsiteX60" fmla="*/ 1048226 w 3869340"/>
                <a:gd name="connsiteY60" fmla="*/ 882587 h 1622964"/>
                <a:gd name="connsiteX61" fmla="*/ 1059942 w 3869340"/>
                <a:gd name="connsiteY61" fmla="*/ 882587 h 1622964"/>
                <a:gd name="connsiteX62" fmla="*/ 1059942 w 3869340"/>
                <a:gd name="connsiteY62" fmla="*/ 902018 h 1622964"/>
                <a:gd name="connsiteX63" fmla="*/ 1085183 w 3869340"/>
                <a:gd name="connsiteY63" fmla="*/ 902018 h 1622964"/>
                <a:gd name="connsiteX64" fmla="*/ 1085183 w 3869340"/>
                <a:gd name="connsiteY64" fmla="*/ 925449 h 1622964"/>
                <a:gd name="connsiteX65" fmla="*/ 1102805 w 3869340"/>
                <a:gd name="connsiteY65" fmla="*/ 925449 h 1622964"/>
                <a:gd name="connsiteX66" fmla="*/ 1102805 w 3869340"/>
                <a:gd name="connsiteY66" fmla="*/ 941070 h 1622964"/>
                <a:gd name="connsiteX67" fmla="*/ 1130046 w 3869340"/>
                <a:gd name="connsiteY67" fmla="*/ 941070 h 1622964"/>
                <a:gd name="connsiteX68" fmla="*/ 1130046 w 3869340"/>
                <a:gd name="connsiteY68" fmla="*/ 950786 h 1622964"/>
                <a:gd name="connsiteX69" fmla="*/ 1163193 w 3869340"/>
                <a:gd name="connsiteY69" fmla="*/ 950786 h 1622964"/>
                <a:gd name="connsiteX70" fmla="*/ 1163193 w 3869340"/>
                <a:gd name="connsiteY70" fmla="*/ 975265 h 1622964"/>
                <a:gd name="connsiteX71" fmla="*/ 1221581 w 3869340"/>
                <a:gd name="connsiteY71" fmla="*/ 975265 h 1622964"/>
                <a:gd name="connsiteX72" fmla="*/ 1221581 w 3869340"/>
                <a:gd name="connsiteY72" fmla="*/ 997553 h 1622964"/>
                <a:gd name="connsiteX73" fmla="*/ 1311211 w 3869340"/>
                <a:gd name="connsiteY73" fmla="*/ 997553 h 1622964"/>
                <a:gd name="connsiteX74" fmla="*/ 1311211 w 3869340"/>
                <a:gd name="connsiteY74" fmla="*/ 1038415 h 1622964"/>
                <a:gd name="connsiteX75" fmla="*/ 1342358 w 3869340"/>
                <a:gd name="connsiteY75" fmla="*/ 1038415 h 1622964"/>
                <a:gd name="connsiteX76" fmla="*/ 1342358 w 3869340"/>
                <a:gd name="connsiteY76" fmla="*/ 1055942 h 1622964"/>
                <a:gd name="connsiteX77" fmla="*/ 1356074 w 3869340"/>
                <a:gd name="connsiteY77" fmla="*/ 1055942 h 1622964"/>
                <a:gd name="connsiteX78" fmla="*/ 1356074 w 3869340"/>
                <a:gd name="connsiteY78" fmla="*/ 1091089 h 1622964"/>
                <a:gd name="connsiteX79" fmla="*/ 1377506 w 3869340"/>
                <a:gd name="connsiteY79" fmla="*/ 1091089 h 1622964"/>
                <a:gd name="connsiteX80" fmla="*/ 1377506 w 3869340"/>
                <a:gd name="connsiteY80" fmla="*/ 1108615 h 1622964"/>
                <a:gd name="connsiteX81" fmla="*/ 1400842 w 3869340"/>
                <a:gd name="connsiteY81" fmla="*/ 1108615 h 1622964"/>
                <a:gd name="connsiteX82" fmla="*/ 1400842 w 3869340"/>
                <a:gd name="connsiteY82" fmla="*/ 1135856 h 1622964"/>
                <a:gd name="connsiteX83" fmla="*/ 1472946 w 3869340"/>
                <a:gd name="connsiteY83" fmla="*/ 1135856 h 1622964"/>
                <a:gd name="connsiteX84" fmla="*/ 1472946 w 3869340"/>
                <a:gd name="connsiteY84" fmla="*/ 1147572 h 1622964"/>
                <a:gd name="connsiteX85" fmla="*/ 1513808 w 3869340"/>
                <a:gd name="connsiteY85" fmla="*/ 1147572 h 1622964"/>
                <a:gd name="connsiteX86" fmla="*/ 1513808 w 3869340"/>
                <a:gd name="connsiteY86" fmla="*/ 1174814 h 1622964"/>
                <a:gd name="connsiteX87" fmla="*/ 1539145 w 3869340"/>
                <a:gd name="connsiteY87" fmla="*/ 1174814 h 1622964"/>
                <a:gd name="connsiteX88" fmla="*/ 1539145 w 3869340"/>
                <a:gd name="connsiteY88" fmla="*/ 1198245 h 1622964"/>
                <a:gd name="connsiteX89" fmla="*/ 1550861 w 3869340"/>
                <a:gd name="connsiteY89" fmla="*/ 1198245 h 1622964"/>
                <a:gd name="connsiteX90" fmla="*/ 1550861 w 3869340"/>
                <a:gd name="connsiteY90" fmla="*/ 1225487 h 1622964"/>
                <a:gd name="connsiteX91" fmla="*/ 1560576 w 3869340"/>
                <a:gd name="connsiteY91" fmla="*/ 1225487 h 1622964"/>
                <a:gd name="connsiteX92" fmla="*/ 1568386 w 3869340"/>
                <a:gd name="connsiteY92" fmla="*/ 1246918 h 1622964"/>
                <a:gd name="connsiteX93" fmla="*/ 1587913 w 3869340"/>
                <a:gd name="connsiteY93" fmla="*/ 1246918 h 1622964"/>
                <a:gd name="connsiteX94" fmla="*/ 1587913 w 3869340"/>
                <a:gd name="connsiteY94" fmla="*/ 1262539 h 1622964"/>
                <a:gd name="connsiteX95" fmla="*/ 1597628 w 3869340"/>
                <a:gd name="connsiteY95" fmla="*/ 1262539 h 1622964"/>
                <a:gd name="connsiteX96" fmla="*/ 1597628 w 3869340"/>
                <a:gd name="connsiteY96" fmla="*/ 1280065 h 1622964"/>
                <a:gd name="connsiteX97" fmla="*/ 1687259 w 3869340"/>
                <a:gd name="connsiteY97" fmla="*/ 1280065 h 1622964"/>
                <a:gd name="connsiteX98" fmla="*/ 1687259 w 3869340"/>
                <a:gd name="connsiteY98" fmla="*/ 1291685 h 1622964"/>
                <a:gd name="connsiteX99" fmla="*/ 1737932 w 3869340"/>
                <a:gd name="connsiteY99" fmla="*/ 1291685 h 1622964"/>
                <a:gd name="connsiteX100" fmla="*/ 1737932 w 3869340"/>
                <a:gd name="connsiteY100" fmla="*/ 1303401 h 1622964"/>
                <a:gd name="connsiteX101" fmla="*/ 1749552 w 3869340"/>
                <a:gd name="connsiteY101" fmla="*/ 1303401 h 1622964"/>
                <a:gd name="connsiteX102" fmla="*/ 1749552 w 3869340"/>
                <a:gd name="connsiteY102" fmla="*/ 1334548 h 1622964"/>
                <a:gd name="connsiteX103" fmla="*/ 1761268 w 3869340"/>
                <a:gd name="connsiteY103" fmla="*/ 1334548 h 1622964"/>
                <a:gd name="connsiteX104" fmla="*/ 1774889 w 3869340"/>
                <a:gd name="connsiteY104" fmla="*/ 1383316 h 1622964"/>
                <a:gd name="connsiteX105" fmla="*/ 1774889 w 3869340"/>
                <a:gd name="connsiteY105" fmla="*/ 1424178 h 1622964"/>
                <a:gd name="connsiteX106" fmla="*/ 1815846 w 3869340"/>
                <a:gd name="connsiteY106" fmla="*/ 1424178 h 1622964"/>
                <a:gd name="connsiteX107" fmla="*/ 1815846 w 3869340"/>
                <a:gd name="connsiteY107" fmla="*/ 1445609 h 1622964"/>
                <a:gd name="connsiteX108" fmla="*/ 1897666 w 3869340"/>
                <a:gd name="connsiteY108" fmla="*/ 1445609 h 1622964"/>
                <a:gd name="connsiteX109" fmla="*/ 1897666 w 3869340"/>
                <a:gd name="connsiteY109" fmla="*/ 1465136 h 1622964"/>
                <a:gd name="connsiteX110" fmla="*/ 2004822 w 3869340"/>
                <a:gd name="connsiteY110" fmla="*/ 1465136 h 1622964"/>
                <a:gd name="connsiteX111" fmla="*/ 2004822 w 3869340"/>
                <a:gd name="connsiteY111" fmla="*/ 1492377 h 1622964"/>
                <a:gd name="connsiteX112" fmla="*/ 2043779 w 3869340"/>
                <a:gd name="connsiteY112" fmla="*/ 1492377 h 1622964"/>
                <a:gd name="connsiteX113" fmla="*/ 2043779 w 3869340"/>
                <a:gd name="connsiteY113" fmla="*/ 1527429 h 1622964"/>
                <a:gd name="connsiteX114" fmla="*/ 2248376 w 3869340"/>
                <a:gd name="connsiteY114" fmla="*/ 1527429 h 1622964"/>
                <a:gd name="connsiteX115" fmla="*/ 2248376 w 3869340"/>
                <a:gd name="connsiteY115" fmla="*/ 1544955 h 1622964"/>
                <a:gd name="connsiteX116" fmla="*/ 2413921 w 3869340"/>
                <a:gd name="connsiteY116" fmla="*/ 1544955 h 1622964"/>
                <a:gd name="connsiteX117" fmla="*/ 2413921 w 3869340"/>
                <a:gd name="connsiteY117" fmla="*/ 1574197 h 1622964"/>
                <a:gd name="connsiteX118" fmla="*/ 2505551 w 3869340"/>
                <a:gd name="connsiteY118" fmla="*/ 1574197 h 1622964"/>
                <a:gd name="connsiteX119" fmla="*/ 2505551 w 3869340"/>
                <a:gd name="connsiteY119" fmla="*/ 1601534 h 1622964"/>
                <a:gd name="connsiteX120" fmla="*/ 2903030 w 3869340"/>
                <a:gd name="connsiteY120" fmla="*/ 1601534 h 1622964"/>
                <a:gd name="connsiteX121" fmla="*/ 2903030 w 3869340"/>
                <a:gd name="connsiteY121" fmla="*/ 1622965 h 1622964"/>
                <a:gd name="connsiteX122" fmla="*/ 3869341 w 3869340"/>
                <a:gd name="connsiteY122" fmla="*/ 1622965 h 162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69340" h="1622964">
                  <a:moveTo>
                    <a:pt x="0" y="0"/>
                  </a:moveTo>
                  <a:lnTo>
                    <a:pt x="128588" y="0"/>
                  </a:lnTo>
                  <a:lnTo>
                    <a:pt x="128588" y="11716"/>
                  </a:lnTo>
                  <a:lnTo>
                    <a:pt x="152019" y="11716"/>
                  </a:lnTo>
                  <a:lnTo>
                    <a:pt x="152019" y="44768"/>
                  </a:lnTo>
                  <a:lnTo>
                    <a:pt x="173450" y="44768"/>
                  </a:lnTo>
                  <a:lnTo>
                    <a:pt x="173450" y="128588"/>
                  </a:lnTo>
                  <a:lnTo>
                    <a:pt x="194881" y="128588"/>
                  </a:lnTo>
                  <a:lnTo>
                    <a:pt x="194881" y="144209"/>
                  </a:lnTo>
                  <a:lnTo>
                    <a:pt x="239649" y="144209"/>
                  </a:lnTo>
                  <a:lnTo>
                    <a:pt x="239649" y="155829"/>
                  </a:lnTo>
                  <a:lnTo>
                    <a:pt x="364331" y="155829"/>
                  </a:lnTo>
                  <a:lnTo>
                    <a:pt x="364331" y="175355"/>
                  </a:lnTo>
                  <a:lnTo>
                    <a:pt x="376047" y="175355"/>
                  </a:lnTo>
                  <a:lnTo>
                    <a:pt x="376047" y="200692"/>
                  </a:lnTo>
                  <a:lnTo>
                    <a:pt x="387763" y="200692"/>
                  </a:lnTo>
                  <a:lnTo>
                    <a:pt x="387763" y="214313"/>
                  </a:lnTo>
                  <a:lnTo>
                    <a:pt x="399383" y="214313"/>
                  </a:lnTo>
                  <a:lnTo>
                    <a:pt x="399383" y="233839"/>
                  </a:lnTo>
                  <a:lnTo>
                    <a:pt x="434531" y="233839"/>
                  </a:lnTo>
                  <a:lnTo>
                    <a:pt x="434531" y="255270"/>
                  </a:lnTo>
                  <a:lnTo>
                    <a:pt x="457867" y="255270"/>
                  </a:lnTo>
                  <a:lnTo>
                    <a:pt x="457867" y="274701"/>
                  </a:lnTo>
                  <a:lnTo>
                    <a:pt x="483203" y="274701"/>
                  </a:lnTo>
                  <a:lnTo>
                    <a:pt x="483203" y="286417"/>
                  </a:lnTo>
                  <a:lnTo>
                    <a:pt x="514350" y="286417"/>
                  </a:lnTo>
                  <a:lnTo>
                    <a:pt x="514350" y="296132"/>
                  </a:lnTo>
                  <a:lnTo>
                    <a:pt x="549402" y="296132"/>
                  </a:lnTo>
                  <a:lnTo>
                    <a:pt x="549402" y="305848"/>
                  </a:lnTo>
                  <a:lnTo>
                    <a:pt x="584549" y="305848"/>
                  </a:lnTo>
                  <a:lnTo>
                    <a:pt x="584549" y="317564"/>
                  </a:lnTo>
                  <a:lnTo>
                    <a:pt x="607885" y="317564"/>
                  </a:lnTo>
                  <a:lnTo>
                    <a:pt x="607885" y="348710"/>
                  </a:lnTo>
                  <a:lnTo>
                    <a:pt x="621506" y="348710"/>
                  </a:lnTo>
                  <a:lnTo>
                    <a:pt x="621506" y="403289"/>
                  </a:lnTo>
                  <a:lnTo>
                    <a:pt x="633222" y="403289"/>
                  </a:lnTo>
                  <a:lnTo>
                    <a:pt x="633222" y="459772"/>
                  </a:lnTo>
                  <a:lnTo>
                    <a:pt x="652748" y="459772"/>
                  </a:lnTo>
                  <a:lnTo>
                    <a:pt x="652748" y="487109"/>
                  </a:lnTo>
                  <a:lnTo>
                    <a:pt x="662464" y="487109"/>
                  </a:lnTo>
                  <a:lnTo>
                    <a:pt x="662464" y="533876"/>
                  </a:lnTo>
                  <a:lnTo>
                    <a:pt x="730663" y="533876"/>
                  </a:lnTo>
                  <a:lnTo>
                    <a:pt x="730663" y="545497"/>
                  </a:lnTo>
                  <a:lnTo>
                    <a:pt x="752094" y="545497"/>
                  </a:lnTo>
                  <a:lnTo>
                    <a:pt x="752094" y="559118"/>
                  </a:lnTo>
                  <a:lnTo>
                    <a:pt x="773525" y="559118"/>
                  </a:lnTo>
                  <a:lnTo>
                    <a:pt x="773525" y="572834"/>
                  </a:lnTo>
                  <a:lnTo>
                    <a:pt x="816388" y="572834"/>
                  </a:lnTo>
                  <a:lnTo>
                    <a:pt x="816388" y="584454"/>
                  </a:lnTo>
                  <a:lnTo>
                    <a:pt x="837819" y="584454"/>
                  </a:lnTo>
                  <a:lnTo>
                    <a:pt x="837819" y="635127"/>
                  </a:lnTo>
                  <a:lnTo>
                    <a:pt x="855345" y="635127"/>
                  </a:lnTo>
                  <a:lnTo>
                    <a:pt x="863156" y="732568"/>
                  </a:lnTo>
                  <a:lnTo>
                    <a:pt x="872871" y="732568"/>
                  </a:lnTo>
                  <a:lnTo>
                    <a:pt x="872871" y="763715"/>
                  </a:lnTo>
                  <a:lnTo>
                    <a:pt x="890397" y="763715"/>
                  </a:lnTo>
                  <a:lnTo>
                    <a:pt x="890397" y="792956"/>
                  </a:lnTo>
                  <a:lnTo>
                    <a:pt x="902113" y="792956"/>
                  </a:lnTo>
                  <a:lnTo>
                    <a:pt x="902113" y="812483"/>
                  </a:lnTo>
                  <a:lnTo>
                    <a:pt x="1048226" y="812483"/>
                  </a:lnTo>
                  <a:lnTo>
                    <a:pt x="1048226" y="882587"/>
                  </a:lnTo>
                  <a:lnTo>
                    <a:pt x="1059942" y="882587"/>
                  </a:lnTo>
                  <a:lnTo>
                    <a:pt x="1059942" y="902018"/>
                  </a:lnTo>
                  <a:lnTo>
                    <a:pt x="1085183" y="902018"/>
                  </a:lnTo>
                  <a:lnTo>
                    <a:pt x="1085183" y="925449"/>
                  </a:lnTo>
                  <a:lnTo>
                    <a:pt x="1102805" y="925449"/>
                  </a:lnTo>
                  <a:lnTo>
                    <a:pt x="1102805" y="941070"/>
                  </a:lnTo>
                  <a:lnTo>
                    <a:pt x="1130046" y="941070"/>
                  </a:lnTo>
                  <a:lnTo>
                    <a:pt x="1130046" y="950786"/>
                  </a:lnTo>
                  <a:lnTo>
                    <a:pt x="1163193" y="950786"/>
                  </a:lnTo>
                  <a:lnTo>
                    <a:pt x="1163193" y="975265"/>
                  </a:lnTo>
                  <a:lnTo>
                    <a:pt x="1221581" y="975265"/>
                  </a:lnTo>
                  <a:lnTo>
                    <a:pt x="1221581" y="997553"/>
                  </a:lnTo>
                  <a:lnTo>
                    <a:pt x="1311211" y="997553"/>
                  </a:lnTo>
                  <a:lnTo>
                    <a:pt x="1311211" y="1038415"/>
                  </a:lnTo>
                  <a:lnTo>
                    <a:pt x="1342358" y="1038415"/>
                  </a:lnTo>
                  <a:lnTo>
                    <a:pt x="1342358" y="1055942"/>
                  </a:lnTo>
                  <a:lnTo>
                    <a:pt x="1356074" y="1055942"/>
                  </a:lnTo>
                  <a:lnTo>
                    <a:pt x="1356074" y="1091089"/>
                  </a:lnTo>
                  <a:lnTo>
                    <a:pt x="1377506" y="1091089"/>
                  </a:lnTo>
                  <a:lnTo>
                    <a:pt x="1377506" y="1108615"/>
                  </a:lnTo>
                  <a:lnTo>
                    <a:pt x="1400842" y="1108615"/>
                  </a:lnTo>
                  <a:lnTo>
                    <a:pt x="1400842" y="1135856"/>
                  </a:lnTo>
                  <a:lnTo>
                    <a:pt x="1472946" y="1135856"/>
                  </a:lnTo>
                  <a:lnTo>
                    <a:pt x="1472946" y="1147572"/>
                  </a:lnTo>
                  <a:lnTo>
                    <a:pt x="1513808" y="1147572"/>
                  </a:lnTo>
                  <a:lnTo>
                    <a:pt x="1513808" y="1174814"/>
                  </a:lnTo>
                  <a:lnTo>
                    <a:pt x="1539145" y="1174814"/>
                  </a:lnTo>
                  <a:lnTo>
                    <a:pt x="1539145" y="1198245"/>
                  </a:lnTo>
                  <a:lnTo>
                    <a:pt x="1550861" y="1198245"/>
                  </a:lnTo>
                  <a:lnTo>
                    <a:pt x="1550861" y="1225487"/>
                  </a:lnTo>
                  <a:lnTo>
                    <a:pt x="1560576" y="1225487"/>
                  </a:lnTo>
                  <a:lnTo>
                    <a:pt x="1568386" y="1246918"/>
                  </a:lnTo>
                  <a:lnTo>
                    <a:pt x="1587913" y="1246918"/>
                  </a:lnTo>
                  <a:lnTo>
                    <a:pt x="1587913" y="1262539"/>
                  </a:lnTo>
                  <a:lnTo>
                    <a:pt x="1597628" y="1262539"/>
                  </a:lnTo>
                  <a:lnTo>
                    <a:pt x="1597628" y="1280065"/>
                  </a:lnTo>
                  <a:lnTo>
                    <a:pt x="1687259" y="1280065"/>
                  </a:lnTo>
                  <a:lnTo>
                    <a:pt x="1687259" y="1291685"/>
                  </a:lnTo>
                  <a:lnTo>
                    <a:pt x="1737932" y="1291685"/>
                  </a:lnTo>
                  <a:lnTo>
                    <a:pt x="1737932" y="1303401"/>
                  </a:lnTo>
                  <a:lnTo>
                    <a:pt x="1749552" y="1303401"/>
                  </a:lnTo>
                  <a:lnTo>
                    <a:pt x="1749552" y="1334548"/>
                  </a:lnTo>
                  <a:lnTo>
                    <a:pt x="1761268" y="1334548"/>
                  </a:lnTo>
                  <a:lnTo>
                    <a:pt x="1774889" y="1383316"/>
                  </a:lnTo>
                  <a:lnTo>
                    <a:pt x="1774889" y="1424178"/>
                  </a:lnTo>
                  <a:lnTo>
                    <a:pt x="1815846" y="1424178"/>
                  </a:lnTo>
                  <a:lnTo>
                    <a:pt x="1815846" y="1445609"/>
                  </a:lnTo>
                  <a:lnTo>
                    <a:pt x="1897666" y="1445609"/>
                  </a:lnTo>
                  <a:lnTo>
                    <a:pt x="1897666" y="1465136"/>
                  </a:lnTo>
                  <a:lnTo>
                    <a:pt x="2004822" y="1465136"/>
                  </a:lnTo>
                  <a:lnTo>
                    <a:pt x="2004822" y="1492377"/>
                  </a:lnTo>
                  <a:lnTo>
                    <a:pt x="2043779" y="1492377"/>
                  </a:lnTo>
                  <a:lnTo>
                    <a:pt x="2043779" y="1527429"/>
                  </a:lnTo>
                  <a:lnTo>
                    <a:pt x="2248376" y="1527429"/>
                  </a:lnTo>
                  <a:lnTo>
                    <a:pt x="2248376" y="1544955"/>
                  </a:lnTo>
                  <a:lnTo>
                    <a:pt x="2413921" y="1544955"/>
                  </a:lnTo>
                  <a:lnTo>
                    <a:pt x="2413921" y="1574197"/>
                  </a:lnTo>
                  <a:lnTo>
                    <a:pt x="2505551" y="1574197"/>
                  </a:lnTo>
                  <a:lnTo>
                    <a:pt x="2505551" y="1601534"/>
                  </a:lnTo>
                  <a:lnTo>
                    <a:pt x="2903030" y="1601534"/>
                  </a:lnTo>
                  <a:lnTo>
                    <a:pt x="2903030" y="1622965"/>
                  </a:lnTo>
                  <a:lnTo>
                    <a:pt x="3869341" y="1622965"/>
                  </a:lnTo>
                </a:path>
              </a:pathLst>
            </a:custGeom>
            <a:noFill/>
            <a:ln w="38100" cap="flat">
              <a:solidFill>
                <a:schemeClr val="tx1">
                  <a:lumMod val="50000"/>
                  <a:lumOff val="50000"/>
                </a:schemeClr>
              </a:solidFill>
              <a:prstDash val="solid"/>
              <a:miter/>
            </a:ln>
          </p:spPr>
          <p:txBody>
            <a:bodyPr rtlCol="0" anchor="ctr"/>
            <a:lstStyle/>
            <a:p>
              <a:endParaRPr lang="fr-FR"/>
            </a:p>
          </p:txBody>
        </p:sp>
      </p:grpSp>
      <p:grpSp>
        <p:nvGrpSpPr>
          <p:cNvPr id="140" name="Groupe 139">
            <a:extLst>
              <a:ext uri="{FF2B5EF4-FFF2-40B4-BE49-F238E27FC236}">
                <a16:creationId xmlns="" xmlns:a16="http://schemas.microsoft.com/office/drawing/2014/main" id="{85116CC5-2480-6215-B5F9-B06F087105EF}"/>
              </a:ext>
            </a:extLst>
          </p:cNvPr>
          <p:cNvGrpSpPr/>
          <p:nvPr/>
        </p:nvGrpSpPr>
        <p:grpSpPr>
          <a:xfrm>
            <a:off x="3113279" y="1716740"/>
            <a:ext cx="7336606" cy="1669975"/>
            <a:chOff x="4098321" y="2552700"/>
            <a:chExt cx="3929062" cy="1329309"/>
          </a:xfrm>
        </p:grpSpPr>
        <p:sp>
          <p:nvSpPr>
            <p:cNvPr id="99" name="Forme libre : forme 98">
              <a:extLst>
                <a:ext uri="{FF2B5EF4-FFF2-40B4-BE49-F238E27FC236}">
                  <a16:creationId xmlns="" xmlns:a16="http://schemas.microsoft.com/office/drawing/2014/main" id="{924C418F-D8E8-B5BC-F179-F8344B01CE49}"/>
                </a:ext>
              </a:extLst>
            </p:cNvPr>
            <p:cNvSpPr/>
            <p:nvPr/>
          </p:nvSpPr>
          <p:spPr>
            <a:xfrm>
              <a:off x="4105274" y="255270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0" name="Forme libre : forme 99">
              <a:extLst>
                <a:ext uri="{FF2B5EF4-FFF2-40B4-BE49-F238E27FC236}">
                  <a16:creationId xmlns="" xmlns:a16="http://schemas.microsoft.com/office/drawing/2014/main" id="{DD245960-86C4-0127-ED8A-D9F5952B2632}"/>
                </a:ext>
              </a:extLst>
            </p:cNvPr>
            <p:cNvSpPr/>
            <p:nvPr/>
          </p:nvSpPr>
          <p:spPr>
            <a:xfrm>
              <a:off x="4524374" y="264795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1" name="Forme libre : forme 100">
              <a:extLst>
                <a:ext uri="{FF2B5EF4-FFF2-40B4-BE49-F238E27FC236}">
                  <a16:creationId xmlns="" xmlns:a16="http://schemas.microsoft.com/office/drawing/2014/main" id="{522B5529-A9C1-841E-037D-027B38395A45}"/>
                </a:ext>
              </a:extLst>
            </p:cNvPr>
            <p:cNvSpPr/>
            <p:nvPr/>
          </p:nvSpPr>
          <p:spPr>
            <a:xfrm>
              <a:off x="4562474" y="268605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2" name="Forme libre : forme 101">
              <a:extLst>
                <a:ext uri="{FF2B5EF4-FFF2-40B4-BE49-F238E27FC236}">
                  <a16:creationId xmlns="" xmlns:a16="http://schemas.microsoft.com/office/drawing/2014/main" id="{B91B78F3-F36C-1E6C-CD50-8B7BA6FB03E9}"/>
                </a:ext>
              </a:extLst>
            </p:cNvPr>
            <p:cNvSpPr/>
            <p:nvPr/>
          </p:nvSpPr>
          <p:spPr>
            <a:xfrm>
              <a:off x="4798408" y="273196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3" name="Forme libre : forme 102">
              <a:extLst>
                <a:ext uri="{FF2B5EF4-FFF2-40B4-BE49-F238E27FC236}">
                  <a16:creationId xmlns="" xmlns:a16="http://schemas.microsoft.com/office/drawing/2014/main" id="{AE97BBE3-A029-4E4C-18D9-19E17337A490}"/>
                </a:ext>
              </a:extLst>
            </p:cNvPr>
            <p:cNvSpPr/>
            <p:nvPr/>
          </p:nvSpPr>
          <p:spPr>
            <a:xfrm>
              <a:off x="5062060" y="293846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4" name="Forme libre : forme 103">
              <a:extLst>
                <a:ext uri="{FF2B5EF4-FFF2-40B4-BE49-F238E27FC236}">
                  <a16:creationId xmlns="" xmlns:a16="http://schemas.microsoft.com/office/drawing/2014/main" id="{15558894-C8BF-77CF-2606-FDD5CB226312}"/>
                </a:ext>
              </a:extLst>
            </p:cNvPr>
            <p:cNvSpPr/>
            <p:nvPr/>
          </p:nvSpPr>
          <p:spPr>
            <a:xfrm>
              <a:off x="5081110" y="293846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5" name="Forme libre : forme 104">
              <a:extLst>
                <a:ext uri="{FF2B5EF4-FFF2-40B4-BE49-F238E27FC236}">
                  <a16:creationId xmlns="" xmlns:a16="http://schemas.microsoft.com/office/drawing/2014/main" id="{5363E981-98C3-497E-3361-B38C64990B2C}"/>
                </a:ext>
              </a:extLst>
            </p:cNvPr>
            <p:cNvSpPr/>
            <p:nvPr/>
          </p:nvSpPr>
          <p:spPr>
            <a:xfrm>
              <a:off x="5243035" y="299561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6" name="Forme libre : forme 105">
              <a:extLst>
                <a:ext uri="{FF2B5EF4-FFF2-40B4-BE49-F238E27FC236}">
                  <a16:creationId xmlns="" xmlns:a16="http://schemas.microsoft.com/office/drawing/2014/main" id="{F17521D7-1985-66B7-BEF3-32BA53C0462D}"/>
                </a:ext>
              </a:extLst>
            </p:cNvPr>
            <p:cNvSpPr/>
            <p:nvPr/>
          </p:nvSpPr>
          <p:spPr>
            <a:xfrm>
              <a:off x="5296756" y="305800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7" name="Forme libre : forme 106">
              <a:extLst>
                <a:ext uri="{FF2B5EF4-FFF2-40B4-BE49-F238E27FC236}">
                  <a16:creationId xmlns="" xmlns:a16="http://schemas.microsoft.com/office/drawing/2014/main" id="{33D0C491-6BB4-9EF3-4800-2D40F722FF0A}"/>
                </a:ext>
              </a:extLst>
            </p:cNvPr>
            <p:cNvSpPr/>
            <p:nvPr/>
          </p:nvSpPr>
          <p:spPr>
            <a:xfrm>
              <a:off x="5482970" y="3144583"/>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8" name="Forme libre : forme 107">
              <a:extLst>
                <a:ext uri="{FF2B5EF4-FFF2-40B4-BE49-F238E27FC236}">
                  <a16:creationId xmlns="" xmlns:a16="http://schemas.microsoft.com/office/drawing/2014/main" id="{A5158FDA-26F9-A50E-8F31-C00A8CB87532}"/>
                </a:ext>
              </a:extLst>
            </p:cNvPr>
            <p:cNvSpPr/>
            <p:nvPr/>
          </p:nvSpPr>
          <p:spPr>
            <a:xfrm>
              <a:off x="5494591" y="315277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09" name="Forme libre : forme 108">
              <a:extLst>
                <a:ext uri="{FF2B5EF4-FFF2-40B4-BE49-F238E27FC236}">
                  <a16:creationId xmlns="" xmlns:a16="http://schemas.microsoft.com/office/drawing/2014/main" id="{2289D0FF-CDC2-3250-CE44-28F4A161C493}"/>
                </a:ext>
              </a:extLst>
            </p:cNvPr>
            <p:cNvSpPr/>
            <p:nvPr/>
          </p:nvSpPr>
          <p:spPr>
            <a:xfrm>
              <a:off x="5515831" y="316277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0" name="Forme libre : forme 109">
              <a:extLst>
                <a:ext uri="{FF2B5EF4-FFF2-40B4-BE49-F238E27FC236}">
                  <a16:creationId xmlns="" xmlns:a16="http://schemas.microsoft.com/office/drawing/2014/main" id="{3CE1C4D8-AE6B-29D6-D29A-1882138465DB}"/>
                </a:ext>
              </a:extLst>
            </p:cNvPr>
            <p:cNvSpPr/>
            <p:nvPr/>
          </p:nvSpPr>
          <p:spPr>
            <a:xfrm>
              <a:off x="5678137" y="3186779"/>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1" name="Forme libre : forme 110">
              <a:extLst>
                <a:ext uri="{FF2B5EF4-FFF2-40B4-BE49-F238E27FC236}">
                  <a16:creationId xmlns="" xmlns:a16="http://schemas.microsoft.com/office/drawing/2014/main" id="{84B459B4-D2B6-9742-DB2F-17B69279F050}"/>
                </a:ext>
              </a:extLst>
            </p:cNvPr>
            <p:cNvSpPr/>
            <p:nvPr/>
          </p:nvSpPr>
          <p:spPr>
            <a:xfrm>
              <a:off x="5937884" y="3324129"/>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2" name="Forme libre : forme 111">
              <a:extLst>
                <a:ext uri="{FF2B5EF4-FFF2-40B4-BE49-F238E27FC236}">
                  <a16:creationId xmlns="" xmlns:a16="http://schemas.microsoft.com/office/drawing/2014/main" id="{8D81FCAD-ADBD-3C68-CC90-32A9E9CEED2E}"/>
                </a:ext>
              </a:extLst>
            </p:cNvPr>
            <p:cNvSpPr/>
            <p:nvPr/>
          </p:nvSpPr>
          <p:spPr>
            <a:xfrm>
              <a:off x="5956934" y="333365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3" name="Forme libre : forme 112">
              <a:extLst>
                <a:ext uri="{FF2B5EF4-FFF2-40B4-BE49-F238E27FC236}">
                  <a16:creationId xmlns="" xmlns:a16="http://schemas.microsoft.com/office/drawing/2014/main" id="{1DF403E7-043B-CBA6-8B24-7453AA327DC7}"/>
                </a:ext>
              </a:extLst>
            </p:cNvPr>
            <p:cNvSpPr/>
            <p:nvPr/>
          </p:nvSpPr>
          <p:spPr>
            <a:xfrm>
              <a:off x="6370414" y="352777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4" name="Forme libre : forme 113">
              <a:extLst>
                <a:ext uri="{FF2B5EF4-FFF2-40B4-BE49-F238E27FC236}">
                  <a16:creationId xmlns="" xmlns:a16="http://schemas.microsoft.com/office/drawing/2014/main" id="{4644BEDD-2986-A3A7-4932-B883FAA14E75}"/>
                </a:ext>
              </a:extLst>
            </p:cNvPr>
            <p:cNvSpPr/>
            <p:nvPr/>
          </p:nvSpPr>
          <p:spPr>
            <a:xfrm>
              <a:off x="6384988" y="353510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5" name="Forme libre : forme 114">
              <a:extLst>
                <a:ext uri="{FF2B5EF4-FFF2-40B4-BE49-F238E27FC236}">
                  <a16:creationId xmlns="" xmlns:a16="http://schemas.microsoft.com/office/drawing/2014/main" id="{C04D9112-0F90-762F-BFD4-05688DB71845}"/>
                </a:ext>
              </a:extLst>
            </p:cNvPr>
            <p:cNvSpPr/>
            <p:nvPr/>
          </p:nvSpPr>
          <p:spPr>
            <a:xfrm>
              <a:off x="6404038" y="35541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6" name="Forme libre : forme 115">
              <a:extLst>
                <a:ext uri="{FF2B5EF4-FFF2-40B4-BE49-F238E27FC236}">
                  <a16:creationId xmlns="" xmlns:a16="http://schemas.microsoft.com/office/drawing/2014/main" id="{A19ED7BB-3ECE-A411-69C5-1CB48E3D80C3}"/>
                </a:ext>
              </a:extLst>
            </p:cNvPr>
            <p:cNvSpPr/>
            <p:nvPr/>
          </p:nvSpPr>
          <p:spPr>
            <a:xfrm>
              <a:off x="6413563" y="35541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7" name="Forme libre : forme 116">
              <a:extLst>
                <a:ext uri="{FF2B5EF4-FFF2-40B4-BE49-F238E27FC236}">
                  <a16:creationId xmlns="" xmlns:a16="http://schemas.microsoft.com/office/drawing/2014/main" id="{C4E0D0AE-25B0-D31A-783F-D294DACC66AE}"/>
                </a:ext>
              </a:extLst>
            </p:cNvPr>
            <p:cNvSpPr/>
            <p:nvPr/>
          </p:nvSpPr>
          <p:spPr>
            <a:xfrm>
              <a:off x="6423088" y="35541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8" name="Forme libre : forme 117">
              <a:extLst>
                <a:ext uri="{FF2B5EF4-FFF2-40B4-BE49-F238E27FC236}">
                  <a16:creationId xmlns="" xmlns:a16="http://schemas.microsoft.com/office/drawing/2014/main" id="{7D911D89-4875-EDDF-0B6D-A75B95CD0F1D}"/>
                </a:ext>
              </a:extLst>
            </p:cNvPr>
            <p:cNvSpPr/>
            <p:nvPr/>
          </p:nvSpPr>
          <p:spPr>
            <a:xfrm>
              <a:off x="6451663" y="35541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9" name="Forme libre : forme 118">
              <a:extLst>
                <a:ext uri="{FF2B5EF4-FFF2-40B4-BE49-F238E27FC236}">
                  <a16:creationId xmlns="" xmlns:a16="http://schemas.microsoft.com/office/drawing/2014/main" id="{9173A769-581B-DF7C-E5CA-4124AB64C837}"/>
                </a:ext>
              </a:extLst>
            </p:cNvPr>
            <p:cNvSpPr/>
            <p:nvPr/>
          </p:nvSpPr>
          <p:spPr>
            <a:xfrm>
              <a:off x="6632638" y="35922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0" name="Forme libre : forme 119">
              <a:extLst>
                <a:ext uri="{FF2B5EF4-FFF2-40B4-BE49-F238E27FC236}">
                  <a16:creationId xmlns="" xmlns:a16="http://schemas.microsoft.com/office/drawing/2014/main" id="{B0706927-4136-DE07-12ED-6CCB8C1F8B0F}"/>
                </a:ext>
              </a:extLst>
            </p:cNvPr>
            <p:cNvSpPr/>
            <p:nvPr/>
          </p:nvSpPr>
          <p:spPr>
            <a:xfrm>
              <a:off x="6642163" y="3592258"/>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1" name="Forme libre : forme 120">
              <a:extLst>
                <a:ext uri="{FF2B5EF4-FFF2-40B4-BE49-F238E27FC236}">
                  <a16:creationId xmlns="" xmlns:a16="http://schemas.microsoft.com/office/drawing/2014/main" id="{27327DFC-C1E9-4769-F208-F0AEA8827867}"/>
                </a:ext>
              </a:extLst>
            </p:cNvPr>
            <p:cNvSpPr/>
            <p:nvPr/>
          </p:nvSpPr>
          <p:spPr>
            <a:xfrm>
              <a:off x="6842188" y="3658933"/>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2" name="Forme libre : forme 121">
              <a:extLst>
                <a:ext uri="{FF2B5EF4-FFF2-40B4-BE49-F238E27FC236}">
                  <a16:creationId xmlns="" xmlns:a16="http://schemas.microsoft.com/office/drawing/2014/main" id="{1B02C532-F328-8403-A0A1-6EFD3426C44D}"/>
                </a:ext>
              </a:extLst>
            </p:cNvPr>
            <p:cNvSpPr/>
            <p:nvPr/>
          </p:nvSpPr>
          <p:spPr>
            <a:xfrm>
              <a:off x="6870763" y="3658933"/>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3" name="Forme libre : forme 122">
              <a:extLst>
                <a:ext uri="{FF2B5EF4-FFF2-40B4-BE49-F238E27FC236}">
                  <a16:creationId xmlns="" xmlns:a16="http://schemas.microsoft.com/office/drawing/2014/main" id="{C6FE95AF-A792-1FAF-BE92-5C6B42C40624}"/>
                </a:ext>
              </a:extLst>
            </p:cNvPr>
            <p:cNvSpPr/>
            <p:nvPr/>
          </p:nvSpPr>
          <p:spPr>
            <a:xfrm>
              <a:off x="7061263"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4" name="Forme libre : forme 123">
              <a:extLst>
                <a:ext uri="{FF2B5EF4-FFF2-40B4-BE49-F238E27FC236}">
                  <a16:creationId xmlns="" xmlns:a16="http://schemas.microsoft.com/office/drawing/2014/main" id="{A293C0D0-5673-EDE9-48D5-06E2485E4050}"/>
                </a:ext>
              </a:extLst>
            </p:cNvPr>
            <p:cNvSpPr/>
            <p:nvPr/>
          </p:nvSpPr>
          <p:spPr>
            <a:xfrm>
              <a:off x="7070788"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5" name="Forme libre : forme 124">
              <a:extLst>
                <a:ext uri="{FF2B5EF4-FFF2-40B4-BE49-F238E27FC236}">
                  <a16:creationId xmlns="" xmlns:a16="http://schemas.microsoft.com/office/drawing/2014/main" id="{AE5831E6-5506-5F11-5238-1D0B5AB0E643}"/>
                </a:ext>
              </a:extLst>
            </p:cNvPr>
            <p:cNvSpPr/>
            <p:nvPr/>
          </p:nvSpPr>
          <p:spPr>
            <a:xfrm>
              <a:off x="7108888"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6" name="Forme libre : forme 125">
              <a:extLst>
                <a:ext uri="{FF2B5EF4-FFF2-40B4-BE49-F238E27FC236}">
                  <a16:creationId xmlns="" xmlns:a16="http://schemas.microsoft.com/office/drawing/2014/main" id="{3088B88F-520B-844B-C42E-7D443A4E3FD7}"/>
                </a:ext>
              </a:extLst>
            </p:cNvPr>
            <p:cNvSpPr/>
            <p:nvPr/>
          </p:nvSpPr>
          <p:spPr>
            <a:xfrm>
              <a:off x="7127938"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7" name="Forme libre : forme 126">
              <a:extLst>
                <a:ext uri="{FF2B5EF4-FFF2-40B4-BE49-F238E27FC236}">
                  <a16:creationId xmlns="" xmlns:a16="http://schemas.microsoft.com/office/drawing/2014/main" id="{B2323CB3-AE0F-853C-804C-429CF3E00806}"/>
                </a:ext>
              </a:extLst>
            </p:cNvPr>
            <p:cNvSpPr/>
            <p:nvPr/>
          </p:nvSpPr>
          <p:spPr>
            <a:xfrm>
              <a:off x="7213663"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8" name="Forme libre : forme 127">
              <a:extLst>
                <a:ext uri="{FF2B5EF4-FFF2-40B4-BE49-F238E27FC236}">
                  <a16:creationId xmlns="" xmlns:a16="http://schemas.microsoft.com/office/drawing/2014/main" id="{0CF74446-0FBC-6A51-3C05-6E4817B4C37E}"/>
                </a:ext>
              </a:extLst>
            </p:cNvPr>
            <p:cNvSpPr/>
            <p:nvPr/>
          </p:nvSpPr>
          <p:spPr>
            <a:xfrm>
              <a:off x="7298721"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9" name="Forme libre : forme 128">
              <a:extLst>
                <a:ext uri="{FF2B5EF4-FFF2-40B4-BE49-F238E27FC236}">
                  <a16:creationId xmlns="" xmlns:a16="http://schemas.microsoft.com/office/drawing/2014/main" id="{47B32A58-391B-A5C5-6044-398194BFF131}"/>
                </a:ext>
              </a:extLst>
            </p:cNvPr>
            <p:cNvSpPr/>
            <p:nvPr/>
          </p:nvSpPr>
          <p:spPr>
            <a:xfrm>
              <a:off x="7369873"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0" name="Forme libre : forme 129">
              <a:extLst>
                <a:ext uri="{FF2B5EF4-FFF2-40B4-BE49-F238E27FC236}">
                  <a16:creationId xmlns="" xmlns:a16="http://schemas.microsoft.com/office/drawing/2014/main" id="{3D421860-93A8-B8CC-C70B-94886721C4F3}"/>
                </a:ext>
              </a:extLst>
            </p:cNvPr>
            <p:cNvSpPr/>
            <p:nvPr/>
          </p:nvSpPr>
          <p:spPr>
            <a:xfrm>
              <a:off x="7522273"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1" name="Forme libre : forme 130">
              <a:extLst>
                <a:ext uri="{FF2B5EF4-FFF2-40B4-BE49-F238E27FC236}">
                  <a16:creationId xmlns="" xmlns:a16="http://schemas.microsoft.com/office/drawing/2014/main" id="{5F327D35-19B2-73DF-8827-D2589D14797B}"/>
                </a:ext>
              </a:extLst>
            </p:cNvPr>
            <p:cNvSpPr/>
            <p:nvPr/>
          </p:nvSpPr>
          <p:spPr>
            <a:xfrm>
              <a:off x="7551038"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2" name="Forme libre : forme 131">
              <a:extLst>
                <a:ext uri="{FF2B5EF4-FFF2-40B4-BE49-F238E27FC236}">
                  <a16:creationId xmlns="" xmlns:a16="http://schemas.microsoft.com/office/drawing/2014/main" id="{12E9F718-1659-EA92-4B3F-CC439FF2D73E}"/>
                </a:ext>
              </a:extLst>
            </p:cNvPr>
            <p:cNvSpPr/>
            <p:nvPr/>
          </p:nvSpPr>
          <p:spPr>
            <a:xfrm>
              <a:off x="7560563"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3" name="Forme libre : forme 132">
              <a:extLst>
                <a:ext uri="{FF2B5EF4-FFF2-40B4-BE49-F238E27FC236}">
                  <a16:creationId xmlns="" xmlns:a16="http://schemas.microsoft.com/office/drawing/2014/main" id="{A17CCCC3-8227-2C48-23D3-C4D6EAF60C88}"/>
                </a:ext>
              </a:extLst>
            </p:cNvPr>
            <p:cNvSpPr/>
            <p:nvPr/>
          </p:nvSpPr>
          <p:spPr>
            <a:xfrm>
              <a:off x="7570088"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4" name="Forme libre : forme 133">
              <a:extLst>
                <a:ext uri="{FF2B5EF4-FFF2-40B4-BE49-F238E27FC236}">
                  <a16:creationId xmlns="" xmlns:a16="http://schemas.microsoft.com/office/drawing/2014/main" id="{9FA31C73-4DF0-5A09-91C9-59F85FA81BE2}"/>
                </a:ext>
              </a:extLst>
            </p:cNvPr>
            <p:cNvSpPr/>
            <p:nvPr/>
          </p:nvSpPr>
          <p:spPr>
            <a:xfrm>
              <a:off x="7598663"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5" name="Forme libre : forme 134">
              <a:extLst>
                <a:ext uri="{FF2B5EF4-FFF2-40B4-BE49-F238E27FC236}">
                  <a16:creationId xmlns="" xmlns:a16="http://schemas.microsoft.com/office/drawing/2014/main" id="{37964EB6-8347-3122-C59F-D94B29552084}"/>
                </a:ext>
              </a:extLst>
            </p:cNvPr>
            <p:cNvSpPr/>
            <p:nvPr/>
          </p:nvSpPr>
          <p:spPr>
            <a:xfrm>
              <a:off x="7989188"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6" name="Forme libre : forme 135">
              <a:extLst>
                <a:ext uri="{FF2B5EF4-FFF2-40B4-BE49-F238E27FC236}">
                  <a16:creationId xmlns="" xmlns:a16="http://schemas.microsoft.com/office/drawing/2014/main" id="{3072528F-32D9-CF6D-44E7-0A12AE39A274}"/>
                </a:ext>
              </a:extLst>
            </p:cNvPr>
            <p:cNvSpPr/>
            <p:nvPr/>
          </p:nvSpPr>
          <p:spPr>
            <a:xfrm>
              <a:off x="8017763" y="3777234"/>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7" name="Forme libre : forme 136">
              <a:extLst>
                <a:ext uri="{FF2B5EF4-FFF2-40B4-BE49-F238E27FC236}">
                  <a16:creationId xmlns="" xmlns:a16="http://schemas.microsoft.com/office/drawing/2014/main" id="{6BC0D629-3D3B-5958-015D-259DF7A72319}"/>
                </a:ext>
              </a:extLst>
            </p:cNvPr>
            <p:cNvSpPr/>
            <p:nvPr/>
          </p:nvSpPr>
          <p:spPr>
            <a:xfrm>
              <a:off x="7286053" y="3716083"/>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8" name="Forme libre : forme 137">
              <a:extLst>
                <a:ext uri="{FF2B5EF4-FFF2-40B4-BE49-F238E27FC236}">
                  <a16:creationId xmlns="" xmlns:a16="http://schemas.microsoft.com/office/drawing/2014/main" id="{06927263-6100-D38A-B304-7263BAA9756C}"/>
                </a:ext>
              </a:extLst>
            </p:cNvPr>
            <p:cNvSpPr/>
            <p:nvPr/>
          </p:nvSpPr>
          <p:spPr>
            <a:xfrm>
              <a:off x="4098321" y="2608135"/>
              <a:ext cx="3929062" cy="1231296"/>
            </a:xfrm>
            <a:custGeom>
              <a:avLst/>
              <a:gdLst>
                <a:gd name="connsiteX0" fmla="*/ 0 w 3929062"/>
                <a:gd name="connsiteY0" fmla="*/ 0 h 1231296"/>
                <a:gd name="connsiteX1" fmla="*/ 66294 w 3929062"/>
                <a:gd name="connsiteY1" fmla="*/ 0 h 1231296"/>
                <a:gd name="connsiteX2" fmla="*/ 66294 w 3929062"/>
                <a:gd name="connsiteY2" fmla="*/ 10382 h 1231296"/>
                <a:gd name="connsiteX3" fmla="*/ 141637 w 3929062"/>
                <a:gd name="connsiteY3" fmla="*/ 10382 h 1231296"/>
                <a:gd name="connsiteX4" fmla="*/ 141637 w 3929062"/>
                <a:gd name="connsiteY4" fmla="*/ 19431 h 1231296"/>
                <a:gd name="connsiteX5" fmla="*/ 168878 w 3929062"/>
                <a:gd name="connsiteY5" fmla="*/ 19431 h 1231296"/>
                <a:gd name="connsiteX6" fmla="*/ 168878 w 3929062"/>
                <a:gd name="connsiteY6" fmla="*/ 35052 h 1231296"/>
                <a:gd name="connsiteX7" fmla="*/ 185738 w 3929062"/>
                <a:gd name="connsiteY7" fmla="*/ 35052 h 1231296"/>
                <a:gd name="connsiteX8" fmla="*/ 185738 w 3929062"/>
                <a:gd name="connsiteY8" fmla="*/ 46768 h 1231296"/>
                <a:gd name="connsiteX9" fmla="*/ 218218 w 3929062"/>
                <a:gd name="connsiteY9" fmla="*/ 46768 h 1231296"/>
                <a:gd name="connsiteX10" fmla="*/ 218218 w 3929062"/>
                <a:gd name="connsiteY10" fmla="*/ 57150 h 1231296"/>
                <a:gd name="connsiteX11" fmla="*/ 231267 w 3929062"/>
                <a:gd name="connsiteY11" fmla="*/ 57150 h 1231296"/>
                <a:gd name="connsiteX12" fmla="*/ 231267 w 3929062"/>
                <a:gd name="connsiteY12" fmla="*/ 66199 h 1231296"/>
                <a:gd name="connsiteX13" fmla="*/ 238982 w 3929062"/>
                <a:gd name="connsiteY13" fmla="*/ 66199 h 1231296"/>
                <a:gd name="connsiteX14" fmla="*/ 238982 w 3929062"/>
                <a:gd name="connsiteY14" fmla="*/ 85725 h 1231296"/>
                <a:gd name="connsiteX15" fmla="*/ 401384 w 3929062"/>
                <a:gd name="connsiteY15" fmla="*/ 85725 h 1231296"/>
                <a:gd name="connsiteX16" fmla="*/ 401384 w 3929062"/>
                <a:gd name="connsiteY16" fmla="*/ 94774 h 1231296"/>
                <a:gd name="connsiteX17" fmla="*/ 441674 w 3929062"/>
                <a:gd name="connsiteY17" fmla="*/ 94774 h 1231296"/>
                <a:gd name="connsiteX18" fmla="*/ 441674 w 3929062"/>
                <a:gd name="connsiteY18" fmla="*/ 112967 h 1231296"/>
                <a:gd name="connsiteX19" fmla="*/ 454628 w 3929062"/>
                <a:gd name="connsiteY19" fmla="*/ 112967 h 1231296"/>
                <a:gd name="connsiteX20" fmla="*/ 454628 w 3929062"/>
                <a:gd name="connsiteY20" fmla="*/ 131159 h 1231296"/>
                <a:gd name="connsiteX21" fmla="*/ 477965 w 3929062"/>
                <a:gd name="connsiteY21" fmla="*/ 131159 h 1231296"/>
                <a:gd name="connsiteX22" fmla="*/ 477965 w 3929062"/>
                <a:gd name="connsiteY22" fmla="*/ 144113 h 1231296"/>
                <a:gd name="connsiteX23" fmla="*/ 655987 w 3929062"/>
                <a:gd name="connsiteY23" fmla="*/ 144113 h 1231296"/>
                <a:gd name="connsiteX24" fmla="*/ 655987 w 3929062"/>
                <a:gd name="connsiteY24" fmla="*/ 155829 h 1231296"/>
                <a:gd name="connsiteX25" fmla="*/ 670274 w 3929062"/>
                <a:gd name="connsiteY25" fmla="*/ 155829 h 1231296"/>
                <a:gd name="connsiteX26" fmla="*/ 670274 w 3929062"/>
                <a:gd name="connsiteY26" fmla="*/ 167545 h 1231296"/>
                <a:gd name="connsiteX27" fmla="*/ 689705 w 3929062"/>
                <a:gd name="connsiteY27" fmla="*/ 167545 h 1231296"/>
                <a:gd name="connsiteX28" fmla="*/ 689705 w 3929062"/>
                <a:gd name="connsiteY28" fmla="*/ 177927 h 1231296"/>
                <a:gd name="connsiteX29" fmla="*/ 697516 w 3929062"/>
                <a:gd name="connsiteY29" fmla="*/ 177927 h 1231296"/>
                <a:gd name="connsiteX30" fmla="*/ 714375 w 3929062"/>
                <a:gd name="connsiteY30" fmla="*/ 210407 h 1231296"/>
                <a:gd name="connsiteX31" fmla="*/ 714375 w 3929062"/>
                <a:gd name="connsiteY31" fmla="*/ 248031 h 1231296"/>
                <a:gd name="connsiteX32" fmla="*/ 729996 w 3929062"/>
                <a:gd name="connsiteY32" fmla="*/ 248031 h 1231296"/>
                <a:gd name="connsiteX33" fmla="*/ 729996 w 3929062"/>
                <a:gd name="connsiteY33" fmla="*/ 258413 h 1231296"/>
                <a:gd name="connsiteX34" fmla="*/ 739045 w 3929062"/>
                <a:gd name="connsiteY34" fmla="*/ 258413 h 1231296"/>
                <a:gd name="connsiteX35" fmla="*/ 739045 w 3929062"/>
                <a:gd name="connsiteY35" fmla="*/ 271463 h 1231296"/>
                <a:gd name="connsiteX36" fmla="*/ 894969 w 3929062"/>
                <a:gd name="connsiteY36" fmla="*/ 271463 h 1231296"/>
                <a:gd name="connsiteX37" fmla="*/ 894969 w 3929062"/>
                <a:gd name="connsiteY37" fmla="*/ 305181 h 1231296"/>
                <a:gd name="connsiteX38" fmla="*/ 902780 w 3929062"/>
                <a:gd name="connsiteY38" fmla="*/ 305181 h 1231296"/>
                <a:gd name="connsiteX39" fmla="*/ 902780 w 3929062"/>
                <a:gd name="connsiteY39" fmla="*/ 315563 h 1231296"/>
                <a:gd name="connsiteX40" fmla="*/ 911828 w 3929062"/>
                <a:gd name="connsiteY40" fmla="*/ 315563 h 1231296"/>
                <a:gd name="connsiteX41" fmla="*/ 911828 w 3929062"/>
                <a:gd name="connsiteY41" fmla="*/ 324707 h 1231296"/>
                <a:gd name="connsiteX42" fmla="*/ 932593 w 3929062"/>
                <a:gd name="connsiteY42" fmla="*/ 324707 h 1231296"/>
                <a:gd name="connsiteX43" fmla="*/ 932593 w 3929062"/>
                <a:gd name="connsiteY43" fmla="*/ 338995 h 1231296"/>
                <a:gd name="connsiteX44" fmla="*/ 932593 w 3929062"/>
                <a:gd name="connsiteY44" fmla="*/ 363665 h 1231296"/>
                <a:gd name="connsiteX45" fmla="*/ 940403 w 3929062"/>
                <a:gd name="connsiteY45" fmla="*/ 363665 h 1231296"/>
                <a:gd name="connsiteX46" fmla="*/ 940403 w 3929062"/>
                <a:gd name="connsiteY46" fmla="*/ 376619 h 1231296"/>
                <a:gd name="connsiteX47" fmla="*/ 961168 w 3929062"/>
                <a:gd name="connsiteY47" fmla="*/ 376619 h 1231296"/>
                <a:gd name="connsiteX48" fmla="*/ 961168 w 3929062"/>
                <a:gd name="connsiteY48" fmla="*/ 385763 h 1231296"/>
                <a:gd name="connsiteX49" fmla="*/ 1075468 w 3929062"/>
                <a:gd name="connsiteY49" fmla="*/ 385763 h 1231296"/>
                <a:gd name="connsiteX50" fmla="*/ 1075468 w 3929062"/>
                <a:gd name="connsiteY50" fmla="*/ 398717 h 1231296"/>
                <a:gd name="connsiteX51" fmla="*/ 1087184 w 3929062"/>
                <a:gd name="connsiteY51" fmla="*/ 398717 h 1231296"/>
                <a:gd name="connsiteX52" fmla="*/ 1087184 w 3929062"/>
                <a:gd name="connsiteY52" fmla="*/ 411766 h 1231296"/>
                <a:gd name="connsiteX53" fmla="*/ 1114425 w 3929062"/>
                <a:gd name="connsiteY53" fmla="*/ 411766 h 1231296"/>
                <a:gd name="connsiteX54" fmla="*/ 1114425 w 3929062"/>
                <a:gd name="connsiteY54" fmla="*/ 422148 h 1231296"/>
                <a:gd name="connsiteX55" fmla="*/ 1123569 w 3929062"/>
                <a:gd name="connsiteY55" fmla="*/ 422148 h 1231296"/>
                <a:gd name="connsiteX56" fmla="*/ 1123569 w 3929062"/>
                <a:gd name="connsiteY56" fmla="*/ 435102 h 1231296"/>
                <a:gd name="connsiteX57" fmla="*/ 1144334 w 3929062"/>
                <a:gd name="connsiteY57" fmla="*/ 435102 h 1231296"/>
                <a:gd name="connsiteX58" fmla="*/ 1144334 w 3929062"/>
                <a:gd name="connsiteY58" fmla="*/ 450723 h 1231296"/>
                <a:gd name="connsiteX59" fmla="*/ 1158621 w 3929062"/>
                <a:gd name="connsiteY59" fmla="*/ 450723 h 1231296"/>
                <a:gd name="connsiteX60" fmla="*/ 1166432 w 3929062"/>
                <a:gd name="connsiteY60" fmla="*/ 483203 h 1231296"/>
                <a:gd name="connsiteX61" fmla="*/ 1187196 w 3929062"/>
                <a:gd name="connsiteY61" fmla="*/ 483203 h 1231296"/>
                <a:gd name="connsiteX62" fmla="*/ 1187196 w 3929062"/>
                <a:gd name="connsiteY62" fmla="*/ 502634 h 1231296"/>
                <a:gd name="connsiteX63" fmla="*/ 1200150 w 3929062"/>
                <a:gd name="connsiteY63" fmla="*/ 502634 h 1231296"/>
                <a:gd name="connsiteX64" fmla="*/ 1200150 w 3929062"/>
                <a:gd name="connsiteY64" fmla="*/ 514350 h 1231296"/>
                <a:gd name="connsiteX65" fmla="*/ 1230059 w 3929062"/>
                <a:gd name="connsiteY65" fmla="*/ 514350 h 1231296"/>
                <a:gd name="connsiteX66" fmla="*/ 1230059 w 3929062"/>
                <a:gd name="connsiteY66" fmla="*/ 524732 h 1231296"/>
                <a:gd name="connsiteX67" fmla="*/ 1288542 w 3929062"/>
                <a:gd name="connsiteY67" fmla="*/ 524732 h 1231296"/>
                <a:gd name="connsiteX68" fmla="*/ 1288542 w 3929062"/>
                <a:gd name="connsiteY68" fmla="*/ 541592 h 1231296"/>
                <a:gd name="connsiteX69" fmla="*/ 1295019 w 3929062"/>
                <a:gd name="connsiteY69" fmla="*/ 541592 h 1231296"/>
                <a:gd name="connsiteX70" fmla="*/ 1300163 w 3929062"/>
                <a:gd name="connsiteY70" fmla="*/ 566261 h 1231296"/>
                <a:gd name="connsiteX71" fmla="*/ 1327499 w 3929062"/>
                <a:gd name="connsiteY71" fmla="*/ 566261 h 1231296"/>
                <a:gd name="connsiteX72" fmla="*/ 1327499 w 3929062"/>
                <a:gd name="connsiteY72" fmla="*/ 580549 h 1231296"/>
                <a:gd name="connsiteX73" fmla="*/ 1378077 w 3929062"/>
                <a:gd name="connsiteY73" fmla="*/ 580549 h 1231296"/>
                <a:gd name="connsiteX74" fmla="*/ 1378077 w 3929062"/>
                <a:gd name="connsiteY74" fmla="*/ 590931 h 1231296"/>
                <a:gd name="connsiteX75" fmla="*/ 1389793 w 3929062"/>
                <a:gd name="connsiteY75" fmla="*/ 590931 h 1231296"/>
                <a:gd name="connsiteX76" fmla="*/ 1389793 w 3929062"/>
                <a:gd name="connsiteY76" fmla="*/ 602647 h 1231296"/>
                <a:gd name="connsiteX77" fmla="*/ 1404080 w 3929062"/>
                <a:gd name="connsiteY77" fmla="*/ 602647 h 1231296"/>
                <a:gd name="connsiteX78" fmla="*/ 1404080 w 3929062"/>
                <a:gd name="connsiteY78" fmla="*/ 618268 h 1231296"/>
                <a:gd name="connsiteX79" fmla="*/ 1565148 w 3929062"/>
                <a:gd name="connsiteY79" fmla="*/ 618268 h 1231296"/>
                <a:gd name="connsiteX80" fmla="*/ 1565148 w 3929062"/>
                <a:gd name="connsiteY80" fmla="*/ 633794 h 1231296"/>
                <a:gd name="connsiteX81" fmla="*/ 1598962 w 3929062"/>
                <a:gd name="connsiteY81" fmla="*/ 633794 h 1231296"/>
                <a:gd name="connsiteX82" fmla="*/ 1598962 w 3929062"/>
                <a:gd name="connsiteY82" fmla="*/ 663702 h 1231296"/>
                <a:gd name="connsiteX83" fmla="*/ 1615821 w 3929062"/>
                <a:gd name="connsiteY83" fmla="*/ 663702 h 1231296"/>
                <a:gd name="connsiteX84" fmla="*/ 1615821 w 3929062"/>
                <a:gd name="connsiteY84" fmla="*/ 676656 h 1231296"/>
                <a:gd name="connsiteX85" fmla="*/ 1631442 w 3929062"/>
                <a:gd name="connsiteY85" fmla="*/ 676656 h 1231296"/>
                <a:gd name="connsiteX86" fmla="*/ 1631442 w 3929062"/>
                <a:gd name="connsiteY86" fmla="*/ 706565 h 1231296"/>
                <a:gd name="connsiteX87" fmla="*/ 1648301 w 3929062"/>
                <a:gd name="connsiteY87" fmla="*/ 706565 h 1231296"/>
                <a:gd name="connsiteX88" fmla="*/ 1648301 w 3929062"/>
                <a:gd name="connsiteY88" fmla="*/ 722186 h 1231296"/>
                <a:gd name="connsiteX89" fmla="*/ 1682020 w 3929062"/>
                <a:gd name="connsiteY89" fmla="*/ 722186 h 1231296"/>
                <a:gd name="connsiteX90" fmla="*/ 1682020 w 3929062"/>
                <a:gd name="connsiteY90" fmla="*/ 739045 h 1231296"/>
                <a:gd name="connsiteX91" fmla="*/ 1748314 w 3929062"/>
                <a:gd name="connsiteY91" fmla="*/ 739045 h 1231296"/>
                <a:gd name="connsiteX92" fmla="*/ 1748314 w 3929062"/>
                <a:gd name="connsiteY92" fmla="*/ 751999 h 1231296"/>
                <a:gd name="connsiteX93" fmla="*/ 1766507 w 3929062"/>
                <a:gd name="connsiteY93" fmla="*/ 751999 h 1231296"/>
                <a:gd name="connsiteX94" fmla="*/ 1766507 w 3929062"/>
                <a:gd name="connsiteY94" fmla="*/ 767620 h 1231296"/>
                <a:gd name="connsiteX95" fmla="*/ 1853470 w 3929062"/>
                <a:gd name="connsiteY95" fmla="*/ 767620 h 1231296"/>
                <a:gd name="connsiteX96" fmla="*/ 1853470 w 3929062"/>
                <a:gd name="connsiteY96" fmla="*/ 780574 h 1231296"/>
                <a:gd name="connsiteX97" fmla="*/ 1863852 w 3929062"/>
                <a:gd name="connsiteY97" fmla="*/ 780574 h 1231296"/>
                <a:gd name="connsiteX98" fmla="*/ 1863852 w 3929062"/>
                <a:gd name="connsiteY98" fmla="*/ 798767 h 1231296"/>
                <a:gd name="connsiteX99" fmla="*/ 1883378 w 3929062"/>
                <a:gd name="connsiteY99" fmla="*/ 798767 h 1231296"/>
                <a:gd name="connsiteX100" fmla="*/ 1883378 w 3929062"/>
                <a:gd name="connsiteY100" fmla="*/ 828675 h 1231296"/>
                <a:gd name="connsiteX101" fmla="*/ 1897666 w 3929062"/>
                <a:gd name="connsiteY101" fmla="*/ 828675 h 1231296"/>
                <a:gd name="connsiteX102" fmla="*/ 1897666 w 3929062"/>
                <a:gd name="connsiteY102" fmla="*/ 844201 h 1231296"/>
                <a:gd name="connsiteX103" fmla="*/ 1910620 w 3929062"/>
                <a:gd name="connsiteY103" fmla="*/ 844201 h 1231296"/>
                <a:gd name="connsiteX104" fmla="*/ 1910620 w 3929062"/>
                <a:gd name="connsiteY104" fmla="*/ 861155 h 1231296"/>
                <a:gd name="connsiteX105" fmla="*/ 1936623 w 3929062"/>
                <a:gd name="connsiteY105" fmla="*/ 861155 h 1231296"/>
                <a:gd name="connsiteX106" fmla="*/ 1936623 w 3929062"/>
                <a:gd name="connsiteY106" fmla="*/ 880586 h 1231296"/>
                <a:gd name="connsiteX107" fmla="*/ 2039207 w 3929062"/>
                <a:gd name="connsiteY107" fmla="*/ 880586 h 1231296"/>
                <a:gd name="connsiteX108" fmla="*/ 2039207 w 3929062"/>
                <a:gd name="connsiteY108" fmla="*/ 898779 h 1231296"/>
                <a:gd name="connsiteX109" fmla="*/ 2048351 w 3929062"/>
                <a:gd name="connsiteY109" fmla="*/ 898779 h 1231296"/>
                <a:gd name="connsiteX110" fmla="*/ 2048351 w 3929062"/>
                <a:gd name="connsiteY110" fmla="*/ 927354 h 1231296"/>
                <a:gd name="connsiteX111" fmla="*/ 2075593 w 3929062"/>
                <a:gd name="connsiteY111" fmla="*/ 927354 h 1231296"/>
                <a:gd name="connsiteX112" fmla="*/ 2075593 w 3929062"/>
                <a:gd name="connsiteY112" fmla="*/ 949452 h 1231296"/>
                <a:gd name="connsiteX113" fmla="*/ 2083403 w 3929062"/>
                <a:gd name="connsiteY113" fmla="*/ 949452 h 1231296"/>
                <a:gd name="connsiteX114" fmla="*/ 2083403 w 3929062"/>
                <a:gd name="connsiteY114" fmla="*/ 962406 h 1231296"/>
                <a:gd name="connsiteX115" fmla="*/ 2174367 w 3929062"/>
                <a:gd name="connsiteY115" fmla="*/ 962406 h 1231296"/>
                <a:gd name="connsiteX116" fmla="*/ 2174367 w 3929062"/>
                <a:gd name="connsiteY116" fmla="*/ 978027 h 1231296"/>
                <a:gd name="connsiteX117" fmla="*/ 2282095 w 3929062"/>
                <a:gd name="connsiteY117" fmla="*/ 978027 h 1231296"/>
                <a:gd name="connsiteX118" fmla="*/ 2282095 w 3929062"/>
                <a:gd name="connsiteY118" fmla="*/ 988886 h 1231296"/>
                <a:gd name="connsiteX119" fmla="*/ 2291239 w 3929062"/>
                <a:gd name="connsiteY119" fmla="*/ 988886 h 1231296"/>
                <a:gd name="connsiteX120" fmla="*/ 2291239 w 3929062"/>
                <a:gd name="connsiteY120" fmla="*/ 998792 h 1231296"/>
                <a:gd name="connsiteX121" fmla="*/ 2510695 w 3929062"/>
                <a:gd name="connsiteY121" fmla="*/ 998792 h 1231296"/>
                <a:gd name="connsiteX122" fmla="*/ 2510695 w 3929062"/>
                <a:gd name="connsiteY122" fmla="*/ 1016984 h 1231296"/>
                <a:gd name="connsiteX123" fmla="*/ 2531555 w 3929062"/>
                <a:gd name="connsiteY123" fmla="*/ 1016984 h 1231296"/>
                <a:gd name="connsiteX124" fmla="*/ 2531555 w 3929062"/>
                <a:gd name="connsiteY124" fmla="*/ 1039082 h 1231296"/>
                <a:gd name="connsiteX125" fmla="*/ 2547080 w 3929062"/>
                <a:gd name="connsiteY125" fmla="*/ 1039082 h 1231296"/>
                <a:gd name="connsiteX126" fmla="*/ 2547080 w 3929062"/>
                <a:gd name="connsiteY126" fmla="*/ 1065086 h 1231296"/>
                <a:gd name="connsiteX127" fmla="*/ 2558796 w 3929062"/>
                <a:gd name="connsiteY127" fmla="*/ 1065086 h 1231296"/>
                <a:gd name="connsiteX128" fmla="*/ 2558796 w 3929062"/>
                <a:gd name="connsiteY128" fmla="*/ 1078040 h 1231296"/>
                <a:gd name="connsiteX129" fmla="*/ 2582132 w 3929062"/>
                <a:gd name="connsiteY129" fmla="*/ 1078040 h 1231296"/>
                <a:gd name="connsiteX130" fmla="*/ 2582132 w 3929062"/>
                <a:gd name="connsiteY130" fmla="*/ 1106615 h 1231296"/>
                <a:gd name="connsiteX131" fmla="*/ 2780919 w 3929062"/>
                <a:gd name="connsiteY131" fmla="*/ 1106615 h 1231296"/>
                <a:gd name="connsiteX132" fmla="*/ 2780919 w 3929062"/>
                <a:gd name="connsiteY132" fmla="*/ 1132618 h 1231296"/>
                <a:gd name="connsiteX133" fmla="*/ 2931605 w 3929062"/>
                <a:gd name="connsiteY133" fmla="*/ 1132618 h 1231296"/>
                <a:gd name="connsiteX134" fmla="*/ 2931605 w 3929062"/>
                <a:gd name="connsiteY134" fmla="*/ 1163765 h 1231296"/>
                <a:gd name="connsiteX135" fmla="*/ 3434239 w 3929062"/>
                <a:gd name="connsiteY135" fmla="*/ 1163765 h 1231296"/>
                <a:gd name="connsiteX136" fmla="*/ 3434239 w 3929062"/>
                <a:gd name="connsiteY136" fmla="*/ 1231297 h 1231296"/>
                <a:gd name="connsiteX137" fmla="*/ 3929063 w 3929062"/>
                <a:gd name="connsiteY137" fmla="*/ 1231297 h 123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929062" h="1231296">
                  <a:moveTo>
                    <a:pt x="0" y="0"/>
                  </a:moveTo>
                  <a:lnTo>
                    <a:pt x="66294" y="0"/>
                  </a:lnTo>
                  <a:lnTo>
                    <a:pt x="66294" y="10382"/>
                  </a:lnTo>
                  <a:lnTo>
                    <a:pt x="141637" y="10382"/>
                  </a:lnTo>
                  <a:lnTo>
                    <a:pt x="141637" y="19431"/>
                  </a:lnTo>
                  <a:lnTo>
                    <a:pt x="168878" y="19431"/>
                  </a:lnTo>
                  <a:lnTo>
                    <a:pt x="168878" y="35052"/>
                  </a:lnTo>
                  <a:lnTo>
                    <a:pt x="185738" y="35052"/>
                  </a:lnTo>
                  <a:lnTo>
                    <a:pt x="185738" y="46768"/>
                  </a:lnTo>
                  <a:lnTo>
                    <a:pt x="218218" y="46768"/>
                  </a:lnTo>
                  <a:lnTo>
                    <a:pt x="218218" y="57150"/>
                  </a:lnTo>
                  <a:lnTo>
                    <a:pt x="231267" y="57150"/>
                  </a:lnTo>
                  <a:lnTo>
                    <a:pt x="231267" y="66199"/>
                  </a:lnTo>
                  <a:lnTo>
                    <a:pt x="238982" y="66199"/>
                  </a:lnTo>
                  <a:lnTo>
                    <a:pt x="238982" y="85725"/>
                  </a:lnTo>
                  <a:lnTo>
                    <a:pt x="401384" y="85725"/>
                  </a:lnTo>
                  <a:lnTo>
                    <a:pt x="401384" y="94774"/>
                  </a:lnTo>
                  <a:lnTo>
                    <a:pt x="441674" y="94774"/>
                  </a:lnTo>
                  <a:lnTo>
                    <a:pt x="441674" y="112967"/>
                  </a:lnTo>
                  <a:lnTo>
                    <a:pt x="454628" y="112967"/>
                  </a:lnTo>
                  <a:lnTo>
                    <a:pt x="454628" y="131159"/>
                  </a:lnTo>
                  <a:lnTo>
                    <a:pt x="477965" y="131159"/>
                  </a:lnTo>
                  <a:lnTo>
                    <a:pt x="477965" y="144113"/>
                  </a:lnTo>
                  <a:lnTo>
                    <a:pt x="655987" y="144113"/>
                  </a:lnTo>
                  <a:lnTo>
                    <a:pt x="655987" y="155829"/>
                  </a:lnTo>
                  <a:lnTo>
                    <a:pt x="670274" y="155829"/>
                  </a:lnTo>
                  <a:lnTo>
                    <a:pt x="670274" y="167545"/>
                  </a:lnTo>
                  <a:lnTo>
                    <a:pt x="689705" y="167545"/>
                  </a:lnTo>
                  <a:lnTo>
                    <a:pt x="689705" y="177927"/>
                  </a:lnTo>
                  <a:lnTo>
                    <a:pt x="697516" y="177927"/>
                  </a:lnTo>
                  <a:lnTo>
                    <a:pt x="714375" y="210407"/>
                  </a:lnTo>
                  <a:lnTo>
                    <a:pt x="714375" y="248031"/>
                  </a:lnTo>
                  <a:lnTo>
                    <a:pt x="729996" y="248031"/>
                  </a:lnTo>
                  <a:lnTo>
                    <a:pt x="729996" y="258413"/>
                  </a:lnTo>
                  <a:lnTo>
                    <a:pt x="739045" y="258413"/>
                  </a:lnTo>
                  <a:lnTo>
                    <a:pt x="739045" y="271463"/>
                  </a:lnTo>
                  <a:lnTo>
                    <a:pt x="894969" y="271463"/>
                  </a:lnTo>
                  <a:lnTo>
                    <a:pt x="894969" y="305181"/>
                  </a:lnTo>
                  <a:lnTo>
                    <a:pt x="902780" y="305181"/>
                  </a:lnTo>
                  <a:lnTo>
                    <a:pt x="902780" y="315563"/>
                  </a:lnTo>
                  <a:lnTo>
                    <a:pt x="911828" y="315563"/>
                  </a:lnTo>
                  <a:lnTo>
                    <a:pt x="911828" y="324707"/>
                  </a:lnTo>
                  <a:lnTo>
                    <a:pt x="932593" y="324707"/>
                  </a:lnTo>
                  <a:lnTo>
                    <a:pt x="932593" y="338995"/>
                  </a:lnTo>
                  <a:lnTo>
                    <a:pt x="932593" y="363665"/>
                  </a:lnTo>
                  <a:lnTo>
                    <a:pt x="940403" y="363665"/>
                  </a:lnTo>
                  <a:lnTo>
                    <a:pt x="940403" y="376619"/>
                  </a:lnTo>
                  <a:lnTo>
                    <a:pt x="961168" y="376619"/>
                  </a:lnTo>
                  <a:lnTo>
                    <a:pt x="961168" y="385763"/>
                  </a:lnTo>
                  <a:lnTo>
                    <a:pt x="1075468" y="385763"/>
                  </a:lnTo>
                  <a:lnTo>
                    <a:pt x="1075468" y="398717"/>
                  </a:lnTo>
                  <a:lnTo>
                    <a:pt x="1087184" y="398717"/>
                  </a:lnTo>
                  <a:lnTo>
                    <a:pt x="1087184" y="411766"/>
                  </a:lnTo>
                  <a:lnTo>
                    <a:pt x="1114425" y="411766"/>
                  </a:lnTo>
                  <a:lnTo>
                    <a:pt x="1114425" y="422148"/>
                  </a:lnTo>
                  <a:lnTo>
                    <a:pt x="1123569" y="422148"/>
                  </a:lnTo>
                  <a:lnTo>
                    <a:pt x="1123569" y="435102"/>
                  </a:lnTo>
                  <a:lnTo>
                    <a:pt x="1144334" y="435102"/>
                  </a:lnTo>
                  <a:lnTo>
                    <a:pt x="1144334" y="450723"/>
                  </a:lnTo>
                  <a:lnTo>
                    <a:pt x="1158621" y="450723"/>
                  </a:lnTo>
                  <a:lnTo>
                    <a:pt x="1166432" y="483203"/>
                  </a:lnTo>
                  <a:lnTo>
                    <a:pt x="1187196" y="483203"/>
                  </a:lnTo>
                  <a:lnTo>
                    <a:pt x="1187196" y="502634"/>
                  </a:lnTo>
                  <a:lnTo>
                    <a:pt x="1200150" y="502634"/>
                  </a:lnTo>
                  <a:lnTo>
                    <a:pt x="1200150" y="514350"/>
                  </a:lnTo>
                  <a:lnTo>
                    <a:pt x="1230059" y="514350"/>
                  </a:lnTo>
                  <a:lnTo>
                    <a:pt x="1230059" y="524732"/>
                  </a:lnTo>
                  <a:lnTo>
                    <a:pt x="1288542" y="524732"/>
                  </a:lnTo>
                  <a:lnTo>
                    <a:pt x="1288542" y="541592"/>
                  </a:lnTo>
                  <a:lnTo>
                    <a:pt x="1295019" y="541592"/>
                  </a:lnTo>
                  <a:lnTo>
                    <a:pt x="1300163" y="566261"/>
                  </a:lnTo>
                  <a:lnTo>
                    <a:pt x="1327499" y="566261"/>
                  </a:lnTo>
                  <a:lnTo>
                    <a:pt x="1327499" y="580549"/>
                  </a:lnTo>
                  <a:lnTo>
                    <a:pt x="1378077" y="580549"/>
                  </a:lnTo>
                  <a:lnTo>
                    <a:pt x="1378077" y="590931"/>
                  </a:lnTo>
                  <a:lnTo>
                    <a:pt x="1389793" y="590931"/>
                  </a:lnTo>
                  <a:lnTo>
                    <a:pt x="1389793" y="602647"/>
                  </a:lnTo>
                  <a:lnTo>
                    <a:pt x="1404080" y="602647"/>
                  </a:lnTo>
                  <a:lnTo>
                    <a:pt x="1404080" y="618268"/>
                  </a:lnTo>
                  <a:lnTo>
                    <a:pt x="1565148" y="618268"/>
                  </a:lnTo>
                  <a:lnTo>
                    <a:pt x="1565148" y="633794"/>
                  </a:lnTo>
                  <a:lnTo>
                    <a:pt x="1598962" y="633794"/>
                  </a:lnTo>
                  <a:lnTo>
                    <a:pt x="1598962" y="663702"/>
                  </a:lnTo>
                  <a:lnTo>
                    <a:pt x="1615821" y="663702"/>
                  </a:lnTo>
                  <a:lnTo>
                    <a:pt x="1615821" y="676656"/>
                  </a:lnTo>
                  <a:lnTo>
                    <a:pt x="1631442" y="676656"/>
                  </a:lnTo>
                  <a:lnTo>
                    <a:pt x="1631442" y="706565"/>
                  </a:lnTo>
                  <a:lnTo>
                    <a:pt x="1648301" y="706565"/>
                  </a:lnTo>
                  <a:lnTo>
                    <a:pt x="1648301" y="722186"/>
                  </a:lnTo>
                  <a:lnTo>
                    <a:pt x="1682020" y="722186"/>
                  </a:lnTo>
                  <a:lnTo>
                    <a:pt x="1682020" y="739045"/>
                  </a:lnTo>
                  <a:lnTo>
                    <a:pt x="1748314" y="739045"/>
                  </a:lnTo>
                  <a:lnTo>
                    <a:pt x="1748314" y="751999"/>
                  </a:lnTo>
                  <a:lnTo>
                    <a:pt x="1766507" y="751999"/>
                  </a:lnTo>
                  <a:lnTo>
                    <a:pt x="1766507" y="767620"/>
                  </a:lnTo>
                  <a:lnTo>
                    <a:pt x="1853470" y="767620"/>
                  </a:lnTo>
                  <a:lnTo>
                    <a:pt x="1853470" y="780574"/>
                  </a:lnTo>
                  <a:lnTo>
                    <a:pt x="1863852" y="780574"/>
                  </a:lnTo>
                  <a:lnTo>
                    <a:pt x="1863852" y="798767"/>
                  </a:lnTo>
                  <a:lnTo>
                    <a:pt x="1883378" y="798767"/>
                  </a:lnTo>
                  <a:lnTo>
                    <a:pt x="1883378" y="828675"/>
                  </a:lnTo>
                  <a:lnTo>
                    <a:pt x="1897666" y="828675"/>
                  </a:lnTo>
                  <a:lnTo>
                    <a:pt x="1897666" y="844201"/>
                  </a:lnTo>
                  <a:lnTo>
                    <a:pt x="1910620" y="844201"/>
                  </a:lnTo>
                  <a:lnTo>
                    <a:pt x="1910620" y="861155"/>
                  </a:lnTo>
                  <a:lnTo>
                    <a:pt x="1936623" y="861155"/>
                  </a:lnTo>
                  <a:lnTo>
                    <a:pt x="1936623" y="880586"/>
                  </a:lnTo>
                  <a:lnTo>
                    <a:pt x="2039207" y="880586"/>
                  </a:lnTo>
                  <a:lnTo>
                    <a:pt x="2039207" y="898779"/>
                  </a:lnTo>
                  <a:lnTo>
                    <a:pt x="2048351" y="898779"/>
                  </a:lnTo>
                  <a:lnTo>
                    <a:pt x="2048351" y="927354"/>
                  </a:lnTo>
                  <a:lnTo>
                    <a:pt x="2075593" y="927354"/>
                  </a:lnTo>
                  <a:lnTo>
                    <a:pt x="2075593" y="949452"/>
                  </a:lnTo>
                  <a:lnTo>
                    <a:pt x="2083403" y="949452"/>
                  </a:lnTo>
                  <a:lnTo>
                    <a:pt x="2083403" y="962406"/>
                  </a:lnTo>
                  <a:lnTo>
                    <a:pt x="2174367" y="962406"/>
                  </a:lnTo>
                  <a:lnTo>
                    <a:pt x="2174367" y="978027"/>
                  </a:lnTo>
                  <a:lnTo>
                    <a:pt x="2282095" y="978027"/>
                  </a:lnTo>
                  <a:lnTo>
                    <a:pt x="2282095" y="988886"/>
                  </a:lnTo>
                  <a:lnTo>
                    <a:pt x="2291239" y="988886"/>
                  </a:lnTo>
                  <a:lnTo>
                    <a:pt x="2291239" y="998792"/>
                  </a:lnTo>
                  <a:lnTo>
                    <a:pt x="2510695" y="998792"/>
                  </a:lnTo>
                  <a:lnTo>
                    <a:pt x="2510695" y="1016984"/>
                  </a:lnTo>
                  <a:lnTo>
                    <a:pt x="2531555" y="1016984"/>
                  </a:lnTo>
                  <a:lnTo>
                    <a:pt x="2531555" y="1039082"/>
                  </a:lnTo>
                  <a:lnTo>
                    <a:pt x="2547080" y="1039082"/>
                  </a:lnTo>
                  <a:lnTo>
                    <a:pt x="2547080" y="1065086"/>
                  </a:lnTo>
                  <a:lnTo>
                    <a:pt x="2558796" y="1065086"/>
                  </a:lnTo>
                  <a:lnTo>
                    <a:pt x="2558796" y="1078040"/>
                  </a:lnTo>
                  <a:lnTo>
                    <a:pt x="2582132" y="1078040"/>
                  </a:lnTo>
                  <a:lnTo>
                    <a:pt x="2582132" y="1106615"/>
                  </a:lnTo>
                  <a:lnTo>
                    <a:pt x="2780919" y="1106615"/>
                  </a:lnTo>
                  <a:lnTo>
                    <a:pt x="2780919" y="1132618"/>
                  </a:lnTo>
                  <a:lnTo>
                    <a:pt x="2931605" y="1132618"/>
                  </a:lnTo>
                  <a:lnTo>
                    <a:pt x="2931605" y="1163765"/>
                  </a:lnTo>
                  <a:lnTo>
                    <a:pt x="3434239" y="1163765"/>
                  </a:lnTo>
                  <a:lnTo>
                    <a:pt x="3434239" y="1231297"/>
                  </a:lnTo>
                  <a:lnTo>
                    <a:pt x="3929063" y="1231297"/>
                  </a:lnTo>
                </a:path>
              </a:pathLst>
            </a:custGeom>
            <a:noFill/>
            <a:ln w="38100" cap="flat">
              <a:solidFill>
                <a:schemeClr val="bg2"/>
              </a:solidFill>
              <a:prstDash val="solid"/>
              <a:miter/>
            </a:ln>
          </p:spPr>
          <p:txBody>
            <a:bodyPr rtlCol="0" anchor="ctr"/>
            <a:lstStyle/>
            <a:p>
              <a:endParaRPr lang="fr-FR"/>
            </a:p>
          </p:txBody>
        </p:sp>
      </p:grpSp>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Résultats sur le critère de jugement principal</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sp>
        <p:nvSpPr>
          <p:cNvPr id="5" name="Rectangle à coins arrondis 16">
            <a:extLst>
              <a:ext uri="{FF2B5EF4-FFF2-40B4-BE49-F238E27FC236}">
                <a16:creationId xmlns="" xmlns:a16="http://schemas.microsoft.com/office/drawing/2014/main" id="{FC808163-F241-516E-CDB4-ABEED231B588}"/>
              </a:ext>
            </a:extLst>
          </p:cNvPr>
          <p:cNvSpPr/>
          <p:nvPr/>
        </p:nvSpPr>
        <p:spPr>
          <a:xfrm>
            <a:off x="1408670" y="1178011"/>
            <a:ext cx="10140779" cy="404475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7" name="ZoneTexte 6">
            <a:extLst>
              <a:ext uri="{FF2B5EF4-FFF2-40B4-BE49-F238E27FC236}">
                <a16:creationId xmlns="" xmlns:a16="http://schemas.microsoft.com/office/drawing/2014/main" id="{A432E86D-7ECB-C4BF-67A7-09AF17750C4D}"/>
              </a:ext>
            </a:extLst>
          </p:cNvPr>
          <p:cNvSpPr txBox="1"/>
          <p:nvPr/>
        </p:nvSpPr>
        <p:spPr>
          <a:xfrm>
            <a:off x="1572820" y="1112628"/>
            <a:ext cx="4395744"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SSP par revue indépendante de l’imagerie</a:t>
            </a:r>
          </a:p>
        </p:txBody>
      </p:sp>
      <p:cxnSp>
        <p:nvCxnSpPr>
          <p:cNvPr id="8" name="Connecteur droit 7">
            <a:extLst>
              <a:ext uri="{FF2B5EF4-FFF2-40B4-BE49-F238E27FC236}">
                <a16:creationId xmlns="" xmlns:a16="http://schemas.microsoft.com/office/drawing/2014/main" id="{C6438A75-2CA0-8CE9-AC4C-3EFBF6D46CFF}"/>
              </a:ext>
            </a:extLst>
          </p:cNvPr>
          <p:cNvCxnSpPr>
            <a:cxnSpLocks/>
          </p:cNvCxnSpPr>
          <p:nvPr/>
        </p:nvCxnSpPr>
        <p:spPr>
          <a:xfrm>
            <a:off x="3137420" y="4521819"/>
            <a:ext cx="7452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 name="Graphique 9">
            <a:extLst>
              <a:ext uri="{FF2B5EF4-FFF2-40B4-BE49-F238E27FC236}">
                <a16:creationId xmlns="" xmlns:a16="http://schemas.microsoft.com/office/drawing/2014/main" id="{CAAD05DE-5A49-D64F-ACFB-EDEC9F66F6D0}"/>
              </a:ext>
            </a:extLst>
          </p:cNvPr>
          <p:cNvGraphicFramePr/>
          <p:nvPr/>
        </p:nvGraphicFramePr>
        <p:xfrm>
          <a:off x="2266654" y="1697670"/>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a:extLst>
              <a:ext uri="{FF2B5EF4-FFF2-40B4-BE49-F238E27FC236}">
                <a16:creationId xmlns="" xmlns:a16="http://schemas.microsoft.com/office/drawing/2014/main" id="{331E8B6F-B9F0-F326-B523-B1A226C81E33}"/>
              </a:ext>
            </a:extLst>
          </p:cNvPr>
          <p:cNvSpPr txBox="1">
            <a:spLocks noChangeArrowheads="1"/>
          </p:cNvSpPr>
          <p:nvPr/>
        </p:nvSpPr>
        <p:spPr bwMode="auto">
          <a:xfrm rot="16200000">
            <a:off x="1976047" y="2564669"/>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SSP (%)</a:t>
            </a:r>
          </a:p>
        </p:txBody>
      </p:sp>
      <p:sp>
        <p:nvSpPr>
          <p:cNvPr id="12" name="Text Box 4">
            <a:extLst>
              <a:ext uri="{FF2B5EF4-FFF2-40B4-BE49-F238E27FC236}">
                <a16:creationId xmlns="" xmlns:a16="http://schemas.microsoft.com/office/drawing/2014/main" id="{FDA11B9E-1075-1108-FE95-B93BBAEEAC83}"/>
              </a:ext>
            </a:extLst>
          </p:cNvPr>
          <p:cNvSpPr txBox="1">
            <a:spLocks noChangeArrowheads="1"/>
          </p:cNvSpPr>
          <p:nvPr/>
        </p:nvSpPr>
        <p:spPr bwMode="auto">
          <a:xfrm>
            <a:off x="4147647" y="4212347"/>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15" name="Tableau 14">
            <a:extLst>
              <a:ext uri="{FF2B5EF4-FFF2-40B4-BE49-F238E27FC236}">
                <a16:creationId xmlns="" xmlns:a16="http://schemas.microsoft.com/office/drawing/2014/main" id="{95AF0118-3B3C-5BEF-AFA6-4AEEF95696A6}"/>
              </a:ext>
            </a:extLst>
          </p:cNvPr>
          <p:cNvGraphicFramePr>
            <a:graphicFrameLocks noGrp="1"/>
          </p:cNvGraphicFramePr>
          <p:nvPr/>
        </p:nvGraphicFramePr>
        <p:xfrm>
          <a:off x="2594312" y="4658438"/>
          <a:ext cx="8460000" cy="432000"/>
        </p:xfrm>
        <a:graphic>
          <a:graphicData uri="http://schemas.openxmlformats.org/drawingml/2006/table">
            <a:tbl>
              <a:tblPr firstRow="1" bandRow="1">
                <a:tableStyleId>{5C22544A-7EE6-4342-B048-85BDC9FD1C3A}</a:tableStyleId>
              </a:tblPr>
              <a:tblGrid>
                <a:gridCol w="940000">
                  <a:extLst>
                    <a:ext uri="{9D8B030D-6E8A-4147-A177-3AD203B41FA5}">
                      <a16:colId xmlns="" xmlns:a16="http://schemas.microsoft.com/office/drawing/2014/main" val="20001"/>
                    </a:ext>
                  </a:extLst>
                </a:gridCol>
                <a:gridCol w="940000">
                  <a:extLst>
                    <a:ext uri="{9D8B030D-6E8A-4147-A177-3AD203B41FA5}">
                      <a16:colId xmlns="" xmlns:a16="http://schemas.microsoft.com/office/drawing/2014/main" val="20006"/>
                    </a:ext>
                  </a:extLst>
                </a:gridCol>
                <a:gridCol w="940000">
                  <a:extLst>
                    <a:ext uri="{9D8B030D-6E8A-4147-A177-3AD203B41FA5}">
                      <a16:colId xmlns="" xmlns:a16="http://schemas.microsoft.com/office/drawing/2014/main" val="20002"/>
                    </a:ext>
                  </a:extLst>
                </a:gridCol>
                <a:gridCol w="940000">
                  <a:extLst>
                    <a:ext uri="{9D8B030D-6E8A-4147-A177-3AD203B41FA5}">
                      <a16:colId xmlns="" xmlns:a16="http://schemas.microsoft.com/office/drawing/2014/main" val="20007"/>
                    </a:ext>
                  </a:extLst>
                </a:gridCol>
                <a:gridCol w="940000">
                  <a:extLst>
                    <a:ext uri="{9D8B030D-6E8A-4147-A177-3AD203B41FA5}">
                      <a16:colId xmlns="" xmlns:a16="http://schemas.microsoft.com/office/drawing/2014/main" val="20003"/>
                    </a:ext>
                  </a:extLst>
                </a:gridCol>
                <a:gridCol w="940000">
                  <a:extLst>
                    <a:ext uri="{9D8B030D-6E8A-4147-A177-3AD203B41FA5}">
                      <a16:colId xmlns="" xmlns:a16="http://schemas.microsoft.com/office/drawing/2014/main" val="20008"/>
                    </a:ext>
                  </a:extLst>
                </a:gridCol>
                <a:gridCol w="940000">
                  <a:extLst>
                    <a:ext uri="{9D8B030D-6E8A-4147-A177-3AD203B41FA5}">
                      <a16:colId xmlns="" xmlns:a16="http://schemas.microsoft.com/office/drawing/2014/main" val="20004"/>
                    </a:ext>
                  </a:extLst>
                </a:gridCol>
                <a:gridCol w="940000">
                  <a:extLst>
                    <a:ext uri="{9D8B030D-6E8A-4147-A177-3AD203B41FA5}">
                      <a16:colId xmlns="" xmlns:a16="http://schemas.microsoft.com/office/drawing/2014/main" val="20009"/>
                    </a:ext>
                  </a:extLst>
                </a:gridCol>
                <a:gridCol w="940000">
                  <a:extLst>
                    <a:ext uri="{9D8B030D-6E8A-4147-A177-3AD203B41FA5}">
                      <a16:colId xmlns="" xmlns:a16="http://schemas.microsoft.com/office/drawing/2014/main" val="20005"/>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153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135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50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74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41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6" name="Text Box 4">
            <a:extLst>
              <a:ext uri="{FF2B5EF4-FFF2-40B4-BE49-F238E27FC236}">
                <a16:creationId xmlns="" xmlns:a16="http://schemas.microsoft.com/office/drawing/2014/main" id="{EE68C6BF-F653-BAC6-409C-3ACF67761869}"/>
              </a:ext>
            </a:extLst>
          </p:cNvPr>
          <p:cNvSpPr txBox="1">
            <a:spLocks noChangeArrowheads="1"/>
          </p:cNvSpPr>
          <p:nvPr/>
        </p:nvSpPr>
        <p:spPr bwMode="auto">
          <a:xfrm>
            <a:off x="2174384" y="4350723"/>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20" name="ZoneTexte 19">
            <a:extLst>
              <a:ext uri="{FF2B5EF4-FFF2-40B4-BE49-F238E27FC236}">
                <a16:creationId xmlns="" xmlns:a16="http://schemas.microsoft.com/office/drawing/2014/main" id="{32054990-5717-3152-DF82-246EC860E860}"/>
              </a:ext>
            </a:extLst>
          </p:cNvPr>
          <p:cNvSpPr txBox="1"/>
          <p:nvPr/>
        </p:nvSpPr>
        <p:spPr>
          <a:xfrm>
            <a:off x="5085182" y="1323079"/>
            <a:ext cx="3363530" cy="253916"/>
          </a:xfrm>
          <a:prstGeom prst="rect">
            <a:avLst/>
          </a:prstGeom>
          <a:noFill/>
          <a:ln>
            <a:noFill/>
          </a:ln>
        </p:spPr>
        <p:txBody>
          <a:bodyPr wrap="square" rtlCol="0" anchor="ctr">
            <a:spAutoFit/>
          </a:bodyPr>
          <a:lstStyle/>
          <a:p>
            <a:pPr algn="r">
              <a:spcAft>
                <a:spcPts val="400"/>
              </a:spcAft>
              <a:defRPr/>
            </a:pPr>
            <a:r>
              <a:rPr lang="fr-FR" sz="1050" b="1" dirty="0">
                <a:latin typeface="+mj-lt"/>
                <a:cs typeface="Arial Narrow" panose="020B0604020202020204" pitchFamily="34" charset="0"/>
              </a:rPr>
              <a:t>Suivi médian: 14,9 mois</a:t>
            </a:r>
          </a:p>
        </p:txBody>
      </p:sp>
      <p:cxnSp>
        <p:nvCxnSpPr>
          <p:cNvPr id="21" name="Connecteur droit 20">
            <a:extLst>
              <a:ext uri="{FF2B5EF4-FFF2-40B4-BE49-F238E27FC236}">
                <a16:creationId xmlns="" xmlns:a16="http://schemas.microsoft.com/office/drawing/2014/main" id="{0EB1CEFE-33D9-4A2C-8E4A-F7B24EBB5B02}"/>
              </a:ext>
            </a:extLst>
          </p:cNvPr>
          <p:cNvCxnSpPr>
            <a:cxnSpLocks/>
          </p:cNvCxnSpPr>
          <p:nvPr/>
        </p:nvCxnSpPr>
        <p:spPr>
          <a:xfrm>
            <a:off x="6858860" y="2914573"/>
            <a:ext cx="0" cy="99220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 xmlns:a16="http://schemas.microsoft.com/office/drawing/2014/main" id="{B9574F5B-75E4-7E34-5143-E0A83B3C5407}"/>
              </a:ext>
            </a:extLst>
          </p:cNvPr>
          <p:cNvSpPr txBox="1"/>
          <p:nvPr/>
        </p:nvSpPr>
        <p:spPr>
          <a:xfrm>
            <a:off x="6629822" y="2537173"/>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48%</a:t>
            </a:r>
          </a:p>
        </p:txBody>
      </p:sp>
      <p:sp>
        <p:nvSpPr>
          <p:cNvPr id="24" name="ZoneTexte 23">
            <a:extLst>
              <a:ext uri="{FF2B5EF4-FFF2-40B4-BE49-F238E27FC236}">
                <a16:creationId xmlns="" xmlns:a16="http://schemas.microsoft.com/office/drawing/2014/main" id="{FF6ED005-6C33-F06E-1F22-C02840A28959}"/>
              </a:ext>
            </a:extLst>
          </p:cNvPr>
          <p:cNvSpPr txBox="1"/>
          <p:nvPr/>
        </p:nvSpPr>
        <p:spPr>
          <a:xfrm>
            <a:off x="5974262" y="3030987"/>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13%</a:t>
            </a:r>
          </a:p>
        </p:txBody>
      </p:sp>
      <p:sp>
        <p:nvSpPr>
          <p:cNvPr id="25" name="Freeform 5">
            <a:extLst>
              <a:ext uri="{FF2B5EF4-FFF2-40B4-BE49-F238E27FC236}">
                <a16:creationId xmlns="" xmlns:a16="http://schemas.microsoft.com/office/drawing/2014/main" id="{D3F6EEA1-1F5B-3CD5-FAD2-C693FFE62A41}"/>
              </a:ext>
            </a:extLst>
          </p:cNvPr>
          <p:cNvSpPr/>
          <p:nvPr/>
        </p:nvSpPr>
        <p:spPr>
          <a:xfrm>
            <a:off x="1230358" y="5327139"/>
            <a:ext cx="10541512" cy="684000"/>
          </a:xfrm>
          <a:prstGeom prst="rect">
            <a:avLst/>
          </a:prstGeom>
          <a:solidFill>
            <a:srgbClr val="005087"/>
          </a:solidFill>
        </p:spPr>
        <p:txBody>
          <a:bodyPr anchor="ctr"/>
          <a:lstStyle/>
          <a:p>
            <a:pPr algn="ctr">
              <a:spcBef>
                <a:spcPts val="300"/>
              </a:spcBef>
              <a:buClr>
                <a:srgbClr val="106DAE"/>
              </a:buClr>
              <a:buSzPct val="60000"/>
            </a:pPr>
            <a:r>
              <a:rPr lang="fr-FR" sz="1400" b="1" dirty="0">
                <a:solidFill>
                  <a:schemeClr val="bg1"/>
                </a:solidFill>
                <a:latin typeface="Century Gothic" panose="020B0502020202020204" pitchFamily="34" charset="0"/>
                <a:cs typeface="Arial Narrow" panose="020B0604020202020204" pitchFamily="34" charset="0"/>
              </a:rPr>
              <a:t>La combinaison </a:t>
            </a:r>
            <a:r>
              <a:rPr lang="fr-FR" sz="1400" b="1" dirty="0" err="1">
                <a:solidFill>
                  <a:schemeClr val="bg1"/>
                </a:solidFill>
                <a:latin typeface="Century Gothic" panose="020B0502020202020204" pitchFamily="34" charset="0"/>
                <a:cs typeface="Arial Narrow" panose="020B0604020202020204" pitchFamily="34" charset="0"/>
              </a:rPr>
              <a:t>amivantamab</a:t>
            </a:r>
            <a:r>
              <a:rPr lang="fr-FR" sz="1400" b="1" dirty="0">
                <a:solidFill>
                  <a:schemeClr val="bg1"/>
                </a:solidFill>
                <a:latin typeface="Century Gothic" panose="020B0502020202020204" pitchFamily="34" charset="0"/>
                <a:cs typeface="Arial Narrow" panose="020B0604020202020204" pitchFamily="34" charset="0"/>
              </a:rPr>
              <a:t> + chimiothérapie a réduit le risque de progression ou de décès de 60%</a:t>
            </a:r>
          </a:p>
          <a:p>
            <a:pPr algn="ctr">
              <a:spcBef>
                <a:spcPts val="300"/>
              </a:spcBef>
              <a:buClr>
                <a:srgbClr val="106DAE"/>
              </a:buClr>
              <a:buSzPct val="60000"/>
            </a:pPr>
            <a:r>
              <a:rPr lang="fr-FR" sz="1400" b="1" dirty="0">
                <a:solidFill>
                  <a:schemeClr val="bg1"/>
                </a:solidFill>
                <a:latin typeface="Century Gothic" panose="020B0502020202020204" pitchFamily="34" charset="0"/>
                <a:cs typeface="Arial Narrow" panose="020B0604020202020204" pitchFamily="34" charset="0"/>
              </a:rPr>
              <a:t>Ce résultat a été cohérent avec l’évaluation des investigateurs : 12,9 </a:t>
            </a:r>
            <a:r>
              <a:rPr lang="fr-FR" sz="1400" b="1" i="1" dirty="0">
                <a:solidFill>
                  <a:schemeClr val="bg1"/>
                </a:solidFill>
                <a:latin typeface="Century Gothic" panose="020B0502020202020204" pitchFamily="34" charset="0"/>
                <a:cs typeface="Arial Narrow" panose="020B0604020202020204" pitchFamily="34" charset="0"/>
              </a:rPr>
              <a:t>vs</a:t>
            </a:r>
            <a:r>
              <a:rPr lang="fr-FR" sz="1400" b="1" dirty="0">
                <a:solidFill>
                  <a:schemeClr val="bg1"/>
                </a:solidFill>
                <a:latin typeface="Century Gothic" panose="020B0502020202020204" pitchFamily="34" charset="0"/>
                <a:cs typeface="Arial Narrow" panose="020B0604020202020204" pitchFamily="34" charset="0"/>
              </a:rPr>
              <a:t> 6,9 mois (HR : 0,38 – IC95%: 0,29-0,51  </a:t>
            </a:r>
            <a:r>
              <a:rPr lang="fr-FR" sz="1400" b="1" i="1" dirty="0">
                <a:solidFill>
                  <a:schemeClr val="bg1"/>
                </a:solidFill>
                <a:latin typeface="Century Gothic" panose="020B0502020202020204" pitchFamily="34" charset="0"/>
                <a:cs typeface="Arial Narrow" panose="020B0604020202020204" pitchFamily="34" charset="0"/>
              </a:rPr>
              <a:t>p&lt;0,0001)</a:t>
            </a:r>
            <a:endParaRPr lang="en-US" sz="1400" b="1" dirty="0">
              <a:solidFill>
                <a:schemeClr val="bg1"/>
              </a:solidFill>
              <a:latin typeface="Century Gothic" panose="020B0502020202020204" pitchFamily="34" charset="0"/>
              <a:cs typeface="Arial Narrow" panose="020B0604020202020204" pitchFamily="34" charset="0"/>
            </a:endParaRPr>
          </a:p>
        </p:txBody>
      </p:sp>
      <p:cxnSp>
        <p:nvCxnSpPr>
          <p:cNvPr id="26" name="Connecteur droit 25">
            <a:extLst>
              <a:ext uri="{FF2B5EF4-FFF2-40B4-BE49-F238E27FC236}">
                <a16:creationId xmlns="" xmlns:a16="http://schemas.microsoft.com/office/drawing/2014/main" id="{46B90A48-D2B9-637B-CCDD-93FA51D2D82E}"/>
              </a:ext>
            </a:extLst>
          </p:cNvPr>
          <p:cNvCxnSpPr>
            <a:cxnSpLocks/>
          </p:cNvCxnSpPr>
          <p:nvPr/>
        </p:nvCxnSpPr>
        <p:spPr>
          <a:xfrm>
            <a:off x="8719557" y="3238097"/>
            <a:ext cx="0" cy="668678"/>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 xmlns:a16="http://schemas.microsoft.com/office/drawing/2014/main" id="{68173032-6758-9B66-E2F4-06722BFB9E09}"/>
              </a:ext>
            </a:extLst>
          </p:cNvPr>
          <p:cNvSpPr txBox="1"/>
          <p:nvPr/>
        </p:nvSpPr>
        <p:spPr>
          <a:xfrm>
            <a:off x="8490519" y="2848268"/>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31%</a:t>
            </a:r>
          </a:p>
        </p:txBody>
      </p:sp>
      <p:sp>
        <p:nvSpPr>
          <p:cNvPr id="28" name="ZoneTexte 27">
            <a:extLst>
              <a:ext uri="{FF2B5EF4-FFF2-40B4-BE49-F238E27FC236}">
                <a16:creationId xmlns="" xmlns:a16="http://schemas.microsoft.com/office/drawing/2014/main" id="{9705241B-FD26-F10D-E69B-610903FB3BCD}"/>
              </a:ext>
            </a:extLst>
          </p:cNvPr>
          <p:cNvSpPr txBox="1"/>
          <p:nvPr/>
        </p:nvSpPr>
        <p:spPr>
          <a:xfrm>
            <a:off x="7843031" y="3465598"/>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3%</a:t>
            </a:r>
          </a:p>
        </p:txBody>
      </p:sp>
      <p:graphicFrame>
        <p:nvGraphicFramePr>
          <p:cNvPr id="81" name="Tableau 80">
            <a:extLst>
              <a:ext uri="{FF2B5EF4-FFF2-40B4-BE49-F238E27FC236}">
                <a16:creationId xmlns="" xmlns:a16="http://schemas.microsoft.com/office/drawing/2014/main" id="{E6A7A174-9D5D-7A28-0237-E159ABCBAB33}"/>
              </a:ext>
            </a:extLst>
          </p:cNvPr>
          <p:cNvGraphicFramePr>
            <a:graphicFrameLocks noGrp="1"/>
          </p:cNvGraphicFramePr>
          <p:nvPr>
            <p:extLst>
              <p:ext uri="{D42A27DB-BD31-4B8C-83A1-F6EECF244321}">
                <p14:modId xmlns:p14="http://schemas.microsoft.com/office/powerpoint/2010/main" val="2091730927"/>
              </p:ext>
            </p:extLst>
          </p:nvPr>
        </p:nvGraphicFramePr>
        <p:xfrm>
          <a:off x="6647350" y="1235675"/>
          <a:ext cx="4687915" cy="1090762"/>
        </p:xfrm>
        <a:graphic>
          <a:graphicData uri="http://schemas.openxmlformats.org/drawingml/2006/table">
            <a:tbl>
              <a:tblPr firstRow="1" bandRow="1">
                <a:tableStyleId>{5C22544A-7EE6-4342-B048-85BDC9FD1C3A}</a:tableStyleId>
              </a:tblPr>
              <a:tblGrid>
                <a:gridCol w="1742750">
                  <a:extLst>
                    <a:ext uri="{9D8B030D-6E8A-4147-A177-3AD203B41FA5}">
                      <a16:colId xmlns="" xmlns:a16="http://schemas.microsoft.com/office/drawing/2014/main" val="20000"/>
                    </a:ext>
                  </a:extLst>
                </a:gridCol>
                <a:gridCol w="1206981">
                  <a:extLst>
                    <a:ext uri="{9D8B030D-6E8A-4147-A177-3AD203B41FA5}">
                      <a16:colId xmlns="" xmlns:a16="http://schemas.microsoft.com/office/drawing/2014/main" val="20002"/>
                    </a:ext>
                  </a:extLst>
                </a:gridCol>
                <a:gridCol w="856735">
                  <a:extLst>
                    <a:ext uri="{9D8B030D-6E8A-4147-A177-3AD203B41FA5}">
                      <a16:colId xmlns="" xmlns:a16="http://schemas.microsoft.com/office/drawing/2014/main" val="20003"/>
                    </a:ext>
                  </a:extLst>
                </a:gridCol>
                <a:gridCol w="881449">
                  <a:extLst>
                    <a:ext uri="{9D8B030D-6E8A-4147-A177-3AD203B41FA5}">
                      <a16:colId xmlns="" xmlns:a16="http://schemas.microsoft.com/office/drawing/2014/main" val="20001"/>
                    </a:ext>
                  </a:extLst>
                </a:gridCol>
              </a:tblGrid>
              <a:tr h="411634">
                <a:tc>
                  <a:txBody>
                    <a:bodyPr/>
                    <a:lstStyle/>
                    <a:p>
                      <a:pPr algn="ctr">
                        <a:lnSpc>
                          <a:spcPts val="1300"/>
                        </a:lnSpc>
                      </a:pPr>
                      <a:r>
                        <a:rPr lang="fr-FR" sz="1100" b="0" dirty="0">
                          <a:solidFill>
                            <a:schemeClr val="bg1"/>
                          </a:solidFill>
                          <a:latin typeface="+mj-lt"/>
                          <a:cs typeface="Arial" panose="020B0604020202020204" pitchFamily="34" charset="0"/>
                        </a:rPr>
                        <a:t>  </a:t>
                      </a: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dirty="0">
                          <a:solidFill>
                            <a:schemeClr val="tx1"/>
                          </a:solidFill>
                          <a:latin typeface="+mj-lt"/>
                          <a:cs typeface="Arial" panose="020B0604020202020204" pitchFamily="34" charset="0"/>
                        </a:rPr>
                        <a:t>SSP médiane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dirty="0">
                          <a:solidFill>
                            <a:schemeClr val="tx1"/>
                          </a:solidFill>
                          <a:latin typeface="+mj-lt"/>
                          <a:cs typeface="Arial" panose="020B0604020202020204" pitchFamily="34" charset="0"/>
                        </a:rPr>
                        <a:t>Mois (IC </a:t>
                      </a:r>
                      <a:r>
                        <a:rPr lang="fr-FR" sz="1100" b="0" kern="1200" dirty="0">
                          <a:solidFill>
                            <a:schemeClr val="tx1"/>
                          </a:solidFill>
                          <a:latin typeface="+mn-lt"/>
                          <a:ea typeface="+mn-ea"/>
                          <a:cs typeface="Arial" panose="020B0604020202020204" pitchFamily="34" charset="0"/>
                        </a:rPr>
                        <a:t>95%</a:t>
                      </a:r>
                      <a:r>
                        <a:rPr lang="fr-FR" sz="1100" b="0" kern="1200" dirty="0">
                          <a:solidFill>
                            <a:schemeClr val="tx1"/>
                          </a:solidFill>
                          <a:latin typeface="+mj-lt"/>
                          <a:ea typeface="+mn-ea"/>
                          <a:cs typeface="Arial" panose="020B0604020202020204" pitchFamily="34" charset="0"/>
                        </a:rPr>
                        <a:t>)</a:t>
                      </a:r>
                      <a:endParaRPr lang="fr-FR" sz="1100" b="0" kern="1200" dirty="0">
                        <a:solidFill>
                          <a:schemeClr val="tx1"/>
                        </a:solidFill>
                        <a:latin typeface="+mn-lt"/>
                        <a:ea typeface="+mn-ea"/>
                        <a:cs typeface="Arial" panose="020B0604020202020204" pitchFamily="34" charset="0"/>
                      </a:endParaRP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100" b="0" dirty="0">
                          <a:solidFill>
                            <a:schemeClr val="tx1"/>
                          </a:solidFill>
                          <a:latin typeface="+mj-lt"/>
                          <a:cs typeface="Arial" panose="020B0604020202020204" pitchFamily="34" charset="0"/>
                        </a:rPr>
                        <a:t>HR </a:t>
                      </a:r>
                      <a:br>
                        <a:rPr lang="fr-FR" sz="1100" b="0" dirty="0">
                          <a:solidFill>
                            <a:schemeClr val="tx1"/>
                          </a:solidFill>
                          <a:latin typeface="+mj-lt"/>
                          <a:cs typeface="Arial" panose="020B0604020202020204" pitchFamily="34" charset="0"/>
                        </a:rPr>
                      </a:br>
                      <a:r>
                        <a:rPr lang="fr-FR" sz="1100" b="0" dirty="0">
                          <a:solidFill>
                            <a:schemeClr val="tx1"/>
                          </a:solidFill>
                          <a:latin typeface="+mj-lt"/>
                          <a:cs typeface="Arial" panose="020B0604020202020204" pitchFamily="34" charset="0"/>
                        </a:rPr>
                        <a:t>(IC 95%)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fr-FR" sz="1100" b="0" i="1" dirty="0">
                          <a:solidFill>
                            <a:schemeClr val="tx1"/>
                          </a:solidFill>
                          <a:latin typeface="+mj-lt"/>
                          <a:cs typeface="Arial" panose="020B0604020202020204" pitchFamily="34" charset="0"/>
                        </a:rPr>
                        <a:t>valeur-p</a:t>
                      </a:r>
                    </a:p>
                    <a:p>
                      <a:pPr algn="ctr">
                        <a:lnSpc>
                          <a:spcPct val="100000"/>
                        </a:lnSpc>
                      </a:pPr>
                      <a:r>
                        <a:rPr lang="fr-FR" sz="1100" b="0" i="1" dirty="0">
                          <a:solidFill>
                            <a:schemeClr val="tx1"/>
                          </a:solidFill>
                          <a:latin typeface="+mj-lt"/>
                          <a:cs typeface="Arial" panose="020B0604020202020204" pitchFamily="34" charset="0"/>
                        </a:rPr>
                        <a:t>(bilatéral)</a:t>
                      </a:r>
                      <a:endParaRPr lang="fr-FR" sz="1100" b="0" dirty="0">
                        <a:solidFill>
                          <a:schemeClr val="tx1"/>
                        </a:solidFill>
                        <a:latin typeface="+mj-lt"/>
                        <a:cs typeface="Arial" panose="020B0604020202020204" pitchFamily="34" charset="0"/>
                      </a:endParaRP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679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dirty="0" err="1">
                          <a:solidFill>
                            <a:srgbClr val="FF7F4D"/>
                          </a:solidFill>
                          <a:latin typeface="+mj-lt"/>
                          <a:cs typeface="Arial" panose="020B0604020202020204" pitchFamily="34" charset="0"/>
                        </a:rPr>
                        <a:t>Amivantamab</a:t>
                      </a:r>
                      <a:r>
                        <a:rPr lang="fr-FR" sz="1100" b="1" dirty="0">
                          <a:solidFill>
                            <a:srgbClr val="FF7F4D"/>
                          </a:solidFill>
                          <a:latin typeface="+mj-lt"/>
                          <a:cs typeface="Arial" panose="020B0604020202020204" pitchFamily="34" charset="0"/>
                        </a:rPr>
                        <a:t> + chimiothérapie</a:t>
                      </a:r>
                      <a:endParaRPr lang="fr-FR" sz="1100" b="0" dirty="0">
                        <a:solidFill>
                          <a:srgbClr val="FF7F4D"/>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100" b="1" dirty="0">
                          <a:solidFill>
                            <a:schemeClr val="tx1"/>
                          </a:solidFill>
                          <a:latin typeface="+mj-lt"/>
                          <a:cs typeface="Arial" panose="020B0604020202020204" pitchFamily="34" charset="0"/>
                        </a:rPr>
                        <a:t>11,4 (9,8-13,7)</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100" b="1" dirty="0">
                          <a:solidFill>
                            <a:schemeClr val="tx1"/>
                          </a:solidFill>
                          <a:latin typeface="+mj-lt"/>
                          <a:cs typeface="Arial" panose="020B0604020202020204" pitchFamily="34" charset="0"/>
                        </a:rPr>
                        <a:t>0,395</a:t>
                      </a:r>
                      <a:br>
                        <a:rPr lang="fr-FR" sz="1100" b="1" dirty="0">
                          <a:solidFill>
                            <a:schemeClr val="tx1"/>
                          </a:solidFill>
                          <a:latin typeface="+mj-lt"/>
                          <a:cs typeface="Arial" panose="020B0604020202020204" pitchFamily="34" charset="0"/>
                        </a:rPr>
                      </a:br>
                      <a:r>
                        <a:rPr lang="fr-FR" sz="1100" b="1" dirty="0">
                          <a:solidFill>
                            <a:schemeClr val="tx1"/>
                          </a:solidFill>
                          <a:latin typeface="+mj-lt"/>
                          <a:cs typeface="Arial" panose="020B0604020202020204" pitchFamily="34" charset="0"/>
                        </a:rPr>
                        <a:t>(0,30-0,53)</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1"/>
                          </a:solidFill>
                          <a:latin typeface="+mj-lt"/>
                          <a:cs typeface="Arial" panose="020B0604020202020204" pitchFamily="34" charset="0"/>
                        </a:rPr>
                        <a:t>&lt;0,0001</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71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dirty="0">
                          <a:solidFill>
                            <a:srgbClr val="737078"/>
                          </a:solidFill>
                          <a:latin typeface="+mj-lt"/>
                          <a:cs typeface="Arial" panose="020B0604020202020204" pitchFamily="34" charset="0"/>
                        </a:rPr>
                        <a:t>Chimiothérapie</a:t>
                      </a:r>
                      <a:endParaRPr lang="fr-FR" sz="1100" b="0" dirty="0">
                        <a:solidFill>
                          <a:srgbClr val="737078"/>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100" b="1" dirty="0">
                          <a:solidFill>
                            <a:schemeClr val="tx1"/>
                          </a:solidFill>
                          <a:latin typeface="+mj-lt"/>
                          <a:cs typeface="Arial" panose="020B0604020202020204" pitchFamily="34" charset="0"/>
                        </a:rPr>
                        <a:t>6,7 (5,6-7,3)</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26222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 xmlns:a16="http://schemas.microsoft.com/office/drawing/2014/main" id="{9A82F2B5-F26A-1103-472A-61F4B8C72F1F}"/>
              </a:ext>
            </a:extLst>
          </p:cNvPr>
          <p:cNvSpPr/>
          <p:nvPr/>
        </p:nvSpPr>
        <p:spPr>
          <a:xfrm>
            <a:off x="7647039" y="1839229"/>
            <a:ext cx="314496" cy="35996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a:extLst>
              <a:ext uri="{FF2B5EF4-FFF2-40B4-BE49-F238E27FC236}">
                <a16:creationId xmlns="" xmlns:a16="http://schemas.microsoft.com/office/drawing/2014/main" id="{83C68345-FC6C-8919-3CE6-2A4541D05B94}"/>
              </a:ext>
            </a:extLst>
          </p:cNvPr>
          <p:cNvGraphicFramePr>
            <a:graphicFrameLocks noGrp="1"/>
          </p:cNvGraphicFramePr>
          <p:nvPr>
            <p:extLst>
              <p:ext uri="{D42A27DB-BD31-4B8C-83A1-F6EECF244321}">
                <p14:modId xmlns:p14="http://schemas.microsoft.com/office/powerpoint/2010/main" val="2017634446"/>
              </p:ext>
            </p:extLst>
          </p:nvPr>
        </p:nvGraphicFramePr>
        <p:xfrm>
          <a:off x="1263773" y="1162315"/>
          <a:ext cx="10044000" cy="4111200"/>
        </p:xfrm>
        <a:graphic>
          <a:graphicData uri="http://schemas.openxmlformats.org/drawingml/2006/table">
            <a:tbl>
              <a:tblPr firstRow="1" bandRow="1"/>
              <a:tblGrid>
                <a:gridCol w="1861090">
                  <a:extLst>
                    <a:ext uri="{9D8B030D-6E8A-4147-A177-3AD203B41FA5}">
                      <a16:colId xmlns="" xmlns:a16="http://schemas.microsoft.com/office/drawing/2014/main" val="20000"/>
                    </a:ext>
                  </a:extLst>
                </a:gridCol>
                <a:gridCol w="1090910">
                  <a:extLst>
                    <a:ext uri="{9D8B030D-6E8A-4147-A177-3AD203B41FA5}">
                      <a16:colId xmlns="" xmlns:a16="http://schemas.microsoft.com/office/drawing/2014/main" val="1181492094"/>
                    </a:ext>
                  </a:extLst>
                </a:gridCol>
                <a:gridCol w="1368000">
                  <a:extLst>
                    <a:ext uri="{9D8B030D-6E8A-4147-A177-3AD203B41FA5}">
                      <a16:colId xmlns="" xmlns:a16="http://schemas.microsoft.com/office/drawing/2014/main" val="20004"/>
                    </a:ext>
                  </a:extLst>
                </a:gridCol>
                <a:gridCol w="1368000">
                  <a:extLst>
                    <a:ext uri="{9D8B030D-6E8A-4147-A177-3AD203B41FA5}">
                      <a16:colId xmlns="" xmlns:a16="http://schemas.microsoft.com/office/drawing/2014/main" val="1884404596"/>
                    </a:ext>
                  </a:extLst>
                </a:gridCol>
                <a:gridCol w="2988000">
                  <a:extLst>
                    <a:ext uri="{9D8B030D-6E8A-4147-A177-3AD203B41FA5}">
                      <a16:colId xmlns="" xmlns:a16="http://schemas.microsoft.com/office/drawing/2014/main" val="20001"/>
                    </a:ext>
                  </a:extLst>
                </a:gridCol>
                <a:gridCol w="1368000">
                  <a:extLst>
                    <a:ext uri="{9D8B030D-6E8A-4147-A177-3AD203B41FA5}">
                      <a16:colId xmlns="" xmlns:a16="http://schemas.microsoft.com/office/drawing/2014/main" val="20002"/>
                    </a:ext>
                  </a:extLst>
                </a:gridCol>
              </a:tblGrid>
              <a:tr h="117429">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endParaRPr lang="fr-FR" sz="1000" b="0" dirty="0">
                        <a:solidFill>
                          <a:schemeClr val="bg1"/>
                        </a:solidFill>
                        <a:latin typeface="+mn-lt"/>
                        <a:cs typeface="Arial" panose="020B0604020202020204" pitchFamily="34" charset="0"/>
                      </a:endParaRPr>
                    </a:p>
                  </a:txBody>
                  <a:tcPr marL="121920" marR="12192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hMerge="1">
                  <a:txBody>
                    <a:bodyPr/>
                    <a:lstStyle/>
                    <a:p>
                      <a:pPr algn="l"/>
                      <a:endParaRPr lang="fr-FR" sz="800" b="0" dirty="0">
                        <a:solidFill>
                          <a:schemeClr val="bg1"/>
                        </a:solidFill>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000" b="0" dirty="0">
                          <a:solidFill>
                            <a:schemeClr val="bg1"/>
                          </a:solidFill>
                          <a:latin typeface="+mn-lt"/>
                          <a:cs typeface="Arial" panose="020B0604020202020204" pitchFamily="34" charset="0"/>
                        </a:rPr>
                        <a:t>Evènements (n)</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fr-FR" sz="1200" b="0" dirty="0">
                        <a:solidFill>
                          <a:schemeClr val="bg1"/>
                        </a:solidFill>
                        <a:latin typeface="+mn-lt"/>
                        <a:cs typeface="Arial" panose="020B0604020202020204" pitchFamily="34" charset="0"/>
                      </a:endParaRPr>
                    </a:p>
                  </a:txBody>
                  <a:tcPr marL="121920" marR="12192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fr-FR" sz="1000" b="0" dirty="0">
                        <a:latin typeface="+mn-lt"/>
                        <a:cs typeface="Arial" panose="020B0604020202020204" pitchFamily="34" charset="0"/>
                      </a:endParaRPr>
                    </a:p>
                  </a:txBody>
                  <a:tcPr marL="121920" marR="12192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000" b="0" dirty="0">
                          <a:solidFill>
                            <a:schemeClr val="bg1"/>
                          </a:solidFill>
                          <a:latin typeface="+mn-lt"/>
                          <a:cs typeface="Arial" panose="020B0604020202020204" pitchFamily="34" charset="0"/>
                        </a:rPr>
                        <a:t>HR (IC95%)</a:t>
                      </a:r>
                    </a:p>
                  </a:txBody>
                  <a:tcPr marL="216000" marR="121920" marT="72000" marB="72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0">
                <a:tc gridSpan="2" vMerge="1">
                  <a:txBody>
                    <a:bodyPr/>
                    <a:lstStyle/>
                    <a:p>
                      <a:pPr algn="l"/>
                      <a:endParaRPr lang="fr-FR" sz="800" b="0" dirty="0">
                        <a:solidFill>
                          <a:schemeClr val="bg1"/>
                        </a:solidFill>
                        <a:latin typeface="+mn-lt"/>
                        <a:cs typeface="Arial" panose="020B0604020202020204" pitchFamily="34" charset="0"/>
                      </a:endParaRPr>
                    </a:p>
                  </a:txBody>
                  <a:tcPr marL="121920" marR="121920" marT="36000" marB="36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fr-FR"/>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000" b="1" dirty="0" err="1">
                          <a:solidFill>
                            <a:schemeClr val="bg1"/>
                          </a:solidFill>
                          <a:latin typeface="+mn-lt"/>
                          <a:cs typeface="Arial" panose="020B0604020202020204" pitchFamily="34" charset="0"/>
                        </a:rPr>
                        <a:t>Amivantamab</a:t>
                      </a:r>
                      <a:r>
                        <a:rPr lang="fr-FR" sz="1000" b="1" dirty="0">
                          <a:solidFill>
                            <a:schemeClr val="bg1"/>
                          </a:solidFill>
                          <a:latin typeface="+mn-lt"/>
                          <a:cs typeface="Arial" panose="020B0604020202020204" pitchFamily="34" charset="0"/>
                        </a:rPr>
                        <a:t>+ chimiothérapie</a:t>
                      </a:r>
                    </a:p>
                  </a:txBody>
                  <a:tcPr marL="72000" marR="72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1000" b="1" dirty="0">
                          <a:solidFill>
                            <a:schemeClr val="bg1"/>
                          </a:solidFill>
                          <a:latin typeface="+mn-lt"/>
                          <a:cs typeface="Arial" panose="020B0604020202020204" pitchFamily="34" charset="0"/>
                        </a:rPr>
                        <a:t>Chimiothérapie</a:t>
                      </a:r>
                    </a:p>
                  </a:txBody>
                  <a:tcPr marL="72000" marR="72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vMerge="1">
                  <a:txBody>
                    <a:bodyPr/>
                    <a:lstStyle/>
                    <a:p>
                      <a:endParaRPr lang="fr-FR"/>
                    </a:p>
                  </a:txBody>
                  <a:tcPr/>
                </a:tc>
                <a:tc vMerge="1">
                  <a:txBody>
                    <a:bodyPr/>
                    <a:lstStyle/>
                    <a:p>
                      <a:pPr algn="ctr"/>
                      <a:endParaRPr lang="fr-FR" sz="800" b="0" dirty="0">
                        <a:solidFill>
                          <a:schemeClr val="bg1"/>
                        </a:solidFill>
                        <a:latin typeface="+mn-lt"/>
                        <a:cs typeface="Arial" panose="020B0604020202020204" pitchFamily="34" charset="0"/>
                      </a:endParaRPr>
                    </a:p>
                  </a:txBody>
                  <a:tcPr marL="121920" marR="121920" marT="36000" marB="3600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9358586"/>
                  </a:ext>
                </a:extLst>
              </a:tr>
              <a:tr h="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92075" algn="l">
                        <a:lnSpc>
                          <a:spcPct val="100000"/>
                        </a:lnSpc>
                        <a:spcBef>
                          <a:spcPts val="0"/>
                        </a:spcBef>
                      </a:pPr>
                      <a:r>
                        <a:rPr lang="fr-FR" sz="1000" b="1" kern="1200" dirty="0">
                          <a:solidFill>
                            <a:schemeClr val="tx2"/>
                          </a:solidFill>
                          <a:latin typeface="+mn-lt"/>
                          <a:ea typeface="+mn-ea"/>
                          <a:cs typeface="+mn-cs"/>
                        </a:rPr>
                        <a:t>Tous les patients randomisés</a:t>
                      </a: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pPr marL="0" indent="92075" algn="l">
                        <a:lnSpc>
                          <a:spcPct val="100000"/>
                        </a:lnSpc>
                        <a:spcBef>
                          <a:spcPts val="0"/>
                        </a:spcBef>
                      </a:pPr>
                      <a:endParaRPr lang="fr-FR" sz="700" b="1" kern="1200" dirty="0">
                        <a:solidFill>
                          <a:schemeClr val="tx1"/>
                        </a:solidFill>
                        <a:latin typeface="+mn-lt"/>
                        <a:ea typeface="+mn-ea"/>
                        <a:cs typeface="+mn-cs"/>
                      </a:endParaRP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1000" dirty="0">
                          <a:solidFill>
                            <a:schemeClr val="tx2"/>
                          </a:solidFill>
                          <a:latin typeface="+mn-lt"/>
                        </a:rPr>
                        <a:t>84/153</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1000" dirty="0">
                          <a:solidFill>
                            <a:schemeClr val="tx2"/>
                          </a:solidFill>
                          <a:latin typeface="+mn-lt"/>
                        </a:rPr>
                        <a:t>132/155</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87313" algn="ctr">
                        <a:spcBef>
                          <a:spcPts val="0"/>
                        </a:spcBef>
                      </a:pPr>
                      <a:endParaRPr lang="fr-FR" sz="1000" b="1" dirty="0">
                        <a:solidFill>
                          <a:schemeClr val="accent1"/>
                        </a:solidFill>
                        <a:latin typeface="+mn-lt"/>
                        <a:cs typeface="Arial" panose="020B0604020202020204" pitchFamily="34" charset="0"/>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0,40 (0,30-0,53)</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90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1000" b="1" kern="1200" dirty="0" err="1">
                          <a:solidFill>
                            <a:schemeClr val="tx2"/>
                          </a:solidFill>
                          <a:latin typeface="+mn-lt"/>
                          <a:ea typeface="+mn-ea"/>
                          <a:cs typeface="+mn-cs"/>
                        </a:rPr>
                        <a:t>Âge</a:t>
                      </a:r>
                      <a:endParaRPr lang="en-US" sz="1000" b="1" u="sng"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1000" kern="1200" dirty="0">
                          <a:solidFill>
                            <a:schemeClr val="tx2"/>
                          </a:solidFill>
                          <a:latin typeface="+mn-lt"/>
                          <a:ea typeface="+mn-ea"/>
                          <a:cs typeface="+mn-cs"/>
                        </a:rPr>
                        <a:t>&lt;65 </a:t>
                      </a:r>
                      <a:r>
                        <a:rPr lang="en-US" sz="1000" kern="1200" dirty="0" err="1">
                          <a:solidFill>
                            <a:schemeClr val="tx2"/>
                          </a:solidFill>
                          <a:latin typeface="+mn-lt"/>
                          <a:ea typeface="+mn-ea"/>
                          <a:cs typeface="+mn-cs"/>
                        </a:rPr>
                        <a:t>ans</a:t>
                      </a:r>
                      <a:endParaRPr lang="en-US" sz="1000" kern="1200" dirty="0">
                        <a:solidFill>
                          <a:schemeClr val="tx2"/>
                        </a:solidFill>
                        <a:latin typeface="+mn-lt"/>
                        <a:ea typeface="+mn-ea"/>
                        <a:cs typeface="+mn-cs"/>
                      </a:endParaRP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1000" u="sng" kern="1200" dirty="0">
                          <a:solidFill>
                            <a:schemeClr val="tx2"/>
                          </a:solidFill>
                          <a:latin typeface="+mn-lt"/>
                          <a:ea typeface="+mn-ea"/>
                          <a:cs typeface="+mn-cs"/>
                        </a:rPr>
                        <a:t>&gt;</a:t>
                      </a:r>
                      <a:r>
                        <a:rPr lang="en-US" sz="1000" u="none" kern="1200" dirty="0">
                          <a:solidFill>
                            <a:schemeClr val="tx2"/>
                          </a:solidFill>
                          <a:latin typeface="+mn-lt"/>
                          <a:ea typeface="+mn-ea"/>
                          <a:cs typeface="+mn-cs"/>
                        </a:rPr>
                        <a:t>65 </a:t>
                      </a:r>
                      <a:r>
                        <a:rPr lang="en-US" sz="1000" u="none" kern="1200" dirty="0" err="1">
                          <a:solidFill>
                            <a:schemeClr val="tx2"/>
                          </a:solidFill>
                          <a:latin typeface="+mn-lt"/>
                          <a:ea typeface="+mn-ea"/>
                          <a:cs typeface="+mn-cs"/>
                        </a:rPr>
                        <a:t>ans</a:t>
                      </a:r>
                      <a:endParaRPr lang="en-US" sz="1000" u="sng" kern="1200" dirty="0">
                        <a:solidFill>
                          <a:schemeClr val="tx2"/>
                        </a:solidFill>
                        <a:latin typeface="+mn-lt"/>
                        <a:ea typeface="+mn-ea"/>
                        <a:cs typeface="+mn-cs"/>
                      </a:endParaRP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56/97</a:t>
                      </a:r>
                    </a:p>
                    <a:p>
                      <a:pPr algn="ctr">
                        <a:spcBef>
                          <a:spcPts val="0"/>
                        </a:spcBef>
                      </a:pPr>
                      <a:r>
                        <a:rPr lang="en-US" sz="1000" dirty="0">
                          <a:solidFill>
                            <a:schemeClr val="tx2"/>
                          </a:solidFill>
                          <a:latin typeface="+mn-lt"/>
                        </a:rPr>
                        <a:t>28/56</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77/92</a:t>
                      </a:r>
                    </a:p>
                    <a:p>
                      <a:pPr algn="ctr">
                        <a:spcBef>
                          <a:spcPts val="0"/>
                        </a:spcBef>
                      </a:pPr>
                      <a:r>
                        <a:rPr lang="en-US" sz="1000" dirty="0">
                          <a:solidFill>
                            <a:schemeClr val="tx2"/>
                          </a:solidFill>
                          <a:latin typeface="+mn-lt"/>
                        </a:rPr>
                        <a:t>55/63</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spcBef>
                          <a:spcPts val="0"/>
                        </a:spcBef>
                      </a:pPr>
                      <a:endParaRPr lang="fr-FR" sz="1000" b="1">
                        <a:solidFill>
                          <a:schemeClr val="accent1"/>
                        </a:solidFill>
                        <a:latin typeface="+mn-lt"/>
                        <a:cs typeface="Arial" panose="020B0604020202020204" pitchFamily="34" charset="0"/>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0,37 (0,26-0,53)</a:t>
                      </a:r>
                    </a:p>
                    <a:p>
                      <a:pPr algn="l">
                        <a:spcBef>
                          <a:spcPts val="0"/>
                        </a:spcBef>
                      </a:pPr>
                      <a:r>
                        <a:rPr lang="en-US" sz="1000" dirty="0">
                          <a:solidFill>
                            <a:schemeClr val="tx2"/>
                          </a:solidFill>
                          <a:latin typeface="+mn-lt"/>
                        </a:rPr>
                        <a:t>0,44 (0,27-0,70)</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190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000" b="1" kern="1200" dirty="0" err="1">
                          <a:solidFill>
                            <a:schemeClr val="tx2"/>
                          </a:solidFill>
                          <a:latin typeface="+mn-lt"/>
                          <a:ea typeface="+mn-ea"/>
                          <a:cs typeface="+mn-cs"/>
                        </a:rPr>
                        <a:t>Sexe</a:t>
                      </a:r>
                      <a:endParaRPr lang="en-US" sz="1000" b="1"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000" b="0" kern="1200" dirty="0">
                          <a:solidFill>
                            <a:schemeClr val="tx2"/>
                          </a:solidFill>
                          <a:latin typeface="+mn-lt"/>
                          <a:ea typeface="+mn-ea"/>
                          <a:cs typeface="+mn-cs"/>
                        </a:rPr>
                        <a:t>Femme</a:t>
                      </a:r>
                    </a:p>
                    <a:p>
                      <a:pPr marL="92075" indent="-4763" algn="l">
                        <a:lnSpc>
                          <a:spcPct val="100000"/>
                        </a:lnSpc>
                        <a:spcBef>
                          <a:spcPts val="0"/>
                        </a:spcBef>
                        <a:spcAft>
                          <a:spcPts val="0"/>
                        </a:spcAft>
                      </a:pPr>
                      <a:r>
                        <a:rPr lang="en-US" sz="1000" b="0" kern="1200" dirty="0">
                          <a:solidFill>
                            <a:schemeClr val="tx2"/>
                          </a:solidFill>
                          <a:latin typeface="+mn-lt"/>
                          <a:ea typeface="+mn-ea"/>
                          <a:cs typeface="+mn-cs"/>
                        </a:rPr>
                        <a:t>Homme</a:t>
                      </a: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1000" dirty="0">
                          <a:solidFill>
                            <a:schemeClr val="tx2"/>
                          </a:solidFill>
                          <a:latin typeface="+mn-lt"/>
                        </a:rPr>
                        <a:t>41/85</a:t>
                      </a:r>
                    </a:p>
                    <a:p>
                      <a:pPr algn="ctr">
                        <a:spcBef>
                          <a:spcPts val="0"/>
                        </a:spcBef>
                      </a:pPr>
                      <a:r>
                        <a:rPr lang="en-US" sz="1000" dirty="0">
                          <a:solidFill>
                            <a:schemeClr val="tx2"/>
                          </a:solidFill>
                          <a:latin typeface="+mn-lt"/>
                        </a:rPr>
                        <a:t>43/68</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spcBef>
                          <a:spcPts val="0"/>
                        </a:spcBef>
                      </a:pPr>
                      <a:r>
                        <a:rPr lang="en-US" sz="1000" dirty="0">
                          <a:solidFill>
                            <a:schemeClr val="tx2"/>
                          </a:solidFill>
                          <a:latin typeface="+mn-lt"/>
                        </a:rPr>
                        <a:t>81/93</a:t>
                      </a:r>
                    </a:p>
                    <a:p>
                      <a:pPr algn="ctr">
                        <a:spcBef>
                          <a:spcPts val="0"/>
                        </a:spcBef>
                      </a:pPr>
                      <a:r>
                        <a:rPr lang="en-US" sz="1000" dirty="0">
                          <a:solidFill>
                            <a:schemeClr val="tx2"/>
                          </a:solidFill>
                          <a:latin typeface="+mn-lt"/>
                        </a:rPr>
                        <a:t>51/62</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0,31 (0,21-0,46)</a:t>
                      </a:r>
                    </a:p>
                    <a:p>
                      <a:pPr algn="l">
                        <a:spcBef>
                          <a:spcPts val="0"/>
                        </a:spcBef>
                      </a:pPr>
                      <a:r>
                        <a:rPr lang="en-US" sz="1000" dirty="0">
                          <a:solidFill>
                            <a:schemeClr val="tx2"/>
                          </a:solidFill>
                          <a:latin typeface="+mn-lt"/>
                        </a:rPr>
                        <a:t>0,51 (0,34-0,78)</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2576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000" b="1" kern="1200" dirty="0" err="1">
                          <a:solidFill>
                            <a:schemeClr val="tx2"/>
                          </a:solidFill>
                          <a:latin typeface="+mn-lt"/>
                          <a:ea typeface="+mn-ea"/>
                          <a:cs typeface="+mn-cs"/>
                        </a:rPr>
                        <a:t>Ethnie</a:t>
                      </a:r>
                      <a:endParaRPr lang="en-US" sz="1000" b="1"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00000"/>
                        </a:lnSpc>
                        <a:spcBef>
                          <a:spcPts val="0"/>
                        </a:spcBef>
                        <a:spcAft>
                          <a:spcPts val="0"/>
                        </a:spcAft>
                      </a:pPr>
                      <a:r>
                        <a:rPr lang="en-US" sz="1000" b="0" kern="1200" dirty="0" err="1">
                          <a:solidFill>
                            <a:schemeClr val="tx2"/>
                          </a:solidFill>
                          <a:latin typeface="+mn-lt"/>
                          <a:ea typeface="+mn-ea"/>
                          <a:cs typeface="+mn-cs"/>
                        </a:rPr>
                        <a:t>Asiatique</a:t>
                      </a:r>
                      <a:endParaRPr lang="en-US" sz="10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1000" b="0" kern="1200" dirty="0">
                          <a:solidFill>
                            <a:schemeClr val="tx2"/>
                          </a:solidFill>
                          <a:latin typeface="+mn-lt"/>
                          <a:ea typeface="+mn-ea"/>
                          <a:cs typeface="+mn-cs"/>
                        </a:rPr>
                        <a:t>Non-</a:t>
                      </a:r>
                      <a:r>
                        <a:rPr lang="en-US" sz="1000" b="0" kern="1200" dirty="0" err="1">
                          <a:solidFill>
                            <a:schemeClr val="tx2"/>
                          </a:solidFill>
                          <a:latin typeface="+mn-lt"/>
                          <a:ea typeface="+mn-ea"/>
                          <a:cs typeface="+mn-cs"/>
                        </a:rPr>
                        <a:t>asiatique</a:t>
                      </a:r>
                      <a:endParaRPr lang="en-US" sz="1000" b="0" kern="1200" dirty="0">
                        <a:solidFill>
                          <a:schemeClr val="tx2"/>
                        </a:solidFill>
                        <a:latin typeface="+mn-lt"/>
                        <a:ea typeface="+mn-ea"/>
                        <a:cs typeface="+mn-cs"/>
                      </a:endParaRP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55/97</a:t>
                      </a:r>
                    </a:p>
                    <a:p>
                      <a:pPr algn="ctr">
                        <a:spcBef>
                          <a:spcPts val="0"/>
                        </a:spcBef>
                      </a:pPr>
                      <a:r>
                        <a:rPr lang="en-US" sz="1000" dirty="0">
                          <a:solidFill>
                            <a:schemeClr val="tx2"/>
                          </a:solidFill>
                          <a:latin typeface="+mn-lt"/>
                        </a:rPr>
                        <a:t>27/53</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77/89</a:t>
                      </a:r>
                    </a:p>
                    <a:p>
                      <a:pPr algn="ctr">
                        <a:spcBef>
                          <a:spcPts val="0"/>
                        </a:spcBef>
                      </a:pPr>
                      <a:r>
                        <a:rPr lang="en-US" sz="1000" dirty="0">
                          <a:solidFill>
                            <a:schemeClr val="tx2"/>
                          </a:solidFill>
                          <a:latin typeface="+mn-lt"/>
                        </a:rPr>
                        <a:t>51/62</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0,36 (0,25-0,52)</a:t>
                      </a:r>
                    </a:p>
                    <a:p>
                      <a:pPr algn="l">
                        <a:spcBef>
                          <a:spcPts val="0"/>
                        </a:spcBef>
                      </a:pPr>
                      <a:r>
                        <a:rPr lang="en-US" sz="1000" dirty="0">
                          <a:solidFill>
                            <a:schemeClr val="tx2"/>
                          </a:solidFill>
                          <a:latin typeface="+mn-lt"/>
                        </a:rPr>
                        <a:t>0,41 (0,26-0,67)</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257650">
                <a:tc>
                  <a:txBody>
                    <a:bodyPr/>
                    <a:lstStyle/>
                    <a:p>
                      <a:pPr marL="92075" indent="-4763" algn="l">
                        <a:lnSpc>
                          <a:spcPct val="100000"/>
                        </a:lnSpc>
                        <a:spcBef>
                          <a:spcPts val="0"/>
                        </a:spcBef>
                        <a:spcAft>
                          <a:spcPts val="0"/>
                        </a:spcAft>
                      </a:pPr>
                      <a:r>
                        <a:rPr lang="en-US" sz="1000" b="1" u="none" kern="1200" dirty="0" err="1">
                          <a:solidFill>
                            <a:schemeClr val="tx2"/>
                          </a:solidFill>
                          <a:latin typeface="+mn-lt"/>
                          <a:ea typeface="+mn-ea"/>
                          <a:cs typeface="+mn-cs"/>
                        </a:rPr>
                        <a:t>Poids</a:t>
                      </a:r>
                      <a:endParaRPr lang="en-US" sz="1000" b="1" u="none"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2075" indent="-4763" algn="l">
                        <a:lnSpc>
                          <a:spcPct val="100000"/>
                        </a:lnSpc>
                        <a:spcBef>
                          <a:spcPts val="0"/>
                        </a:spcBef>
                        <a:spcAft>
                          <a:spcPts val="0"/>
                        </a:spcAft>
                      </a:pPr>
                      <a:r>
                        <a:rPr lang="en-US" sz="1000" b="0" kern="1200" dirty="0">
                          <a:solidFill>
                            <a:schemeClr val="tx2"/>
                          </a:solidFill>
                          <a:latin typeface="+mn-lt"/>
                          <a:ea typeface="+mn-ea"/>
                          <a:cs typeface="+mn-cs"/>
                        </a:rPr>
                        <a:t>&lt;80 kg</a:t>
                      </a:r>
                    </a:p>
                    <a:p>
                      <a:pPr marL="92075" indent="-4763" algn="l">
                        <a:lnSpc>
                          <a:spcPct val="100000"/>
                        </a:lnSpc>
                        <a:spcBef>
                          <a:spcPts val="0"/>
                        </a:spcBef>
                        <a:spcAft>
                          <a:spcPts val="0"/>
                        </a:spcAft>
                      </a:pPr>
                      <a:r>
                        <a:rPr lang="en-US" sz="1000" b="0" u="sng" kern="1200" dirty="0">
                          <a:solidFill>
                            <a:schemeClr val="tx2"/>
                          </a:solidFill>
                          <a:latin typeface="+mn-lt"/>
                          <a:ea typeface="+mn-ea"/>
                          <a:cs typeface="+mn-cs"/>
                        </a:rPr>
                        <a:t>&gt;</a:t>
                      </a:r>
                      <a:r>
                        <a:rPr lang="en-US" sz="1000" b="0" u="none" kern="1200" dirty="0">
                          <a:solidFill>
                            <a:schemeClr val="tx2"/>
                          </a:solidFill>
                          <a:latin typeface="+mn-lt"/>
                          <a:ea typeface="+mn-ea"/>
                          <a:cs typeface="+mn-cs"/>
                        </a:rPr>
                        <a:t>80 kg</a:t>
                      </a:r>
                      <a:endParaRPr lang="en-US" sz="1000" b="0" u="sng" kern="1200" dirty="0">
                        <a:solidFill>
                          <a:schemeClr val="tx2"/>
                        </a:solidFill>
                        <a:latin typeface="+mn-lt"/>
                        <a:ea typeface="+mn-ea"/>
                        <a:cs typeface="+mn-cs"/>
                      </a:endParaRP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1000" dirty="0">
                          <a:solidFill>
                            <a:schemeClr val="tx2"/>
                          </a:solidFill>
                          <a:latin typeface="+mn-lt"/>
                        </a:rPr>
                        <a:t>74/132</a:t>
                      </a:r>
                    </a:p>
                    <a:p>
                      <a:pPr algn="ctr">
                        <a:spcBef>
                          <a:spcPts val="0"/>
                        </a:spcBef>
                      </a:pPr>
                      <a:r>
                        <a:rPr lang="en-US" sz="1000" dirty="0">
                          <a:solidFill>
                            <a:schemeClr val="tx2"/>
                          </a:solidFill>
                          <a:latin typeface="+mn-lt"/>
                        </a:rPr>
                        <a:t>10/21</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1000" dirty="0">
                          <a:solidFill>
                            <a:schemeClr val="tx2"/>
                          </a:solidFill>
                          <a:latin typeface="+mn-lt"/>
                        </a:rPr>
                        <a:t>108/128</a:t>
                      </a:r>
                    </a:p>
                    <a:p>
                      <a:pPr algn="ctr">
                        <a:spcBef>
                          <a:spcPts val="0"/>
                        </a:spcBef>
                      </a:pPr>
                      <a:r>
                        <a:rPr lang="en-US" sz="1000" dirty="0">
                          <a:solidFill>
                            <a:schemeClr val="tx2"/>
                          </a:solidFill>
                          <a:latin typeface="+mn-lt"/>
                        </a:rPr>
                        <a:t>24/27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0,41 (0,31-0,56)</a:t>
                      </a:r>
                    </a:p>
                    <a:p>
                      <a:pPr algn="l">
                        <a:spcBef>
                          <a:spcPts val="0"/>
                        </a:spcBef>
                      </a:pPr>
                      <a:r>
                        <a:rPr lang="en-US" sz="1000" dirty="0">
                          <a:solidFill>
                            <a:schemeClr val="tx2"/>
                          </a:solidFill>
                          <a:latin typeface="+mn-lt"/>
                        </a:rPr>
                        <a:t>0,26 (0,12-0,57)</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258863355"/>
                  </a:ext>
                </a:extLst>
              </a:tr>
              <a:tr h="257650">
                <a:tc>
                  <a:txBody>
                    <a:bodyPr/>
                    <a:lstStyle/>
                    <a:p>
                      <a:pPr marL="92075" indent="-4763" algn="l">
                        <a:lnSpc>
                          <a:spcPct val="100000"/>
                        </a:lnSpc>
                        <a:spcBef>
                          <a:spcPts val="0"/>
                        </a:spcBef>
                        <a:spcAft>
                          <a:spcPts val="0"/>
                        </a:spcAft>
                      </a:pPr>
                      <a:r>
                        <a:rPr lang="en-US" sz="1000" b="1" kern="1200" dirty="0">
                          <a:solidFill>
                            <a:schemeClr val="tx2"/>
                          </a:solidFill>
                          <a:latin typeface="+mn-lt"/>
                          <a:ea typeface="+mn-ea"/>
                          <a:cs typeface="+mn-cs"/>
                        </a:rPr>
                        <a:t>ECOG PS</a:t>
                      </a: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1000" kern="1200" dirty="0">
                          <a:solidFill>
                            <a:schemeClr val="tx2"/>
                          </a:solidFill>
                          <a:latin typeface="+mn-lt"/>
                          <a:ea typeface="+mn-ea"/>
                          <a:cs typeface="+mn-cs"/>
                        </a:rPr>
                        <a:t>0</a:t>
                      </a:r>
                    </a:p>
                    <a:p>
                      <a:pPr marL="92075" marR="0" lvl="0" indent="-4763" algn="l" defTabSz="609585" rtl="0" eaLnBrk="1" fontAlgn="auto" latinLnBrk="0" hangingPunct="1">
                        <a:lnSpc>
                          <a:spcPct val="100000"/>
                        </a:lnSpc>
                        <a:spcBef>
                          <a:spcPts val="0"/>
                        </a:spcBef>
                        <a:spcAft>
                          <a:spcPts val="0"/>
                        </a:spcAft>
                        <a:buClrTx/>
                        <a:buSzTx/>
                        <a:buFontTx/>
                        <a:buNone/>
                        <a:tabLst/>
                        <a:defRPr/>
                      </a:pPr>
                      <a:r>
                        <a:rPr lang="en-US" sz="1000" u="sng" kern="1200" dirty="0">
                          <a:solidFill>
                            <a:schemeClr val="tx2"/>
                          </a:solidFill>
                          <a:latin typeface="+mn-lt"/>
                          <a:ea typeface="+mn-ea"/>
                          <a:cs typeface="+mn-cs"/>
                        </a:rPr>
                        <a:t>1</a:t>
                      </a: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31/59</a:t>
                      </a:r>
                    </a:p>
                    <a:p>
                      <a:pPr algn="ctr">
                        <a:spcBef>
                          <a:spcPts val="0"/>
                        </a:spcBef>
                      </a:pPr>
                      <a:r>
                        <a:rPr lang="en-US" sz="1000" dirty="0">
                          <a:solidFill>
                            <a:schemeClr val="tx2"/>
                          </a:solidFill>
                          <a:latin typeface="+mn-lt"/>
                        </a:rPr>
                        <a:t>53/94</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51/58</a:t>
                      </a:r>
                    </a:p>
                    <a:p>
                      <a:pPr algn="ctr">
                        <a:spcBef>
                          <a:spcPts val="0"/>
                        </a:spcBef>
                      </a:pPr>
                      <a:r>
                        <a:rPr lang="en-US" sz="1000" dirty="0">
                          <a:solidFill>
                            <a:schemeClr val="tx2"/>
                          </a:solidFill>
                          <a:latin typeface="+mn-lt"/>
                        </a:rPr>
                        <a:t>81/97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0,35 (0,22-0,55)</a:t>
                      </a:r>
                    </a:p>
                    <a:p>
                      <a:pPr algn="l">
                        <a:spcBef>
                          <a:spcPts val="0"/>
                        </a:spcBef>
                      </a:pPr>
                      <a:r>
                        <a:rPr lang="en-US" sz="1000" dirty="0">
                          <a:solidFill>
                            <a:schemeClr val="tx2"/>
                          </a:solidFill>
                          <a:latin typeface="+mn-lt"/>
                        </a:rPr>
                        <a:t>0,42 (0,29-0,61)</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323919477"/>
                  </a:ext>
                </a:extLst>
              </a:tr>
              <a:tr h="257650">
                <a:tc>
                  <a:txBody>
                    <a:bodyPr/>
                    <a:lstStyle/>
                    <a:p>
                      <a:pPr marL="92075" indent="-4763" algn="l">
                        <a:lnSpc>
                          <a:spcPct val="100000"/>
                        </a:lnSpc>
                        <a:spcBef>
                          <a:spcPts val="0"/>
                        </a:spcBef>
                        <a:spcAft>
                          <a:spcPts val="0"/>
                        </a:spcAft>
                      </a:pPr>
                      <a:r>
                        <a:rPr lang="en-US" sz="1000" b="1" kern="1200" dirty="0" err="1">
                          <a:solidFill>
                            <a:schemeClr val="tx2"/>
                          </a:solidFill>
                          <a:latin typeface="+mn-lt"/>
                          <a:ea typeface="+mn-ea"/>
                          <a:cs typeface="+mn-cs"/>
                        </a:rPr>
                        <a:t>Tabagisme</a:t>
                      </a:r>
                      <a:endParaRPr lang="en-US" sz="1000" b="1"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2075" indent="-4763" algn="l">
                        <a:lnSpc>
                          <a:spcPct val="100000"/>
                        </a:lnSpc>
                        <a:spcBef>
                          <a:spcPts val="0"/>
                        </a:spcBef>
                        <a:spcAft>
                          <a:spcPts val="0"/>
                        </a:spcAft>
                      </a:pPr>
                      <a:r>
                        <a:rPr lang="en-US" sz="1000" b="0" kern="1200" dirty="0" err="1">
                          <a:solidFill>
                            <a:schemeClr val="tx2"/>
                          </a:solidFill>
                          <a:latin typeface="+mn-lt"/>
                          <a:ea typeface="+mn-ea"/>
                          <a:cs typeface="+mn-cs"/>
                        </a:rPr>
                        <a:t>Oui</a:t>
                      </a:r>
                      <a:endParaRPr lang="en-US" sz="10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1000" b="0" kern="1200" dirty="0">
                          <a:solidFill>
                            <a:schemeClr val="tx2"/>
                          </a:solidFill>
                          <a:latin typeface="+mn-lt"/>
                          <a:ea typeface="+mn-ea"/>
                          <a:cs typeface="+mn-cs"/>
                        </a:rPr>
                        <a:t>Non</a:t>
                      </a: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1000" dirty="0">
                          <a:solidFill>
                            <a:schemeClr val="tx2"/>
                          </a:solidFill>
                          <a:latin typeface="+mn-lt"/>
                        </a:rPr>
                        <a:t>37/65</a:t>
                      </a:r>
                    </a:p>
                    <a:p>
                      <a:pPr algn="ctr">
                        <a:spcBef>
                          <a:spcPts val="0"/>
                        </a:spcBef>
                      </a:pPr>
                      <a:r>
                        <a:rPr lang="en-US" sz="1000" dirty="0">
                          <a:solidFill>
                            <a:schemeClr val="tx2"/>
                          </a:solidFill>
                          <a:latin typeface="+mn-lt"/>
                        </a:rPr>
                        <a:t>47/88</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pPr>
                      <a:r>
                        <a:rPr lang="en-US" sz="1000" dirty="0">
                          <a:solidFill>
                            <a:schemeClr val="tx2"/>
                          </a:solidFill>
                          <a:latin typeface="+mn-lt"/>
                        </a:rPr>
                        <a:t>57/64</a:t>
                      </a:r>
                    </a:p>
                    <a:p>
                      <a:pPr algn="ctr">
                        <a:spcBef>
                          <a:spcPts val="0"/>
                        </a:spcBef>
                      </a:pPr>
                      <a:r>
                        <a:rPr lang="en-US" sz="1000" dirty="0">
                          <a:solidFill>
                            <a:schemeClr val="tx2"/>
                          </a:solidFill>
                          <a:latin typeface="+mn-lt"/>
                        </a:rPr>
                        <a:t>75/91</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0,45 (0,29-0,68)</a:t>
                      </a:r>
                    </a:p>
                    <a:p>
                      <a:pPr algn="l">
                        <a:spcBef>
                          <a:spcPts val="0"/>
                        </a:spcBef>
                      </a:pPr>
                      <a:r>
                        <a:rPr lang="en-US" sz="1000" dirty="0">
                          <a:solidFill>
                            <a:schemeClr val="tx2"/>
                          </a:solidFill>
                          <a:latin typeface="+mn-lt"/>
                        </a:rPr>
                        <a:t>0,37 (0,25-0,53)</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237813926"/>
                  </a:ext>
                </a:extLst>
              </a:tr>
              <a:tr h="257650">
                <a:tc>
                  <a:txBody>
                    <a:bodyPr/>
                    <a:lstStyle/>
                    <a:p>
                      <a:pPr marL="92075" indent="-4763" algn="l">
                        <a:lnSpc>
                          <a:spcPct val="100000"/>
                        </a:lnSpc>
                        <a:spcBef>
                          <a:spcPts val="0"/>
                        </a:spcBef>
                        <a:spcAft>
                          <a:spcPts val="0"/>
                        </a:spcAft>
                      </a:pPr>
                      <a:r>
                        <a:rPr lang="en-US" sz="1000" b="1" kern="1200" dirty="0" err="1">
                          <a:solidFill>
                            <a:schemeClr val="tx2"/>
                          </a:solidFill>
                          <a:latin typeface="+mn-lt"/>
                          <a:ea typeface="+mn-ea"/>
                          <a:cs typeface="+mn-cs"/>
                        </a:rPr>
                        <a:t>Métastases</a:t>
                      </a:r>
                      <a:r>
                        <a:rPr lang="en-US" sz="1000" b="1" kern="1200" dirty="0">
                          <a:solidFill>
                            <a:schemeClr val="tx2"/>
                          </a:solidFill>
                          <a:latin typeface="+mn-lt"/>
                          <a:ea typeface="+mn-ea"/>
                          <a:cs typeface="+mn-cs"/>
                        </a:rPr>
                        <a:t> </a:t>
                      </a:r>
                      <a:r>
                        <a:rPr lang="en-US" sz="1000" b="1" kern="1200" dirty="0" err="1">
                          <a:solidFill>
                            <a:schemeClr val="tx2"/>
                          </a:solidFill>
                          <a:latin typeface="+mn-lt"/>
                          <a:ea typeface="+mn-ea"/>
                          <a:cs typeface="+mn-cs"/>
                        </a:rPr>
                        <a:t>cérébrales</a:t>
                      </a:r>
                      <a:endParaRPr lang="en-US" sz="1000" b="1" kern="1200" dirty="0">
                        <a:solidFill>
                          <a:schemeClr val="tx2"/>
                        </a:solidFill>
                        <a:latin typeface="+mn-lt"/>
                        <a:ea typeface="+mn-ea"/>
                        <a:cs typeface="+mn-cs"/>
                      </a:endParaRPr>
                    </a:p>
                  </a:txBody>
                  <a:tcPr marL="36000" marR="36000" marT="72000" marB="72000">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92075" indent="-4763" algn="l">
                        <a:lnSpc>
                          <a:spcPct val="100000"/>
                        </a:lnSpc>
                        <a:spcBef>
                          <a:spcPts val="0"/>
                        </a:spcBef>
                        <a:spcAft>
                          <a:spcPts val="0"/>
                        </a:spcAft>
                      </a:pPr>
                      <a:r>
                        <a:rPr lang="en-US" sz="1000" b="0" kern="1200" dirty="0" err="1">
                          <a:solidFill>
                            <a:schemeClr val="tx2"/>
                          </a:solidFill>
                          <a:latin typeface="+mn-lt"/>
                          <a:ea typeface="+mn-ea"/>
                          <a:cs typeface="+mn-cs"/>
                        </a:rPr>
                        <a:t>Oui</a:t>
                      </a:r>
                      <a:endParaRPr lang="en-US" sz="1000" b="0" kern="1200" dirty="0">
                        <a:solidFill>
                          <a:schemeClr val="tx2"/>
                        </a:solidFill>
                        <a:latin typeface="+mn-lt"/>
                        <a:ea typeface="+mn-ea"/>
                        <a:cs typeface="+mn-cs"/>
                      </a:endParaRPr>
                    </a:p>
                    <a:p>
                      <a:pPr marL="92075" indent="-4763" algn="l">
                        <a:lnSpc>
                          <a:spcPct val="100000"/>
                        </a:lnSpc>
                        <a:spcBef>
                          <a:spcPts val="0"/>
                        </a:spcBef>
                        <a:spcAft>
                          <a:spcPts val="0"/>
                        </a:spcAft>
                      </a:pPr>
                      <a:r>
                        <a:rPr lang="en-US" sz="1000" b="0" kern="1200" dirty="0">
                          <a:solidFill>
                            <a:schemeClr val="tx2"/>
                          </a:solidFill>
                          <a:latin typeface="+mn-lt"/>
                          <a:ea typeface="+mn-ea"/>
                          <a:cs typeface="+mn-cs"/>
                        </a:rPr>
                        <a:t>Non</a:t>
                      </a:r>
                    </a:p>
                  </a:txBody>
                  <a:tcPr marL="36000" marR="36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28/36</a:t>
                      </a:r>
                    </a:p>
                    <a:p>
                      <a:pPr algn="ctr">
                        <a:spcBef>
                          <a:spcPts val="0"/>
                        </a:spcBef>
                      </a:pPr>
                      <a:r>
                        <a:rPr lang="en-US" sz="1000" dirty="0">
                          <a:solidFill>
                            <a:schemeClr val="tx2"/>
                          </a:solidFill>
                          <a:latin typeface="+mn-lt"/>
                        </a:rPr>
                        <a:t>56/117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spcBef>
                          <a:spcPts val="0"/>
                        </a:spcBef>
                      </a:pPr>
                      <a:r>
                        <a:rPr lang="en-US" sz="1000" dirty="0">
                          <a:solidFill>
                            <a:schemeClr val="tx2"/>
                          </a:solidFill>
                          <a:latin typeface="+mn-lt"/>
                        </a:rPr>
                        <a:t>34/38</a:t>
                      </a:r>
                    </a:p>
                    <a:p>
                      <a:pPr algn="ctr">
                        <a:spcBef>
                          <a:spcPts val="0"/>
                        </a:spcBef>
                      </a:pPr>
                      <a:r>
                        <a:rPr lang="en-US" sz="1000" dirty="0">
                          <a:solidFill>
                            <a:schemeClr val="tx2"/>
                          </a:solidFill>
                          <a:latin typeface="+mn-lt"/>
                        </a:rPr>
                        <a:t>98/117</a:t>
                      </a:r>
                    </a:p>
                  </a:txBody>
                  <a:tcPr marL="72000" marR="7200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spcBef>
                          <a:spcPts val="0"/>
                        </a:spcBef>
                      </a:pPr>
                      <a:endParaRPr lang="fr-FR" sz="1000" dirty="0">
                        <a:latin typeface="+mn-lt"/>
                      </a:endParaRPr>
                    </a:p>
                  </a:txBody>
                  <a:tcPr marL="121920" marR="121920" marT="72000" marB="72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pPr>
                      <a:r>
                        <a:rPr lang="en-US" sz="1000" dirty="0">
                          <a:solidFill>
                            <a:schemeClr val="tx2"/>
                          </a:solidFill>
                          <a:latin typeface="+mn-lt"/>
                        </a:rPr>
                        <a:t>0,63 (0,38-1,06)</a:t>
                      </a:r>
                    </a:p>
                    <a:p>
                      <a:pPr algn="l">
                        <a:spcBef>
                          <a:spcPts val="0"/>
                        </a:spcBef>
                      </a:pPr>
                      <a:r>
                        <a:rPr lang="en-US" sz="1000" dirty="0">
                          <a:solidFill>
                            <a:schemeClr val="tx2"/>
                          </a:solidFill>
                          <a:latin typeface="+mn-lt"/>
                        </a:rPr>
                        <a:t>0,33 (0,23-0,46)</a:t>
                      </a:r>
                    </a:p>
                  </a:txBody>
                  <a:tcPr marL="216000" marR="121920" marT="72000" marB="72000">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045820919"/>
                  </a:ext>
                </a:extLst>
              </a:tr>
            </a:tbl>
          </a:graphicData>
        </a:graphic>
      </p:graphicFrame>
      <p:grpSp>
        <p:nvGrpSpPr>
          <p:cNvPr id="7" name="Groupe 6">
            <a:extLst>
              <a:ext uri="{FF2B5EF4-FFF2-40B4-BE49-F238E27FC236}">
                <a16:creationId xmlns="" xmlns:a16="http://schemas.microsoft.com/office/drawing/2014/main" id="{93DBB041-2901-A691-4DD9-2D80E14DD6EE}"/>
              </a:ext>
            </a:extLst>
          </p:cNvPr>
          <p:cNvGrpSpPr/>
          <p:nvPr/>
        </p:nvGrpSpPr>
        <p:grpSpPr>
          <a:xfrm>
            <a:off x="6174215" y="1755848"/>
            <a:ext cx="3879270" cy="4130155"/>
            <a:chOff x="5719430" y="1862590"/>
            <a:chExt cx="3879270" cy="4130155"/>
          </a:xfrm>
        </p:grpSpPr>
        <p:sp>
          <p:nvSpPr>
            <p:cNvPr id="8" name="Forme libre : forme 7">
              <a:extLst>
                <a:ext uri="{FF2B5EF4-FFF2-40B4-BE49-F238E27FC236}">
                  <a16:creationId xmlns="" xmlns:a16="http://schemas.microsoft.com/office/drawing/2014/main" id="{6FC1C949-1969-FB9F-A79D-E58C5D6784B6}"/>
                </a:ext>
              </a:extLst>
            </p:cNvPr>
            <p:cNvSpPr/>
            <p:nvPr/>
          </p:nvSpPr>
          <p:spPr>
            <a:xfrm flipH="1">
              <a:off x="7877200" y="1862590"/>
              <a:ext cx="0" cy="3691717"/>
            </a:xfrm>
            <a:custGeom>
              <a:avLst/>
              <a:gdLst>
                <a:gd name="connsiteX0" fmla="*/ 0 w 8886"/>
                <a:gd name="connsiteY0" fmla="*/ 0 h 3631916"/>
                <a:gd name="connsiteX1" fmla="*/ 0 w 8886"/>
                <a:gd name="connsiteY1" fmla="*/ 3631917 h 3631916"/>
              </a:gdLst>
              <a:ahLst/>
              <a:cxnLst>
                <a:cxn ang="0">
                  <a:pos x="connsiteX0" y="connsiteY0"/>
                </a:cxn>
                <a:cxn ang="0">
                  <a:pos x="connsiteX1" y="connsiteY1"/>
                </a:cxn>
              </a:cxnLst>
              <a:rect l="l" t="t" r="r" b="b"/>
              <a:pathLst>
                <a:path w="8886" h="3631916">
                  <a:moveTo>
                    <a:pt x="0" y="0"/>
                  </a:moveTo>
                  <a:lnTo>
                    <a:pt x="0" y="3631917"/>
                  </a:lnTo>
                </a:path>
              </a:pathLst>
            </a:custGeom>
            <a:ln w="4436" cap="rnd">
              <a:solidFill>
                <a:srgbClr val="7F7F7F"/>
              </a:solidFill>
              <a:custDash>
                <a:ds d="0" sp="0"/>
                <a:ds d="225000" sp="225000"/>
              </a:custDash>
              <a:miter/>
            </a:ln>
          </p:spPr>
          <p:txBody>
            <a:bodyPr rtlCol="0" anchor="ctr"/>
            <a:lstStyle/>
            <a:p>
              <a:endParaRPr lang="fr-FR"/>
            </a:p>
          </p:txBody>
        </p:sp>
        <p:sp>
          <p:nvSpPr>
            <p:cNvPr id="10" name="Forme libre : forme 9">
              <a:extLst>
                <a:ext uri="{FF2B5EF4-FFF2-40B4-BE49-F238E27FC236}">
                  <a16:creationId xmlns="" xmlns:a16="http://schemas.microsoft.com/office/drawing/2014/main" id="{0C7A6303-AFF3-4152-F5F9-D733F6CEDDCE}"/>
                </a:ext>
              </a:extLst>
            </p:cNvPr>
            <p:cNvSpPr/>
            <p:nvPr/>
          </p:nvSpPr>
          <p:spPr>
            <a:xfrm>
              <a:off x="6579838" y="5554308"/>
              <a:ext cx="2574000" cy="0"/>
            </a:xfrm>
            <a:custGeom>
              <a:avLst/>
              <a:gdLst>
                <a:gd name="connsiteX0" fmla="*/ 0 w 1670493"/>
                <a:gd name="connsiteY0" fmla="*/ 0 h 8886"/>
                <a:gd name="connsiteX1" fmla="*/ 1670493 w 1670493"/>
                <a:gd name="connsiteY1" fmla="*/ 0 h 8886"/>
              </a:gdLst>
              <a:ahLst/>
              <a:cxnLst>
                <a:cxn ang="0">
                  <a:pos x="connsiteX0" y="connsiteY0"/>
                </a:cxn>
                <a:cxn ang="0">
                  <a:pos x="connsiteX1" y="connsiteY1"/>
                </a:cxn>
              </a:cxnLst>
              <a:rect l="l" t="t" r="r" b="b"/>
              <a:pathLst>
                <a:path w="1670493" h="8886">
                  <a:moveTo>
                    <a:pt x="0" y="0"/>
                  </a:moveTo>
                  <a:lnTo>
                    <a:pt x="1670493" y="0"/>
                  </a:lnTo>
                </a:path>
              </a:pathLst>
            </a:custGeom>
            <a:ln w="8872" cap="flat">
              <a:solidFill>
                <a:srgbClr val="7F7F7F"/>
              </a:solidFill>
              <a:prstDash val="solid"/>
              <a:miter/>
            </a:ln>
          </p:spPr>
          <p:txBody>
            <a:bodyPr rtlCol="0" anchor="ctr"/>
            <a:lstStyle/>
            <a:p>
              <a:endParaRPr lang="fr-FR"/>
            </a:p>
          </p:txBody>
        </p:sp>
        <p:sp>
          <p:nvSpPr>
            <p:cNvPr id="12" name="Forme libre : forme 11">
              <a:extLst>
                <a:ext uri="{FF2B5EF4-FFF2-40B4-BE49-F238E27FC236}">
                  <a16:creationId xmlns="" xmlns:a16="http://schemas.microsoft.com/office/drawing/2014/main" id="{692DFD04-A517-AC8B-BE65-6C3B88EE8122}"/>
                </a:ext>
              </a:extLst>
            </p:cNvPr>
            <p:cNvSpPr/>
            <p:nvPr/>
          </p:nvSpPr>
          <p:spPr>
            <a:xfrm>
              <a:off x="7876706"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14" name="Forme libre : forme 13">
              <a:extLst>
                <a:ext uri="{FF2B5EF4-FFF2-40B4-BE49-F238E27FC236}">
                  <a16:creationId xmlns="" xmlns:a16="http://schemas.microsoft.com/office/drawing/2014/main" id="{42D9BA7C-1E29-86D7-3E8D-43872E35F22C}"/>
                </a:ext>
              </a:extLst>
            </p:cNvPr>
            <p:cNvSpPr/>
            <p:nvPr/>
          </p:nvSpPr>
          <p:spPr>
            <a:xfrm>
              <a:off x="6585196"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17" name="ZoneTexte 16">
              <a:extLst>
                <a:ext uri="{FF2B5EF4-FFF2-40B4-BE49-F238E27FC236}">
                  <a16:creationId xmlns="" xmlns:a16="http://schemas.microsoft.com/office/drawing/2014/main" id="{0662A1AA-A68C-0D3A-6CBD-3F5AFB95BF0B}"/>
                </a:ext>
              </a:extLst>
            </p:cNvPr>
            <p:cNvSpPr txBox="1"/>
            <p:nvPr/>
          </p:nvSpPr>
          <p:spPr>
            <a:xfrm>
              <a:off x="7762733" y="5610422"/>
              <a:ext cx="234360"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1</a:t>
              </a:r>
            </a:p>
          </p:txBody>
        </p:sp>
        <p:sp>
          <p:nvSpPr>
            <p:cNvPr id="19" name="ZoneTexte 18">
              <a:extLst>
                <a:ext uri="{FF2B5EF4-FFF2-40B4-BE49-F238E27FC236}">
                  <a16:creationId xmlns="" xmlns:a16="http://schemas.microsoft.com/office/drawing/2014/main" id="{36FC7EC4-BDA3-F093-F560-014F14BEF2F3}"/>
                </a:ext>
              </a:extLst>
            </p:cNvPr>
            <p:cNvSpPr txBox="1"/>
            <p:nvPr/>
          </p:nvSpPr>
          <p:spPr>
            <a:xfrm>
              <a:off x="6434235" y="5610422"/>
              <a:ext cx="309700" cy="200055"/>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0,1</a:t>
              </a:r>
            </a:p>
          </p:txBody>
        </p:sp>
        <p:grpSp>
          <p:nvGrpSpPr>
            <p:cNvPr id="20" name="Groupe 19">
              <a:extLst>
                <a:ext uri="{FF2B5EF4-FFF2-40B4-BE49-F238E27FC236}">
                  <a16:creationId xmlns="" xmlns:a16="http://schemas.microsoft.com/office/drawing/2014/main" id="{AD113F07-DA90-6EF1-73C7-F845C252A40F}"/>
                </a:ext>
              </a:extLst>
            </p:cNvPr>
            <p:cNvGrpSpPr/>
            <p:nvPr/>
          </p:nvGrpSpPr>
          <p:grpSpPr>
            <a:xfrm>
              <a:off x="5719430" y="5768648"/>
              <a:ext cx="3879270" cy="224097"/>
              <a:chOff x="1969044" y="5641229"/>
              <a:chExt cx="3879270" cy="224097"/>
            </a:xfrm>
          </p:grpSpPr>
          <p:sp>
            <p:nvSpPr>
              <p:cNvPr id="26" name="ZoneTexte 25">
                <a:extLst>
                  <a:ext uri="{FF2B5EF4-FFF2-40B4-BE49-F238E27FC236}">
                    <a16:creationId xmlns="" xmlns:a16="http://schemas.microsoft.com/office/drawing/2014/main" id="{B7F719AC-9FC1-34F0-938D-24E83CF151AE}"/>
                  </a:ext>
                </a:extLst>
              </p:cNvPr>
              <p:cNvSpPr txBox="1"/>
              <p:nvPr/>
            </p:nvSpPr>
            <p:spPr>
              <a:xfrm>
                <a:off x="1969044" y="5649882"/>
                <a:ext cx="2093523" cy="215444"/>
              </a:xfrm>
              <a:prstGeom prst="rect">
                <a:avLst/>
              </a:prstGeom>
              <a:noFill/>
            </p:spPr>
            <p:txBody>
              <a:bodyPr wrap="none" lIns="0" rIns="0" rtlCol="0">
                <a:spAutoFit/>
              </a:bodyPr>
              <a:lstStyle/>
              <a:p>
                <a:pPr algn="r"/>
                <a:r>
                  <a:rPr lang="fr-FR" sz="800" b="1" spc="0" baseline="0" dirty="0">
                    <a:ln/>
                    <a:solidFill>
                      <a:srgbClr val="FF7F4D"/>
                    </a:solidFill>
                    <a:latin typeface="Century Gothic"/>
                    <a:sym typeface="Century Gothic"/>
                    <a:rtl val="0"/>
                  </a:rPr>
                  <a:t>En faveur d’</a:t>
                </a:r>
                <a:r>
                  <a:rPr lang="fr-FR" sz="800" b="1" spc="0" baseline="0" dirty="0" err="1">
                    <a:ln/>
                    <a:solidFill>
                      <a:srgbClr val="FF7F4D"/>
                    </a:solidFill>
                    <a:latin typeface="Century Gothic"/>
                    <a:sym typeface="Century Gothic"/>
                    <a:rtl val="0"/>
                  </a:rPr>
                  <a:t>amivantamab+chimiothérapie</a:t>
                </a:r>
                <a:endParaRPr lang="fr-FR" sz="800" b="1" spc="0" baseline="0" dirty="0">
                  <a:ln/>
                  <a:solidFill>
                    <a:srgbClr val="FF7F4D"/>
                  </a:solidFill>
                  <a:latin typeface="Century Gothic"/>
                  <a:sym typeface="Century Gothic"/>
                  <a:rtl val="0"/>
                </a:endParaRPr>
              </a:p>
            </p:txBody>
          </p:sp>
          <p:sp>
            <p:nvSpPr>
              <p:cNvPr id="27" name="ZoneTexte 26">
                <a:extLst>
                  <a:ext uri="{FF2B5EF4-FFF2-40B4-BE49-F238E27FC236}">
                    <a16:creationId xmlns="" xmlns:a16="http://schemas.microsoft.com/office/drawing/2014/main" id="{517C13AD-31FF-ABB2-5188-8A9F6467E472}"/>
                  </a:ext>
                </a:extLst>
              </p:cNvPr>
              <p:cNvSpPr txBox="1"/>
              <p:nvPr/>
            </p:nvSpPr>
            <p:spPr>
              <a:xfrm>
                <a:off x="4216457" y="5649882"/>
                <a:ext cx="1631857" cy="215444"/>
              </a:xfrm>
              <a:prstGeom prst="rect">
                <a:avLst/>
              </a:prstGeom>
              <a:noFill/>
            </p:spPr>
            <p:txBody>
              <a:bodyPr wrap="none" lIns="0" rIns="0" rtlCol="0">
                <a:spAutoFit/>
              </a:bodyPr>
              <a:lstStyle/>
              <a:p>
                <a:r>
                  <a:rPr lang="fr-FR" sz="800" b="1" spc="0" baseline="0" dirty="0">
                    <a:ln/>
                    <a:solidFill>
                      <a:schemeClr val="tx1">
                        <a:lumMod val="50000"/>
                        <a:lumOff val="50000"/>
                      </a:schemeClr>
                    </a:solidFill>
                    <a:latin typeface="Century Gothic"/>
                    <a:sym typeface="Century Gothic"/>
                    <a:rtl val="0"/>
                  </a:rPr>
                  <a:t>En </a:t>
                </a:r>
                <a:r>
                  <a:rPr lang="fr-FR" sz="800" b="1" dirty="0">
                    <a:ln/>
                    <a:solidFill>
                      <a:schemeClr val="tx1">
                        <a:lumMod val="50000"/>
                        <a:lumOff val="50000"/>
                      </a:schemeClr>
                    </a:solidFill>
                    <a:latin typeface="Century Gothic"/>
                    <a:sym typeface="Century Gothic"/>
                    <a:rtl val="0"/>
                  </a:rPr>
                  <a:t>f</a:t>
                </a:r>
                <a:r>
                  <a:rPr lang="fr-FR" sz="800" b="1" spc="0" baseline="0" dirty="0">
                    <a:ln/>
                    <a:solidFill>
                      <a:schemeClr val="tx1">
                        <a:lumMod val="50000"/>
                        <a:lumOff val="50000"/>
                      </a:schemeClr>
                    </a:solidFill>
                    <a:latin typeface="Century Gothic"/>
                    <a:sym typeface="Century Gothic"/>
                    <a:rtl val="0"/>
                  </a:rPr>
                  <a:t>aveur du bras chimiothérapie</a:t>
                </a:r>
              </a:p>
            </p:txBody>
          </p:sp>
          <p:cxnSp>
            <p:nvCxnSpPr>
              <p:cNvPr id="28" name="Connecteur droit avec flèche 27">
                <a:extLst>
                  <a:ext uri="{FF2B5EF4-FFF2-40B4-BE49-F238E27FC236}">
                    <a16:creationId xmlns="" xmlns:a16="http://schemas.microsoft.com/office/drawing/2014/main" id="{4B859C81-E211-B4C6-F3E3-6F5E2387D5FC}"/>
                  </a:ext>
                </a:extLst>
              </p:cNvPr>
              <p:cNvCxnSpPr/>
              <p:nvPr/>
            </p:nvCxnSpPr>
            <p:spPr>
              <a:xfrm>
                <a:off x="4220013" y="5641229"/>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 xmlns:a16="http://schemas.microsoft.com/office/drawing/2014/main" id="{96EF2E0C-B431-C8F3-4438-4893D27A14E8}"/>
                  </a:ext>
                </a:extLst>
              </p:cNvPr>
              <p:cNvCxnSpPr>
                <a:cxnSpLocks/>
              </p:cNvCxnSpPr>
              <p:nvPr/>
            </p:nvCxnSpPr>
            <p:spPr>
              <a:xfrm rot="10800000">
                <a:off x="3736934" y="5641229"/>
                <a:ext cx="324000" cy="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24" name="Forme libre : forme 23">
              <a:extLst>
                <a:ext uri="{FF2B5EF4-FFF2-40B4-BE49-F238E27FC236}">
                  <a16:creationId xmlns="" xmlns:a16="http://schemas.microsoft.com/office/drawing/2014/main" id="{97D0351E-B41D-2351-2453-1A85A6E415FC}"/>
                </a:ext>
              </a:extLst>
            </p:cNvPr>
            <p:cNvSpPr/>
            <p:nvPr/>
          </p:nvSpPr>
          <p:spPr>
            <a:xfrm>
              <a:off x="9151918" y="5554308"/>
              <a:ext cx="8886" cy="59447"/>
            </a:xfrm>
            <a:custGeom>
              <a:avLst/>
              <a:gdLst>
                <a:gd name="connsiteX0" fmla="*/ 0 w 8886"/>
                <a:gd name="connsiteY0" fmla="*/ 0 h 59447"/>
                <a:gd name="connsiteX1" fmla="*/ 0 w 8886"/>
                <a:gd name="connsiteY1" fmla="*/ 59448 h 59447"/>
              </a:gdLst>
              <a:ahLst/>
              <a:cxnLst>
                <a:cxn ang="0">
                  <a:pos x="connsiteX0" y="connsiteY0"/>
                </a:cxn>
                <a:cxn ang="0">
                  <a:pos x="connsiteX1" y="connsiteY1"/>
                </a:cxn>
              </a:cxnLst>
              <a:rect l="l" t="t" r="r" b="b"/>
              <a:pathLst>
                <a:path w="8886" h="59447">
                  <a:moveTo>
                    <a:pt x="0" y="0"/>
                  </a:moveTo>
                  <a:lnTo>
                    <a:pt x="0" y="59448"/>
                  </a:lnTo>
                </a:path>
              </a:pathLst>
            </a:custGeom>
            <a:ln w="8872" cap="flat">
              <a:solidFill>
                <a:srgbClr val="7F7F7F"/>
              </a:solidFill>
              <a:prstDash val="solid"/>
              <a:miter/>
            </a:ln>
          </p:spPr>
          <p:txBody>
            <a:bodyPr rtlCol="0" anchor="ctr"/>
            <a:lstStyle/>
            <a:p>
              <a:endParaRPr lang="fr-FR"/>
            </a:p>
          </p:txBody>
        </p:sp>
        <p:sp>
          <p:nvSpPr>
            <p:cNvPr id="25" name="ZoneTexte 24">
              <a:extLst>
                <a:ext uri="{FF2B5EF4-FFF2-40B4-BE49-F238E27FC236}">
                  <a16:creationId xmlns="" xmlns:a16="http://schemas.microsoft.com/office/drawing/2014/main" id="{9894693C-84A4-B6C3-70B7-88EBA0CF7019}"/>
                </a:ext>
              </a:extLst>
            </p:cNvPr>
            <p:cNvSpPr txBox="1"/>
            <p:nvPr/>
          </p:nvSpPr>
          <p:spPr>
            <a:xfrm>
              <a:off x="9009787" y="5610422"/>
              <a:ext cx="284052" cy="307777"/>
            </a:xfrm>
            <a:prstGeom prst="rect">
              <a:avLst/>
            </a:prstGeom>
            <a:noFill/>
          </p:spPr>
          <p:txBody>
            <a:bodyPr wrap="none" rtlCol="0">
              <a:spAutoFit/>
            </a:bodyPr>
            <a:lstStyle/>
            <a:p>
              <a:pPr algn="ctr"/>
              <a:r>
                <a:rPr lang="fr-FR" sz="700" spc="0" baseline="0" dirty="0">
                  <a:ln/>
                  <a:solidFill>
                    <a:srgbClr val="000000"/>
                  </a:solidFill>
                  <a:latin typeface="Century Gothic"/>
                  <a:sym typeface="Century Gothic"/>
                  <a:rtl val="0"/>
                </a:rPr>
                <a:t>10</a:t>
              </a:r>
            </a:p>
            <a:p>
              <a:pPr algn="ctr"/>
              <a:endParaRPr lang="fr-FR" sz="700" spc="0" baseline="0" dirty="0">
                <a:ln/>
                <a:solidFill>
                  <a:srgbClr val="000000"/>
                </a:solidFill>
                <a:latin typeface="Century Gothic"/>
                <a:sym typeface="Century Gothic"/>
                <a:rtl val="0"/>
              </a:endParaRPr>
            </a:p>
          </p:txBody>
        </p:sp>
      </p:grpSp>
      <p:grpSp>
        <p:nvGrpSpPr>
          <p:cNvPr id="30" name="Groupe 29">
            <a:extLst>
              <a:ext uri="{FF2B5EF4-FFF2-40B4-BE49-F238E27FC236}">
                <a16:creationId xmlns="" xmlns:a16="http://schemas.microsoft.com/office/drawing/2014/main" id="{20A0B7A9-90B3-027E-E484-05B89357BAA6}"/>
              </a:ext>
            </a:extLst>
          </p:cNvPr>
          <p:cNvGrpSpPr/>
          <p:nvPr/>
        </p:nvGrpSpPr>
        <p:grpSpPr>
          <a:xfrm>
            <a:off x="7647039" y="1954191"/>
            <a:ext cx="324000" cy="81643"/>
            <a:chOff x="7037614" y="5826580"/>
            <a:chExt cx="324000" cy="81643"/>
          </a:xfrm>
          <a:solidFill>
            <a:srgbClr val="FF7F4D"/>
          </a:solidFill>
        </p:grpSpPr>
        <p:cxnSp>
          <p:nvCxnSpPr>
            <p:cNvPr id="31" name="Connecteur droit 30">
              <a:extLst>
                <a:ext uri="{FF2B5EF4-FFF2-40B4-BE49-F238E27FC236}">
                  <a16:creationId xmlns="" xmlns:a16="http://schemas.microsoft.com/office/drawing/2014/main" id="{4B1F6600-A068-B708-4789-FD029FECD6C9}"/>
                </a:ext>
              </a:extLst>
            </p:cNvPr>
            <p:cNvCxnSpPr>
              <a:cxnSpLocks/>
            </p:cNvCxnSpPr>
            <p:nvPr/>
          </p:nvCxnSpPr>
          <p:spPr>
            <a:xfrm>
              <a:off x="7037614" y="5867401"/>
              <a:ext cx="324000" cy="0"/>
            </a:xfrm>
            <a:prstGeom prst="line">
              <a:avLst/>
            </a:prstGeom>
            <a:grpFill/>
            <a:ln w="12700" cap="flat" cmpd="sng" algn="ctr">
              <a:solidFill>
                <a:schemeClr val="bg2"/>
              </a:solidFill>
              <a:prstDash val="solid"/>
              <a:miter lim="800000"/>
              <a:headEnd type="none" w="med" len="med"/>
              <a:tailEnd type="none" w="med" len="med"/>
            </a:ln>
            <a:effectLst/>
          </p:spPr>
        </p:cxnSp>
        <p:sp>
          <p:nvSpPr>
            <p:cNvPr id="32" name="Rectangle 31">
              <a:extLst>
                <a:ext uri="{FF2B5EF4-FFF2-40B4-BE49-F238E27FC236}">
                  <a16:creationId xmlns="" xmlns:a16="http://schemas.microsoft.com/office/drawing/2014/main" id="{AAF4F10C-60B9-24E5-1BD6-763C7EE80E64}"/>
                </a:ext>
              </a:extLst>
            </p:cNvPr>
            <p:cNvSpPr/>
            <p:nvPr/>
          </p:nvSpPr>
          <p:spPr>
            <a:xfrm>
              <a:off x="7164236"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Résultats sur le critère de jugement principal</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grpSp>
        <p:nvGrpSpPr>
          <p:cNvPr id="113" name="Groupe 112">
            <a:extLst>
              <a:ext uri="{FF2B5EF4-FFF2-40B4-BE49-F238E27FC236}">
                <a16:creationId xmlns="" xmlns:a16="http://schemas.microsoft.com/office/drawing/2014/main" id="{11D8D8D4-4D4A-4B7C-0566-0D4DAF21A8E6}"/>
              </a:ext>
            </a:extLst>
          </p:cNvPr>
          <p:cNvGrpSpPr/>
          <p:nvPr/>
        </p:nvGrpSpPr>
        <p:grpSpPr>
          <a:xfrm>
            <a:off x="7572942" y="2251823"/>
            <a:ext cx="398097" cy="81643"/>
            <a:chOff x="6963517" y="5826580"/>
            <a:chExt cx="398097" cy="81643"/>
          </a:xfrm>
          <a:solidFill>
            <a:srgbClr val="FF7F4D"/>
          </a:solidFill>
        </p:grpSpPr>
        <p:cxnSp>
          <p:nvCxnSpPr>
            <p:cNvPr id="114" name="Connecteur droit 113">
              <a:extLst>
                <a:ext uri="{FF2B5EF4-FFF2-40B4-BE49-F238E27FC236}">
                  <a16:creationId xmlns="" xmlns:a16="http://schemas.microsoft.com/office/drawing/2014/main" id="{F863F6F6-2765-E16C-E3B5-4DBD295C923C}"/>
                </a:ext>
              </a:extLst>
            </p:cNvPr>
            <p:cNvCxnSpPr>
              <a:cxnSpLocks/>
            </p:cNvCxnSpPr>
            <p:nvPr/>
          </p:nvCxnSpPr>
          <p:spPr>
            <a:xfrm>
              <a:off x="6963517" y="5867401"/>
              <a:ext cx="398097" cy="0"/>
            </a:xfrm>
            <a:prstGeom prst="line">
              <a:avLst/>
            </a:prstGeom>
            <a:grpFill/>
            <a:ln w="12700" cap="flat" cmpd="sng" algn="ctr">
              <a:solidFill>
                <a:schemeClr val="bg2"/>
              </a:solidFill>
              <a:prstDash val="solid"/>
              <a:miter lim="800000"/>
              <a:headEnd type="none" w="med" len="med"/>
              <a:tailEnd type="none" w="med" len="med"/>
            </a:ln>
            <a:effectLst/>
          </p:spPr>
        </p:cxnSp>
        <p:sp>
          <p:nvSpPr>
            <p:cNvPr id="115" name="Rectangle 114">
              <a:extLst>
                <a:ext uri="{FF2B5EF4-FFF2-40B4-BE49-F238E27FC236}">
                  <a16:creationId xmlns="" xmlns:a16="http://schemas.microsoft.com/office/drawing/2014/main" id="{66B97BB6-1846-C215-B602-CB78260251C6}"/>
                </a:ext>
              </a:extLst>
            </p:cNvPr>
            <p:cNvSpPr/>
            <p:nvPr/>
          </p:nvSpPr>
          <p:spPr>
            <a:xfrm>
              <a:off x="7127187"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17" name="Groupe 116">
            <a:extLst>
              <a:ext uri="{FF2B5EF4-FFF2-40B4-BE49-F238E27FC236}">
                <a16:creationId xmlns="" xmlns:a16="http://schemas.microsoft.com/office/drawing/2014/main" id="{91777DA1-70B3-CD7D-8164-87B471FB41B5}"/>
              </a:ext>
            </a:extLst>
          </p:cNvPr>
          <p:cNvGrpSpPr/>
          <p:nvPr/>
        </p:nvGrpSpPr>
        <p:grpSpPr>
          <a:xfrm>
            <a:off x="7594934" y="2405210"/>
            <a:ext cx="536787" cy="81643"/>
            <a:chOff x="6963517" y="5826580"/>
            <a:chExt cx="536787" cy="81643"/>
          </a:xfrm>
          <a:solidFill>
            <a:srgbClr val="FF7F4D"/>
          </a:solidFill>
        </p:grpSpPr>
        <p:cxnSp>
          <p:nvCxnSpPr>
            <p:cNvPr id="118" name="Connecteur droit 117">
              <a:extLst>
                <a:ext uri="{FF2B5EF4-FFF2-40B4-BE49-F238E27FC236}">
                  <a16:creationId xmlns="" xmlns:a16="http://schemas.microsoft.com/office/drawing/2014/main" id="{74B50A27-50F8-7DC9-C7EE-C144E84DE1A2}"/>
                </a:ext>
              </a:extLst>
            </p:cNvPr>
            <p:cNvCxnSpPr>
              <a:cxnSpLocks/>
            </p:cNvCxnSpPr>
            <p:nvPr/>
          </p:nvCxnSpPr>
          <p:spPr>
            <a:xfrm>
              <a:off x="6963517" y="5867401"/>
              <a:ext cx="536787" cy="0"/>
            </a:xfrm>
            <a:prstGeom prst="line">
              <a:avLst/>
            </a:prstGeom>
            <a:grpFill/>
            <a:ln w="12700" cap="flat" cmpd="sng" algn="ctr">
              <a:solidFill>
                <a:schemeClr val="bg2"/>
              </a:solidFill>
              <a:prstDash val="solid"/>
              <a:miter lim="800000"/>
              <a:headEnd type="none" w="med" len="med"/>
              <a:tailEnd type="none" w="med" len="med"/>
            </a:ln>
            <a:effectLst/>
          </p:spPr>
        </p:cxnSp>
        <p:sp>
          <p:nvSpPr>
            <p:cNvPr id="119" name="Rectangle 118">
              <a:extLst>
                <a:ext uri="{FF2B5EF4-FFF2-40B4-BE49-F238E27FC236}">
                  <a16:creationId xmlns="" xmlns:a16="http://schemas.microsoft.com/office/drawing/2014/main" id="{5F9869B4-B154-B177-BD08-EBF68543BD1E}"/>
                </a:ext>
              </a:extLst>
            </p:cNvPr>
            <p:cNvSpPr/>
            <p:nvPr/>
          </p:nvSpPr>
          <p:spPr>
            <a:xfrm>
              <a:off x="7196532"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21" name="Groupe 120">
            <a:extLst>
              <a:ext uri="{FF2B5EF4-FFF2-40B4-BE49-F238E27FC236}">
                <a16:creationId xmlns="" xmlns:a16="http://schemas.microsoft.com/office/drawing/2014/main" id="{AD43A40C-35AC-5288-6A8A-8B1ACB97DA71}"/>
              </a:ext>
            </a:extLst>
          </p:cNvPr>
          <p:cNvGrpSpPr/>
          <p:nvPr/>
        </p:nvGrpSpPr>
        <p:grpSpPr>
          <a:xfrm>
            <a:off x="7458116" y="2696586"/>
            <a:ext cx="440590" cy="81643"/>
            <a:chOff x="6963517" y="5826580"/>
            <a:chExt cx="440590" cy="81643"/>
          </a:xfrm>
          <a:solidFill>
            <a:srgbClr val="FF7F4D"/>
          </a:solidFill>
        </p:grpSpPr>
        <p:cxnSp>
          <p:nvCxnSpPr>
            <p:cNvPr id="122" name="Connecteur droit 121">
              <a:extLst>
                <a:ext uri="{FF2B5EF4-FFF2-40B4-BE49-F238E27FC236}">
                  <a16:creationId xmlns="" xmlns:a16="http://schemas.microsoft.com/office/drawing/2014/main" id="{D57DFE1A-0529-357F-C464-B52CE19E9448}"/>
                </a:ext>
              </a:extLst>
            </p:cNvPr>
            <p:cNvCxnSpPr>
              <a:cxnSpLocks/>
            </p:cNvCxnSpPr>
            <p:nvPr/>
          </p:nvCxnSpPr>
          <p:spPr>
            <a:xfrm>
              <a:off x="6963517" y="5867401"/>
              <a:ext cx="440590" cy="0"/>
            </a:xfrm>
            <a:prstGeom prst="line">
              <a:avLst/>
            </a:prstGeom>
            <a:grpFill/>
            <a:ln w="12700" cap="flat" cmpd="sng" algn="ctr">
              <a:solidFill>
                <a:schemeClr val="bg2"/>
              </a:solidFill>
              <a:prstDash val="solid"/>
              <a:miter lim="800000"/>
              <a:headEnd type="none" w="med" len="med"/>
              <a:tailEnd type="none" w="med" len="med"/>
            </a:ln>
            <a:effectLst/>
          </p:spPr>
        </p:cxnSp>
        <p:sp>
          <p:nvSpPr>
            <p:cNvPr id="123" name="Rectangle 122">
              <a:extLst>
                <a:ext uri="{FF2B5EF4-FFF2-40B4-BE49-F238E27FC236}">
                  <a16:creationId xmlns="" xmlns:a16="http://schemas.microsoft.com/office/drawing/2014/main" id="{1CA033BD-8BBE-B42D-EE83-0DE79F688D3D}"/>
                </a:ext>
              </a:extLst>
            </p:cNvPr>
            <p:cNvSpPr/>
            <p:nvPr/>
          </p:nvSpPr>
          <p:spPr>
            <a:xfrm>
              <a:off x="7148434"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25" name="Groupe 124">
            <a:extLst>
              <a:ext uri="{FF2B5EF4-FFF2-40B4-BE49-F238E27FC236}">
                <a16:creationId xmlns="" xmlns:a16="http://schemas.microsoft.com/office/drawing/2014/main" id="{158FEF47-91A2-887A-31FC-21311C27B5AD}"/>
              </a:ext>
            </a:extLst>
          </p:cNvPr>
          <p:cNvGrpSpPr/>
          <p:nvPr/>
        </p:nvGrpSpPr>
        <p:grpSpPr>
          <a:xfrm>
            <a:off x="7716366" y="2851575"/>
            <a:ext cx="463891" cy="81643"/>
            <a:chOff x="6963517" y="5826580"/>
            <a:chExt cx="463891" cy="81643"/>
          </a:xfrm>
          <a:solidFill>
            <a:srgbClr val="FF7F4D"/>
          </a:solidFill>
        </p:grpSpPr>
        <p:cxnSp>
          <p:nvCxnSpPr>
            <p:cNvPr id="126" name="Connecteur droit 125">
              <a:extLst>
                <a:ext uri="{FF2B5EF4-FFF2-40B4-BE49-F238E27FC236}">
                  <a16:creationId xmlns="" xmlns:a16="http://schemas.microsoft.com/office/drawing/2014/main" id="{0AB2C431-D7D9-7465-B615-6CE309A10EEB}"/>
                </a:ext>
              </a:extLst>
            </p:cNvPr>
            <p:cNvCxnSpPr>
              <a:cxnSpLocks/>
            </p:cNvCxnSpPr>
            <p:nvPr/>
          </p:nvCxnSpPr>
          <p:spPr>
            <a:xfrm>
              <a:off x="6963517" y="5867401"/>
              <a:ext cx="463891" cy="0"/>
            </a:xfrm>
            <a:prstGeom prst="line">
              <a:avLst/>
            </a:prstGeom>
            <a:grpFill/>
            <a:ln w="12700" cap="flat" cmpd="sng" algn="ctr">
              <a:solidFill>
                <a:schemeClr val="bg2"/>
              </a:solidFill>
              <a:prstDash val="solid"/>
              <a:miter lim="800000"/>
              <a:headEnd type="none" w="med" len="med"/>
              <a:tailEnd type="none" w="med" len="med"/>
            </a:ln>
            <a:effectLst/>
          </p:spPr>
        </p:cxnSp>
        <p:sp>
          <p:nvSpPr>
            <p:cNvPr id="127" name="Rectangle 126">
              <a:extLst>
                <a:ext uri="{FF2B5EF4-FFF2-40B4-BE49-F238E27FC236}">
                  <a16:creationId xmlns="" xmlns:a16="http://schemas.microsoft.com/office/drawing/2014/main" id="{FEE10EA9-126D-8A58-A276-B5B2CDE7F59D}"/>
                </a:ext>
              </a:extLst>
            </p:cNvPr>
            <p:cNvSpPr/>
            <p:nvPr/>
          </p:nvSpPr>
          <p:spPr>
            <a:xfrm>
              <a:off x="7160084"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29" name="Groupe 128">
            <a:extLst>
              <a:ext uri="{FF2B5EF4-FFF2-40B4-BE49-F238E27FC236}">
                <a16:creationId xmlns="" xmlns:a16="http://schemas.microsoft.com/office/drawing/2014/main" id="{A418DAEC-B3AD-92C0-7ECA-696D5E44CA90}"/>
              </a:ext>
            </a:extLst>
          </p:cNvPr>
          <p:cNvGrpSpPr/>
          <p:nvPr/>
        </p:nvGrpSpPr>
        <p:grpSpPr>
          <a:xfrm>
            <a:off x="7542100" y="3146544"/>
            <a:ext cx="419435" cy="81643"/>
            <a:chOff x="6963517" y="5826580"/>
            <a:chExt cx="419435" cy="81643"/>
          </a:xfrm>
          <a:solidFill>
            <a:srgbClr val="FF7F4D"/>
          </a:solidFill>
        </p:grpSpPr>
        <p:cxnSp>
          <p:nvCxnSpPr>
            <p:cNvPr id="130" name="Connecteur droit 129">
              <a:extLst>
                <a:ext uri="{FF2B5EF4-FFF2-40B4-BE49-F238E27FC236}">
                  <a16:creationId xmlns="" xmlns:a16="http://schemas.microsoft.com/office/drawing/2014/main" id="{67BF5CF3-015B-6103-4A8C-0BB4F8EE0160}"/>
                </a:ext>
              </a:extLst>
            </p:cNvPr>
            <p:cNvCxnSpPr>
              <a:cxnSpLocks/>
            </p:cNvCxnSpPr>
            <p:nvPr/>
          </p:nvCxnSpPr>
          <p:spPr>
            <a:xfrm>
              <a:off x="6963517" y="5867401"/>
              <a:ext cx="419435" cy="0"/>
            </a:xfrm>
            <a:prstGeom prst="line">
              <a:avLst/>
            </a:prstGeom>
            <a:grpFill/>
            <a:ln w="12700" cap="flat" cmpd="sng" algn="ctr">
              <a:solidFill>
                <a:schemeClr val="bg2"/>
              </a:solidFill>
              <a:prstDash val="solid"/>
              <a:miter lim="800000"/>
              <a:headEnd type="none" w="med" len="med"/>
              <a:tailEnd type="none" w="med" len="med"/>
            </a:ln>
            <a:effectLst/>
          </p:spPr>
        </p:cxnSp>
        <p:sp>
          <p:nvSpPr>
            <p:cNvPr id="131" name="Rectangle 130">
              <a:extLst>
                <a:ext uri="{FF2B5EF4-FFF2-40B4-BE49-F238E27FC236}">
                  <a16:creationId xmlns="" xmlns:a16="http://schemas.microsoft.com/office/drawing/2014/main" id="{719DD308-D0FA-93EE-78C8-305217165AC5}"/>
                </a:ext>
              </a:extLst>
            </p:cNvPr>
            <p:cNvSpPr/>
            <p:nvPr/>
          </p:nvSpPr>
          <p:spPr>
            <a:xfrm>
              <a:off x="7137856"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33" name="Groupe 132">
            <a:extLst>
              <a:ext uri="{FF2B5EF4-FFF2-40B4-BE49-F238E27FC236}">
                <a16:creationId xmlns="" xmlns:a16="http://schemas.microsoft.com/office/drawing/2014/main" id="{31B6C1B6-F754-4736-A030-30252993E5AD}"/>
              </a:ext>
            </a:extLst>
          </p:cNvPr>
          <p:cNvGrpSpPr/>
          <p:nvPr/>
        </p:nvGrpSpPr>
        <p:grpSpPr>
          <a:xfrm>
            <a:off x="7574902" y="3303667"/>
            <a:ext cx="531061" cy="81643"/>
            <a:chOff x="6963517" y="5826580"/>
            <a:chExt cx="531061" cy="81643"/>
          </a:xfrm>
          <a:solidFill>
            <a:srgbClr val="FF7F4D"/>
          </a:solidFill>
        </p:grpSpPr>
        <p:cxnSp>
          <p:nvCxnSpPr>
            <p:cNvPr id="134" name="Connecteur droit 133">
              <a:extLst>
                <a:ext uri="{FF2B5EF4-FFF2-40B4-BE49-F238E27FC236}">
                  <a16:creationId xmlns="" xmlns:a16="http://schemas.microsoft.com/office/drawing/2014/main" id="{A1AD09C2-29CF-20B6-843A-C6E3D817C7A0}"/>
                </a:ext>
              </a:extLst>
            </p:cNvPr>
            <p:cNvCxnSpPr>
              <a:cxnSpLocks/>
            </p:cNvCxnSpPr>
            <p:nvPr/>
          </p:nvCxnSpPr>
          <p:spPr>
            <a:xfrm>
              <a:off x="6963517" y="5867401"/>
              <a:ext cx="531061" cy="0"/>
            </a:xfrm>
            <a:prstGeom prst="line">
              <a:avLst/>
            </a:prstGeom>
            <a:grpFill/>
            <a:ln w="12700" cap="flat" cmpd="sng" algn="ctr">
              <a:solidFill>
                <a:schemeClr val="bg2"/>
              </a:solidFill>
              <a:prstDash val="solid"/>
              <a:miter lim="800000"/>
              <a:headEnd type="none" w="med" len="med"/>
              <a:tailEnd type="none" w="med" len="med"/>
            </a:ln>
            <a:effectLst/>
          </p:spPr>
        </p:cxnSp>
        <p:sp>
          <p:nvSpPr>
            <p:cNvPr id="135" name="Rectangle 134">
              <a:extLst>
                <a:ext uri="{FF2B5EF4-FFF2-40B4-BE49-F238E27FC236}">
                  <a16:creationId xmlns="" xmlns:a16="http://schemas.microsoft.com/office/drawing/2014/main" id="{3A99EB99-0AD4-947D-E399-5A8C6BD23ACF}"/>
                </a:ext>
              </a:extLst>
            </p:cNvPr>
            <p:cNvSpPr/>
            <p:nvPr/>
          </p:nvSpPr>
          <p:spPr>
            <a:xfrm>
              <a:off x="7193669"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37" name="Groupe 136">
            <a:extLst>
              <a:ext uri="{FF2B5EF4-FFF2-40B4-BE49-F238E27FC236}">
                <a16:creationId xmlns="" xmlns:a16="http://schemas.microsoft.com/office/drawing/2014/main" id="{7AAB6944-6042-30BA-AEB3-A4F71A4697F7}"/>
              </a:ext>
            </a:extLst>
          </p:cNvPr>
          <p:cNvGrpSpPr/>
          <p:nvPr/>
        </p:nvGrpSpPr>
        <p:grpSpPr>
          <a:xfrm>
            <a:off x="7666093" y="3599803"/>
            <a:ext cx="341990" cy="81643"/>
            <a:chOff x="6963517" y="5826580"/>
            <a:chExt cx="341990" cy="81643"/>
          </a:xfrm>
          <a:solidFill>
            <a:srgbClr val="FF7F4D"/>
          </a:solidFill>
        </p:grpSpPr>
        <p:cxnSp>
          <p:nvCxnSpPr>
            <p:cNvPr id="138" name="Connecteur droit 137">
              <a:extLst>
                <a:ext uri="{FF2B5EF4-FFF2-40B4-BE49-F238E27FC236}">
                  <a16:creationId xmlns="" xmlns:a16="http://schemas.microsoft.com/office/drawing/2014/main" id="{0644EB4B-7915-2719-044A-07E13F2ED3B5}"/>
                </a:ext>
              </a:extLst>
            </p:cNvPr>
            <p:cNvCxnSpPr>
              <a:cxnSpLocks/>
            </p:cNvCxnSpPr>
            <p:nvPr/>
          </p:nvCxnSpPr>
          <p:spPr>
            <a:xfrm>
              <a:off x="6963517" y="5867401"/>
              <a:ext cx="341990" cy="0"/>
            </a:xfrm>
            <a:prstGeom prst="line">
              <a:avLst/>
            </a:prstGeom>
            <a:grpFill/>
            <a:ln w="12700" cap="flat" cmpd="sng" algn="ctr">
              <a:solidFill>
                <a:schemeClr val="bg2"/>
              </a:solidFill>
              <a:prstDash val="solid"/>
              <a:miter lim="800000"/>
              <a:headEnd type="none" w="med" len="med"/>
              <a:tailEnd type="none" w="med" len="med"/>
            </a:ln>
            <a:effectLst/>
          </p:spPr>
        </p:cxnSp>
        <p:sp>
          <p:nvSpPr>
            <p:cNvPr id="139" name="Rectangle 138">
              <a:extLst>
                <a:ext uri="{FF2B5EF4-FFF2-40B4-BE49-F238E27FC236}">
                  <a16:creationId xmlns="" xmlns:a16="http://schemas.microsoft.com/office/drawing/2014/main" id="{9FF72AF2-63C1-E3A3-79AE-F092DC471473}"/>
                </a:ext>
              </a:extLst>
            </p:cNvPr>
            <p:cNvSpPr/>
            <p:nvPr/>
          </p:nvSpPr>
          <p:spPr>
            <a:xfrm>
              <a:off x="7099134"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40" name="Groupe 139">
            <a:extLst>
              <a:ext uri="{FF2B5EF4-FFF2-40B4-BE49-F238E27FC236}">
                <a16:creationId xmlns="" xmlns:a16="http://schemas.microsoft.com/office/drawing/2014/main" id="{8FE2656E-DF53-83ED-2180-4F981375ED3C}"/>
              </a:ext>
            </a:extLst>
          </p:cNvPr>
          <p:cNvGrpSpPr/>
          <p:nvPr/>
        </p:nvGrpSpPr>
        <p:grpSpPr>
          <a:xfrm>
            <a:off x="7146810" y="3753908"/>
            <a:ext cx="861273" cy="81643"/>
            <a:chOff x="6963517" y="5826580"/>
            <a:chExt cx="861273" cy="81643"/>
          </a:xfrm>
          <a:solidFill>
            <a:srgbClr val="FF7F4D"/>
          </a:solidFill>
        </p:grpSpPr>
        <p:cxnSp>
          <p:nvCxnSpPr>
            <p:cNvPr id="141" name="Connecteur droit 140">
              <a:extLst>
                <a:ext uri="{FF2B5EF4-FFF2-40B4-BE49-F238E27FC236}">
                  <a16:creationId xmlns="" xmlns:a16="http://schemas.microsoft.com/office/drawing/2014/main" id="{69ED85D3-5B99-3660-567E-8910C9D658C6}"/>
                </a:ext>
              </a:extLst>
            </p:cNvPr>
            <p:cNvCxnSpPr>
              <a:cxnSpLocks/>
            </p:cNvCxnSpPr>
            <p:nvPr/>
          </p:nvCxnSpPr>
          <p:spPr>
            <a:xfrm>
              <a:off x="6963517" y="5867401"/>
              <a:ext cx="861273" cy="0"/>
            </a:xfrm>
            <a:prstGeom prst="line">
              <a:avLst/>
            </a:prstGeom>
            <a:grpFill/>
            <a:ln w="12700" cap="flat" cmpd="sng" algn="ctr">
              <a:solidFill>
                <a:schemeClr val="bg2"/>
              </a:solidFill>
              <a:prstDash val="solid"/>
              <a:miter lim="800000"/>
              <a:headEnd type="none" w="med" len="med"/>
              <a:tailEnd type="none" w="med" len="med"/>
            </a:ln>
            <a:effectLst/>
          </p:spPr>
        </p:cxnSp>
        <p:sp>
          <p:nvSpPr>
            <p:cNvPr id="142" name="Rectangle 141">
              <a:extLst>
                <a:ext uri="{FF2B5EF4-FFF2-40B4-BE49-F238E27FC236}">
                  <a16:creationId xmlns="" xmlns:a16="http://schemas.microsoft.com/office/drawing/2014/main" id="{E2977612-D06F-81D3-1F52-F8D74C7A8C40}"/>
                </a:ext>
              </a:extLst>
            </p:cNvPr>
            <p:cNvSpPr/>
            <p:nvPr/>
          </p:nvSpPr>
          <p:spPr>
            <a:xfrm>
              <a:off x="7358775"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45" name="Groupe 144">
            <a:extLst>
              <a:ext uri="{FF2B5EF4-FFF2-40B4-BE49-F238E27FC236}">
                <a16:creationId xmlns="" xmlns:a16="http://schemas.microsoft.com/office/drawing/2014/main" id="{320A4819-D5AF-EC0B-B6A8-406E845185EB}"/>
              </a:ext>
            </a:extLst>
          </p:cNvPr>
          <p:cNvGrpSpPr/>
          <p:nvPr/>
        </p:nvGrpSpPr>
        <p:grpSpPr>
          <a:xfrm>
            <a:off x="7480092" y="4050044"/>
            <a:ext cx="503598" cy="81643"/>
            <a:chOff x="6963517" y="5826580"/>
            <a:chExt cx="503598" cy="81643"/>
          </a:xfrm>
          <a:solidFill>
            <a:srgbClr val="FF7F4D"/>
          </a:solidFill>
        </p:grpSpPr>
        <p:cxnSp>
          <p:nvCxnSpPr>
            <p:cNvPr id="146" name="Connecteur droit 145">
              <a:extLst>
                <a:ext uri="{FF2B5EF4-FFF2-40B4-BE49-F238E27FC236}">
                  <a16:creationId xmlns="" xmlns:a16="http://schemas.microsoft.com/office/drawing/2014/main" id="{49D0ECED-CB69-F826-8B90-8D206F0E0B4C}"/>
                </a:ext>
              </a:extLst>
            </p:cNvPr>
            <p:cNvCxnSpPr>
              <a:cxnSpLocks/>
            </p:cNvCxnSpPr>
            <p:nvPr/>
          </p:nvCxnSpPr>
          <p:spPr>
            <a:xfrm>
              <a:off x="6963517" y="5867401"/>
              <a:ext cx="503598" cy="0"/>
            </a:xfrm>
            <a:prstGeom prst="line">
              <a:avLst/>
            </a:prstGeom>
            <a:grpFill/>
            <a:ln w="12700" cap="flat" cmpd="sng" algn="ctr">
              <a:solidFill>
                <a:schemeClr val="bg2"/>
              </a:solidFill>
              <a:prstDash val="solid"/>
              <a:miter lim="800000"/>
              <a:headEnd type="none" w="med" len="med"/>
              <a:tailEnd type="none" w="med" len="med"/>
            </a:ln>
            <a:effectLst/>
          </p:spPr>
        </p:cxnSp>
        <p:sp>
          <p:nvSpPr>
            <p:cNvPr id="147" name="Rectangle 146">
              <a:extLst>
                <a:ext uri="{FF2B5EF4-FFF2-40B4-BE49-F238E27FC236}">
                  <a16:creationId xmlns="" xmlns:a16="http://schemas.microsoft.com/office/drawing/2014/main" id="{F636566D-8D24-2EFC-4DC4-205D56EF36EE}"/>
                </a:ext>
              </a:extLst>
            </p:cNvPr>
            <p:cNvSpPr/>
            <p:nvPr/>
          </p:nvSpPr>
          <p:spPr>
            <a:xfrm>
              <a:off x="7179938"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49" name="Groupe 148">
            <a:extLst>
              <a:ext uri="{FF2B5EF4-FFF2-40B4-BE49-F238E27FC236}">
                <a16:creationId xmlns="" xmlns:a16="http://schemas.microsoft.com/office/drawing/2014/main" id="{37A27F51-CB59-36A1-0048-1F5A7AB01259}"/>
              </a:ext>
            </a:extLst>
          </p:cNvPr>
          <p:cNvGrpSpPr/>
          <p:nvPr/>
        </p:nvGrpSpPr>
        <p:grpSpPr>
          <a:xfrm>
            <a:off x="7636205" y="4203342"/>
            <a:ext cx="415667" cy="81643"/>
            <a:chOff x="6963517" y="5826580"/>
            <a:chExt cx="415667" cy="81643"/>
          </a:xfrm>
          <a:solidFill>
            <a:srgbClr val="FF7F4D"/>
          </a:solidFill>
        </p:grpSpPr>
        <p:cxnSp>
          <p:nvCxnSpPr>
            <p:cNvPr id="150" name="Connecteur droit 149">
              <a:extLst>
                <a:ext uri="{FF2B5EF4-FFF2-40B4-BE49-F238E27FC236}">
                  <a16:creationId xmlns="" xmlns:a16="http://schemas.microsoft.com/office/drawing/2014/main" id="{0637D3A7-A0B3-C075-6574-D2FD5425D04B}"/>
                </a:ext>
              </a:extLst>
            </p:cNvPr>
            <p:cNvCxnSpPr>
              <a:cxnSpLocks/>
            </p:cNvCxnSpPr>
            <p:nvPr/>
          </p:nvCxnSpPr>
          <p:spPr>
            <a:xfrm>
              <a:off x="6963517" y="5867401"/>
              <a:ext cx="415667" cy="0"/>
            </a:xfrm>
            <a:prstGeom prst="line">
              <a:avLst/>
            </a:prstGeom>
            <a:grpFill/>
            <a:ln w="12700" cap="flat" cmpd="sng" algn="ctr">
              <a:solidFill>
                <a:schemeClr val="bg2"/>
              </a:solidFill>
              <a:prstDash val="solid"/>
              <a:miter lim="800000"/>
              <a:headEnd type="none" w="med" len="med"/>
              <a:tailEnd type="none" w="med" len="med"/>
            </a:ln>
            <a:effectLst/>
          </p:spPr>
        </p:cxnSp>
        <p:sp>
          <p:nvSpPr>
            <p:cNvPr id="151" name="Rectangle 150">
              <a:extLst>
                <a:ext uri="{FF2B5EF4-FFF2-40B4-BE49-F238E27FC236}">
                  <a16:creationId xmlns="" xmlns:a16="http://schemas.microsoft.com/office/drawing/2014/main" id="{CC28A0B2-8860-3D6A-5924-BC29B0D28D06}"/>
                </a:ext>
              </a:extLst>
            </p:cNvPr>
            <p:cNvSpPr/>
            <p:nvPr/>
          </p:nvSpPr>
          <p:spPr>
            <a:xfrm>
              <a:off x="7135972"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53" name="Groupe 152">
            <a:extLst>
              <a:ext uri="{FF2B5EF4-FFF2-40B4-BE49-F238E27FC236}">
                <a16:creationId xmlns="" xmlns:a16="http://schemas.microsoft.com/office/drawing/2014/main" id="{372D1091-0DAC-BE0F-7A2F-7136D4126CF6}"/>
              </a:ext>
            </a:extLst>
          </p:cNvPr>
          <p:cNvGrpSpPr/>
          <p:nvPr/>
        </p:nvGrpSpPr>
        <p:grpSpPr>
          <a:xfrm>
            <a:off x="7636205" y="4493366"/>
            <a:ext cx="469758" cy="81643"/>
            <a:chOff x="6963517" y="5826580"/>
            <a:chExt cx="469758" cy="81643"/>
          </a:xfrm>
          <a:solidFill>
            <a:srgbClr val="FF7F4D"/>
          </a:solidFill>
        </p:grpSpPr>
        <p:cxnSp>
          <p:nvCxnSpPr>
            <p:cNvPr id="154" name="Connecteur droit 153">
              <a:extLst>
                <a:ext uri="{FF2B5EF4-FFF2-40B4-BE49-F238E27FC236}">
                  <a16:creationId xmlns="" xmlns:a16="http://schemas.microsoft.com/office/drawing/2014/main" id="{5E9B473A-5356-E01E-AC16-2B4ED8C0A81A}"/>
                </a:ext>
              </a:extLst>
            </p:cNvPr>
            <p:cNvCxnSpPr>
              <a:cxnSpLocks/>
            </p:cNvCxnSpPr>
            <p:nvPr/>
          </p:nvCxnSpPr>
          <p:spPr>
            <a:xfrm>
              <a:off x="6963517" y="5867401"/>
              <a:ext cx="469758" cy="0"/>
            </a:xfrm>
            <a:prstGeom prst="line">
              <a:avLst/>
            </a:prstGeom>
            <a:grpFill/>
            <a:ln w="12700" cap="flat" cmpd="sng" algn="ctr">
              <a:solidFill>
                <a:schemeClr val="bg2"/>
              </a:solidFill>
              <a:prstDash val="solid"/>
              <a:miter lim="800000"/>
              <a:headEnd type="none" w="med" len="med"/>
              <a:tailEnd type="none" w="med" len="med"/>
            </a:ln>
            <a:effectLst/>
          </p:spPr>
        </p:cxnSp>
        <p:sp>
          <p:nvSpPr>
            <p:cNvPr id="155" name="Rectangle 154">
              <a:extLst>
                <a:ext uri="{FF2B5EF4-FFF2-40B4-BE49-F238E27FC236}">
                  <a16:creationId xmlns="" xmlns:a16="http://schemas.microsoft.com/office/drawing/2014/main" id="{FEA13F69-CBD8-9CC7-1B0B-280200808974}"/>
                </a:ext>
              </a:extLst>
            </p:cNvPr>
            <p:cNvSpPr/>
            <p:nvPr/>
          </p:nvSpPr>
          <p:spPr>
            <a:xfrm>
              <a:off x="7163018"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57" name="Groupe 156">
            <a:extLst>
              <a:ext uri="{FF2B5EF4-FFF2-40B4-BE49-F238E27FC236}">
                <a16:creationId xmlns="" xmlns:a16="http://schemas.microsoft.com/office/drawing/2014/main" id="{2684E7BE-89C9-3B77-7434-3B196977EDBE}"/>
              </a:ext>
            </a:extLst>
          </p:cNvPr>
          <p:cNvGrpSpPr/>
          <p:nvPr/>
        </p:nvGrpSpPr>
        <p:grpSpPr>
          <a:xfrm>
            <a:off x="7546236" y="4651953"/>
            <a:ext cx="424803" cy="81643"/>
            <a:chOff x="6963517" y="5826580"/>
            <a:chExt cx="424803" cy="81643"/>
          </a:xfrm>
          <a:solidFill>
            <a:srgbClr val="FF7F4D"/>
          </a:solidFill>
        </p:grpSpPr>
        <p:cxnSp>
          <p:nvCxnSpPr>
            <p:cNvPr id="158" name="Connecteur droit 157">
              <a:extLst>
                <a:ext uri="{FF2B5EF4-FFF2-40B4-BE49-F238E27FC236}">
                  <a16:creationId xmlns="" xmlns:a16="http://schemas.microsoft.com/office/drawing/2014/main" id="{5F961C1D-B236-43B6-3191-E2ED8187474B}"/>
                </a:ext>
              </a:extLst>
            </p:cNvPr>
            <p:cNvCxnSpPr>
              <a:cxnSpLocks/>
            </p:cNvCxnSpPr>
            <p:nvPr/>
          </p:nvCxnSpPr>
          <p:spPr>
            <a:xfrm>
              <a:off x="6963517" y="5867401"/>
              <a:ext cx="424803" cy="0"/>
            </a:xfrm>
            <a:prstGeom prst="line">
              <a:avLst/>
            </a:prstGeom>
            <a:grpFill/>
            <a:ln w="12700" cap="flat" cmpd="sng" algn="ctr">
              <a:solidFill>
                <a:schemeClr val="bg2"/>
              </a:solidFill>
              <a:prstDash val="solid"/>
              <a:miter lim="800000"/>
              <a:headEnd type="none" w="med" len="med"/>
              <a:tailEnd type="none" w="med" len="med"/>
            </a:ln>
            <a:effectLst/>
          </p:spPr>
        </p:cxnSp>
        <p:sp>
          <p:nvSpPr>
            <p:cNvPr id="159" name="Rectangle 158">
              <a:extLst>
                <a:ext uri="{FF2B5EF4-FFF2-40B4-BE49-F238E27FC236}">
                  <a16:creationId xmlns="" xmlns:a16="http://schemas.microsoft.com/office/drawing/2014/main" id="{AC1F7DB9-A4ED-D8DE-60CB-14D51F89F075}"/>
                </a:ext>
              </a:extLst>
            </p:cNvPr>
            <p:cNvSpPr/>
            <p:nvPr/>
          </p:nvSpPr>
          <p:spPr>
            <a:xfrm>
              <a:off x="7140540"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61" name="Groupe 160">
            <a:extLst>
              <a:ext uri="{FF2B5EF4-FFF2-40B4-BE49-F238E27FC236}">
                <a16:creationId xmlns="" xmlns:a16="http://schemas.microsoft.com/office/drawing/2014/main" id="{9798BE75-953C-8552-4A0F-EBD7952465E0}"/>
              </a:ext>
            </a:extLst>
          </p:cNvPr>
          <p:cNvGrpSpPr/>
          <p:nvPr/>
        </p:nvGrpSpPr>
        <p:grpSpPr>
          <a:xfrm>
            <a:off x="7794016" y="4944997"/>
            <a:ext cx="569524" cy="81643"/>
            <a:chOff x="6963517" y="5826580"/>
            <a:chExt cx="569524" cy="81643"/>
          </a:xfrm>
          <a:solidFill>
            <a:srgbClr val="FF7F4D"/>
          </a:solidFill>
        </p:grpSpPr>
        <p:cxnSp>
          <p:nvCxnSpPr>
            <p:cNvPr id="162" name="Connecteur droit 161">
              <a:extLst>
                <a:ext uri="{FF2B5EF4-FFF2-40B4-BE49-F238E27FC236}">
                  <a16:creationId xmlns="" xmlns:a16="http://schemas.microsoft.com/office/drawing/2014/main" id="{E0E6EDC9-346A-D48E-A47D-7D6698FDB1DA}"/>
                </a:ext>
              </a:extLst>
            </p:cNvPr>
            <p:cNvCxnSpPr>
              <a:cxnSpLocks/>
            </p:cNvCxnSpPr>
            <p:nvPr/>
          </p:nvCxnSpPr>
          <p:spPr>
            <a:xfrm>
              <a:off x="6963517" y="5867401"/>
              <a:ext cx="569524" cy="0"/>
            </a:xfrm>
            <a:prstGeom prst="line">
              <a:avLst/>
            </a:prstGeom>
            <a:grpFill/>
            <a:ln w="12700" cap="flat" cmpd="sng" algn="ctr">
              <a:solidFill>
                <a:schemeClr val="bg2"/>
              </a:solidFill>
              <a:prstDash val="solid"/>
              <a:miter lim="800000"/>
              <a:headEnd type="none" w="med" len="med"/>
              <a:tailEnd type="none" w="med" len="med"/>
            </a:ln>
            <a:effectLst/>
          </p:spPr>
        </p:cxnSp>
        <p:sp>
          <p:nvSpPr>
            <p:cNvPr id="163" name="Rectangle 162">
              <a:extLst>
                <a:ext uri="{FF2B5EF4-FFF2-40B4-BE49-F238E27FC236}">
                  <a16:creationId xmlns="" xmlns:a16="http://schemas.microsoft.com/office/drawing/2014/main" id="{7FF9BA20-8FC6-8C33-554B-FA6FA37D3119}"/>
                </a:ext>
              </a:extLst>
            </p:cNvPr>
            <p:cNvSpPr/>
            <p:nvPr/>
          </p:nvSpPr>
          <p:spPr>
            <a:xfrm>
              <a:off x="7212901"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grpSp>
        <p:nvGrpSpPr>
          <p:cNvPr id="165" name="Groupe 164">
            <a:extLst>
              <a:ext uri="{FF2B5EF4-FFF2-40B4-BE49-F238E27FC236}">
                <a16:creationId xmlns="" xmlns:a16="http://schemas.microsoft.com/office/drawing/2014/main" id="{4ADC582E-EA3C-FCAE-368A-73512F4F2353}"/>
              </a:ext>
            </a:extLst>
          </p:cNvPr>
          <p:cNvGrpSpPr/>
          <p:nvPr/>
        </p:nvGrpSpPr>
        <p:grpSpPr>
          <a:xfrm>
            <a:off x="7510857" y="5097775"/>
            <a:ext cx="387849" cy="81643"/>
            <a:chOff x="6963517" y="5826580"/>
            <a:chExt cx="387849" cy="81643"/>
          </a:xfrm>
          <a:solidFill>
            <a:srgbClr val="FF7F4D"/>
          </a:solidFill>
        </p:grpSpPr>
        <p:cxnSp>
          <p:nvCxnSpPr>
            <p:cNvPr id="166" name="Connecteur droit 165">
              <a:extLst>
                <a:ext uri="{FF2B5EF4-FFF2-40B4-BE49-F238E27FC236}">
                  <a16:creationId xmlns="" xmlns:a16="http://schemas.microsoft.com/office/drawing/2014/main" id="{67AF390C-8902-60EA-0D95-B54FA7C9AA1E}"/>
                </a:ext>
              </a:extLst>
            </p:cNvPr>
            <p:cNvCxnSpPr>
              <a:cxnSpLocks/>
            </p:cNvCxnSpPr>
            <p:nvPr/>
          </p:nvCxnSpPr>
          <p:spPr>
            <a:xfrm>
              <a:off x="6963517" y="5867401"/>
              <a:ext cx="387849" cy="0"/>
            </a:xfrm>
            <a:prstGeom prst="line">
              <a:avLst/>
            </a:prstGeom>
            <a:grpFill/>
            <a:ln w="12700" cap="flat" cmpd="sng" algn="ctr">
              <a:solidFill>
                <a:schemeClr val="bg2"/>
              </a:solidFill>
              <a:prstDash val="solid"/>
              <a:miter lim="800000"/>
              <a:headEnd type="none" w="med" len="med"/>
              <a:tailEnd type="none" w="med" len="med"/>
            </a:ln>
            <a:effectLst/>
          </p:spPr>
        </p:cxnSp>
        <p:sp>
          <p:nvSpPr>
            <p:cNvPr id="167" name="Rectangle 166">
              <a:extLst>
                <a:ext uri="{FF2B5EF4-FFF2-40B4-BE49-F238E27FC236}">
                  <a16:creationId xmlns="" xmlns:a16="http://schemas.microsoft.com/office/drawing/2014/main" id="{E8AAF5BA-FBC0-4634-9650-0326C00B5459}"/>
                </a:ext>
              </a:extLst>
            </p:cNvPr>
            <p:cNvSpPr/>
            <p:nvPr/>
          </p:nvSpPr>
          <p:spPr>
            <a:xfrm>
              <a:off x="7122063" y="5826580"/>
              <a:ext cx="70757" cy="81643"/>
            </a:xfrm>
            <a:prstGeom prst="rect">
              <a:avLst/>
            </a:prstGeom>
            <a:grp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70C0"/>
                </a:solidFill>
                <a:effectLst/>
                <a:uLnTx/>
                <a:uFillTx/>
                <a:latin typeface="Calibri"/>
                <a:ea typeface="+mn-ea"/>
                <a:cs typeface="+mn-cs"/>
              </a:endParaRPr>
            </a:p>
          </p:txBody>
        </p:sp>
      </p:grpSp>
      <p:cxnSp>
        <p:nvCxnSpPr>
          <p:cNvPr id="67" name="Connecteur droit 66">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215169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 xmlns:a16="http://schemas.microsoft.com/office/drawing/2014/main" id="{07956AB0-9901-4742-3543-B7DAE5D42933}"/>
              </a:ext>
            </a:extLst>
          </p:cNvPr>
          <p:cNvPicPr>
            <a:picLocks/>
          </p:cNvPicPr>
          <p:nvPr/>
        </p:nvPicPr>
        <p:blipFill rotWithShape="1">
          <a:blip r:embed="rId2"/>
          <a:srcRect l="8567" t="14685" r="52598" b="47099"/>
          <a:stretch/>
        </p:blipFill>
        <p:spPr>
          <a:xfrm>
            <a:off x="2266803" y="1495158"/>
            <a:ext cx="3946528" cy="1739197"/>
          </a:xfrm>
          <a:prstGeom prst="rect">
            <a:avLst/>
          </a:prstGeom>
        </p:spPr>
      </p:pic>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Résultats sur les critères de jugement secondaires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graphicFrame>
        <p:nvGraphicFramePr>
          <p:cNvPr id="5" name="Tableau 4">
            <a:extLst>
              <a:ext uri="{FF2B5EF4-FFF2-40B4-BE49-F238E27FC236}">
                <a16:creationId xmlns="" xmlns:a16="http://schemas.microsoft.com/office/drawing/2014/main" id="{841B6CE8-6276-C020-DFE6-4408443E29C6}"/>
              </a:ext>
            </a:extLst>
          </p:cNvPr>
          <p:cNvGraphicFramePr>
            <a:graphicFrameLocks noGrp="1"/>
          </p:cNvGraphicFramePr>
          <p:nvPr>
            <p:extLst>
              <p:ext uri="{D42A27DB-BD31-4B8C-83A1-F6EECF244321}">
                <p14:modId xmlns:p14="http://schemas.microsoft.com/office/powerpoint/2010/main" val="3338089448"/>
              </p:ext>
            </p:extLst>
          </p:nvPr>
        </p:nvGraphicFramePr>
        <p:xfrm>
          <a:off x="1877300" y="3570907"/>
          <a:ext cx="8775526" cy="1926408"/>
        </p:xfrm>
        <a:graphic>
          <a:graphicData uri="http://schemas.openxmlformats.org/drawingml/2006/table">
            <a:tbl>
              <a:tblPr firstRow="1" bandRow="1"/>
              <a:tblGrid>
                <a:gridCol w="2018839">
                  <a:extLst>
                    <a:ext uri="{9D8B030D-6E8A-4147-A177-3AD203B41FA5}">
                      <a16:colId xmlns="" xmlns:a16="http://schemas.microsoft.com/office/drawing/2014/main" val="20000"/>
                    </a:ext>
                  </a:extLst>
                </a:gridCol>
                <a:gridCol w="1210251">
                  <a:extLst>
                    <a:ext uri="{9D8B030D-6E8A-4147-A177-3AD203B41FA5}">
                      <a16:colId xmlns="" xmlns:a16="http://schemas.microsoft.com/office/drawing/2014/main" val="520161015"/>
                    </a:ext>
                  </a:extLst>
                </a:gridCol>
                <a:gridCol w="2773218">
                  <a:extLst>
                    <a:ext uri="{9D8B030D-6E8A-4147-A177-3AD203B41FA5}">
                      <a16:colId xmlns="" xmlns:a16="http://schemas.microsoft.com/office/drawing/2014/main" val="20001"/>
                    </a:ext>
                  </a:extLst>
                </a:gridCol>
                <a:gridCol w="2773218">
                  <a:extLst>
                    <a:ext uri="{9D8B030D-6E8A-4147-A177-3AD203B41FA5}">
                      <a16:colId xmlns="" xmlns:a16="http://schemas.microsoft.com/office/drawing/2014/main" val="20002"/>
                    </a:ext>
                  </a:extLst>
                </a:gridCol>
              </a:tblGrid>
              <a:tr h="197187">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tx2"/>
                          </a:solidFill>
                          <a:latin typeface="Century Gothic" panose="020B0502020202020204" pitchFamily="34" charset="0"/>
                          <a:cs typeface="Arial" panose="020B0604020202020204" pitchFamily="34" charset="0"/>
                        </a:rPr>
                        <a:t>Réponse (évaluation indépendante)</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ts val="1120"/>
                        </a:lnSpc>
                        <a:spcBef>
                          <a:spcPts val="0"/>
                        </a:spcBef>
                        <a:spcAft>
                          <a:spcPts val="0"/>
                        </a:spcAft>
                        <a:buClrTx/>
                        <a:buSzTx/>
                        <a:buFontTx/>
                        <a:buNone/>
                        <a:tabLst/>
                        <a:defRPr/>
                      </a:pPr>
                      <a:endParaRPr lang="fr-FR" sz="1100" b="1" i="0" dirty="0">
                        <a:solidFill>
                          <a:schemeClr val="tx2"/>
                        </a:solidFill>
                        <a:latin typeface="Century Gothic" panose="020B0502020202020204" pitchFamily="34" charset="0"/>
                        <a:cs typeface="Arial" panose="020B0604020202020204" pitchFamily="34" charset="0"/>
                      </a:endParaRPr>
                    </a:p>
                  </a:txBody>
                  <a:tcPr marL="92467" marR="92467"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i="0" kern="1200" dirty="0" err="1">
                          <a:solidFill>
                            <a:schemeClr val="lt1"/>
                          </a:solidFill>
                          <a:latin typeface="Century Gothic" panose="020B0502020202020204" pitchFamily="34" charset="0"/>
                          <a:ea typeface="+mn-ea"/>
                          <a:cs typeface="Arial" panose="020B0604020202020204" pitchFamily="34" charset="0"/>
                        </a:rPr>
                        <a:t>Amivantamab+chimiothérapie</a:t>
                      </a:r>
                      <a:r>
                        <a:rPr lang="da-DK" sz="900" b="1" i="0" kern="1200" dirty="0">
                          <a:solidFill>
                            <a:schemeClr val="lt1"/>
                          </a:solidFill>
                          <a:latin typeface="Century Gothic" panose="020B0502020202020204" pitchFamily="34" charset="0"/>
                          <a:ea typeface="+mn-ea"/>
                          <a:cs typeface="Arial" panose="020B0604020202020204" pitchFamily="34" charset="0"/>
                        </a:rPr>
                        <a:t> </a:t>
                      </a:r>
                      <a:r>
                        <a:rPr lang="da-DK" sz="900" b="0" i="0" kern="1200" dirty="0">
                          <a:solidFill>
                            <a:schemeClr val="lt1"/>
                          </a:solidFill>
                          <a:latin typeface="Century Gothic" panose="020B0502020202020204" pitchFamily="34" charset="0"/>
                          <a:ea typeface="+mn-ea"/>
                          <a:cs typeface="Arial" panose="020B0604020202020204" pitchFamily="34" charset="0"/>
                        </a:rPr>
                        <a:t>(n=153)</a:t>
                      </a:r>
                      <a:endParaRPr lang="fr-FR" sz="9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i="0" kern="1200" dirty="0" err="1">
                          <a:solidFill>
                            <a:schemeClr val="lt1"/>
                          </a:solidFill>
                          <a:latin typeface="Century Gothic" panose="020B0502020202020204" pitchFamily="34" charset="0"/>
                          <a:ea typeface="+mn-ea"/>
                          <a:cs typeface="Arial" panose="020B0604020202020204" pitchFamily="34" charset="0"/>
                        </a:rPr>
                        <a:t>Chimiothérapie</a:t>
                      </a:r>
                      <a:r>
                        <a:rPr lang="da-DK" sz="900" b="1" i="0" kern="1200" dirty="0">
                          <a:solidFill>
                            <a:schemeClr val="lt1"/>
                          </a:solidFill>
                          <a:latin typeface="Century Gothic" panose="020B0502020202020204" pitchFamily="34" charset="0"/>
                          <a:ea typeface="+mn-ea"/>
                          <a:cs typeface="Arial" panose="020B0604020202020204" pitchFamily="34" charset="0"/>
                        </a:rPr>
                        <a:t> </a:t>
                      </a:r>
                      <a:r>
                        <a:rPr lang="da-DK" sz="900" b="0" i="0" kern="1200" dirty="0">
                          <a:solidFill>
                            <a:schemeClr val="lt1"/>
                          </a:solidFill>
                          <a:latin typeface="Century Gothic" panose="020B0502020202020204" pitchFamily="34" charset="0"/>
                          <a:ea typeface="+mn-ea"/>
                          <a:cs typeface="Arial" panose="020B0604020202020204" pitchFamily="34" charset="0"/>
                        </a:rPr>
                        <a:t>(n=155)</a:t>
                      </a:r>
                      <a:endParaRPr lang="fr-FR" sz="9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r h="197187">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pPr>
                      <a:r>
                        <a:rPr lang="fr-FR" sz="900" b="1" i="0" dirty="0">
                          <a:solidFill>
                            <a:schemeClr val="tx2"/>
                          </a:solidFill>
                          <a:latin typeface="Century Gothic" panose="020B0502020202020204" pitchFamily="34" charset="0"/>
                          <a:cs typeface="Arial" panose="020B0604020202020204" pitchFamily="34" charset="0"/>
                        </a:rPr>
                        <a:t>Modification moyenne de la somme des lésions cibles</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l">
                        <a:lnSpc>
                          <a:spcPts val="1120"/>
                        </a:lnSpc>
                        <a:spcBef>
                          <a:spcPts val="0"/>
                        </a:spcBef>
                      </a:pPr>
                      <a:endParaRPr lang="fr-FR" sz="1100" b="1" i="0" dirty="0">
                        <a:solidFill>
                          <a:schemeClr val="tx2"/>
                        </a:solidFill>
                        <a:latin typeface="Century Gothic" panose="020B0502020202020204" pitchFamily="34" charset="0"/>
                        <a:cs typeface="Arial" panose="020B0604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2"/>
                          </a:solidFill>
                          <a:latin typeface="Century Gothic" panose="020B0502020202020204" pitchFamily="34" charset="0"/>
                          <a:ea typeface="+mn-ea"/>
                          <a:cs typeface="Arial" panose="020B0604020202020204" pitchFamily="34" charset="0"/>
                        </a:rPr>
                        <a:t>-53 %</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2"/>
                          </a:solidFill>
                          <a:latin typeface="Century Gothic" panose="020B0502020202020204" pitchFamily="34" charset="0"/>
                          <a:ea typeface="+mn-ea"/>
                          <a:cs typeface="Arial" panose="020B0604020202020204" pitchFamily="34" charset="0"/>
                        </a:rPr>
                        <a:t>-34 %</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97187">
                <a:tc>
                  <a:txBody>
                    <a:bodyPr/>
                    <a:lstStyle/>
                    <a:p>
                      <a:pPr>
                        <a:lnSpc>
                          <a:spcPct val="100000"/>
                        </a:lnSpc>
                      </a:pPr>
                      <a:r>
                        <a:rPr lang="da-DK" sz="900" b="1" i="0" dirty="0" err="1">
                          <a:solidFill>
                            <a:schemeClr val="tx2"/>
                          </a:solidFill>
                          <a:latin typeface="Century Gothic" panose="020B0502020202020204" pitchFamily="34" charset="0"/>
                        </a:rPr>
                        <a:t>Taux</a:t>
                      </a:r>
                      <a:r>
                        <a:rPr lang="da-DK" sz="900" b="1" i="0" dirty="0">
                          <a:solidFill>
                            <a:schemeClr val="tx2"/>
                          </a:solidFill>
                          <a:latin typeface="Century Gothic" panose="020B0502020202020204" pitchFamily="34" charset="0"/>
                        </a:rPr>
                        <a:t> de </a:t>
                      </a:r>
                      <a:r>
                        <a:rPr lang="da-DK" sz="900" b="1" i="0" dirty="0" err="1">
                          <a:solidFill>
                            <a:schemeClr val="tx2"/>
                          </a:solidFill>
                          <a:latin typeface="Century Gothic" panose="020B0502020202020204" pitchFamily="34" charset="0"/>
                        </a:rPr>
                        <a:t>réponse</a:t>
                      </a:r>
                      <a:r>
                        <a:rPr lang="da-DK" sz="900" b="1" i="0" dirty="0">
                          <a:solidFill>
                            <a:schemeClr val="tx2"/>
                          </a:solidFill>
                          <a:latin typeface="Century Gothic" panose="020B0502020202020204" pitchFamily="34" charset="0"/>
                        </a:rPr>
                        <a:t> </a:t>
                      </a:r>
                      <a:r>
                        <a:rPr lang="da-DK" sz="900" b="1" i="0" dirty="0" err="1">
                          <a:solidFill>
                            <a:schemeClr val="tx2"/>
                          </a:solidFill>
                          <a:latin typeface="Century Gothic" panose="020B0502020202020204" pitchFamily="34" charset="0"/>
                        </a:rPr>
                        <a:t>objective</a:t>
                      </a:r>
                      <a:r>
                        <a:rPr lang="da-DK" sz="900" b="1" i="0" dirty="0">
                          <a:solidFill>
                            <a:schemeClr val="tx2"/>
                          </a:solidFill>
                          <a:latin typeface="Century Gothic" panose="020B0502020202020204" pitchFamily="34" charset="0"/>
                        </a:rPr>
                        <a:t> (TRO)</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i="0" dirty="0">
                        <a:solidFill>
                          <a:schemeClr val="tx2"/>
                        </a:solidFill>
                        <a:latin typeface="Century Gothic" panose="020B0502020202020204" pitchFamily="34" charset="0"/>
                      </a:endParaRPr>
                    </a:p>
                  </a:txBody>
                  <a:tcPr marL="9000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73 % (IC95%, 65-80) </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2"/>
                          </a:solidFill>
                          <a:latin typeface="Century Gothic" panose="020B0502020202020204" pitchFamily="34" charset="0"/>
                          <a:ea typeface="+mn-ea"/>
                          <a:cs typeface="Arial" panose="020B0604020202020204" pitchFamily="34" charset="0"/>
                        </a:rPr>
                        <a:t>47 % (IC95%, 39-56)</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865817524"/>
                  </a:ext>
                </a:extLst>
              </a:tr>
              <a:tr h="197187">
                <a:tc>
                  <a:txBody>
                    <a:bodyPr/>
                    <a:lstStyle/>
                    <a:p>
                      <a:pPr marL="142875" indent="0">
                        <a:lnSpc>
                          <a:spcPct val="100000"/>
                        </a:lnSpc>
                        <a:tabLst/>
                      </a:pPr>
                      <a:endParaRPr lang="da-DK" sz="9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dirty="0">
                          <a:solidFill>
                            <a:schemeClr val="tx2"/>
                          </a:solidFill>
                          <a:latin typeface="Century Gothic" panose="020B0502020202020204" pitchFamily="34" charset="0"/>
                        </a:rPr>
                        <a:t>Odds ratio</a:t>
                      </a:r>
                    </a:p>
                  </a:txBody>
                  <a:tcPr marL="9000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3,0 (IC95%, 1,8-4,8) : </a:t>
                      </a:r>
                      <a:r>
                        <a:rPr lang="fr-FR" sz="900" b="0" i="1" kern="1200" dirty="0">
                          <a:solidFill>
                            <a:schemeClr val="tx2"/>
                          </a:solidFill>
                          <a:latin typeface="Century Gothic" panose="020B0502020202020204" pitchFamily="34" charset="0"/>
                          <a:ea typeface="+mn-ea"/>
                          <a:cs typeface="Arial" panose="020B0604020202020204" pitchFamily="34" charset="0"/>
                        </a:rPr>
                        <a:t>p</a:t>
                      </a:r>
                      <a:r>
                        <a:rPr lang="fr-FR" sz="900" b="0" i="0" kern="1200" dirty="0">
                          <a:solidFill>
                            <a:schemeClr val="tx2"/>
                          </a:solidFill>
                          <a:latin typeface="Century Gothic" panose="020B0502020202020204" pitchFamily="34" charset="0"/>
                          <a:ea typeface="+mn-ea"/>
                          <a:cs typeface="Arial" panose="020B0604020202020204" pitchFamily="34" charset="0"/>
                        </a:rPr>
                        <a:t> &lt; 0,0001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indent="0" algn="ctr" defTabSz="609585" rtl="0" eaLnBrk="1" latinLnBrk="0" hangingPunct="1">
                        <a:lnSpc>
                          <a:spcPts val="1120"/>
                        </a:lnSpc>
                        <a:spcBef>
                          <a:spcPts val="0"/>
                        </a:spcBef>
                        <a:tabLst>
                          <a:tab pos="452438" algn="l"/>
                          <a:tab pos="722313" algn="l"/>
                        </a:tabLst>
                      </a:pPr>
                      <a:endParaRPr lang="fr-FR" sz="1000" b="1" i="0" kern="1200" dirty="0">
                        <a:solidFill>
                          <a:schemeClr val="accent3"/>
                        </a:solidFill>
                        <a:latin typeface="Century Gothic" panose="020B0502020202020204" pitchFamily="34" charset="0"/>
                        <a:ea typeface="+mn-ea"/>
                        <a:cs typeface="Arial" panose="020B0604020202020204" pitchFamily="34" charset="0"/>
                      </a:endParaRP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209130842"/>
                  </a:ext>
                </a:extLst>
              </a:tr>
              <a:tr h="68808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da-DK" sz="900" b="1" i="0" dirty="0" err="1">
                          <a:solidFill>
                            <a:schemeClr val="tx2"/>
                          </a:solidFill>
                          <a:latin typeface="Century Gothic" panose="020B0502020202020204" pitchFamily="34" charset="0"/>
                        </a:rPr>
                        <a:t>Meilleure</a:t>
                      </a:r>
                      <a:r>
                        <a:rPr lang="da-DK" sz="900" b="1" i="0" dirty="0">
                          <a:solidFill>
                            <a:schemeClr val="tx2"/>
                          </a:solidFill>
                          <a:latin typeface="Century Gothic" panose="020B0502020202020204" pitchFamily="34" charset="0"/>
                        </a:rPr>
                        <a:t> </a:t>
                      </a:r>
                      <a:r>
                        <a:rPr lang="da-DK" sz="900" b="1" i="0" dirty="0" err="1">
                          <a:solidFill>
                            <a:schemeClr val="tx2"/>
                          </a:solidFill>
                          <a:latin typeface="Century Gothic" panose="020B0502020202020204" pitchFamily="34" charset="0"/>
                        </a:rPr>
                        <a:t>réponse</a:t>
                      </a:r>
                      <a:r>
                        <a:rPr lang="da-DK" sz="900" b="1" i="0" dirty="0">
                          <a:solidFill>
                            <a:schemeClr val="tx2"/>
                          </a:solidFill>
                          <a:latin typeface="Century Gothic" panose="020B0502020202020204" pitchFamily="34" charset="0"/>
                        </a:rPr>
                        <a:t>, n (%)</a:t>
                      </a: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tabLst/>
                      </a:pPr>
                      <a:r>
                        <a:rPr lang="da-DK" sz="900" b="0" i="0" dirty="0" err="1">
                          <a:solidFill>
                            <a:schemeClr val="tx2"/>
                          </a:solidFill>
                          <a:latin typeface="Century Gothic" panose="020B0502020202020204" pitchFamily="34" charset="0"/>
                        </a:rPr>
                        <a:t>Réponse</a:t>
                      </a:r>
                      <a:r>
                        <a:rPr lang="da-DK" sz="900" b="0" i="0" dirty="0">
                          <a:solidFill>
                            <a:schemeClr val="tx2"/>
                          </a:solidFill>
                          <a:latin typeface="Century Gothic" panose="020B0502020202020204" pitchFamily="34" charset="0"/>
                        </a:rPr>
                        <a:t> </a:t>
                      </a:r>
                      <a:r>
                        <a:rPr lang="da-DK" sz="900" b="0" i="0" dirty="0" err="1">
                          <a:solidFill>
                            <a:schemeClr val="tx2"/>
                          </a:solidFill>
                          <a:latin typeface="Century Gothic" panose="020B0502020202020204" pitchFamily="34" charset="0"/>
                        </a:rPr>
                        <a:t>complète</a:t>
                      </a:r>
                      <a:endParaRPr lang="da-DK" sz="900" b="0" i="0" dirty="0">
                        <a:solidFill>
                          <a:schemeClr val="tx2"/>
                        </a:solidFill>
                        <a:latin typeface="Century Gothic" panose="020B0502020202020204" pitchFamily="34" charset="0"/>
                      </a:endParaRPr>
                    </a:p>
                    <a:p>
                      <a:pPr marL="0" indent="0">
                        <a:lnSpc>
                          <a:spcPct val="100000"/>
                        </a:lnSpc>
                        <a:tabLst/>
                      </a:pPr>
                      <a:r>
                        <a:rPr lang="da-DK" sz="900" b="0" i="0" dirty="0" err="1">
                          <a:solidFill>
                            <a:schemeClr val="tx2"/>
                          </a:solidFill>
                          <a:latin typeface="Century Gothic" panose="020B0502020202020204" pitchFamily="34" charset="0"/>
                        </a:rPr>
                        <a:t>Réponse</a:t>
                      </a:r>
                      <a:r>
                        <a:rPr lang="da-DK" sz="900" b="0" i="0" dirty="0">
                          <a:solidFill>
                            <a:schemeClr val="tx2"/>
                          </a:solidFill>
                          <a:latin typeface="Century Gothic" panose="020B0502020202020204" pitchFamily="34" charset="0"/>
                        </a:rPr>
                        <a:t> partielle</a:t>
                      </a:r>
                    </a:p>
                    <a:p>
                      <a:pPr marL="0" indent="0">
                        <a:lnSpc>
                          <a:spcPct val="100000"/>
                        </a:lnSpc>
                        <a:tabLst/>
                      </a:pPr>
                      <a:r>
                        <a:rPr lang="da-DK" sz="900" b="0" i="0" dirty="0" err="1">
                          <a:solidFill>
                            <a:schemeClr val="tx2"/>
                          </a:solidFill>
                          <a:latin typeface="Century Gothic" panose="020B0502020202020204" pitchFamily="34" charset="0"/>
                        </a:rPr>
                        <a:t>Maladie</a:t>
                      </a:r>
                      <a:r>
                        <a:rPr lang="da-DK" sz="900" b="0" i="0" dirty="0">
                          <a:solidFill>
                            <a:schemeClr val="tx2"/>
                          </a:solidFill>
                          <a:latin typeface="Century Gothic" panose="020B0502020202020204" pitchFamily="34" charset="0"/>
                        </a:rPr>
                        <a:t> stable</a:t>
                      </a:r>
                    </a:p>
                    <a:p>
                      <a:pPr marL="0" indent="0">
                        <a:lnSpc>
                          <a:spcPct val="100000"/>
                        </a:lnSpc>
                        <a:tabLst/>
                      </a:pPr>
                      <a:r>
                        <a:rPr lang="da-DK" sz="900" b="0" i="0" dirty="0">
                          <a:solidFill>
                            <a:schemeClr val="tx2"/>
                          </a:solidFill>
                          <a:latin typeface="Century Gothic" panose="020B0502020202020204" pitchFamily="34" charset="0"/>
                        </a:rPr>
                        <a:t>Progression</a:t>
                      </a:r>
                    </a:p>
                    <a:p>
                      <a:pPr marL="0" indent="0">
                        <a:lnSpc>
                          <a:spcPct val="100000"/>
                        </a:lnSpc>
                        <a:tabLst/>
                      </a:pPr>
                      <a:r>
                        <a:rPr lang="da-DK" sz="900" b="0" i="0" dirty="0">
                          <a:solidFill>
                            <a:schemeClr val="tx2"/>
                          </a:solidFill>
                          <a:latin typeface="Century Gothic" panose="020B0502020202020204" pitchFamily="34" charset="0"/>
                        </a:rPr>
                        <a:t>NE/</a:t>
                      </a:r>
                      <a:r>
                        <a:rPr lang="da-DK" sz="900" b="0" i="0" dirty="0" err="1">
                          <a:solidFill>
                            <a:schemeClr val="tx2"/>
                          </a:solidFill>
                          <a:latin typeface="Century Gothic" panose="020B0502020202020204" pitchFamily="34" charset="0"/>
                        </a:rPr>
                        <a:t>inconnu</a:t>
                      </a:r>
                      <a:endParaRPr lang="en-US" sz="900" b="0" i="0" dirty="0">
                        <a:solidFill>
                          <a:schemeClr val="tx2"/>
                        </a:solidFill>
                        <a:latin typeface="Century Gothic" panose="020B0502020202020204" pitchFamily="34" charset="0"/>
                      </a:endParaRPr>
                    </a:p>
                  </a:txBody>
                  <a:tcPr marL="9000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6 (4)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105 (69)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29 (19)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4 (3)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8 (5)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1 (1) </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71 (47)</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62 (41)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16 (11)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900" b="0" i="0" kern="1200" dirty="0">
                          <a:solidFill>
                            <a:schemeClr val="tx2"/>
                          </a:solidFill>
                          <a:latin typeface="Century Gothic" panose="020B0502020202020204" pitchFamily="34" charset="0"/>
                          <a:ea typeface="+mn-ea"/>
                          <a:cs typeface="Arial" panose="020B0604020202020204" pitchFamily="34" charset="0"/>
                        </a:rPr>
                        <a:t>2 (1)</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97187">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pPr>
                      <a:r>
                        <a:rPr lang="en-US" sz="900" b="1" i="0" dirty="0">
                          <a:solidFill>
                            <a:schemeClr val="tx2"/>
                          </a:solidFill>
                          <a:latin typeface="Century Gothic" panose="020B0502020202020204" pitchFamily="34" charset="0"/>
                        </a:rPr>
                        <a:t>Temps </a:t>
                      </a:r>
                      <a:r>
                        <a:rPr lang="en-US" sz="900" b="1" i="0" dirty="0" err="1">
                          <a:solidFill>
                            <a:schemeClr val="tx2"/>
                          </a:solidFill>
                          <a:latin typeface="Century Gothic" panose="020B0502020202020204" pitchFamily="34" charset="0"/>
                        </a:rPr>
                        <a:t>médian</a:t>
                      </a:r>
                      <a:r>
                        <a:rPr lang="en-US" sz="900" b="1" i="0" dirty="0">
                          <a:solidFill>
                            <a:schemeClr val="tx2"/>
                          </a:solidFill>
                          <a:latin typeface="Century Gothic" panose="020B0502020202020204" pitchFamily="34" charset="0"/>
                        </a:rPr>
                        <a:t> </a:t>
                      </a:r>
                      <a:r>
                        <a:rPr lang="en-US" sz="900" b="1" i="0" dirty="0" err="1">
                          <a:solidFill>
                            <a:schemeClr val="tx2"/>
                          </a:solidFill>
                          <a:latin typeface="Century Gothic" panose="020B0502020202020204" pitchFamily="34" charset="0"/>
                        </a:rPr>
                        <a:t>jusqu’à</a:t>
                      </a:r>
                      <a:r>
                        <a:rPr lang="en-US" sz="900" b="1" i="0" dirty="0">
                          <a:solidFill>
                            <a:schemeClr val="tx2"/>
                          </a:solidFill>
                          <a:latin typeface="Century Gothic" panose="020B0502020202020204" pitchFamily="34" charset="0"/>
                        </a:rPr>
                        <a:t> la </a:t>
                      </a:r>
                      <a:r>
                        <a:rPr lang="en-US" sz="900" b="1" i="0" dirty="0" err="1">
                          <a:solidFill>
                            <a:schemeClr val="tx2"/>
                          </a:solidFill>
                          <a:latin typeface="Century Gothic" panose="020B0502020202020204" pitchFamily="34" charset="0"/>
                        </a:rPr>
                        <a:t>réponse</a:t>
                      </a:r>
                      <a:endParaRPr lang="en-US" sz="900" b="1"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nSpc>
                          <a:spcPts val="1120"/>
                        </a:lnSpc>
                      </a:pPr>
                      <a:endParaRPr lang="en-US" sz="1100" b="1" i="0" dirty="0">
                        <a:solidFill>
                          <a:schemeClr val="tx2"/>
                        </a:solidFill>
                        <a:latin typeface="Century Gothic" panose="020B0502020202020204" pitchFamily="34" charset="0"/>
                      </a:endParaRPr>
                    </a:p>
                  </a:txBody>
                  <a:tcPr marL="81910" marR="27304"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2"/>
                          </a:solidFill>
                          <a:latin typeface="Century Gothic" panose="020B0502020202020204" pitchFamily="34" charset="0"/>
                          <a:ea typeface="+mn-ea"/>
                          <a:cs typeface="Arial" panose="020B0604020202020204" pitchFamily="34" charset="0"/>
                        </a:rPr>
                        <a:t>6,7 semaines (5,1-72,5)</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900" b="0" i="0" kern="1200" dirty="0">
                          <a:solidFill>
                            <a:schemeClr val="tx2"/>
                          </a:solidFill>
                          <a:latin typeface="Century Gothic" panose="020B0502020202020204" pitchFamily="34" charset="0"/>
                          <a:ea typeface="+mn-ea"/>
                          <a:cs typeface="Arial" panose="020B0604020202020204" pitchFamily="34" charset="0"/>
                        </a:rPr>
                        <a:t>11,4 semaines (5,1-60,2)</a:t>
                      </a: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964066121"/>
                  </a:ext>
                </a:extLst>
              </a:tr>
            </a:tbl>
          </a:graphicData>
        </a:graphic>
      </p:graphicFrame>
      <p:sp>
        <p:nvSpPr>
          <p:cNvPr id="8" name="Freeform 5">
            <a:extLst>
              <a:ext uri="{FF2B5EF4-FFF2-40B4-BE49-F238E27FC236}">
                <a16:creationId xmlns="" xmlns:a16="http://schemas.microsoft.com/office/drawing/2014/main" id="{C5371CA3-C2E3-9220-8726-8717D804E801}"/>
              </a:ext>
            </a:extLst>
          </p:cNvPr>
          <p:cNvSpPr/>
          <p:nvPr/>
        </p:nvSpPr>
        <p:spPr>
          <a:xfrm>
            <a:off x="2906974" y="5554884"/>
            <a:ext cx="7745854" cy="390351"/>
          </a:xfrm>
          <a:prstGeom prst="rect">
            <a:avLst/>
          </a:prstGeom>
          <a:solidFill>
            <a:srgbClr val="005087"/>
          </a:solidFill>
        </p:spPr>
        <p:txBody>
          <a:bodyPr anchor="ctr"/>
          <a:lstStyle/>
          <a:p>
            <a:pPr algn="ctr">
              <a:spcBef>
                <a:spcPts val="300"/>
              </a:spcBef>
              <a:buClr>
                <a:srgbClr val="106DAE"/>
              </a:buClr>
              <a:buSzPct val="60000"/>
            </a:pPr>
            <a:r>
              <a:rPr lang="en-US" sz="1400" b="1" dirty="0" err="1">
                <a:solidFill>
                  <a:schemeClr val="bg1"/>
                </a:solidFill>
                <a:latin typeface="Century Gothic" panose="020B0502020202020204" pitchFamily="34" charset="0"/>
                <a:cs typeface="Arial Narrow" panose="020B0604020202020204" pitchFamily="34" charset="0"/>
              </a:rPr>
              <a:t>Résultats</a:t>
            </a:r>
            <a:r>
              <a:rPr lang="en-US" sz="1400" b="1" dirty="0">
                <a:solidFill>
                  <a:schemeClr val="bg1"/>
                </a:solidFill>
                <a:latin typeface="Century Gothic" panose="020B0502020202020204" pitchFamily="34" charset="0"/>
                <a:cs typeface="Arial Narrow" panose="020B0604020202020204" pitchFamily="34" charset="0"/>
              </a:rPr>
              <a:t> </a:t>
            </a:r>
            <a:r>
              <a:rPr lang="en-US" sz="1400" b="1" dirty="0" err="1">
                <a:solidFill>
                  <a:schemeClr val="bg1"/>
                </a:solidFill>
                <a:latin typeface="Century Gothic" panose="020B0502020202020204" pitchFamily="34" charset="0"/>
                <a:cs typeface="Arial Narrow" panose="020B0604020202020204" pitchFamily="34" charset="0"/>
              </a:rPr>
              <a:t>cohérents</a:t>
            </a:r>
            <a:r>
              <a:rPr lang="en-US" sz="1400" b="1" dirty="0">
                <a:solidFill>
                  <a:schemeClr val="bg1"/>
                </a:solidFill>
                <a:latin typeface="Century Gothic" panose="020B0502020202020204" pitchFamily="34" charset="0"/>
                <a:cs typeface="Arial Narrow" panose="020B0604020202020204" pitchFamily="34" charset="0"/>
              </a:rPr>
              <a:t> </a:t>
            </a:r>
            <a:r>
              <a:rPr lang="en-US" sz="1400" b="1" dirty="0" err="1">
                <a:solidFill>
                  <a:schemeClr val="bg1"/>
                </a:solidFill>
                <a:latin typeface="Century Gothic" panose="020B0502020202020204" pitchFamily="34" charset="0"/>
                <a:cs typeface="Arial Narrow" panose="020B0604020202020204" pitchFamily="34" charset="0"/>
              </a:rPr>
              <a:t>selon</a:t>
            </a:r>
            <a:r>
              <a:rPr lang="en-US" sz="1400" b="1" dirty="0">
                <a:solidFill>
                  <a:schemeClr val="bg1"/>
                </a:solidFill>
                <a:latin typeface="Century Gothic" panose="020B0502020202020204" pitchFamily="34" charset="0"/>
                <a:cs typeface="Arial Narrow" panose="020B0604020202020204" pitchFamily="34" charset="0"/>
              </a:rPr>
              <a:t> les </a:t>
            </a:r>
            <a:r>
              <a:rPr lang="en-US" sz="1400" b="1" dirty="0" err="1">
                <a:solidFill>
                  <a:schemeClr val="bg1"/>
                </a:solidFill>
                <a:latin typeface="Century Gothic" panose="020B0502020202020204" pitchFamily="34" charset="0"/>
                <a:cs typeface="Arial Narrow" panose="020B0604020202020204" pitchFamily="34" charset="0"/>
              </a:rPr>
              <a:t>investigateurs</a:t>
            </a:r>
            <a:r>
              <a:rPr lang="en-US" sz="1400" b="1" dirty="0">
                <a:solidFill>
                  <a:schemeClr val="bg1"/>
                </a:solidFill>
                <a:latin typeface="Century Gothic" panose="020B0502020202020204" pitchFamily="34" charset="0"/>
                <a:cs typeface="Arial Narrow" panose="020B0604020202020204" pitchFamily="34" charset="0"/>
              </a:rPr>
              <a:t>: TRO de 66% vs 43% (OR, 2.6; P&lt;0.0001)</a:t>
            </a:r>
          </a:p>
        </p:txBody>
      </p:sp>
      <p:sp>
        <p:nvSpPr>
          <p:cNvPr id="12" name="ZoneTexte 11">
            <a:extLst>
              <a:ext uri="{FF2B5EF4-FFF2-40B4-BE49-F238E27FC236}">
                <a16:creationId xmlns="" xmlns:a16="http://schemas.microsoft.com/office/drawing/2014/main" id="{0D8EB0DF-26AE-AA14-8883-EE049EE99F4E}"/>
              </a:ext>
            </a:extLst>
          </p:cNvPr>
          <p:cNvSpPr txBox="1"/>
          <p:nvPr/>
        </p:nvSpPr>
        <p:spPr>
          <a:xfrm rot="16200000">
            <a:off x="988198" y="2125557"/>
            <a:ext cx="1514600"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Best % change from baseline in SoD of target lesions</a:t>
            </a:r>
            <a:endParaRPr kumimoji="0" lang="fr-FR" sz="800" b="0" i="0" u="none" strike="noStrike" kern="0" cap="none" spc="0" normalizeH="0" baseline="0" noProof="0" dirty="0">
              <a:ln>
                <a:noFill/>
              </a:ln>
              <a:solidFill>
                <a:srgbClr val="FFFFFF">
                  <a:lumMod val="50000"/>
                </a:srgbClr>
              </a:solidFill>
              <a:effectLst/>
              <a:uLnTx/>
              <a:uFillTx/>
              <a:latin typeface="Arial"/>
            </a:endParaRPr>
          </a:p>
        </p:txBody>
      </p:sp>
      <p:sp>
        <p:nvSpPr>
          <p:cNvPr id="15" name="Rectangle à coins arrondis 10">
            <a:extLst>
              <a:ext uri="{FF2B5EF4-FFF2-40B4-BE49-F238E27FC236}">
                <a16:creationId xmlns="" xmlns:a16="http://schemas.microsoft.com/office/drawing/2014/main" id="{ECF5D20A-F86F-B17B-8136-7941E06CEF77}"/>
              </a:ext>
            </a:extLst>
          </p:cNvPr>
          <p:cNvSpPr/>
          <p:nvPr/>
        </p:nvSpPr>
        <p:spPr>
          <a:xfrm>
            <a:off x="1472578" y="1287835"/>
            <a:ext cx="4839990" cy="208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16" name="ZoneTexte 15">
            <a:extLst>
              <a:ext uri="{FF2B5EF4-FFF2-40B4-BE49-F238E27FC236}">
                <a16:creationId xmlns="" xmlns:a16="http://schemas.microsoft.com/office/drawing/2014/main" id="{83764FF3-10B3-4284-B040-EF92F03D3D72}"/>
              </a:ext>
            </a:extLst>
          </p:cNvPr>
          <p:cNvSpPr txBox="1"/>
          <p:nvPr/>
        </p:nvSpPr>
        <p:spPr>
          <a:xfrm>
            <a:off x="1609665" y="1158928"/>
            <a:ext cx="2088000" cy="246221"/>
          </a:xfrm>
          <a:prstGeom prst="rect">
            <a:avLst/>
          </a:prstGeom>
          <a:solidFill>
            <a:srgbClr val="FFFFFF"/>
          </a:solidFill>
          <a:ln>
            <a:noFill/>
          </a:ln>
        </p:spPr>
        <p:txBody>
          <a:bodyPr wrap="square" rtlCol="0" anchor="t">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000" b="1" dirty="0" err="1">
                <a:solidFill>
                  <a:srgbClr val="737078"/>
                </a:solidFill>
                <a:latin typeface="+mj-lt"/>
                <a:cs typeface="Arial Narrow" panose="020B0604020202020204" pitchFamily="34" charset="0"/>
              </a:rPr>
              <a:t>Amivantamab+chimiothérapie</a:t>
            </a:r>
            <a:endParaRPr lang="fr-FR" sz="1000" b="1" dirty="0">
              <a:solidFill>
                <a:srgbClr val="737078"/>
              </a:solidFill>
              <a:latin typeface="+mj-lt"/>
              <a:cs typeface="Arial Narrow" panose="020B0604020202020204" pitchFamily="34" charset="0"/>
            </a:endParaRPr>
          </a:p>
        </p:txBody>
      </p:sp>
      <p:grpSp>
        <p:nvGrpSpPr>
          <p:cNvPr id="34" name="Groupe 33">
            <a:extLst>
              <a:ext uri="{FF2B5EF4-FFF2-40B4-BE49-F238E27FC236}">
                <a16:creationId xmlns="" xmlns:a16="http://schemas.microsoft.com/office/drawing/2014/main" id="{F44022EF-5982-888E-D697-4A86EA0A2211}"/>
              </a:ext>
            </a:extLst>
          </p:cNvPr>
          <p:cNvGrpSpPr/>
          <p:nvPr/>
        </p:nvGrpSpPr>
        <p:grpSpPr>
          <a:xfrm>
            <a:off x="1877300" y="1389658"/>
            <a:ext cx="482824" cy="1885131"/>
            <a:chOff x="1465097" y="1785789"/>
            <a:chExt cx="482824" cy="1885131"/>
          </a:xfrm>
        </p:grpSpPr>
        <p:sp>
          <p:nvSpPr>
            <p:cNvPr id="13" name="ZoneTexte 12">
              <a:extLst>
                <a:ext uri="{FF2B5EF4-FFF2-40B4-BE49-F238E27FC236}">
                  <a16:creationId xmlns="" xmlns:a16="http://schemas.microsoft.com/office/drawing/2014/main" id="{09C2F715-6201-E9FB-02BA-D46E02583345}"/>
                </a:ext>
              </a:extLst>
            </p:cNvPr>
            <p:cNvSpPr txBox="1"/>
            <p:nvPr/>
          </p:nvSpPr>
          <p:spPr>
            <a:xfrm>
              <a:off x="1465097" y="1785789"/>
              <a:ext cx="482824" cy="1885131"/>
            </a:xfrm>
            <a:prstGeom prst="rect">
              <a:avLst/>
            </a:prstGeom>
            <a:noFill/>
          </p:spPr>
          <p:txBody>
            <a:bodyPr wrap="square">
              <a:spAutoFit/>
            </a:bodyPr>
            <a:lstStyle/>
            <a:p>
              <a:pPr marL="0" marR="0" lvl="0" indent="0" algn="r" defTabSz="914400" eaLnBrk="1" fontAlgn="auto" latinLnBrk="0" hangingPunct="1">
                <a:lnSpc>
                  <a:spcPct val="100000"/>
                </a:lnSpc>
                <a:spcBef>
                  <a:spcPts val="900"/>
                </a:spcBef>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20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-20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-40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-60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-80 –</a:t>
              </a:r>
            </a:p>
            <a:p>
              <a:pPr algn="r">
                <a:spcBef>
                  <a:spcPts val="900"/>
                </a:spcBef>
                <a:defRPr/>
              </a:pPr>
              <a:r>
                <a:rPr lang="da-DK" sz="800" kern="0" dirty="0">
                  <a:solidFill>
                    <a:srgbClr val="FFFFFF">
                      <a:lumMod val="50000"/>
                    </a:srgbClr>
                  </a:solidFill>
                  <a:latin typeface="Arial"/>
                </a:rPr>
                <a:t>-100 –</a:t>
              </a:r>
            </a:p>
          </p:txBody>
        </p:sp>
        <p:cxnSp>
          <p:nvCxnSpPr>
            <p:cNvPr id="17" name="Connecteur droit 16">
              <a:extLst>
                <a:ext uri="{FF2B5EF4-FFF2-40B4-BE49-F238E27FC236}">
                  <a16:creationId xmlns="" xmlns:a16="http://schemas.microsoft.com/office/drawing/2014/main" id="{809782A3-CF1E-7E6B-E265-649F858AB499}"/>
                </a:ext>
              </a:extLst>
            </p:cNvPr>
            <p:cNvCxnSpPr>
              <a:cxnSpLocks/>
            </p:cNvCxnSpPr>
            <p:nvPr/>
          </p:nvCxnSpPr>
          <p:spPr>
            <a:xfrm>
              <a:off x="1854600" y="1901603"/>
              <a:ext cx="0" cy="1656000"/>
            </a:xfrm>
            <a:prstGeom prst="line">
              <a:avLst/>
            </a:prstGeom>
            <a:noFill/>
            <a:ln w="9525" cap="flat" cmpd="sng" algn="ctr">
              <a:solidFill>
                <a:srgbClr val="FFFFFF">
                  <a:lumMod val="50000"/>
                </a:srgbClr>
              </a:solidFill>
              <a:prstDash val="solid"/>
              <a:miter lim="800000"/>
            </a:ln>
            <a:effectLst/>
          </p:spPr>
        </p:cxnSp>
      </p:grpSp>
      <p:sp>
        <p:nvSpPr>
          <p:cNvPr id="35" name="Rectangle 34">
            <a:extLst>
              <a:ext uri="{FF2B5EF4-FFF2-40B4-BE49-F238E27FC236}">
                <a16:creationId xmlns="" xmlns:a16="http://schemas.microsoft.com/office/drawing/2014/main" id="{CAE156C6-A07C-7B40-5572-32264A98D1D2}"/>
              </a:ext>
            </a:extLst>
          </p:cNvPr>
          <p:cNvSpPr/>
          <p:nvPr/>
        </p:nvSpPr>
        <p:spPr>
          <a:xfrm>
            <a:off x="2360124" y="2527665"/>
            <a:ext cx="1103847" cy="7029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a:extLst>
              <a:ext uri="{FF2B5EF4-FFF2-40B4-BE49-F238E27FC236}">
                <a16:creationId xmlns="" xmlns:a16="http://schemas.microsoft.com/office/drawing/2014/main" id="{C6775326-E7E5-9DAB-9ECC-8219175AFA05}"/>
              </a:ext>
            </a:extLst>
          </p:cNvPr>
          <p:cNvGrpSpPr/>
          <p:nvPr/>
        </p:nvGrpSpPr>
        <p:grpSpPr>
          <a:xfrm>
            <a:off x="2471466" y="2487433"/>
            <a:ext cx="72000" cy="681600"/>
            <a:chOff x="1393097" y="4841439"/>
            <a:chExt cx="72000" cy="681600"/>
          </a:xfrm>
        </p:grpSpPr>
        <p:sp>
          <p:nvSpPr>
            <p:cNvPr id="26" name="Rectangle 25">
              <a:extLst>
                <a:ext uri="{FF2B5EF4-FFF2-40B4-BE49-F238E27FC236}">
                  <a16:creationId xmlns="" xmlns:a16="http://schemas.microsoft.com/office/drawing/2014/main" id="{A2F77623-FF3D-ACE8-6DAC-135CA78999F9}"/>
                </a:ext>
              </a:extLst>
            </p:cNvPr>
            <p:cNvSpPr/>
            <p:nvPr/>
          </p:nvSpPr>
          <p:spPr>
            <a:xfrm>
              <a:off x="1393097" y="4841439"/>
              <a:ext cx="72000" cy="72000"/>
            </a:xfrm>
            <a:prstGeom prst="rect">
              <a:avLst/>
            </a:prstGeom>
            <a:solidFill>
              <a:srgbClr val="3F4A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CR</a:t>
              </a:r>
            </a:p>
          </p:txBody>
        </p:sp>
        <p:sp>
          <p:nvSpPr>
            <p:cNvPr id="28" name="Rectangle 27">
              <a:extLst>
                <a:ext uri="{FF2B5EF4-FFF2-40B4-BE49-F238E27FC236}">
                  <a16:creationId xmlns="" xmlns:a16="http://schemas.microsoft.com/office/drawing/2014/main" id="{ADF6667F-8E79-8DBB-4F69-6E25757EFB15}"/>
                </a:ext>
              </a:extLst>
            </p:cNvPr>
            <p:cNvSpPr/>
            <p:nvPr/>
          </p:nvSpPr>
          <p:spPr>
            <a:xfrm>
              <a:off x="1393097" y="4993839"/>
              <a:ext cx="72000" cy="72000"/>
            </a:xfrm>
            <a:prstGeom prst="rect">
              <a:avLst/>
            </a:prstGeom>
            <a:solidFill>
              <a:srgbClr val="84AB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PR</a:t>
              </a:r>
            </a:p>
          </p:txBody>
        </p:sp>
        <p:sp>
          <p:nvSpPr>
            <p:cNvPr id="29" name="Rectangle 28">
              <a:extLst>
                <a:ext uri="{FF2B5EF4-FFF2-40B4-BE49-F238E27FC236}">
                  <a16:creationId xmlns="" xmlns:a16="http://schemas.microsoft.com/office/drawing/2014/main" id="{6FEF5BB4-CF2B-835F-7806-A89499E19B96}"/>
                </a:ext>
              </a:extLst>
            </p:cNvPr>
            <p:cNvSpPr/>
            <p:nvPr/>
          </p:nvSpPr>
          <p:spPr>
            <a:xfrm>
              <a:off x="1393097" y="5146239"/>
              <a:ext cx="72000" cy="72000"/>
            </a:xfrm>
            <a:prstGeom prst="rect">
              <a:avLst/>
            </a:prstGeom>
            <a:solidFill>
              <a:srgbClr val="F9CF9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SD</a:t>
              </a:r>
            </a:p>
          </p:txBody>
        </p:sp>
        <p:sp>
          <p:nvSpPr>
            <p:cNvPr id="30" name="Rectangle 29">
              <a:extLst>
                <a:ext uri="{FF2B5EF4-FFF2-40B4-BE49-F238E27FC236}">
                  <a16:creationId xmlns="" xmlns:a16="http://schemas.microsoft.com/office/drawing/2014/main" id="{9BC5709B-D9EA-5A78-A06B-BCF3D0E597E5}"/>
                </a:ext>
              </a:extLst>
            </p:cNvPr>
            <p:cNvSpPr/>
            <p:nvPr/>
          </p:nvSpPr>
          <p:spPr>
            <a:xfrm>
              <a:off x="1393097" y="5298639"/>
              <a:ext cx="72000" cy="72000"/>
            </a:xfrm>
            <a:prstGeom prst="rect">
              <a:avLst/>
            </a:prstGeom>
            <a:solidFill>
              <a:srgbClr val="F8AAD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PD</a:t>
              </a:r>
            </a:p>
          </p:txBody>
        </p:sp>
        <p:sp>
          <p:nvSpPr>
            <p:cNvPr id="31" name="Rectangle 30">
              <a:extLst>
                <a:ext uri="{FF2B5EF4-FFF2-40B4-BE49-F238E27FC236}">
                  <a16:creationId xmlns="" xmlns:a16="http://schemas.microsoft.com/office/drawing/2014/main" id="{D74A72C3-C2C5-8881-48A6-91CFEB637E24}"/>
                </a:ext>
              </a:extLst>
            </p:cNvPr>
            <p:cNvSpPr/>
            <p:nvPr/>
          </p:nvSpPr>
          <p:spPr>
            <a:xfrm>
              <a:off x="1393097" y="5451039"/>
              <a:ext cx="72000" cy="72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NE/Inconnu</a:t>
              </a:r>
            </a:p>
          </p:txBody>
        </p:sp>
      </p:grpSp>
      <p:pic>
        <p:nvPicPr>
          <p:cNvPr id="50" name="Image 49">
            <a:extLst>
              <a:ext uri="{FF2B5EF4-FFF2-40B4-BE49-F238E27FC236}">
                <a16:creationId xmlns="" xmlns:a16="http://schemas.microsoft.com/office/drawing/2014/main" id="{BF3E3437-AF8A-9866-F043-5E3D3165CCE7}"/>
              </a:ext>
            </a:extLst>
          </p:cNvPr>
          <p:cNvPicPr>
            <a:picLocks/>
          </p:cNvPicPr>
          <p:nvPr/>
        </p:nvPicPr>
        <p:blipFill rotWithShape="1">
          <a:blip r:embed="rId2"/>
          <a:srcRect l="59214" t="14685" r="1951" b="47099"/>
          <a:stretch/>
        </p:blipFill>
        <p:spPr>
          <a:xfrm>
            <a:off x="7593715" y="1495158"/>
            <a:ext cx="3946528" cy="1739197"/>
          </a:xfrm>
          <a:prstGeom prst="rect">
            <a:avLst/>
          </a:prstGeom>
        </p:spPr>
      </p:pic>
      <p:sp>
        <p:nvSpPr>
          <p:cNvPr id="51" name="ZoneTexte 50">
            <a:extLst>
              <a:ext uri="{FF2B5EF4-FFF2-40B4-BE49-F238E27FC236}">
                <a16:creationId xmlns="" xmlns:a16="http://schemas.microsoft.com/office/drawing/2014/main" id="{55DAE735-BFF8-0740-08A5-1306E2BCAEFC}"/>
              </a:ext>
            </a:extLst>
          </p:cNvPr>
          <p:cNvSpPr txBox="1"/>
          <p:nvPr/>
        </p:nvSpPr>
        <p:spPr>
          <a:xfrm rot="16200000">
            <a:off x="6315110" y="2125557"/>
            <a:ext cx="1514600"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Best % change from baseline in SoD of target lesions</a:t>
            </a:r>
            <a:endParaRPr kumimoji="0" lang="fr-FR" sz="800" b="0" i="0" u="none" strike="noStrike" kern="0" cap="none" spc="0" normalizeH="0" baseline="0" noProof="0" dirty="0">
              <a:ln>
                <a:noFill/>
              </a:ln>
              <a:solidFill>
                <a:srgbClr val="FFFFFF">
                  <a:lumMod val="50000"/>
                </a:srgbClr>
              </a:solidFill>
              <a:effectLst/>
              <a:uLnTx/>
              <a:uFillTx/>
              <a:latin typeface="Arial"/>
            </a:endParaRPr>
          </a:p>
        </p:txBody>
      </p:sp>
      <p:sp>
        <p:nvSpPr>
          <p:cNvPr id="52" name="Rectangle à coins arrondis 10">
            <a:extLst>
              <a:ext uri="{FF2B5EF4-FFF2-40B4-BE49-F238E27FC236}">
                <a16:creationId xmlns="" xmlns:a16="http://schemas.microsoft.com/office/drawing/2014/main" id="{F7929868-D387-B5C7-7E87-EE4C13331D1C}"/>
              </a:ext>
            </a:extLst>
          </p:cNvPr>
          <p:cNvSpPr/>
          <p:nvPr/>
        </p:nvSpPr>
        <p:spPr>
          <a:xfrm>
            <a:off x="6799490" y="1287835"/>
            <a:ext cx="4839990" cy="2088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53" name="ZoneTexte 52">
            <a:extLst>
              <a:ext uri="{FF2B5EF4-FFF2-40B4-BE49-F238E27FC236}">
                <a16:creationId xmlns="" xmlns:a16="http://schemas.microsoft.com/office/drawing/2014/main" id="{0B4EAC03-6129-9DCE-A598-6662E024D9FE}"/>
              </a:ext>
            </a:extLst>
          </p:cNvPr>
          <p:cNvSpPr txBox="1"/>
          <p:nvPr/>
        </p:nvSpPr>
        <p:spPr>
          <a:xfrm>
            <a:off x="6936577" y="1158928"/>
            <a:ext cx="1152000" cy="246221"/>
          </a:xfrm>
          <a:prstGeom prst="rect">
            <a:avLst/>
          </a:prstGeom>
          <a:solidFill>
            <a:srgbClr val="FFFFFF"/>
          </a:solidFill>
          <a:ln>
            <a:noFill/>
          </a:ln>
        </p:spPr>
        <p:txBody>
          <a:bodyPr wrap="square" rtlCol="0" anchor="t">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000" b="1" dirty="0" err="1">
                <a:solidFill>
                  <a:srgbClr val="737078"/>
                </a:solidFill>
                <a:latin typeface="+mj-lt"/>
                <a:cs typeface="Arial Narrow" panose="020B0604020202020204" pitchFamily="34" charset="0"/>
              </a:rPr>
              <a:t>Chimiothérapie</a:t>
            </a:r>
            <a:endParaRPr lang="fr-FR" sz="1000" b="1" dirty="0">
              <a:solidFill>
                <a:srgbClr val="737078"/>
              </a:solidFill>
              <a:latin typeface="+mj-lt"/>
              <a:cs typeface="Arial Narrow" panose="020B0604020202020204" pitchFamily="34" charset="0"/>
            </a:endParaRPr>
          </a:p>
        </p:txBody>
      </p:sp>
      <p:grpSp>
        <p:nvGrpSpPr>
          <p:cNvPr id="54" name="Groupe 53">
            <a:extLst>
              <a:ext uri="{FF2B5EF4-FFF2-40B4-BE49-F238E27FC236}">
                <a16:creationId xmlns="" xmlns:a16="http://schemas.microsoft.com/office/drawing/2014/main" id="{5D2BBE79-3293-3BF3-FC3F-7C2892C85864}"/>
              </a:ext>
            </a:extLst>
          </p:cNvPr>
          <p:cNvGrpSpPr/>
          <p:nvPr/>
        </p:nvGrpSpPr>
        <p:grpSpPr>
          <a:xfrm>
            <a:off x="7204212" y="1389658"/>
            <a:ext cx="482824" cy="1885131"/>
            <a:chOff x="1465097" y="1785789"/>
            <a:chExt cx="482824" cy="1885131"/>
          </a:xfrm>
        </p:grpSpPr>
        <p:sp>
          <p:nvSpPr>
            <p:cNvPr id="55" name="ZoneTexte 54">
              <a:extLst>
                <a:ext uri="{FF2B5EF4-FFF2-40B4-BE49-F238E27FC236}">
                  <a16:creationId xmlns="" xmlns:a16="http://schemas.microsoft.com/office/drawing/2014/main" id="{5B1D27FA-35D4-60A1-5665-94BB3F2F10C3}"/>
                </a:ext>
              </a:extLst>
            </p:cNvPr>
            <p:cNvSpPr txBox="1"/>
            <p:nvPr/>
          </p:nvSpPr>
          <p:spPr>
            <a:xfrm>
              <a:off x="1465097" y="1785789"/>
              <a:ext cx="482824" cy="1885131"/>
            </a:xfrm>
            <a:prstGeom prst="rect">
              <a:avLst/>
            </a:prstGeom>
            <a:noFill/>
          </p:spPr>
          <p:txBody>
            <a:bodyPr wrap="square">
              <a:spAutoFit/>
            </a:bodyPr>
            <a:lstStyle/>
            <a:p>
              <a:pPr marL="0" marR="0" lvl="0" indent="0" algn="r" defTabSz="914400" eaLnBrk="1" fontAlgn="auto" latinLnBrk="0" hangingPunct="1">
                <a:lnSpc>
                  <a:spcPct val="100000"/>
                </a:lnSpc>
                <a:spcBef>
                  <a:spcPts val="900"/>
                </a:spcBef>
                <a:buClrTx/>
                <a:buSzTx/>
                <a:buFontTx/>
                <a:buNone/>
                <a:tabLst/>
                <a:defRPr/>
              </a:pPr>
              <a:r>
                <a:rPr kumimoji="0" lang="da-DK" sz="8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20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-20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-40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-60 –</a:t>
              </a:r>
            </a:p>
            <a:p>
              <a:pPr marL="0" marR="0" lvl="0" indent="0" algn="r" defTabSz="914400" eaLnBrk="1" fontAlgn="auto" latinLnBrk="0" hangingPunct="1">
                <a:lnSpc>
                  <a:spcPct val="100000"/>
                </a:lnSpc>
                <a:spcBef>
                  <a:spcPts val="900"/>
                </a:spcBef>
                <a:buClrTx/>
                <a:buSzTx/>
                <a:buFontTx/>
                <a:buNone/>
                <a:tabLst/>
                <a:defRPr/>
              </a:pPr>
              <a:r>
                <a:rPr lang="da-DK" sz="800" kern="0" dirty="0">
                  <a:solidFill>
                    <a:srgbClr val="FFFFFF">
                      <a:lumMod val="50000"/>
                    </a:srgbClr>
                  </a:solidFill>
                  <a:latin typeface="Arial"/>
                </a:rPr>
                <a:t>-80 –</a:t>
              </a:r>
            </a:p>
            <a:p>
              <a:pPr algn="r">
                <a:spcBef>
                  <a:spcPts val="900"/>
                </a:spcBef>
                <a:defRPr/>
              </a:pPr>
              <a:r>
                <a:rPr lang="da-DK" sz="800" kern="0" dirty="0">
                  <a:solidFill>
                    <a:srgbClr val="FFFFFF">
                      <a:lumMod val="50000"/>
                    </a:srgbClr>
                  </a:solidFill>
                  <a:latin typeface="Arial"/>
                </a:rPr>
                <a:t>-100 –</a:t>
              </a:r>
            </a:p>
          </p:txBody>
        </p:sp>
        <p:cxnSp>
          <p:nvCxnSpPr>
            <p:cNvPr id="56" name="Connecteur droit 55">
              <a:extLst>
                <a:ext uri="{FF2B5EF4-FFF2-40B4-BE49-F238E27FC236}">
                  <a16:creationId xmlns="" xmlns:a16="http://schemas.microsoft.com/office/drawing/2014/main" id="{498D767E-907F-498E-C6D0-D2A3FFF6113D}"/>
                </a:ext>
              </a:extLst>
            </p:cNvPr>
            <p:cNvCxnSpPr>
              <a:cxnSpLocks/>
            </p:cNvCxnSpPr>
            <p:nvPr/>
          </p:nvCxnSpPr>
          <p:spPr>
            <a:xfrm>
              <a:off x="1854600" y="1901603"/>
              <a:ext cx="0" cy="1656000"/>
            </a:xfrm>
            <a:prstGeom prst="line">
              <a:avLst/>
            </a:prstGeom>
            <a:noFill/>
            <a:ln w="9525" cap="flat" cmpd="sng" algn="ctr">
              <a:solidFill>
                <a:srgbClr val="FFFFFF">
                  <a:lumMod val="50000"/>
                </a:srgbClr>
              </a:solidFill>
              <a:prstDash val="solid"/>
              <a:miter lim="800000"/>
            </a:ln>
            <a:effectLst/>
          </p:spPr>
        </p:cxnSp>
      </p:grpSp>
      <p:sp>
        <p:nvSpPr>
          <p:cNvPr id="57" name="Rectangle 56">
            <a:extLst>
              <a:ext uri="{FF2B5EF4-FFF2-40B4-BE49-F238E27FC236}">
                <a16:creationId xmlns="" xmlns:a16="http://schemas.microsoft.com/office/drawing/2014/main" id="{1171868D-C47B-5366-C49C-991667EA0C69}"/>
              </a:ext>
            </a:extLst>
          </p:cNvPr>
          <p:cNvSpPr/>
          <p:nvPr/>
        </p:nvSpPr>
        <p:spPr>
          <a:xfrm>
            <a:off x="7687036" y="2527665"/>
            <a:ext cx="1103847" cy="7029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 xmlns:a16="http://schemas.microsoft.com/office/drawing/2014/main" id="{717E9147-C346-4DAD-5CA1-E19CABDB1C22}"/>
              </a:ext>
            </a:extLst>
          </p:cNvPr>
          <p:cNvGrpSpPr/>
          <p:nvPr/>
        </p:nvGrpSpPr>
        <p:grpSpPr>
          <a:xfrm>
            <a:off x="7798378" y="2487433"/>
            <a:ext cx="72000" cy="681600"/>
            <a:chOff x="1393097" y="4841439"/>
            <a:chExt cx="72000" cy="681600"/>
          </a:xfrm>
        </p:grpSpPr>
        <p:sp>
          <p:nvSpPr>
            <p:cNvPr id="59" name="Rectangle 58">
              <a:extLst>
                <a:ext uri="{FF2B5EF4-FFF2-40B4-BE49-F238E27FC236}">
                  <a16:creationId xmlns="" xmlns:a16="http://schemas.microsoft.com/office/drawing/2014/main" id="{C176A7EC-D02E-E0B5-FFA1-19EF539DACD2}"/>
                </a:ext>
              </a:extLst>
            </p:cNvPr>
            <p:cNvSpPr/>
            <p:nvPr/>
          </p:nvSpPr>
          <p:spPr>
            <a:xfrm>
              <a:off x="1393097" y="4841439"/>
              <a:ext cx="72000" cy="72000"/>
            </a:xfrm>
            <a:prstGeom prst="rect">
              <a:avLst/>
            </a:prstGeom>
            <a:solidFill>
              <a:srgbClr val="3F4A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CR</a:t>
              </a:r>
            </a:p>
          </p:txBody>
        </p:sp>
        <p:sp>
          <p:nvSpPr>
            <p:cNvPr id="60" name="Rectangle 59">
              <a:extLst>
                <a:ext uri="{FF2B5EF4-FFF2-40B4-BE49-F238E27FC236}">
                  <a16:creationId xmlns="" xmlns:a16="http://schemas.microsoft.com/office/drawing/2014/main" id="{D1B27A8E-F453-9445-5487-4979640A7A2F}"/>
                </a:ext>
              </a:extLst>
            </p:cNvPr>
            <p:cNvSpPr/>
            <p:nvPr/>
          </p:nvSpPr>
          <p:spPr>
            <a:xfrm>
              <a:off x="1393097" y="4993839"/>
              <a:ext cx="72000" cy="72000"/>
            </a:xfrm>
            <a:prstGeom prst="rect">
              <a:avLst/>
            </a:prstGeom>
            <a:solidFill>
              <a:srgbClr val="84ABD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PR</a:t>
              </a:r>
            </a:p>
          </p:txBody>
        </p:sp>
        <p:sp>
          <p:nvSpPr>
            <p:cNvPr id="61" name="Rectangle 60">
              <a:extLst>
                <a:ext uri="{FF2B5EF4-FFF2-40B4-BE49-F238E27FC236}">
                  <a16:creationId xmlns="" xmlns:a16="http://schemas.microsoft.com/office/drawing/2014/main" id="{CCC5060E-47DE-5B2D-2DB1-C608A473ECC4}"/>
                </a:ext>
              </a:extLst>
            </p:cNvPr>
            <p:cNvSpPr/>
            <p:nvPr/>
          </p:nvSpPr>
          <p:spPr>
            <a:xfrm>
              <a:off x="1393097" y="5146239"/>
              <a:ext cx="72000" cy="72000"/>
            </a:xfrm>
            <a:prstGeom prst="rect">
              <a:avLst/>
            </a:prstGeom>
            <a:solidFill>
              <a:srgbClr val="F9CF9C"/>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SD</a:t>
              </a:r>
            </a:p>
          </p:txBody>
        </p:sp>
        <p:sp>
          <p:nvSpPr>
            <p:cNvPr id="62" name="Rectangle 61">
              <a:extLst>
                <a:ext uri="{FF2B5EF4-FFF2-40B4-BE49-F238E27FC236}">
                  <a16:creationId xmlns="" xmlns:a16="http://schemas.microsoft.com/office/drawing/2014/main" id="{368BB8C8-65C3-6805-1EC4-8D094A65095F}"/>
                </a:ext>
              </a:extLst>
            </p:cNvPr>
            <p:cNvSpPr/>
            <p:nvPr/>
          </p:nvSpPr>
          <p:spPr>
            <a:xfrm>
              <a:off x="1393097" y="5298639"/>
              <a:ext cx="72000" cy="72000"/>
            </a:xfrm>
            <a:prstGeom prst="rect">
              <a:avLst/>
            </a:prstGeom>
            <a:solidFill>
              <a:srgbClr val="F8AAD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PD</a:t>
              </a:r>
            </a:p>
          </p:txBody>
        </p:sp>
        <p:sp>
          <p:nvSpPr>
            <p:cNvPr id="63" name="Rectangle 62">
              <a:extLst>
                <a:ext uri="{FF2B5EF4-FFF2-40B4-BE49-F238E27FC236}">
                  <a16:creationId xmlns="" xmlns:a16="http://schemas.microsoft.com/office/drawing/2014/main" id="{E2C46DC3-B436-A7E0-1283-3DC2C8497D4A}"/>
                </a:ext>
              </a:extLst>
            </p:cNvPr>
            <p:cNvSpPr/>
            <p:nvPr/>
          </p:nvSpPr>
          <p:spPr>
            <a:xfrm>
              <a:off x="1393097" y="5451039"/>
              <a:ext cx="72000" cy="72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252000" rtlCol="0" anchor="ctr"/>
            <a:lstStyle/>
            <a:p>
              <a:r>
                <a:rPr lang="fr-FR" sz="800" b="1" dirty="0">
                  <a:solidFill>
                    <a:schemeClr val="tx1"/>
                  </a:solidFill>
                </a:rPr>
                <a:t>NE/Inconnu</a:t>
              </a:r>
            </a:p>
          </p:txBody>
        </p:sp>
      </p:grpSp>
    </p:spTree>
    <p:extLst>
      <p:ext uri="{BB962C8B-B14F-4D97-AF65-F5344CB8AC3E}">
        <p14:creationId xmlns:p14="http://schemas.microsoft.com/office/powerpoint/2010/main" val="2502152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Résultats sur les critères de jugement secondaires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sp>
        <p:nvSpPr>
          <p:cNvPr id="65" name="Rectangle à coins arrondis 16">
            <a:extLst>
              <a:ext uri="{FF2B5EF4-FFF2-40B4-BE49-F238E27FC236}">
                <a16:creationId xmlns="" xmlns:a16="http://schemas.microsoft.com/office/drawing/2014/main" id="{53C56EEB-2ADD-F573-A9CF-BC6905261543}"/>
              </a:ext>
            </a:extLst>
          </p:cNvPr>
          <p:cNvSpPr/>
          <p:nvPr/>
        </p:nvSpPr>
        <p:spPr>
          <a:xfrm>
            <a:off x="2157542" y="1395172"/>
            <a:ext cx="8820000" cy="3769933"/>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66" name="ZoneTexte 65">
            <a:extLst>
              <a:ext uri="{FF2B5EF4-FFF2-40B4-BE49-F238E27FC236}">
                <a16:creationId xmlns="" xmlns:a16="http://schemas.microsoft.com/office/drawing/2014/main" id="{A31A0C75-2FDC-9DD6-63CF-DE566D11B0F0}"/>
              </a:ext>
            </a:extLst>
          </p:cNvPr>
          <p:cNvSpPr txBox="1"/>
          <p:nvPr/>
        </p:nvSpPr>
        <p:spPr>
          <a:xfrm>
            <a:off x="2594312" y="1219719"/>
            <a:ext cx="4264548"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Durée de réponse (revue indépendante)</a:t>
            </a:r>
          </a:p>
        </p:txBody>
      </p:sp>
      <p:cxnSp>
        <p:nvCxnSpPr>
          <p:cNvPr id="67" name="Connecteur droit 66">
            <a:extLst>
              <a:ext uri="{FF2B5EF4-FFF2-40B4-BE49-F238E27FC236}">
                <a16:creationId xmlns="" xmlns:a16="http://schemas.microsoft.com/office/drawing/2014/main" id="{837016C3-9951-B148-6E41-18A2875DE60E}"/>
              </a:ext>
            </a:extLst>
          </p:cNvPr>
          <p:cNvCxnSpPr>
            <a:cxnSpLocks/>
          </p:cNvCxnSpPr>
          <p:nvPr/>
        </p:nvCxnSpPr>
        <p:spPr>
          <a:xfrm>
            <a:off x="3137420" y="4521819"/>
            <a:ext cx="7452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68" name="Graphique 67">
            <a:extLst>
              <a:ext uri="{FF2B5EF4-FFF2-40B4-BE49-F238E27FC236}">
                <a16:creationId xmlns="" xmlns:a16="http://schemas.microsoft.com/office/drawing/2014/main" id="{9BDF5C6E-E722-1E74-342B-307FD2FB17D8}"/>
              </a:ext>
            </a:extLst>
          </p:cNvPr>
          <p:cNvGraphicFramePr/>
          <p:nvPr/>
        </p:nvGraphicFramePr>
        <p:xfrm>
          <a:off x="2266654" y="1697670"/>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69" name="Text Box 4">
            <a:extLst>
              <a:ext uri="{FF2B5EF4-FFF2-40B4-BE49-F238E27FC236}">
                <a16:creationId xmlns="" xmlns:a16="http://schemas.microsoft.com/office/drawing/2014/main" id="{B3E218DB-1B75-0A8A-AC85-798BFED9913D}"/>
              </a:ext>
            </a:extLst>
          </p:cNvPr>
          <p:cNvSpPr txBox="1">
            <a:spLocks noChangeArrowheads="1"/>
          </p:cNvSpPr>
          <p:nvPr/>
        </p:nvSpPr>
        <p:spPr bwMode="auto">
          <a:xfrm rot="16200000">
            <a:off x="1091372" y="2776073"/>
            <a:ext cx="2792451"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Patients en </a:t>
            </a:r>
            <a:r>
              <a:rPr lang="da-DK" sz="1200" dirty="0" err="1">
                <a:solidFill>
                  <a:schemeClr val="tx1">
                    <a:lumMod val="50000"/>
                    <a:lumOff val="50000"/>
                  </a:schemeClr>
                </a:solidFill>
                <a:latin typeface="+mn-lt"/>
                <a:ea typeface="+mn-ea"/>
                <a:cs typeface="Arial"/>
              </a:rPr>
              <a:t>réponse</a:t>
            </a:r>
            <a:r>
              <a:rPr lang="da-DK" sz="1200" dirty="0">
                <a:solidFill>
                  <a:schemeClr val="tx1">
                    <a:lumMod val="50000"/>
                    <a:lumOff val="50000"/>
                  </a:schemeClr>
                </a:solidFill>
                <a:latin typeface="+mn-lt"/>
                <a:ea typeface="+mn-ea"/>
                <a:cs typeface="Arial"/>
              </a:rPr>
              <a:t> (%)</a:t>
            </a:r>
          </a:p>
        </p:txBody>
      </p:sp>
      <p:sp>
        <p:nvSpPr>
          <p:cNvPr id="70" name="Text Box 4">
            <a:extLst>
              <a:ext uri="{FF2B5EF4-FFF2-40B4-BE49-F238E27FC236}">
                <a16:creationId xmlns="" xmlns:a16="http://schemas.microsoft.com/office/drawing/2014/main" id="{2EC17717-0636-0D15-2E1E-0FC99ECEED71}"/>
              </a:ext>
            </a:extLst>
          </p:cNvPr>
          <p:cNvSpPr txBox="1">
            <a:spLocks noChangeArrowheads="1"/>
          </p:cNvSpPr>
          <p:nvPr/>
        </p:nvSpPr>
        <p:spPr bwMode="auto">
          <a:xfrm>
            <a:off x="4147647" y="4212347"/>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71" name="Tableau 70">
            <a:extLst>
              <a:ext uri="{FF2B5EF4-FFF2-40B4-BE49-F238E27FC236}">
                <a16:creationId xmlns="" xmlns:a16="http://schemas.microsoft.com/office/drawing/2014/main" id="{988EFD2C-A296-5FC0-F296-2722FD2622FF}"/>
              </a:ext>
            </a:extLst>
          </p:cNvPr>
          <p:cNvGraphicFramePr>
            <a:graphicFrameLocks noGrp="1"/>
          </p:cNvGraphicFramePr>
          <p:nvPr>
            <p:extLst>
              <p:ext uri="{D42A27DB-BD31-4B8C-83A1-F6EECF244321}">
                <p14:modId xmlns:p14="http://schemas.microsoft.com/office/powerpoint/2010/main" val="2435581043"/>
              </p:ext>
            </p:extLst>
          </p:nvPr>
        </p:nvGraphicFramePr>
        <p:xfrm>
          <a:off x="6952735" y="1478927"/>
          <a:ext cx="3893188" cy="886560"/>
        </p:xfrm>
        <a:graphic>
          <a:graphicData uri="http://schemas.openxmlformats.org/drawingml/2006/table">
            <a:tbl>
              <a:tblPr firstRow="1" bandRow="1">
                <a:tableStyleId>{5C22544A-7EE6-4342-B048-85BDC9FD1C3A}</a:tableStyleId>
              </a:tblPr>
              <a:tblGrid>
                <a:gridCol w="2491640">
                  <a:extLst>
                    <a:ext uri="{9D8B030D-6E8A-4147-A177-3AD203B41FA5}">
                      <a16:colId xmlns="" xmlns:a16="http://schemas.microsoft.com/office/drawing/2014/main" val="20000"/>
                    </a:ext>
                  </a:extLst>
                </a:gridCol>
                <a:gridCol w="1401548">
                  <a:extLst>
                    <a:ext uri="{9D8B030D-6E8A-4147-A177-3AD203B41FA5}">
                      <a16:colId xmlns="" xmlns:a16="http://schemas.microsoft.com/office/drawing/2014/main" val="20001"/>
                    </a:ext>
                  </a:extLst>
                </a:gridCol>
              </a:tblGrid>
              <a:tr h="0">
                <a:tc>
                  <a:txBody>
                    <a:bodyPr/>
                    <a:lstStyle/>
                    <a:p>
                      <a:pPr algn="ctr">
                        <a:lnSpc>
                          <a:spcPts val="1300"/>
                        </a:lnSpc>
                      </a:pPr>
                      <a:endParaRPr lang="fr-FR" sz="11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n-lt"/>
                          <a:ea typeface="+mn-ea"/>
                          <a:cs typeface="Arial" panose="020B0604020202020204" pitchFamily="34" charset="0"/>
                        </a:rPr>
                        <a:t>Médiane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n-lt"/>
                          <a:ea typeface="+mn-ea"/>
                          <a:cs typeface="Arial" panose="020B0604020202020204" pitchFamily="34" charset="0"/>
                        </a:rPr>
                        <a:t>Mois (IC95%)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dirty="0" err="1">
                          <a:solidFill>
                            <a:schemeClr val="bg2"/>
                          </a:solidFill>
                          <a:latin typeface="+mj-lt"/>
                          <a:cs typeface="Arial" panose="020B0604020202020204" pitchFamily="34" charset="0"/>
                        </a:rPr>
                        <a:t>Amivantamab</a:t>
                      </a:r>
                      <a:r>
                        <a:rPr lang="fr-FR" sz="1100" b="1" dirty="0">
                          <a:solidFill>
                            <a:schemeClr val="bg2"/>
                          </a:solidFill>
                          <a:latin typeface="+mj-lt"/>
                          <a:cs typeface="Arial" panose="020B0604020202020204" pitchFamily="34" charset="0"/>
                        </a:rPr>
                        <a:t> + chimiothérapie</a:t>
                      </a:r>
                      <a:endParaRPr lang="fr-FR" sz="1100" b="0" dirty="0">
                        <a:solidFill>
                          <a:schemeClr val="bg2"/>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tx1"/>
                          </a:solidFill>
                          <a:latin typeface="+mn-lt"/>
                          <a:cs typeface="Arial" panose="020B0604020202020204" pitchFamily="34" charset="0"/>
                        </a:rPr>
                        <a:t>9,7 (8,2-13,5)</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dirty="0">
                          <a:solidFill>
                            <a:srgbClr val="737078"/>
                          </a:solidFill>
                          <a:latin typeface="+mj-lt"/>
                          <a:cs typeface="Arial" panose="020B0604020202020204" pitchFamily="34" charset="0"/>
                        </a:rPr>
                        <a:t>Chimiothérapie</a:t>
                      </a:r>
                      <a:endParaRPr lang="fr-FR" sz="1100" b="0" dirty="0">
                        <a:solidFill>
                          <a:srgbClr val="737078"/>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00"/>
                        </a:lnSpc>
                      </a:pPr>
                      <a:r>
                        <a:rPr lang="fr-FR" sz="1100" b="1" dirty="0">
                          <a:solidFill>
                            <a:schemeClr val="tx1"/>
                          </a:solidFill>
                          <a:latin typeface="+mn-lt"/>
                          <a:cs typeface="Arial" panose="020B0604020202020204" pitchFamily="34" charset="0"/>
                        </a:rPr>
                        <a:t>4,4 (4,1-5,6)</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aphicFrame>
        <p:nvGraphicFramePr>
          <p:cNvPr id="72" name="Tableau 71">
            <a:extLst>
              <a:ext uri="{FF2B5EF4-FFF2-40B4-BE49-F238E27FC236}">
                <a16:creationId xmlns="" xmlns:a16="http://schemas.microsoft.com/office/drawing/2014/main" id="{7FB8A264-6B7C-4E82-700E-454932B037BC}"/>
              </a:ext>
            </a:extLst>
          </p:cNvPr>
          <p:cNvGraphicFramePr>
            <a:graphicFrameLocks noGrp="1"/>
          </p:cNvGraphicFramePr>
          <p:nvPr/>
        </p:nvGraphicFramePr>
        <p:xfrm>
          <a:off x="2594312" y="4658438"/>
          <a:ext cx="8460000" cy="432000"/>
        </p:xfrm>
        <a:graphic>
          <a:graphicData uri="http://schemas.openxmlformats.org/drawingml/2006/table">
            <a:tbl>
              <a:tblPr firstRow="1" bandRow="1">
                <a:tableStyleId>{5C22544A-7EE6-4342-B048-85BDC9FD1C3A}</a:tableStyleId>
              </a:tblPr>
              <a:tblGrid>
                <a:gridCol w="846000">
                  <a:extLst>
                    <a:ext uri="{9D8B030D-6E8A-4147-A177-3AD203B41FA5}">
                      <a16:colId xmlns="" xmlns:a16="http://schemas.microsoft.com/office/drawing/2014/main" val="20001"/>
                    </a:ext>
                  </a:extLst>
                </a:gridCol>
                <a:gridCol w="846000">
                  <a:extLst>
                    <a:ext uri="{9D8B030D-6E8A-4147-A177-3AD203B41FA5}">
                      <a16:colId xmlns="" xmlns:a16="http://schemas.microsoft.com/office/drawing/2014/main" val="20006"/>
                    </a:ext>
                  </a:extLst>
                </a:gridCol>
                <a:gridCol w="846000">
                  <a:extLst>
                    <a:ext uri="{9D8B030D-6E8A-4147-A177-3AD203B41FA5}">
                      <a16:colId xmlns="" xmlns:a16="http://schemas.microsoft.com/office/drawing/2014/main" val="20002"/>
                    </a:ext>
                  </a:extLst>
                </a:gridCol>
                <a:gridCol w="846000">
                  <a:extLst>
                    <a:ext uri="{9D8B030D-6E8A-4147-A177-3AD203B41FA5}">
                      <a16:colId xmlns="" xmlns:a16="http://schemas.microsoft.com/office/drawing/2014/main" val="20007"/>
                    </a:ext>
                  </a:extLst>
                </a:gridCol>
                <a:gridCol w="846000">
                  <a:extLst>
                    <a:ext uri="{9D8B030D-6E8A-4147-A177-3AD203B41FA5}">
                      <a16:colId xmlns="" xmlns:a16="http://schemas.microsoft.com/office/drawing/2014/main" val="20003"/>
                    </a:ext>
                  </a:extLst>
                </a:gridCol>
                <a:gridCol w="846000">
                  <a:extLst>
                    <a:ext uri="{9D8B030D-6E8A-4147-A177-3AD203B41FA5}">
                      <a16:colId xmlns="" xmlns:a16="http://schemas.microsoft.com/office/drawing/2014/main" val="20008"/>
                    </a:ext>
                  </a:extLst>
                </a:gridCol>
                <a:gridCol w="846000">
                  <a:extLst>
                    <a:ext uri="{9D8B030D-6E8A-4147-A177-3AD203B41FA5}">
                      <a16:colId xmlns="" xmlns:a16="http://schemas.microsoft.com/office/drawing/2014/main" val="20004"/>
                    </a:ext>
                  </a:extLst>
                </a:gridCol>
                <a:gridCol w="846000">
                  <a:extLst>
                    <a:ext uri="{9D8B030D-6E8A-4147-A177-3AD203B41FA5}">
                      <a16:colId xmlns="" xmlns:a16="http://schemas.microsoft.com/office/drawing/2014/main" val="20009"/>
                    </a:ext>
                  </a:extLst>
                </a:gridCol>
                <a:gridCol w="846000">
                  <a:extLst>
                    <a:ext uri="{9D8B030D-6E8A-4147-A177-3AD203B41FA5}">
                      <a16:colId xmlns="" xmlns:a16="http://schemas.microsoft.com/office/drawing/2014/main" val="20005"/>
                    </a:ext>
                  </a:extLst>
                </a:gridCol>
                <a:gridCol w="846000">
                  <a:extLst>
                    <a:ext uri="{9D8B030D-6E8A-4147-A177-3AD203B41FA5}">
                      <a16:colId xmlns="" xmlns:a16="http://schemas.microsoft.com/office/drawing/2014/main" val="1324535844"/>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91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23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1">
                              <a:lumMod val="50000"/>
                            </a:schemeClr>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1">
                            <a:lumMod val="50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73" name="Text Box 4">
            <a:extLst>
              <a:ext uri="{FF2B5EF4-FFF2-40B4-BE49-F238E27FC236}">
                <a16:creationId xmlns="" xmlns:a16="http://schemas.microsoft.com/office/drawing/2014/main" id="{14DF623F-ED7B-65B9-82F6-033F7E19ADC5}"/>
              </a:ext>
            </a:extLst>
          </p:cNvPr>
          <p:cNvSpPr txBox="1">
            <a:spLocks noChangeArrowheads="1"/>
          </p:cNvSpPr>
          <p:nvPr/>
        </p:nvSpPr>
        <p:spPr bwMode="auto">
          <a:xfrm>
            <a:off x="2174384" y="4350723"/>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lumMod val="65000"/>
                    <a:lumOff val="35000"/>
                  </a:srgbClr>
                </a:solidFill>
                <a:effectLst/>
                <a:uLnTx/>
                <a:uFillTx/>
                <a:latin typeface="Century Gothic" panose="020F0302020204030204"/>
                <a:ea typeface="+mn-ea"/>
                <a:cs typeface="+mn-cs"/>
              </a:rPr>
              <a:t>Nb à risque</a:t>
            </a:r>
          </a:p>
        </p:txBody>
      </p:sp>
      <p:cxnSp>
        <p:nvCxnSpPr>
          <p:cNvPr id="75" name="Connecteur droit 74">
            <a:extLst>
              <a:ext uri="{FF2B5EF4-FFF2-40B4-BE49-F238E27FC236}">
                <a16:creationId xmlns="" xmlns:a16="http://schemas.microsoft.com/office/drawing/2014/main" id="{0AD65565-1229-84BD-3B8E-B1188A63559E}"/>
              </a:ext>
            </a:extLst>
          </p:cNvPr>
          <p:cNvCxnSpPr>
            <a:cxnSpLocks/>
            <a:stCxn id="154" idx="91"/>
          </p:cNvCxnSpPr>
          <p:nvPr/>
        </p:nvCxnSpPr>
        <p:spPr>
          <a:xfrm flipH="1">
            <a:off x="6858860" y="3065833"/>
            <a:ext cx="3213" cy="84094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ZoneTexte 75">
            <a:extLst>
              <a:ext uri="{FF2B5EF4-FFF2-40B4-BE49-F238E27FC236}">
                <a16:creationId xmlns="" xmlns:a16="http://schemas.microsoft.com/office/drawing/2014/main" id="{DDAB8488-68BD-891A-0809-FB05E88965D2}"/>
              </a:ext>
            </a:extLst>
          </p:cNvPr>
          <p:cNvSpPr txBox="1"/>
          <p:nvPr/>
        </p:nvSpPr>
        <p:spPr>
          <a:xfrm>
            <a:off x="6621867" y="2676150"/>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43%</a:t>
            </a:r>
          </a:p>
        </p:txBody>
      </p:sp>
      <p:sp>
        <p:nvSpPr>
          <p:cNvPr id="77" name="ZoneTexte 76">
            <a:extLst>
              <a:ext uri="{FF2B5EF4-FFF2-40B4-BE49-F238E27FC236}">
                <a16:creationId xmlns="" xmlns:a16="http://schemas.microsoft.com/office/drawing/2014/main" id="{A2697BE4-EE5C-4240-29F7-0FEB610C8231}"/>
              </a:ext>
            </a:extLst>
          </p:cNvPr>
          <p:cNvSpPr txBox="1"/>
          <p:nvPr/>
        </p:nvSpPr>
        <p:spPr>
          <a:xfrm>
            <a:off x="5992734" y="3372373"/>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8%</a:t>
            </a:r>
          </a:p>
        </p:txBody>
      </p:sp>
      <p:sp>
        <p:nvSpPr>
          <p:cNvPr id="78" name="Freeform 5">
            <a:extLst>
              <a:ext uri="{FF2B5EF4-FFF2-40B4-BE49-F238E27FC236}">
                <a16:creationId xmlns="" xmlns:a16="http://schemas.microsoft.com/office/drawing/2014/main" id="{B41B6413-3BF9-D886-8B49-A862D8674444}"/>
              </a:ext>
            </a:extLst>
          </p:cNvPr>
          <p:cNvSpPr/>
          <p:nvPr/>
        </p:nvSpPr>
        <p:spPr>
          <a:xfrm>
            <a:off x="2132827" y="5409517"/>
            <a:ext cx="8820001" cy="358094"/>
          </a:xfrm>
          <a:prstGeom prst="rect">
            <a:avLst/>
          </a:prstGeom>
          <a:solidFill>
            <a:srgbClr val="005087"/>
          </a:solidFill>
        </p:spPr>
        <p:txBody>
          <a:bodyPr anchor="ctr"/>
          <a:lstStyle/>
          <a:p>
            <a:pPr algn="ctr">
              <a:spcBef>
                <a:spcPts val="300"/>
              </a:spcBef>
              <a:buClr>
                <a:srgbClr val="106DAE"/>
              </a:buClr>
              <a:buSzPct val="60000"/>
            </a:pPr>
            <a:r>
              <a:rPr lang="en-US" sz="1600" b="1" dirty="0" err="1">
                <a:solidFill>
                  <a:schemeClr val="bg1"/>
                </a:solidFill>
                <a:latin typeface="Century Gothic" panose="020B0502020202020204" pitchFamily="34" charset="0"/>
                <a:cs typeface="Arial Narrow" panose="020B0604020202020204" pitchFamily="34" charset="0"/>
              </a:rPr>
              <a:t>Résultats</a:t>
            </a:r>
            <a:r>
              <a:rPr lang="en-US" sz="1600" b="1" dirty="0">
                <a:solidFill>
                  <a:schemeClr val="bg1"/>
                </a:solidFill>
                <a:latin typeface="Century Gothic" panose="020B0502020202020204" pitchFamily="34" charset="0"/>
                <a:cs typeface="Arial Narrow" panose="020B0604020202020204" pitchFamily="34" charset="0"/>
              </a:rPr>
              <a:t> </a:t>
            </a:r>
            <a:r>
              <a:rPr lang="en-US" sz="1600" b="1" dirty="0" err="1">
                <a:solidFill>
                  <a:schemeClr val="bg1"/>
                </a:solidFill>
                <a:latin typeface="Century Gothic" panose="020B0502020202020204" pitchFamily="34" charset="0"/>
                <a:cs typeface="Arial Narrow" panose="020B0604020202020204" pitchFamily="34" charset="0"/>
              </a:rPr>
              <a:t>cohérents</a:t>
            </a:r>
            <a:r>
              <a:rPr lang="en-US" sz="1600" b="1" dirty="0">
                <a:solidFill>
                  <a:schemeClr val="bg1"/>
                </a:solidFill>
                <a:latin typeface="Century Gothic" panose="020B0502020202020204" pitchFamily="34" charset="0"/>
                <a:cs typeface="Arial Narrow" panose="020B0604020202020204" pitchFamily="34" charset="0"/>
              </a:rPr>
              <a:t> </a:t>
            </a:r>
            <a:r>
              <a:rPr lang="en-US" sz="1600" b="1" dirty="0" err="1">
                <a:solidFill>
                  <a:schemeClr val="bg1"/>
                </a:solidFill>
                <a:latin typeface="Century Gothic" panose="020B0502020202020204" pitchFamily="34" charset="0"/>
                <a:cs typeface="Arial Narrow" panose="020B0604020202020204" pitchFamily="34" charset="0"/>
              </a:rPr>
              <a:t>selon</a:t>
            </a:r>
            <a:r>
              <a:rPr lang="en-US" sz="1600" b="1" dirty="0">
                <a:solidFill>
                  <a:schemeClr val="bg1"/>
                </a:solidFill>
                <a:latin typeface="Century Gothic" panose="020B0502020202020204" pitchFamily="34" charset="0"/>
                <a:cs typeface="Arial Narrow" panose="020B0604020202020204" pitchFamily="34" charset="0"/>
              </a:rPr>
              <a:t> les </a:t>
            </a:r>
            <a:r>
              <a:rPr lang="en-US" sz="1600" b="1" dirty="0" err="1">
                <a:solidFill>
                  <a:schemeClr val="bg1"/>
                </a:solidFill>
                <a:latin typeface="Century Gothic" panose="020B0502020202020204" pitchFamily="34" charset="0"/>
                <a:cs typeface="Arial Narrow" panose="020B0604020202020204" pitchFamily="34" charset="0"/>
              </a:rPr>
              <a:t>investigateurs</a:t>
            </a:r>
            <a:r>
              <a:rPr lang="en-US" sz="1600" b="1" dirty="0">
                <a:solidFill>
                  <a:schemeClr val="bg1"/>
                </a:solidFill>
                <a:latin typeface="Century Gothic" panose="020B0502020202020204" pitchFamily="34" charset="0"/>
                <a:cs typeface="Arial Narrow" panose="020B0604020202020204" pitchFamily="34" charset="0"/>
              </a:rPr>
              <a:t> : 13,5 </a:t>
            </a:r>
            <a:r>
              <a:rPr lang="en-US" sz="1600" b="1" i="1" dirty="0">
                <a:solidFill>
                  <a:schemeClr val="bg1"/>
                </a:solidFill>
                <a:latin typeface="Century Gothic" panose="020B0502020202020204" pitchFamily="34" charset="0"/>
                <a:cs typeface="Arial Narrow" panose="020B0604020202020204" pitchFamily="34" charset="0"/>
              </a:rPr>
              <a:t>vs</a:t>
            </a:r>
            <a:r>
              <a:rPr lang="en-US" sz="1600" b="1" dirty="0">
                <a:solidFill>
                  <a:schemeClr val="bg1"/>
                </a:solidFill>
                <a:latin typeface="Century Gothic" panose="020B0502020202020204" pitchFamily="34" charset="0"/>
                <a:cs typeface="Arial Narrow" panose="020B0604020202020204" pitchFamily="34" charset="0"/>
              </a:rPr>
              <a:t> 6,8 mois</a:t>
            </a:r>
          </a:p>
        </p:txBody>
      </p:sp>
      <p:cxnSp>
        <p:nvCxnSpPr>
          <p:cNvPr id="79" name="Connecteur droit 78">
            <a:extLst>
              <a:ext uri="{FF2B5EF4-FFF2-40B4-BE49-F238E27FC236}">
                <a16:creationId xmlns="" xmlns:a16="http://schemas.microsoft.com/office/drawing/2014/main" id="{CBB7B140-7889-543D-7A0B-5EC8E70E1451}"/>
              </a:ext>
            </a:extLst>
          </p:cNvPr>
          <p:cNvCxnSpPr>
            <a:cxnSpLocks/>
          </p:cNvCxnSpPr>
          <p:nvPr/>
        </p:nvCxnSpPr>
        <p:spPr>
          <a:xfrm>
            <a:off x="8719557" y="3313963"/>
            <a:ext cx="0" cy="59281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 xmlns:a16="http://schemas.microsoft.com/office/drawing/2014/main" id="{1747C137-E5A4-B686-85D7-0C6A422AE99B}"/>
              </a:ext>
            </a:extLst>
          </p:cNvPr>
          <p:cNvSpPr txBox="1"/>
          <p:nvPr/>
        </p:nvSpPr>
        <p:spPr>
          <a:xfrm>
            <a:off x="8482564" y="2931057"/>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bg2"/>
                </a:solidFill>
                <a:latin typeface="+mj-lt"/>
                <a:cs typeface="Arial Narrow" panose="020B0604020202020204" pitchFamily="34" charset="0"/>
              </a:rPr>
              <a:t>34%</a:t>
            </a:r>
          </a:p>
        </p:txBody>
      </p:sp>
      <p:sp>
        <p:nvSpPr>
          <p:cNvPr id="81" name="ZoneTexte 80">
            <a:extLst>
              <a:ext uri="{FF2B5EF4-FFF2-40B4-BE49-F238E27FC236}">
                <a16:creationId xmlns="" xmlns:a16="http://schemas.microsoft.com/office/drawing/2014/main" id="{3044A80D-A9A9-BFBF-AAFA-562D09463411}"/>
              </a:ext>
            </a:extLst>
          </p:cNvPr>
          <p:cNvSpPr txBox="1"/>
          <p:nvPr/>
        </p:nvSpPr>
        <p:spPr>
          <a:xfrm>
            <a:off x="7843031" y="3495572"/>
            <a:ext cx="884598" cy="307777"/>
          </a:xfrm>
          <a:prstGeom prst="rect">
            <a:avLst/>
          </a:prstGeom>
          <a:noFill/>
          <a:ln>
            <a:noFill/>
          </a:ln>
        </p:spPr>
        <p:txBody>
          <a:bodyPr wrap="square" rtlCol="0" anchor="ctr">
            <a:spAutoFit/>
          </a:bodyPr>
          <a:lstStyle/>
          <a:p>
            <a:pPr algn="r">
              <a:spcAft>
                <a:spcPts val="400"/>
              </a:spcAft>
              <a:defRPr/>
            </a:pPr>
            <a:r>
              <a:rPr lang="fr-FR" sz="1400" b="1" dirty="0">
                <a:solidFill>
                  <a:schemeClr val="tx1">
                    <a:lumMod val="50000"/>
                    <a:lumOff val="50000"/>
                  </a:schemeClr>
                </a:solidFill>
                <a:latin typeface="+mj-lt"/>
                <a:cs typeface="Arial Narrow" panose="020B0604020202020204" pitchFamily="34" charset="0"/>
              </a:rPr>
              <a:t>4%</a:t>
            </a:r>
          </a:p>
        </p:txBody>
      </p:sp>
      <p:grpSp>
        <p:nvGrpSpPr>
          <p:cNvPr id="112" name="Groupe 111">
            <a:extLst>
              <a:ext uri="{FF2B5EF4-FFF2-40B4-BE49-F238E27FC236}">
                <a16:creationId xmlns="" xmlns:a16="http://schemas.microsoft.com/office/drawing/2014/main" id="{AB7D9B13-4CF4-41BA-3EE8-94EDAB7489B3}"/>
              </a:ext>
            </a:extLst>
          </p:cNvPr>
          <p:cNvGrpSpPr/>
          <p:nvPr/>
        </p:nvGrpSpPr>
        <p:grpSpPr>
          <a:xfrm>
            <a:off x="3108224" y="1721488"/>
            <a:ext cx="6222250" cy="2162063"/>
            <a:chOff x="4003357" y="2543175"/>
            <a:chExt cx="3482626" cy="1735455"/>
          </a:xfrm>
        </p:grpSpPr>
        <p:sp>
          <p:nvSpPr>
            <p:cNvPr id="101" name="Forme libre : forme 100">
              <a:extLst>
                <a:ext uri="{FF2B5EF4-FFF2-40B4-BE49-F238E27FC236}">
                  <a16:creationId xmlns="" xmlns:a16="http://schemas.microsoft.com/office/drawing/2014/main" id="{431A771E-6BEB-B70D-5BEC-3C00C2CDC4F2}"/>
                </a:ext>
              </a:extLst>
            </p:cNvPr>
            <p:cNvSpPr/>
            <p:nvPr/>
          </p:nvSpPr>
          <p:spPr>
            <a:xfrm>
              <a:off x="4202049" y="254317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2" name="Forme libre : forme 101">
              <a:extLst>
                <a:ext uri="{FF2B5EF4-FFF2-40B4-BE49-F238E27FC236}">
                  <a16:creationId xmlns="" xmlns:a16="http://schemas.microsoft.com/office/drawing/2014/main" id="{F7091AD3-CC9E-C249-8DDB-65977774E8EC}"/>
                </a:ext>
              </a:extLst>
            </p:cNvPr>
            <p:cNvSpPr/>
            <p:nvPr/>
          </p:nvSpPr>
          <p:spPr>
            <a:xfrm>
              <a:off x="4961858" y="3669030"/>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3" name="Forme libre : forme 102">
              <a:extLst>
                <a:ext uri="{FF2B5EF4-FFF2-40B4-BE49-F238E27FC236}">
                  <a16:creationId xmlns="" xmlns:a16="http://schemas.microsoft.com/office/drawing/2014/main" id="{5A5656AA-4C41-FF06-254B-DCDCDFB67B96}"/>
                </a:ext>
              </a:extLst>
            </p:cNvPr>
            <p:cNvSpPr/>
            <p:nvPr/>
          </p:nvSpPr>
          <p:spPr>
            <a:xfrm>
              <a:off x="5066633" y="3669030"/>
              <a:ext cx="9525" cy="104774"/>
            </a:xfrm>
            <a:custGeom>
              <a:avLst/>
              <a:gdLst>
                <a:gd name="connsiteX0" fmla="*/ 0 w 9525"/>
                <a:gd name="connsiteY0" fmla="*/ 104775 h 104774"/>
                <a:gd name="connsiteX1" fmla="*/ 0 w 9525"/>
                <a:gd name="connsiteY1" fmla="*/ 0 h 104774"/>
              </a:gdLst>
              <a:ahLst/>
              <a:cxnLst>
                <a:cxn ang="0">
                  <a:pos x="connsiteX0" y="connsiteY0"/>
                </a:cxn>
                <a:cxn ang="0">
                  <a:pos x="connsiteX1" y="connsiteY1"/>
                </a:cxn>
              </a:cxnLst>
              <a:rect l="l" t="t" r="r" b="b"/>
              <a:pathLst>
                <a:path w="9525" h="104774">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4" name="Forme libre : forme 103">
              <a:extLst>
                <a:ext uri="{FF2B5EF4-FFF2-40B4-BE49-F238E27FC236}">
                  <a16:creationId xmlns="" xmlns:a16="http://schemas.microsoft.com/office/drawing/2014/main" id="{8E996A0B-9899-0A77-7A3C-80EDFEA171A4}"/>
                </a:ext>
              </a:extLst>
            </p:cNvPr>
            <p:cNvSpPr/>
            <p:nvPr/>
          </p:nvSpPr>
          <p:spPr>
            <a:xfrm>
              <a:off x="5133308" y="382143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5" name="Forme libre : forme 104">
              <a:extLst>
                <a:ext uri="{FF2B5EF4-FFF2-40B4-BE49-F238E27FC236}">
                  <a16:creationId xmlns="" xmlns:a16="http://schemas.microsoft.com/office/drawing/2014/main" id="{E3D95580-F936-4454-A3C3-9146F6C58F24}"/>
                </a:ext>
              </a:extLst>
            </p:cNvPr>
            <p:cNvSpPr/>
            <p:nvPr/>
          </p:nvSpPr>
          <p:spPr>
            <a:xfrm>
              <a:off x="5257133" y="383095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6" name="Forme libre : forme 105">
              <a:extLst>
                <a:ext uri="{FF2B5EF4-FFF2-40B4-BE49-F238E27FC236}">
                  <a16:creationId xmlns="" xmlns:a16="http://schemas.microsoft.com/office/drawing/2014/main" id="{1641A186-041C-743F-74C2-2074D7E9EB5E}"/>
                </a:ext>
              </a:extLst>
            </p:cNvPr>
            <p:cNvSpPr/>
            <p:nvPr/>
          </p:nvSpPr>
          <p:spPr>
            <a:xfrm>
              <a:off x="5533358" y="402145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7" name="Forme libre : forme 106">
              <a:extLst>
                <a:ext uri="{FF2B5EF4-FFF2-40B4-BE49-F238E27FC236}">
                  <a16:creationId xmlns="" xmlns:a16="http://schemas.microsoft.com/office/drawing/2014/main" id="{4F23BED9-EB38-7E68-D69D-DE5B57BDEC0D}"/>
                </a:ext>
              </a:extLst>
            </p:cNvPr>
            <p:cNvSpPr/>
            <p:nvPr/>
          </p:nvSpPr>
          <p:spPr>
            <a:xfrm>
              <a:off x="5714333" y="405955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8" name="Forme libre : forme 107">
              <a:extLst>
                <a:ext uri="{FF2B5EF4-FFF2-40B4-BE49-F238E27FC236}">
                  <a16:creationId xmlns="" xmlns:a16="http://schemas.microsoft.com/office/drawing/2014/main" id="{DB5E582C-B7D2-0118-8BDF-487AB463AFF9}"/>
                </a:ext>
              </a:extLst>
            </p:cNvPr>
            <p:cNvSpPr/>
            <p:nvPr/>
          </p:nvSpPr>
          <p:spPr>
            <a:xfrm>
              <a:off x="5904833" y="4107180"/>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09" name="Forme libre : forme 108">
              <a:extLst>
                <a:ext uri="{FF2B5EF4-FFF2-40B4-BE49-F238E27FC236}">
                  <a16:creationId xmlns="" xmlns:a16="http://schemas.microsoft.com/office/drawing/2014/main" id="{C351A84A-3FE1-9297-F2D5-1D4EAFEDC360}"/>
                </a:ext>
              </a:extLst>
            </p:cNvPr>
            <p:cNvSpPr/>
            <p:nvPr/>
          </p:nvSpPr>
          <p:spPr>
            <a:xfrm>
              <a:off x="7476458" y="4173855"/>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tx1">
                  <a:lumMod val="50000"/>
                  <a:lumOff val="50000"/>
                </a:schemeClr>
              </a:solidFill>
              <a:prstDash val="solid"/>
              <a:miter/>
            </a:ln>
          </p:spPr>
          <p:txBody>
            <a:bodyPr rtlCol="0" anchor="ctr"/>
            <a:lstStyle/>
            <a:p>
              <a:endParaRPr lang="fr-FR"/>
            </a:p>
          </p:txBody>
        </p:sp>
        <p:sp>
          <p:nvSpPr>
            <p:cNvPr id="110" name="Forme libre : forme 109">
              <a:extLst>
                <a:ext uri="{FF2B5EF4-FFF2-40B4-BE49-F238E27FC236}">
                  <a16:creationId xmlns="" xmlns:a16="http://schemas.microsoft.com/office/drawing/2014/main" id="{29E4F27C-DED9-D01A-B0F6-C5033E801492}"/>
                </a:ext>
              </a:extLst>
            </p:cNvPr>
            <p:cNvSpPr/>
            <p:nvPr/>
          </p:nvSpPr>
          <p:spPr>
            <a:xfrm>
              <a:off x="4003357" y="2587561"/>
              <a:ext cx="3471862" cy="1648205"/>
            </a:xfrm>
            <a:custGeom>
              <a:avLst/>
              <a:gdLst>
                <a:gd name="connsiteX0" fmla="*/ 0 w 3471862"/>
                <a:gd name="connsiteY0" fmla="*/ 0 h 1648205"/>
                <a:gd name="connsiteX1" fmla="*/ 185071 w 3471862"/>
                <a:gd name="connsiteY1" fmla="*/ 0 h 1648205"/>
                <a:gd name="connsiteX2" fmla="*/ 185071 w 3471862"/>
                <a:gd name="connsiteY2" fmla="*/ 17526 h 1648205"/>
                <a:gd name="connsiteX3" fmla="*/ 212312 w 3471862"/>
                <a:gd name="connsiteY3" fmla="*/ 17526 h 1648205"/>
                <a:gd name="connsiteX4" fmla="*/ 212312 w 3471862"/>
                <a:gd name="connsiteY4" fmla="*/ 91535 h 1648205"/>
                <a:gd name="connsiteX5" fmla="*/ 229838 w 3471862"/>
                <a:gd name="connsiteY5" fmla="*/ 91535 h 1648205"/>
                <a:gd name="connsiteX6" fmla="*/ 229838 w 3471862"/>
                <a:gd name="connsiteY6" fmla="*/ 114967 h 1648205"/>
                <a:gd name="connsiteX7" fmla="*/ 247364 w 3471862"/>
                <a:gd name="connsiteY7" fmla="*/ 114967 h 1648205"/>
                <a:gd name="connsiteX8" fmla="*/ 247364 w 3471862"/>
                <a:gd name="connsiteY8" fmla="*/ 142208 h 1648205"/>
                <a:gd name="connsiteX9" fmla="*/ 257175 w 3471862"/>
                <a:gd name="connsiteY9" fmla="*/ 142208 h 1648205"/>
                <a:gd name="connsiteX10" fmla="*/ 257175 w 3471862"/>
                <a:gd name="connsiteY10" fmla="*/ 163640 h 1648205"/>
                <a:gd name="connsiteX11" fmla="*/ 284417 w 3471862"/>
                <a:gd name="connsiteY11" fmla="*/ 163640 h 1648205"/>
                <a:gd name="connsiteX12" fmla="*/ 284417 w 3471862"/>
                <a:gd name="connsiteY12" fmla="*/ 190881 h 1648205"/>
                <a:gd name="connsiteX13" fmla="*/ 331184 w 3471862"/>
                <a:gd name="connsiteY13" fmla="*/ 190881 h 1648205"/>
                <a:gd name="connsiteX14" fmla="*/ 331184 w 3471862"/>
                <a:gd name="connsiteY14" fmla="*/ 214313 h 1648205"/>
                <a:gd name="connsiteX15" fmla="*/ 375952 w 3471862"/>
                <a:gd name="connsiteY15" fmla="*/ 214313 h 1648205"/>
                <a:gd name="connsiteX16" fmla="*/ 375952 w 3471862"/>
                <a:gd name="connsiteY16" fmla="*/ 239649 h 1648205"/>
                <a:gd name="connsiteX17" fmla="*/ 395478 w 3471862"/>
                <a:gd name="connsiteY17" fmla="*/ 239649 h 1648205"/>
                <a:gd name="connsiteX18" fmla="*/ 395478 w 3471862"/>
                <a:gd name="connsiteY18" fmla="*/ 268891 h 1648205"/>
                <a:gd name="connsiteX19" fmla="*/ 405194 w 3471862"/>
                <a:gd name="connsiteY19" fmla="*/ 268891 h 1648205"/>
                <a:gd name="connsiteX20" fmla="*/ 405194 w 3471862"/>
                <a:gd name="connsiteY20" fmla="*/ 362331 h 1648205"/>
                <a:gd name="connsiteX21" fmla="*/ 416909 w 3471862"/>
                <a:gd name="connsiteY21" fmla="*/ 362331 h 1648205"/>
                <a:gd name="connsiteX22" fmla="*/ 416909 w 3471862"/>
                <a:gd name="connsiteY22" fmla="*/ 391573 h 1648205"/>
                <a:gd name="connsiteX23" fmla="*/ 432435 w 3471862"/>
                <a:gd name="connsiteY23" fmla="*/ 391573 h 1648205"/>
                <a:gd name="connsiteX24" fmla="*/ 432435 w 3471862"/>
                <a:gd name="connsiteY24" fmla="*/ 453962 h 1648205"/>
                <a:gd name="connsiteX25" fmla="*/ 446151 w 3471862"/>
                <a:gd name="connsiteY25" fmla="*/ 453962 h 1648205"/>
                <a:gd name="connsiteX26" fmla="*/ 446151 w 3471862"/>
                <a:gd name="connsiteY26" fmla="*/ 487109 h 1648205"/>
                <a:gd name="connsiteX27" fmla="*/ 457772 w 3471862"/>
                <a:gd name="connsiteY27" fmla="*/ 487109 h 1648205"/>
                <a:gd name="connsiteX28" fmla="*/ 465582 w 3471862"/>
                <a:gd name="connsiteY28" fmla="*/ 605885 h 1648205"/>
                <a:gd name="connsiteX29" fmla="*/ 619506 w 3471862"/>
                <a:gd name="connsiteY29" fmla="*/ 605885 h 1648205"/>
                <a:gd name="connsiteX30" fmla="*/ 619506 w 3471862"/>
                <a:gd name="connsiteY30" fmla="*/ 625412 h 1648205"/>
                <a:gd name="connsiteX31" fmla="*/ 644843 w 3471862"/>
                <a:gd name="connsiteY31" fmla="*/ 625412 h 1648205"/>
                <a:gd name="connsiteX32" fmla="*/ 644843 w 3471862"/>
                <a:gd name="connsiteY32" fmla="*/ 707231 h 1648205"/>
                <a:gd name="connsiteX33" fmla="*/ 660464 w 3471862"/>
                <a:gd name="connsiteY33" fmla="*/ 707231 h 1648205"/>
                <a:gd name="connsiteX34" fmla="*/ 660464 w 3471862"/>
                <a:gd name="connsiteY34" fmla="*/ 810482 h 1648205"/>
                <a:gd name="connsiteX35" fmla="*/ 670179 w 3471862"/>
                <a:gd name="connsiteY35" fmla="*/ 810482 h 1648205"/>
                <a:gd name="connsiteX36" fmla="*/ 670179 w 3471862"/>
                <a:gd name="connsiteY36" fmla="*/ 837724 h 1648205"/>
                <a:gd name="connsiteX37" fmla="*/ 687705 w 3471862"/>
                <a:gd name="connsiteY37" fmla="*/ 837724 h 1648205"/>
                <a:gd name="connsiteX38" fmla="*/ 687705 w 3471862"/>
                <a:gd name="connsiteY38" fmla="*/ 857250 h 1648205"/>
                <a:gd name="connsiteX39" fmla="*/ 703326 w 3471862"/>
                <a:gd name="connsiteY39" fmla="*/ 857250 h 1648205"/>
                <a:gd name="connsiteX40" fmla="*/ 703326 w 3471862"/>
                <a:gd name="connsiteY40" fmla="*/ 880586 h 1648205"/>
                <a:gd name="connsiteX41" fmla="*/ 713042 w 3471862"/>
                <a:gd name="connsiteY41" fmla="*/ 880586 h 1648205"/>
                <a:gd name="connsiteX42" fmla="*/ 713042 w 3471862"/>
                <a:gd name="connsiteY42" fmla="*/ 905923 h 1648205"/>
                <a:gd name="connsiteX43" fmla="*/ 820198 w 3471862"/>
                <a:gd name="connsiteY43" fmla="*/ 905923 h 1648205"/>
                <a:gd name="connsiteX44" fmla="*/ 829913 w 3471862"/>
                <a:gd name="connsiteY44" fmla="*/ 956596 h 1648205"/>
                <a:gd name="connsiteX45" fmla="*/ 855250 w 3471862"/>
                <a:gd name="connsiteY45" fmla="*/ 956596 h 1648205"/>
                <a:gd name="connsiteX46" fmla="*/ 863060 w 3471862"/>
                <a:gd name="connsiteY46" fmla="*/ 1034510 h 1648205"/>
                <a:gd name="connsiteX47" fmla="*/ 876681 w 3471862"/>
                <a:gd name="connsiteY47" fmla="*/ 1034510 h 1648205"/>
                <a:gd name="connsiteX48" fmla="*/ 876681 w 3471862"/>
                <a:gd name="connsiteY48" fmla="*/ 1061847 h 1648205"/>
                <a:gd name="connsiteX49" fmla="*/ 896207 w 3471862"/>
                <a:gd name="connsiteY49" fmla="*/ 1061847 h 1648205"/>
                <a:gd name="connsiteX50" fmla="*/ 896207 w 3471862"/>
                <a:gd name="connsiteY50" fmla="*/ 1090994 h 1648205"/>
                <a:gd name="connsiteX51" fmla="*/ 907828 w 3471862"/>
                <a:gd name="connsiteY51" fmla="*/ 1090994 h 1648205"/>
                <a:gd name="connsiteX52" fmla="*/ 907828 w 3471862"/>
                <a:gd name="connsiteY52" fmla="*/ 1110520 h 1648205"/>
                <a:gd name="connsiteX53" fmla="*/ 933164 w 3471862"/>
                <a:gd name="connsiteY53" fmla="*/ 1110520 h 1648205"/>
                <a:gd name="connsiteX54" fmla="*/ 933164 w 3471862"/>
                <a:gd name="connsiteY54" fmla="*/ 1139762 h 1648205"/>
                <a:gd name="connsiteX55" fmla="*/ 1075373 w 3471862"/>
                <a:gd name="connsiteY55" fmla="*/ 1139762 h 1648205"/>
                <a:gd name="connsiteX56" fmla="*/ 1075373 w 3471862"/>
                <a:gd name="connsiteY56" fmla="*/ 1223486 h 1648205"/>
                <a:gd name="connsiteX57" fmla="*/ 1092994 w 3471862"/>
                <a:gd name="connsiteY57" fmla="*/ 1223486 h 1648205"/>
                <a:gd name="connsiteX58" fmla="*/ 1092994 w 3471862"/>
                <a:gd name="connsiteY58" fmla="*/ 1254728 h 1648205"/>
                <a:gd name="connsiteX59" fmla="*/ 1131951 w 3471862"/>
                <a:gd name="connsiteY59" fmla="*/ 1254728 h 1648205"/>
                <a:gd name="connsiteX60" fmla="*/ 1131951 w 3471862"/>
                <a:gd name="connsiteY60" fmla="*/ 1285875 h 1648205"/>
                <a:gd name="connsiteX61" fmla="*/ 1252728 w 3471862"/>
                <a:gd name="connsiteY61" fmla="*/ 1285875 h 1648205"/>
                <a:gd name="connsiteX62" fmla="*/ 1252728 w 3471862"/>
                <a:gd name="connsiteY62" fmla="*/ 1317022 h 1648205"/>
                <a:gd name="connsiteX63" fmla="*/ 1326737 w 3471862"/>
                <a:gd name="connsiteY63" fmla="*/ 1317022 h 1648205"/>
                <a:gd name="connsiteX64" fmla="*/ 1326737 w 3471862"/>
                <a:gd name="connsiteY64" fmla="*/ 1352074 h 1648205"/>
                <a:gd name="connsiteX65" fmla="*/ 1391031 w 3471862"/>
                <a:gd name="connsiteY65" fmla="*/ 1352074 h 1648205"/>
                <a:gd name="connsiteX66" fmla="*/ 1391031 w 3471862"/>
                <a:gd name="connsiteY66" fmla="*/ 1385221 h 1648205"/>
                <a:gd name="connsiteX67" fmla="*/ 1406652 w 3471862"/>
                <a:gd name="connsiteY67" fmla="*/ 1385221 h 1648205"/>
                <a:gd name="connsiteX68" fmla="*/ 1406652 w 3471862"/>
                <a:gd name="connsiteY68" fmla="*/ 1416368 h 1648205"/>
                <a:gd name="connsiteX69" fmla="*/ 1455325 w 3471862"/>
                <a:gd name="connsiteY69" fmla="*/ 1416368 h 1648205"/>
                <a:gd name="connsiteX70" fmla="*/ 1455325 w 3471862"/>
                <a:gd name="connsiteY70" fmla="*/ 1488472 h 1648205"/>
                <a:gd name="connsiteX71" fmla="*/ 1712500 w 3471862"/>
                <a:gd name="connsiteY71" fmla="*/ 1488472 h 1648205"/>
                <a:gd name="connsiteX72" fmla="*/ 1712500 w 3471862"/>
                <a:gd name="connsiteY72" fmla="*/ 1525524 h 1648205"/>
                <a:gd name="connsiteX73" fmla="*/ 1772888 w 3471862"/>
                <a:gd name="connsiteY73" fmla="*/ 1525524 h 1648205"/>
                <a:gd name="connsiteX74" fmla="*/ 1772888 w 3471862"/>
                <a:gd name="connsiteY74" fmla="*/ 1570292 h 1648205"/>
                <a:gd name="connsiteX75" fmla="*/ 2182082 w 3471862"/>
                <a:gd name="connsiteY75" fmla="*/ 1570292 h 1648205"/>
                <a:gd name="connsiteX76" fmla="*/ 2182082 w 3471862"/>
                <a:gd name="connsiteY76" fmla="*/ 1648206 h 1648205"/>
                <a:gd name="connsiteX77" fmla="*/ 3471863 w 3471862"/>
                <a:gd name="connsiteY77" fmla="*/ 1648206 h 16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471862" h="1648205">
                  <a:moveTo>
                    <a:pt x="0" y="0"/>
                  </a:moveTo>
                  <a:lnTo>
                    <a:pt x="185071" y="0"/>
                  </a:lnTo>
                  <a:lnTo>
                    <a:pt x="185071" y="17526"/>
                  </a:lnTo>
                  <a:lnTo>
                    <a:pt x="212312" y="17526"/>
                  </a:lnTo>
                  <a:lnTo>
                    <a:pt x="212312" y="91535"/>
                  </a:lnTo>
                  <a:lnTo>
                    <a:pt x="229838" y="91535"/>
                  </a:lnTo>
                  <a:lnTo>
                    <a:pt x="229838" y="114967"/>
                  </a:lnTo>
                  <a:lnTo>
                    <a:pt x="247364" y="114967"/>
                  </a:lnTo>
                  <a:lnTo>
                    <a:pt x="247364" y="142208"/>
                  </a:lnTo>
                  <a:lnTo>
                    <a:pt x="257175" y="142208"/>
                  </a:lnTo>
                  <a:lnTo>
                    <a:pt x="257175" y="163640"/>
                  </a:lnTo>
                  <a:lnTo>
                    <a:pt x="284417" y="163640"/>
                  </a:lnTo>
                  <a:lnTo>
                    <a:pt x="284417" y="190881"/>
                  </a:lnTo>
                  <a:lnTo>
                    <a:pt x="331184" y="190881"/>
                  </a:lnTo>
                  <a:lnTo>
                    <a:pt x="331184" y="214313"/>
                  </a:lnTo>
                  <a:lnTo>
                    <a:pt x="375952" y="214313"/>
                  </a:lnTo>
                  <a:lnTo>
                    <a:pt x="375952" y="239649"/>
                  </a:lnTo>
                  <a:lnTo>
                    <a:pt x="395478" y="239649"/>
                  </a:lnTo>
                  <a:lnTo>
                    <a:pt x="395478" y="268891"/>
                  </a:lnTo>
                  <a:lnTo>
                    <a:pt x="405194" y="268891"/>
                  </a:lnTo>
                  <a:lnTo>
                    <a:pt x="405194" y="362331"/>
                  </a:lnTo>
                  <a:lnTo>
                    <a:pt x="416909" y="362331"/>
                  </a:lnTo>
                  <a:lnTo>
                    <a:pt x="416909" y="391573"/>
                  </a:lnTo>
                  <a:lnTo>
                    <a:pt x="432435" y="391573"/>
                  </a:lnTo>
                  <a:lnTo>
                    <a:pt x="432435" y="453962"/>
                  </a:lnTo>
                  <a:lnTo>
                    <a:pt x="446151" y="453962"/>
                  </a:lnTo>
                  <a:lnTo>
                    <a:pt x="446151" y="487109"/>
                  </a:lnTo>
                  <a:lnTo>
                    <a:pt x="457772" y="487109"/>
                  </a:lnTo>
                  <a:lnTo>
                    <a:pt x="465582" y="605885"/>
                  </a:lnTo>
                  <a:lnTo>
                    <a:pt x="619506" y="605885"/>
                  </a:lnTo>
                  <a:lnTo>
                    <a:pt x="619506" y="625412"/>
                  </a:lnTo>
                  <a:lnTo>
                    <a:pt x="644843" y="625412"/>
                  </a:lnTo>
                  <a:lnTo>
                    <a:pt x="644843" y="707231"/>
                  </a:lnTo>
                  <a:lnTo>
                    <a:pt x="660464" y="707231"/>
                  </a:lnTo>
                  <a:lnTo>
                    <a:pt x="660464" y="810482"/>
                  </a:lnTo>
                  <a:lnTo>
                    <a:pt x="670179" y="810482"/>
                  </a:lnTo>
                  <a:lnTo>
                    <a:pt x="670179" y="837724"/>
                  </a:lnTo>
                  <a:lnTo>
                    <a:pt x="687705" y="837724"/>
                  </a:lnTo>
                  <a:lnTo>
                    <a:pt x="687705" y="857250"/>
                  </a:lnTo>
                  <a:lnTo>
                    <a:pt x="703326" y="857250"/>
                  </a:lnTo>
                  <a:lnTo>
                    <a:pt x="703326" y="880586"/>
                  </a:lnTo>
                  <a:lnTo>
                    <a:pt x="713042" y="880586"/>
                  </a:lnTo>
                  <a:lnTo>
                    <a:pt x="713042" y="905923"/>
                  </a:lnTo>
                  <a:lnTo>
                    <a:pt x="820198" y="905923"/>
                  </a:lnTo>
                  <a:lnTo>
                    <a:pt x="829913" y="956596"/>
                  </a:lnTo>
                  <a:lnTo>
                    <a:pt x="855250" y="956596"/>
                  </a:lnTo>
                  <a:lnTo>
                    <a:pt x="863060" y="1034510"/>
                  </a:lnTo>
                  <a:lnTo>
                    <a:pt x="876681" y="1034510"/>
                  </a:lnTo>
                  <a:lnTo>
                    <a:pt x="876681" y="1061847"/>
                  </a:lnTo>
                  <a:lnTo>
                    <a:pt x="896207" y="1061847"/>
                  </a:lnTo>
                  <a:lnTo>
                    <a:pt x="896207" y="1090994"/>
                  </a:lnTo>
                  <a:lnTo>
                    <a:pt x="907828" y="1090994"/>
                  </a:lnTo>
                  <a:lnTo>
                    <a:pt x="907828" y="1110520"/>
                  </a:lnTo>
                  <a:lnTo>
                    <a:pt x="933164" y="1110520"/>
                  </a:lnTo>
                  <a:lnTo>
                    <a:pt x="933164" y="1139762"/>
                  </a:lnTo>
                  <a:lnTo>
                    <a:pt x="1075373" y="1139762"/>
                  </a:lnTo>
                  <a:lnTo>
                    <a:pt x="1075373" y="1223486"/>
                  </a:lnTo>
                  <a:lnTo>
                    <a:pt x="1092994" y="1223486"/>
                  </a:lnTo>
                  <a:lnTo>
                    <a:pt x="1092994" y="1254728"/>
                  </a:lnTo>
                  <a:lnTo>
                    <a:pt x="1131951" y="1254728"/>
                  </a:lnTo>
                  <a:lnTo>
                    <a:pt x="1131951" y="1285875"/>
                  </a:lnTo>
                  <a:lnTo>
                    <a:pt x="1252728" y="1285875"/>
                  </a:lnTo>
                  <a:lnTo>
                    <a:pt x="1252728" y="1317022"/>
                  </a:lnTo>
                  <a:lnTo>
                    <a:pt x="1326737" y="1317022"/>
                  </a:lnTo>
                  <a:lnTo>
                    <a:pt x="1326737" y="1352074"/>
                  </a:lnTo>
                  <a:lnTo>
                    <a:pt x="1391031" y="1352074"/>
                  </a:lnTo>
                  <a:lnTo>
                    <a:pt x="1391031" y="1385221"/>
                  </a:lnTo>
                  <a:lnTo>
                    <a:pt x="1406652" y="1385221"/>
                  </a:lnTo>
                  <a:lnTo>
                    <a:pt x="1406652" y="1416368"/>
                  </a:lnTo>
                  <a:lnTo>
                    <a:pt x="1455325" y="1416368"/>
                  </a:lnTo>
                  <a:lnTo>
                    <a:pt x="1455325" y="1488472"/>
                  </a:lnTo>
                  <a:lnTo>
                    <a:pt x="1712500" y="1488472"/>
                  </a:lnTo>
                  <a:lnTo>
                    <a:pt x="1712500" y="1525524"/>
                  </a:lnTo>
                  <a:lnTo>
                    <a:pt x="1772888" y="1525524"/>
                  </a:lnTo>
                  <a:lnTo>
                    <a:pt x="1772888" y="1570292"/>
                  </a:lnTo>
                  <a:lnTo>
                    <a:pt x="2182082" y="1570292"/>
                  </a:lnTo>
                  <a:lnTo>
                    <a:pt x="2182082" y="1648206"/>
                  </a:lnTo>
                  <a:lnTo>
                    <a:pt x="3471863" y="1648206"/>
                  </a:lnTo>
                </a:path>
              </a:pathLst>
            </a:custGeom>
            <a:noFill/>
            <a:ln w="38100" cap="flat">
              <a:solidFill>
                <a:schemeClr val="tx1">
                  <a:lumMod val="50000"/>
                  <a:lumOff val="50000"/>
                </a:schemeClr>
              </a:solidFill>
              <a:prstDash val="solid"/>
              <a:miter/>
            </a:ln>
          </p:spPr>
          <p:txBody>
            <a:bodyPr rtlCol="0" anchor="ctr"/>
            <a:lstStyle/>
            <a:p>
              <a:endParaRPr lang="fr-FR"/>
            </a:p>
          </p:txBody>
        </p:sp>
      </p:grpSp>
      <p:grpSp>
        <p:nvGrpSpPr>
          <p:cNvPr id="155" name="Groupe 154">
            <a:extLst>
              <a:ext uri="{FF2B5EF4-FFF2-40B4-BE49-F238E27FC236}">
                <a16:creationId xmlns="" xmlns:a16="http://schemas.microsoft.com/office/drawing/2014/main" id="{C48D47BC-7FFB-E30A-1E7D-BF38DA31F701}"/>
              </a:ext>
            </a:extLst>
          </p:cNvPr>
          <p:cNvGrpSpPr/>
          <p:nvPr/>
        </p:nvGrpSpPr>
        <p:grpSpPr>
          <a:xfrm>
            <a:off x="3111834" y="1699766"/>
            <a:ext cx="6207039" cy="1679964"/>
            <a:chOff x="4005262" y="2538412"/>
            <a:chExt cx="3472529" cy="1348359"/>
          </a:xfrm>
        </p:grpSpPr>
        <p:sp>
          <p:nvSpPr>
            <p:cNvPr id="117" name="Forme libre : forme 116">
              <a:extLst>
                <a:ext uri="{FF2B5EF4-FFF2-40B4-BE49-F238E27FC236}">
                  <a16:creationId xmlns="" xmlns:a16="http://schemas.microsoft.com/office/drawing/2014/main" id="{D1721EDE-AF84-995E-2CD1-9F5B5ED1FE6C}"/>
                </a:ext>
              </a:extLst>
            </p:cNvPr>
            <p:cNvSpPr/>
            <p:nvPr/>
          </p:nvSpPr>
          <p:spPr>
            <a:xfrm>
              <a:off x="4009167" y="253841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8" name="Forme libre : forme 117">
              <a:extLst>
                <a:ext uri="{FF2B5EF4-FFF2-40B4-BE49-F238E27FC236}">
                  <a16:creationId xmlns="" xmlns:a16="http://schemas.microsoft.com/office/drawing/2014/main" id="{697BBE9C-06E9-4616-8954-70FC6EF56B7E}"/>
                </a:ext>
              </a:extLst>
            </p:cNvPr>
            <p:cNvSpPr/>
            <p:nvPr/>
          </p:nvSpPr>
          <p:spPr>
            <a:xfrm>
              <a:off x="4218717" y="255746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19" name="Forme libre : forme 118">
              <a:extLst>
                <a:ext uri="{FF2B5EF4-FFF2-40B4-BE49-F238E27FC236}">
                  <a16:creationId xmlns="" xmlns:a16="http://schemas.microsoft.com/office/drawing/2014/main" id="{0F613F0A-F5AF-860E-CFF0-C4CFFB1F2AF4}"/>
                </a:ext>
              </a:extLst>
            </p:cNvPr>
            <p:cNvSpPr/>
            <p:nvPr/>
          </p:nvSpPr>
          <p:spPr>
            <a:xfrm>
              <a:off x="4437792" y="265271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0" name="Forme libre : forme 119">
              <a:extLst>
                <a:ext uri="{FF2B5EF4-FFF2-40B4-BE49-F238E27FC236}">
                  <a16:creationId xmlns="" xmlns:a16="http://schemas.microsoft.com/office/drawing/2014/main" id="{E81F206A-E3A1-11C2-7C29-4182863A30D4}"/>
                </a:ext>
              </a:extLst>
            </p:cNvPr>
            <p:cNvSpPr/>
            <p:nvPr/>
          </p:nvSpPr>
          <p:spPr>
            <a:xfrm>
              <a:off x="4447317" y="267176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1" name="Forme libre : forme 120">
              <a:extLst>
                <a:ext uri="{FF2B5EF4-FFF2-40B4-BE49-F238E27FC236}">
                  <a16:creationId xmlns="" xmlns:a16="http://schemas.microsoft.com/office/drawing/2014/main" id="{8346FB20-5106-359F-80DF-2160A966E2B8}"/>
                </a:ext>
              </a:extLst>
            </p:cNvPr>
            <p:cNvSpPr/>
            <p:nvPr/>
          </p:nvSpPr>
          <p:spPr>
            <a:xfrm>
              <a:off x="4580667" y="273843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2" name="Forme libre : forme 121">
              <a:extLst>
                <a:ext uri="{FF2B5EF4-FFF2-40B4-BE49-F238E27FC236}">
                  <a16:creationId xmlns="" xmlns:a16="http://schemas.microsoft.com/office/drawing/2014/main" id="{A7108AE1-4D31-8F52-654D-D42D5695AF0D}"/>
                </a:ext>
              </a:extLst>
            </p:cNvPr>
            <p:cNvSpPr/>
            <p:nvPr/>
          </p:nvSpPr>
          <p:spPr>
            <a:xfrm>
              <a:off x="4647342" y="2805112"/>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3" name="Forme libre : forme 122">
              <a:extLst>
                <a:ext uri="{FF2B5EF4-FFF2-40B4-BE49-F238E27FC236}">
                  <a16:creationId xmlns="" xmlns:a16="http://schemas.microsoft.com/office/drawing/2014/main" id="{C20FE95D-3E46-EFF9-743B-74C284996241}"/>
                </a:ext>
              </a:extLst>
            </p:cNvPr>
            <p:cNvSpPr/>
            <p:nvPr/>
          </p:nvSpPr>
          <p:spPr>
            <a:xfrm>
              <a:off x="4666392" y="281463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4" name="Forme libre : forme 123">
              <a:extLst>
                <a:ext uri="{FF2B5EF4-FFF2-40B4-BE49-F238E27FC236}">
                  <a16:creationId xmlns="" xmlns:a16="http://schemas.microsoft.com/office/drawing/2014/main" id="{CCC919B5-AEA2-3617-2A4B-6C74F0F7473D}"/>
                </a:ext>
              </a:extLst>
            </p:cNvPr>
            <p:cNvSpPr/>
            <p:nvPr/>
          </p:nvSpPr>
          <p:spPr>
            <a:xfrm>
              <a:off x="4675917" y="281463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5" name="Forme libre : forme 124">
              <a:extLst>
                <a:ext uri="{FF2B5EF4-FFF2-40B4-BE49-F238E27FC236}">
                  <a16:creationId xmlns="" xmlns:a16="http://schemas.microsoft.com/office/drawing/2014/main" id="{BB8660C2-40B6-C8E1-2534-4B8822A216EE}"/>
                </a:ext>
              </a:extLst>
            </p:cNvPr>
            <p:cNvSpPr/>
            <p:nvPr/>
          </p:nvSpPr>
          <p:spPr>
            <a:xfrm>
              <a:off x="4847367" y="289083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6" name="Forme libre : forme 125">
              <a:extLst>
                <a:ext uri="{FF2B5EF4-FFF2-40B4-BE49-F238E27FC236}">
                  <a16:creationId xmlns="" xmlns:a16="http://schemas.microsoft.com/office/drawing/2014/main" id="{E8B19FD7-3D3E-ABF0-C172-A5C5AF30C392}"/>
                </a:ext>
              </a:extLst>
            </p:cNvPr>
            <p:cNvSpPr/>
            <p:nvPr/>
          </p:nvSpPr>
          <p:spPr>
            <a:xfrm>
              <a:off x="4856892" y="2890837"/>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7" name="Forme libre : forme 126">
              <a:extLst>
                <a:ext uri="{FF2B5EF4-FFF2-40B4-BE49-F238E27FC236}">
                  <a16:creationId xmlns="" xmlns:a16="http://schemas.microsoft.com/office/drawing/2014/main" id="{B8B69629-C3D2-9A59-25B3-BC0C0B75F7FE}"/>
                </a:ext>
              </a:extLst>
            </p:cNvPr>
            <p:cNvSpPr/>
            <p:nvPr/>
          </p:nvSpPr>
          <p:spPr>
            <a:xfrm>
              <a:off x="5067966" y="30676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8" name="Forme libre : forme 127">
              <a:extLst>
                <a:ext uri="{FF2B5EF4-FFF2-40B4-BE49-F238E27FC236}">
                  <a16:creationId xmlns="" xmlns:a16="http://schemas.microsoft.com/office/drawing/2014/main" id="{94B71E20-DC6E-9739-2618-0998E101576B}"/>
                </a:ext>
              </a:extLst>
            </p:cNvPr>
            <p:cNvSpPr/>
            <p:nvPr/>
          </p:nvSpPr>
          <p:spPr>
            <a:xfrm>
              <a:off x="5106066" y="31057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29" name="Forme libre : forme 128">
              <a:extLst>
                <a:ext uri="{FF2B5EF4-FFF2-40B4-BE49-F238E27FC236}">
                  <a16:creationId xmlns="" xmlns:a16="http://schemas.microsoft.com/office/drawing/2014/main" id="{69B97745-FEA2-6EC1-67EE-9726528FA4D0}"/>
                </a:ext>
              </a:extLst>
            </p:cNvPr>
            <p:cNvSpPr/>
            <p:nvPr/>
          </p:nvSpPr>
          <p:spPr>
            <a:xfrm>
              <a:off x="5496591" y="33819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0" name="Forme libre : forme 129">
              <a:extLst>
                <a:ext uri="{FF2B5EF4-FFF2-40B4-BE49-F238E27FC236}">
                  <a16:creationId xmlns="" xmlns:a16="http://schemas.microsoft.com/office/drawing/2014/main" id="{2DB6E370-8D30-9476-B89D-D36F1069A3C2}"/>
                </a:ext>
              </a:extLst>
            </p:cNvPr>
            <p:cNvSpPr/>
            <p:nvPr/>
          </p:nvSpPr>
          <p:spPr>
            <a:xfrm>
              <a:off x="5525166" y="342957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1" name="Forme libre : forme 130">
              <a:extLst>
                <a:ext uri="{FF2B5EF4-FFF2-40B4-BE49-F238E27FC236}">
                  <a16:creationId xmlns="" xmlns:a16="http://schemas.microsoft.com/office/drawing/2014/main" id="{B151742C-2A96-5ED9-B347-356BD79642EC}"/>
                </a:ext>
              </a:extLst>
            </p:cNvPr>
            <p:cNvSpPr/>
            <p:nvPr/>
          </p:nvSpPr>
          <p:spPr>
            <a:xfrm>
              <a:off x="5582316" y="34486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2" name="Forme libre : forme 131">
              <a:extLst>
                <a:ext uri="{FF2B5EF4-FFF2-40B4-BE49-F238E27FC236}">
                  <a16:creationId xmlns="" xmlns:a16="http://schemas.microsoft.com/office/drawing/2014/main" id="{873A8369-4E47-344F-6D66-B52D476B79CE}"/>
                </a:ext>
              </a:extLst>
            </p:cNvPr>
            <p:cNvSpPr/>
            <p:nvPr/>
          </p:nvSpPr>
          <p:spPr>
            <a:xfrm>
              <a:off x="5715666" y="34771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3" name="Forme libre : forme 132">
              <a:extLst>
                <a:ext uri="{FF2B5EF4-FFF2-40B4-BE49-F238E27FC236}">
                  <a16:creationId xmlns="" xmlns:a16="http://schemas.microsoft.com/office/drawing/2014/main" id="{305080D6-619F-8496-D5C0-0707A1883CC6}"/>
                </a:ext>
              </a:extLst>
            </p:cNvPr>
            <p:cNvSpPr/>
            <p:nvPr/>
          </p:nvSpPr>
          <p:spPr>
            <a:xfrm>
              <a:off x="5725191" y="34771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4" name="Forme libre : forme 133">
              <a:extLst>
                <a:ext uri="{FF2B5EF4-FFF2-40B4-BE49-F238E27FC236}">
                  <a16:creationId xmlns="" xmlns:a16="http://schemas.microsoft.com/office/drawing/2014/main" id="{A8EB6645-D8E0-06CB-6AFB-A6C2B4AD700C}"/>
                </a:ext>
              </a:extLst>
            </p:cNvPr>
            <p:cNvSpPr/>
            <p:nvPr/>
          </p:nvSpPr>
          <p:spPr>
            <a:xfrm>
              <a:off x="5763291" y="34962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5" name="Forme libre : forme 134">
              <a:extLst>
                <a:ext uri="{FF2B5EF4-FFF2-40B4-BE49-F238E27FC236}">
                  <a16:creationId xmlns="" xmlns:a16="http://schemas.microsoft.com/office/drawing/2014/main" id="{3ADBEEE4-3542-D62C-6458-7CA29C1A032F}"/>
                </a:ext>
              </a:extLst>
            </p:cNvPr>
            <p:cNvSpPr/>
            <p:nvPr/>
          </p:nvSpPr>
          <p:spPr>
            <a:xfrm>
              <a:off x="5877591" y="35248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6" name="Forme libre : forme 135">
              <a:extLst>
                <a:ext uri="{FF2B5EF4-FFF2-40B4-BE49-F238E27FC236}">
                  <a16:creationId xmlns="" xmlns:a16="http://schemas.microsoft.com/office/drawing/2014/main" id="{55874736-A405-B99E-8398-832BC3C59330}"/>
                </a:ext>
              </a:extLst>
            </p:cNvPr>
            <p:cNvSpPr/>
            <p:nvPr/>
          </p:nvSpPr>
          <p:spPr>
            <a:xfrm>
              <a:off x="5934741" y="35533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7" name="Forme libre : forme 136">
              <a:extLst>
                <a:ext uri="{FF2B5EF4-FFF2-40B4-BE49-F238E27FC236}">
                  <a16:creationId xmlns="" xmlns:a16="http://schemas.microsoft.com/office/drawing/2014/main" id="{DBE25F10-EED2-F199-39F8-8C84D869D53D}"/>
                </a:ext>
              </a:extLst>
            </p:cNvPr>
            <p:cNvSpPr/>
            <p:nvPr/>
          </p:nvSpPr>
          <p:spPr>
            <a:xfrm>
              <a:off x="6125241" y="36105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8" name="Forme libre : forme 137">
              <a:extLst>
                <a:ext uri="{FF2B5EF4-FFF2-40B4-BE49-F238E27FC236}">
                  <a16:creationId xmlns="" xmlns:a16="http://schemas.microsoft.com/office/drawing/2014/main" id="{87772010-F839-4E4C-629D-37F64ADF6440}"/>
                </a:ext>
              </a:extLst>
            </p:cNvPr>
            <p:cNvSpPr/>
            <p:nvPr/>
          </p:nvSpPr>
          <p:spPr>
            <a:xfrm>
              <a:off x="6144291" y="36105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39" name="Forme libre : forme 138">
              <a:extLst>
                <a:ext uri="{FF2B5EF4-FFF2-40B4-BE49-F238E27FC236}">
                  <a16:creationId xmlns="" xmlns:a16="http://schemas.microsoft.com/office/drawing/2014/main" id="{AD6BFC36-94F8-5321-548D-D51F8D35354F}"/>
                </a:ext>
              </a:extLst>
            </p:cNvPr>
            <p:cNvSpPr/>
            <p:nvPr/>
          </p:nvSpPr>
          <p:spPr>
            <a:xfrm>
              <a:off x="6334791" y="36391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0" name="Forme libre : forme 139">
              <a:extLst>
                <a:ext uri="{FF2B5EF4-FFF2-40B4-BE49-F238E27FC236}">
                  <a16:creationId xmlns="" xmlns:a16="http://schemas.microsoft.com/office/drawing/2014/main" id="{9764CC24-34F6-B65C-CD00-C2369DB2497F}"/>
                </a:ext>
              </a:extLst>
            </p:cNvPr>
            <p:cNvSpPr/>
            <p:nvPr/>
          </p:nvSpPr>
          <p:spPr>
            <a:xfrm>
              <a:off x="6344316" y="3639121"/>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1" name="Forme libre : forme 140">
              <a:extLst>
                <a:ext uri="{FF2B5EF4-FFF2-40B4-BE49-F238E27FC236}">
                  <a16:creationId xmlns="" xmlns:a16="http://schemas.microsoft.com/office/drawing/2014/main" id="{5CFF8C1B-BFA6-DC9A-3E3D-7FFA4B03A494}"/>
                </a:ext>
              </a:extLst>
            </p:cNvPr>
            <p:cNvSpPr/>
            <p:nvPr/>
          </p:nvSpPr>
          <p:spPr>
            <a:xfrm>
              <a:off x="6420516"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2" name="Forme libre : forme 141">
              <a:extLst>
                <a:ext uri="{FF2B5EF4-FFF2-40B4-BE49-F238E27FC236}">
                  <a16:creationId xmlns="" xmlns:a16="http://schemas.microsoft.com/office/drawing/2014/main" id="{F2D9EF7C-352F-063D-4E08-E7D819B33704}"/>
                </a:ext>
              </a:extLst>
            </p:cNvPr>
            <p:cNvSpPr/>
            <p:nvPr/>
          </p:nvSpPr>
          <p:spPr>
            <a:xfrm>
              <a:off x="6468141"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3" name="Forme libre : forme 142">
              <a:extLst>
                <a:ext uri="{FF2B5EF4-FFF2-40B4-BE49-F238E27FC236}">
                  <a16:creationId xmlns="" xmlns:a16="http://schemas.microsoft.com/office/drawing/2014/main" id="{50E87364-E956-31BB-870D-FCD799E0F4F1}"/>
                </a:ext>
              </a:extLst>
            </p:cNvPr>
            <p:cNvSpPr/>
            <p:nvPr/>
          </p:nvSpPr>
          <p:spPr>
            <a:xfrm>
              <a:off x="6506241"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4" name="Forme libre : forme 143">
              <a:extLst>
                <a:ext uri="{FF2B5EF4-FFF2-40B4-BE49-F238E27FC236}">
                  <a16:creationId xmlns="" xmlns:a16="http://schemas.microsoft.com/office/drawing/2014/main" id="{BBBCC7AD-FD63-CECE-D74C-BC453DF76BD7}"/>
                </a:ext>
              </a:extLst>
            </p:cNvPr>
            <p:cNvSpPr/>
            <p:nvPr/>
          </p:nvSpPr>
          <p:spPr>
            <a:xfrm>
              <a:off x="6534816"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5" name="Forme libre : forme 144">
              <a:extLst>
                <a:ext uri="{FF2B5EF4-FFF2-40B4-BE49-F238E27FC236}">
                  <a16:creationId xmlns="" xmlns:a16="http://schemas.microsoft.com/office/drawing/2014/main" id="{9CBD5A32-424B-745B-4453-91E754F9FDE9}"/>
                </a:ext>
              </a:extLst>
            </p:cNvPr>
            <p:cNvSpPr/>
            <p:nvPr/>
          </p:nvSpPr>
          <p:spPr>
            <a:xfrm>
              <a:off x="6582441"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6" name="Forme libre : forme 145">
              <a:extLst>
                <a:ext uri="{FF2B5EF4-FFF2-40B4-BE49-F238E27FC236}">
                  <a16:creationId xmlns="" xmlns:a16="http://schemas.microsoft.com/office/drawing/2014/main" id="{F9B62F53-38CF-A3B5-4C7E-D4ECF166C95A}"/>
                </a:ext>
              </a:extLst>
            </p:cNvPr>
            <p:cNvSpPr/>
            <p:nvPr/>
          </p:nvSpPr>
          <p:spPr>
            <a:xfrm>
              <a:off x="6591966"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7" name="Forme libre : forme 146">
              <a:extLst>
                <a:ext uri="{FF2B5EF4-FFF2-40B4-BE49-F238E27FC236}">
                  <a16:creationId xmlns="" xmlns:a16="http://schemas.microsoft.com/office/drawing/2014/main" id="{578CA7D6-A61E-7566-D415-82C8FC258A3E}"/>
                </a:ext>
              </a:extLst>
            </p:cNvPr>
            <p:cNvSpPr/>
            <p:nvPr/>
          </p:nvSpPr>
          <p:spPr>
            <a:xfrm>
              <a:off x="6820566"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8" name="Forme libre : forme 147">
              <a:extLst>
                <a:ext uri="{FF2B5EF4-FFF2-40B4-BE49-F238E27FC236}">
                  <a16:creationId xmlns="" xmlns:a16="http://schemas.microsoft.com/office/drawing/2014/main" id="{9F5E4A08-B0A9-E328-AD94-0BC00B2D8FA9}"/>
                </a:ext>
              </a:extLst>
            </p:cNvPr>
            <p:cNvSpPr/>
            <p:nvPr/>
          </p:nvSpPr>
          <p:spPr>
            <a:xfrm>
              <a:off x="6953916" y="368674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49" name="Forme libre : forme 148">
              <a:extLst>
                <a:ext uri="{FF2B5EF4-FFF2-40B4-BE49-F238E27FC236}">
                  <a16:creationId xmlns="" xmlns:a16="http://schemas.microsoft.com/office/drawing/2014/main" id="{88E3FAA8-72EA-F8F7-2B2F-ED985DD5F0B5}"/>
                </a:ext>
              </a:extLst>
            </p:cNvPr>
            <p:cNvSpPr/>
            <p:nvPr/>
          </p:nvSpPr>
          <p:spPr>
            <a:xfrm>
              <a:off x="6992016" y="37819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50" name="Forme libre : forme 149">
              <a:extLst>
                <a:ext uri="{FF2B5EF4-FFF2-40B4-BE49-F238E27FC236}">
                  <a16:creationId xmlns="" xmlns:a16="http://schemas.microsoft.com/office/drawing/2014/main" id="{37003BE0-814C-C3D8-3EFB-1A39D55D9E20}"/>
                </a:ext>
              </a:extLst>
            </p:cNvPr>
            <p:cNvSpPr/>
            <p:nvPr/>
          </p:nvSpPr>
          <p:spPr>
            <a:xfrm>
              <a:off x="7049166" y="37819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51" name="Forme libre : forme 150">
              <a:extLst>
                <a:ext uri="{FF2B5EF4-FFF2-40B4-BE49-F238E27FC236}">
                  <a16:creationId xmlns="" xmlns:a16="http://schemas.microsoft.com/office/drawing/2014/main" id="{F2A0A61B-99F7-73A2-07A1-4962495DC766}"/>
                </a:ext>
              </a:extLst>
            </p:cNvPr>
            <p:cNvSpPr/>
            <p:nvPr/>
          </p:nvSpPr>
          <p:spPr>
            <a:xfrm>
              <a:off x="7382541" y="37819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52" name="Forme libre : forme 151">
              <a:extLst>
                <a:ext uri="{FF2B5EF4-FFF2-40B4-BE49-F238E27FC236}">
                  <a16:creationId xmlns="" xmlns:a16="http://schemas.microsoft.com/office/drawing/2014/main" id="{A4204BB2-D607-DDEF-69C7-EB4AA19188DA}"/>
                </a:ext>
              </a:extLst>
            </p:cNvPr>
            <p:cNvSpPr/>
            <p:nvPr/>
          </p:nvSpPr>
          <p:spPr>
            <a:xfrm>
              <a:off x="7430166" y="37819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53" name="Forme libre : forme 152">
              <a:extLst>
                <a:ext uri="{FF2B5EF4-FFF2-40B4-BE49-F238E27FC236}">
                  <a16:creationId xmlns="" xmlns:a16="http://schemas.microsoft.com/office/drawing/2014/main" id="{2488F515-716B-D549-5245-CD827361F8D8}"/>
                </a:ext>
              </a:extLst>
            </p:cNvPr>
            <p:cNvSpPr/>
            <p:nvPr/>
          </p:nvSpPr>
          <p:spPr>
            <a:xfrm>
              <a:off x="7468266" y="3781996"/>
              <a:ext cx="9525" cy="104775"/>
            </a:xfrm>
            <a:custGeom>
              <a:avLst/>
              <a:gdLst>
                <a:gd name="connsiteX0" fmla="*/ 0 w 9525"/>
                <a:gd name="connsiteY0" fmla="*/ 104775 h 104775"/>
                <a:gd name="connsiteX1" fmla="*/ 0 w 9525"/>
                <a:gd name="connsiteY1" fmla="*/ 0 h 104775"/>
              </a:gdLst>
              <a:ahLst/>
              <a:cxnLst>
                <a:cxn ang="0">
                  <a:pos x="connsiteX0" y="connsiteY0"/>
                </a:cxn>
                <a:cxn ang="0">
                  <a:pos x="connsiteX1" y="connsiteY1"/>
                </a:cxn>
              </a:cxnLst>
              <a:rect l="l" t="t" r="r" b="b"/>
              <a:pathLst>
                <a:path w="9525" h="104775">
                  <a:moveTo>
                    <a:pt x="0" y="104775"/>
                  </a:moveTo>
                  <a:lnTo>
                    <a:pt x="0" y="0"/>
                  </a:lnTo>
                </a:path>
              </a:pathLst>
            </a:custGeom>
            <a:ln w="12700" cap="flat">
              <a:solidFill>
                <a:schemeClr val="bg2"/>
              </a:solidFill>
              <a:prstDash val="solid"/>
              <a:miter/>
            </a:ln>
          </p:spPr>
          <p:txBody>
            <a:bodyPr rtlCol="0" anchor="ctr"/>
            <a:lstStyle/>
            <a:p>
              <a:endParaRPr lang="fr-FR"/>
            </a:p>
          </p:txBody>
        </p:sp>
        <p:sp>
          <p:nvSpPr>
            <p:cNvPr id="154" name="Forme libre : forme 153">
              <a:extLst>
                <a:ext uri="{FF2B5EF4-FFF2-40B4-BE49-F238E27FC236}">
                  <a16:creationId xmlns="" xmlns:a16="http://schemas.microsoft.com/office/drawing/2014/main" id="{02E4A85F-68C6-0FB6-0BD9-90E225F23712}"/>
                </a:ext>
              </a:extLst>
            </p:cNvPr>
            <p:cNvSpPr/>
            <p:nvPr/>
          </p:nvSpPr>
          <p:spPr>
            <a:xfrm>
              <a:off x="4005262" y="2593180"/>
              <a:ext cx="3464051" cy="1241679"/>
            </a:xfrm>
            <a:custGeom>
              <a:avLst/>
              <a:gdLst>
                <a:gd name="connsiteX0" fmla="*/ 0 w 3464051"/>
                <a:gd name="connsiteY0" fmla="*/ 0 h 1241679"/>
                <a:gd name="connsiteX1" fmla="*/ 200025 w 3464051"/>
                <a:gd name="connsiteY1" fmla="*/ 0 h 1241679"/>
                <a:gd name="connsiteX2" fmla="*/ 200025 w 3464051"/>
                <a:gd name="connsiteY2" fmla="*/ 14288 h 1241679"/>
                <a:gd name="connsiteX3" fmla="*/ 231172 w 3464051"/>
                <a:gd name="connsiteY3" fmla="*/ 14288 h 1241679"/>
                <a:gd name="connsiteX4" fmla="*/ 231172 w 3464051"/>
                <a:gd name="connsiteY4" fmla="*/ 29909 h 1241679"/>
                <a:gd name="connsiteX5" fmla="*/ 237649 w 3464051"/>
                <a:gd name="connsiteY5" fmla="*/ 29909 h 1241679"/>
                <a:gd name="connsiteX6" fmla="*/ 237649 w 3464051"/>
                <a:gd name="connsiteY6" fmla="*/ 64960 h 1241679"/>
                <a:gd name="connsiteX7" fmla="*/ 245459 w 3464051"/>
                <a:gd name="connsiteY7" fmla="*/ 64960 h 1241679"/>
                <a:gd name="connsiteX8" fmla="*/ 245459 w 3464051"/>
                <a:gd name="connsiteY8" fmla="*/ 83153 h 1241679"/>
                <a:gd name="connsiteX9" fmla="*/ 402622 w 3464051"/>
                <a:gd name="connsiteY9" fmla="*/ 83153 h 1241679"/>
                <a:gd name="connsiteX10" fmla="*/ 402622 w 3464051"/>
                <a:gd name="connsiteY10" fmla="*/ 96107 h 1241679"/>
                <a:gd name="connsiteX11" fmla="*/ 428625 w 3464051"/>
                <a:gd name="connsiteY11" fmla="*/ 96107 h 1241679"/>
                <a:gd name="connsiteX12" fmla="*/ 428625 w 3464051"/>
                <a:gd name="connsiteY12" fmla="*/ 110395 h 1241679"/>
                <a:gd name="connsiteX13" fmla="*/ 440341 w 3464051"/>
                <a:gd name="connsiteY13" fmla="*/ 110395 h 1241679"/>
                <a:gd name="connsiteX14" fmla="*/ 440341 w 3464051"/>
                <a:gd name="connsiteY14" fmla="*/ 132493 h 1241679"/>
                <a:gd name="connsiteX15" fmla="*/ 448151 w 3464051"/>
                <a:gd name="connsiteY15" fmla="*/ 132493 h 1241679"/>
                <a:gd name="connsiteX16" fmla="*/ 448151 w 3464051"/>
                <a:gd name="connsiteY16" fmla="*/ 164973 h 1241679"/>
                <a:gd name="connsiteX17" fmla="*/ 463677 w 3464051"/>
                <a:gd name="connsiteY17" fmla="*/ 164973 h 1241679"/>
                <a:gd name="connsiteX18" fmla="*/ 470154 w 3464051"/>
                <a:gd name="connsiteY18" fmla="*/ 197453 h 1241679"/>
                <a:gd name="connsiteX19" fmla="*/ 606552 w 3464051"/>
                <a:gd name="connsiteY19" fmla="*/ 197453 h 1241679"/>
                <a:gd name="connsiteX20" fmla="*/ 606552 w 3464051"/>
                <a:gd name="connsiteY20" fmla="*/ 231172 h 1241679"/>
                <a:gd name="connsiteX21" fmla="*/ 628650 w 3464051"/>
                <a:gd name="connsiteY21" fmla="*/ 231172 h 1241679"/>
                <a:gd name="connsiteX22" fmla="*/ 628650 w 3464051"/>
                <a:gd name="connsiteY22" fmla="*/ 251936 h 1241679"/>
                <a:gd name="connsiteX23" fmla="*/ 644271 w 3464051"/>
                <a:gd name="connsiteY23" fmla="*/ 251936 h 1241679"/>
                <a:gd name="connsiteX24" fmla="*/ 644271 w 3464051"/>
                <a:gd name="connsiteY24" fmla="*/ 266224 h 1241679"/>
                <a:gd name="connsiteX25" fmla="*/ 670179 w 3464051"/>
                <a:gd name="connsiteY25" fmla="*/ 266224 h 1241679"/>
                <a:gd name="connsiteX26" fmla="*/ 670179 w 3464051"/>
                <a:gd name="connsiteY26" fmla="*/ 279273 h 1241679"/>
                <a:gd name="connsiteX27" fmla="*/ 735140 w 3464051"/>
                <a:gd name="connsiteY27" fmla="*/ 279273 h 1241679"/>
                <a:gd name="connsiteX28" fmla="*/ 735140 w 3464051"/>
                <a:gd name="connsiteY28" fmla="*/ 301371 h 1241679"/>
                <a:gd name="connsiteX29" fmla="*/ 804005 w 3464051"/>
                <a:gd name="connsiteY29" fmla="*/ 301371 h 1241679"/>
                <a:gd name="connsiteX30" fmla="*/ 804005 w 3464051"/>
                <a:gd name="connsiteY30" fmla="*/ 323374 h 1241679"/>
                <a:gd name="connsiteX31" fmla="*/ 823436 w 3464051"/>
                <a:gd name="connsiteY31" fmla="*/ 323374 h 1241679"/>
                <a:gd name="connsiteX32" fmla="*/ 823436 w 3464051"/>
                <a:gd name="connsiteY32" fmla="*/ 338995 h 1241679"/>
                <a:gd name="connsiteX33" fmla="*/ 846868 w 3464051"/>
                <a:gd name="connsiteY33" fmla="*/ 338995 h 1241679"/>
                <a:gd name="connsiteX34" fmla="*/ 846868 w 3464051"/>
                <a:gd name="connsiteY34" fmla="*/ 353282 h 1241679"/>
                <a:gd name="connsiteX35" fmla="*/ 857250 w 3464051"/>
                <a:gd name="connsiteY35" fmla="*/ 353282 h 1241679"/>
                <a:gd name="connsiteX36" fmla="*/ 857250 w 3464051"/>
                <a:gd name="connsiteY36" fmla="*/ 400050 h 1241679"/>
                <a:gd name="connsiteX37" fmla="*/ 870204 w 3464051"/>
                <a:gd name="connsiteY37" fmla="*/ 400050 h 1241679"/>
                <a:gd name="connsiteX38" fmla="*/ 870204 w 3464051"/>
                <a:gd name="connsiteY38" fmla="*/ 413004 h 1241679"/>
                <a:gd name="connsiteX39" fmla="*/ 897541 w 3464051"/>
                <a:gd name="connsiteY39" fmla="*/ 413004 h 1241679"/>
                <a:gd name="connsiteX40" fmla="*/ 897541 w 3464051"/>
                <a:gd name="connsiteY40" fmla="*/ 431197 h 1241679"/>
                <a:gd name="connsiteX41" fmla="*/ 904018 w 3464051"/>
                <a:gd name="connsiteY41" fmla="*/ 431197 h 1241679"/>
                <a:gd name="connsiteX42" fmla="*/ 904018 w 3464051"/>
                <a:gd name="connsiteY42" fmla="*/ 450723 h 1241679"/>
                <a:gd name="connsiteX43" fmla="*/ 974122 w 3464051"/>
                <a:gd name="connsiteY43" fmla="*/ 450723 h 1241679"/>
                <a:gd name="connsiteX44" fmla="*/ 974122 w 3464051"/>
                <a:gd name="connsiteY44" fmla="*/ 468916 h 1241679"/>
                <a:gd name="connsiteX45" fmla="*/ 1000125 w 3464051"/>
                <a:gd name="connsiteY45" fmla="*/ 468916 h 1241679"/>
                <a:gd name="connsiteX46" fmla="*/ 1000125 w 3464051"/>
                <a:gd name="connsiteY46" fmla="*/ 492252 h 1241679"/>
                <a:gd name="connsiteX47" fmla="*/ 1011841 w 3464051"/>
                <a:gd name="connsiteY47" fmla="*/ 492252 h 1241679"/>
                <a:gd name="connsiteX48" fmla="*/ 1011841 w 3464051"/>
                <a:gd name="connsiteY48" fmla="*/ 511778 h 1241679"/>
                <a:gd name="connsiteX49" fmla="*/ 1040416 w 3464051"/>
                <a:gd name="connsiteY49" fmla="*/ 511778 h 1241679"/>
                <a:gd name="connsiteX50" fmla="*/ 1040416 w 3464051"/>
                <a:gd name="connsiteY50" fmla="*/ 529971 h 1241679"/>
                <a:gd name="connsiteX51" fmla="*/ 1072896 w 3464051"/>
                <a:gd name="connsiteY51" fmla="*/ 529971 h 1241679"/>
                <a:gd name="connsiteX52" fmla="*/ 1072896 w 3464051"/>
                <a:gd name="connsiteY52" fmla="*/ 570167 h 1241679"/>
                <a:gd name="connsiteX53" fmla="*/ 1184529 w 3464051"/>
                <a:gd name="connsiteY53" fmla="*/ 570167 h 1241679"/>
                <a:gd name="connsiteX54" fmla="*/ 1184529 w 3464051"/>
                <a:gd name="connsiteY54" fmla="*/ 587121 h 1241679"/>
                <a:gd name="connsiteX55" fmla="*/ 1258634 w 3464051"/>
                <a:gd name="connsiteY55" fmla="*/ 587121 h 1241679"/>
                <a:gd name="connsiteX56" fmla="*/ 1258634 w 3464051"/>
                <a:gd name="connsiteY56" fmla="*/ 607886 h 1241679"/>
                <a:gd name="connsiteX57" fmla="*/ 1272921 w 3464051"/>
                <a:gd name="connsiteY57" fmla="*/ 607886 h 1241679"/>
                <a:gd name="connsiteX58" fmla="*/ 1272921 w 3464051"/>
                <a:gd name="connsiteY58" fmla="*/ 665036 h 1241679"/>
                <a:gd name="connsiteX59" fmla="*/ 1279398 w 3464051"/>
                <a:gd name="connsiteY59" fmla="*/ 665036 h 1241679"/>
                <a:gd name="connsiteX60" fmla="*/ 1279398 w 3464051"/>
                <a:gd name="connsiteY60" fmla="*/ 684467 h 1241679"/>
                <a:gd name="connsiteX61" fmla="*/ 1294924 w 3464051"/>
                <a:gd name="connsiteY61" fmla="*/ 684467 h 1241679"/>
                <a:gd name="connsiteX62" fmla="*/ 1294924 w 3464051"/>
                <a:gd name="connsiteY62" fmla="*/ 711803 h 1241679"/>
                <a:gd name="connsiteX63" fmla="*/ 1313117 w 3464051"/>
                <a:gd name="connsiteY63" fmla="*/ 711803 h 1241679"/>
                <a:gd name="connsiteX64" fmla="*/ 1313117 w 3464051"/>
                <a:gd name="connsiteY64" fmla="*/ 729996 h 1241679"/>
                <a:gd name="connsiteX65" fmla="*/ 1322261 w 3464051"/>
                <a:gd name="connsiteY65" fmla="*/ 729996 h 1241679"/>
                <a:gd name="connsiteX66" fmla="*/ 1322261 w 3464051"/>
                <a:gd name="connsiteY66" fmla="*/ 754666 h 1241679"/>
                <a:gd name="connsiteX67" fmla="*/ 1332643 w 3464051"/>
                <a:gd name="connsiteY67" fmla="*/ 754666 h 1241679"/>
                <a:gd name="connsiteX68" fmla="*/ 1332643 w 3464051"/>
                <a:gd name="connsiteY68" fmla="*/ 774097 h 1241679"/>
                <a:gd name="connsiteX69" fmla="*/ 1348264 w 3464051"/>
                <a:gd name="connsiteY69" fmla="*/ 774097 h 1241679"/>
                <a:gd name="connsiteX70" fmla="*/ 1348264 w 3464051"/>
                <a:gd name="connsiteY70" fmla="*/ 794861 h 1241679"/>
                <a:gd name="connsiteX71" fmla="*/ 1404080 w 3464051"/>
                <a:gd name="connsiteY71" fmla="*/ 794861 h 1241679"/>
                <a:gd name="connsiteX72" fmla="*/ 1404080 w 3464051"/>
                <a:gd name="connsiteY72" fmla="*/ 818293 h 1241679"/>
                <a:gd name="connsiteX73" fmla="*/ 1422273 w 3464051"/>
                <a:gd name="connsiteY73" fmla="*/ 818293 h 1241679"/>
                <a:gd name="connsiteX74" fmla="*/ 1422273 w 3464051"/>
                <a:gd name="connsiteY74" fmla="*/ 841629 h 1241679"/>
                <a:gd name="connsiteX75" fmla="*/ 1504093 w 3464051"/>
                <a:gd name="connsiteY75" fmla="*/ 841629 h 1241679"/>
                <a:gd name="connsiteX76" fmla="*/ 1504093 w 3464051"/>
                <a:gd name="connsiteY76" fmla="*/ 866299 h 1241679"/>
                <a:gd name="connsiteX77" fmla="*/ 1511903 w 3464051"/>
                <a:gd name="connsiteY77" fmla="*/ 866299 h 1241679"/>
                <a:gd name="connsiteX78" fmla="*/ 1511903 w 3464051"/>
                <a:gd name="connsiteY78" fmla="*/ 887159 h 1241679"/>
                <a:gd name="connsiteX79" fmla="*/ 1563814 w 3464051"/>
                <a:gd name="connsiteY79" fmla="*/ 887159 h 1241679"/>
                <a:gd name="connsiteX80" fmla="*/ 1563814 w 3464051"/>
                <a:gd name="connsiteY80" fmla="*/ 910495 h 1241679"/>
                <a:gd name="connsiteX81" fmla="*/ 1676876 w 3464051"/>
                <a:gd name="connsiteY81" fmla="*/ 910495 h 1241679"/>
                <a:gd name="connsiteX82" fmla="*/ 1676876 w 3464051"/>
                <a:gd name="connsiteY82" fmla="*/ 936498 h 1241679"/>
                <a:gd name="connsiteX83" fmla="*/ 1741742 w 3464051"/>
                <a:gd name="connsiteY83" fmla="*/ 936498 h 1241679"/>
                <a:gd name="connsiteX84" fmla="*/ 1741742 w 3464051"/>
                <a:gd name="connsiteY84" fmla="*/ 961168 h 1241679"/>
                <a:gd name="connsiteX85" fmla="*/ 1859947 w 3464051"/>
                <a:gd name="connsiteY85" fmla="*/ 961168 h 1241679"/>
                <a:gd name="connsiteX86" fmla="*/ 1859947 w 3464051"/>
                <a:gd name="connsiteY86" fmla="*/ 985838 h 1241679"/>
                <a:gd name="connsiteX87" fmla="*/ 1913192 w 3464051"/>
                <a:gd name="connsiteY87" fmla="*/ 985838 h 1241679"/>
                <a:gd name="connsiteX88" fmla="*/ 1913192 w 3464051"/>
                <a:gd name="connsiteY88" fmla="*/ 1010507 h 1241679"/>
                <a:gd name="connsiteX89" fmla="*/ 1971675 w 3464051"/>
                <a:gd name="connsiteY89" fmla="*/ 1010507 h 1241679"/>
                <a:gd name="connsiteX90" fmla="*/ 1971675 w 3464051"/>
                <a:gd name="connsiteY90" fmla="*/ 1041654 h 1241679"/>
                <a:gd name="connsiteX91" fmla="*/ 2098072 w 3464051"/>
                <a:gd name="connsiteY91" fmla="*/ 1041654 h 1241679"/>
                <a:gd name="connsiteX92" fmla="*/ 2098072 w 3464051"/>
                <a:gd name="connsiteY92" fmla="*/ 1066324 h 1241679"/>
                <a:gd name="connsiteX93" fmla="*/ 2149602 w 3464051"/>
                <a:gd name="connsiteY93" fmla="*/ 1066324 h 1241679"/>
                <a:gd name="connsiteX94" fmla="*/ 2149602 w 3464051"/>
                <a:gd name="connsiteY94" fmla="*/ 1098804 h 1241679"/>
                <a:gd name="connsiteX95" fmla="*/ 2354866 w 3464051"/>
                <a:gd name="connsiteY95" fmla="*/ 1098804 h 1241679"/>
                <a:gd name="connsiteX96" fmla="*/ 2354866 w 3464051"/>
                <a:gd name="connsiteY96" fmla="*/ 1139095 h 1241679"/>
                <a:gd name="connsiteX97" fmla="*/ 2978277 w 3464051"/>
                <a:gd name="connsiteY97" fmla="*/ 1139095 h 1241679"/>
                <a:gd name="connsiteX98" fmla="*/ 2978277 w 3464051"/>
                <a:gd name="connsiteY98" fmla="*/ 1241679 h 1241679"/>
                <a:gd name="connsiteX99" fmla="*/ 3464052 w 3464051"/>
                <a:gd name="connsiteY99" fmla="*/ 1241679 h 124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64051" h="1241679">
                  <a:moveTo>
                    <a:pt x="0" y="0"/>
                  </a:moveTo>
                  <a:lnTo>
                    <a:pt x="200025" y="0"/>
                  </a:lnTo>
                  <a:lnTo>
                    <a:pt x="200025" y="14288"/>
                  </a:lnTo>
                  <a:lnTo>
                    <a:pt x="231172" y="14288"/>
                  </a:lnTo>
                  <a:lnTo>
                    <a:pt x="231172" y="29909"/>
                  </a:lnTo>
                  <a:lnTo>
                    <a:pt x="237649" y="29909"/>
                  </a:lnTo>
                  <a:lnTo>
                    <a:pt x="237649" y="64960"/>
                  </a:lnTo>
                  <a:lnTo>
                    <a:pt x="245459" y="64960"/>
                  </a:lnTo>
                  <a:lnTo>
                    <a:pt x="245459" y="83153"/>
                  </a:lnTo>
                  <a:lnTo>
                    <a:pt x="402622" y="83153"/>
                  </a:lnTo>
                  <a:lnTo>
                    <a:pt x="402622" y="96107"/>
                  </a:lnTo>
                  <a:lnTo>
                    <a:pt x="428625" y="96107"/>
                  </a:lnTo>
                  <a:lnTo>
                    <a:pt x="428625" y="110395"/>
                  </a:lnTo>
                  <a:lnTo>
                    <a:pt x="440341" y="110395"/>
                  </a:lnTo>
                  <a:lnTo>
                    <a:pt x="440341" y="132493"/>
                  </a:lnTo>
                  <a:lnTo>
                    <a:pt x="448151" y="132493"/>
                  </a:lnTo>
                  <a:lnTo>
                    <a:pt x="448151" y="164973"/>
                  </a:lnTo>
                  <a:lnTo>
                    <a:pt x="463677" y="164973"/>
                  </a:lnTo>
                  <a:lnTo>
                    <a:pt x="470154" y="197453"/>
                  </a:lnTo>
                  <a:lnTo>
                    <a:pt x="606552" y="197453"/>
                  </a:lnTo>
                  <a:lnTo>
                    <a:pt x="606552" y="231172"/>
                  </a:lnTo>
                  <a:lnTo>
                    <a:pt x="628650" y="231172"/>
                  </a:lnTo>
                  <a:lnTo>
                    <a:pt x="628650" y="251936"/>
                  </a:lnTo>
                  <a:lnTo>
                    <a:pt x="644271" y="251936"/>
                  </a:lnTo>
                  <a:lnTo>
                    <a:pt x="644271" y="266224"/>
                  </a:lnTo>
                  <a:lnTo>
                    <a:pt x="670179" y="266224"/>
                  </a:lnTo>
                  <a:lnTo>
                    <a:pt x="670179" y="279273"/>
                  </a:lnTo>
                  <a:lnTo>
                    <a:pt x="735140" y="279273"/>
                  </a:lnTo>
                  <a:lnTo>
                    <a:pt x="735140" y="301371"/>
                  </a:lnTo>
                  <a:lnTo>
                    <a:pt x="804005" y="301371"/>
                  </a:lnTo>
                  <a:lnTo>
                    <a:pt x="804005" y="323374"/>
                  </a:lnTo>
                  <a:lnTo>
                    <a:pt x="823436" y="323374"/>
                  </a:lnTo>
                  <a:lnTo>
                    <a:pt x="823436" y="338995"/>
                  </a:lnTo>
                  <a:lnTo>
                    <a:pt x="846868" y="338995"/>
                  </a:lnTo>
                  <a:lnTo>
                    <a:pt x="846868" y="353282"/>
                  </a:lnTo>
                  <a:lnTo>
                    <a:pt x="857250" y="353282"/>
                  </a:lnTo>
                  <a:lnTo>
                    <a:pt x="857250" y="400050"/>
                  </a:lnTo>
                  <a:lnTo>
                    <a:pt x="870204" y="400050"/>
                  </a:lnTo>
                  <a:lnTo>
                    <a:pt x="870204" y="413004"/>
                  </a:lnTo>
                  <a:lnTo>
                    <a:pt x="897541" y="413004"/>
                  </a:lnTo>
                  <a:lnTo>
                    <a:pt x="897541" y="431197"/>
                  </a:lnTo>
                  <a:lnTo>
                    <a:pt x="904018" y="431197"/>
                  </a:lnTo>
                  <a:lnTo>
                    <a:pt x="904018" y="450723"/>
                  </a:lnTo>
                  <a:lnTo>
                    <a:pt x="974122" y="450723"/>
                  </a:lnTo>
                  <a:lnTo>
                    <a:pt x="974122" y="468916"/>
                  </a:lnTo>
                  <a:lnTo>
                    <a:pt x="1000125" y="468916"/>
                  </a:lnTo>
                  <a:lnTo>
                    <a:pt x="1000125" y="492252"/>
                  </a:lnTo>
                  <a:lnTo>
                    <a:pt x="1011841" y="492252"/>
                  </a:lnTo>
                  <a:lnTo>
                    <a:pt x="1011841" y="511778"/>
                  </a:lnTo>
                  <a:lnTo>
                    <a:pt x="1040416" y="511778"/>
                  </a:lnTo>
                  <a:lnTo>
                    <a:pt x="1040416" y="529971"/>
                  </a:lnTo>
                  <a:lnTo>
                    <a:pt x="1072896" y="529971"/>
                  </a:lnTo>
                  <a:lnTo>
                    <a:pt x="1072896" y="570167"/>
                  </a:lnTo>
                  <a:lnTo>
                    <a:pt x="1184529" y="570167"/>
                  </a:lnTo>
                  <a:lnTo>
                    <a:pt x="1184529" y="587121"/>
                  </a:lnTo>
                  <a:lnTo>
                    <a:pt x="1258634" y="587121"/>
                  </a:lnTo>
                  <a:lnTo>
                    <a:pt x="1258634" y="607886"/>
                  </a:lnTo>
                  <a:lnTo>
                    <a:pt x="1272921" y="607886"/>
                  </a:lnTo>
                  <a:lnTo>
                    <a:pt x="1272921" y="665036"/>
                  </a:lnTo>
                  <a:lnTo>
                    <a:pt x="1279398" y="665036"/>
                  </a:lnTo>
                  <a:lnTo>
                    <a:pt x="1279398" y="684467"/>
                  </a:lnTo>
                  <a:lnTo>
                    <a:pt x="1294924" y="684467"/>
                  </a:lnTo>
                  <a:lnTo>
                    <a:pt x="1294924" y="711803"/>
                  </a:lnTo>
                  <a:lnTo>
                    <a:pt x="1313117" y="711803"/>
                  </a:lnTo>
                  <a:lnTo>
                    <a:pt x="1313117" y="729996"/>
                  </a:lnTo>
                  <a:lnTo>
                    <a:pt x="1322261" y="729996"/>
                  </a:lnTo>
                  <a:lnTo>
                    <a:pt x="1322261" y="754666"/>
                  </a:lnTo>
                  <a:lnTo>
                    <a:pt x="1332643" y="754666"/>
                  </a:lnTo>
                  <a:lnTo>
                    <a:pt x="1332643" y="774097"/>
                  </a:lnTo>
                  <a:lnTo>
                    <a:pt x="1348264" y="774097"/>
                  </a:lnTo>
                  <a:lnTo>
                    <a:pt x="1348264" y="794861"/>
                  </a:lnTo>
                  <a:lnTo>
                    <a:pt x="1404080" y="794861"/>
                  </a:lnTo>
                  <a:lnTo>
                    <a:pt x="1404080" y="818293"/>
                  </a:lnTo>
                  <a:lnTo>
                    <a:pt x="1422273" y="818293"/>
                  </a:lnTo>
                  <a:lnTo>
                    <a:pt x="1422273" y="841629"/>
                  </a:lnTo>
                  <a:lnTo>
                    <a:pt x="1504093" y="841629"/>
                  </a:lnTo>
                  <a:lnTo>
                    <a:pt x="1504093" y="866299"/>
                  </a:lnTo>
                  <a:lnTo>
                    <a:pt x="1511903" y="866299"/>
                  </a:lnTo>
                  <a:lnTo>
                    <a:pt x="1511903" y="887159"/>
                  </a:lnTo>
                  <a:lnTo>
                    <a:pt x="1563814" y="887159"/>
                  </a:lnTo>
                  <a:lnTo>
                    <a:pt x="1563814" y="910495"/>
                  </a:lnTo>
                  <a:lnTo>
                    <a:pt x="1676876" y="910495"/>
                  </a:lnTo>
                  <a:lnTo>
                    <a:pt x="1676876" y="936498"/>
                  </a:lnTo>
                  <a:lnTo>
                    <a:pt x="1741742" y="936498"/>
                  </a:lnTo>
                  <a:lnTo>
                    <a:pt x="1741742" y="961168"/>
                  </a:lnTo>
                  <a:lnTo>
                    <a:pt x="1859947" y="961168"/>
                  </a:lnTo>
                  <a:lnTo>
                    <a:pt x="1859947" y="985838"/>
                  </a:lnTo>
                  <a:lnTo>
                    <a:pt x="1913192" y="985838"/>
                  </a:lnTo>
                  <a:lnTo>
                    <a:pt x="1913192" y="1010507"/>
                  </a:lnTo>
                  <a:lnTo>
                    <a:pt x="1971675" y="1010507"/>
                  </a:lnTo>
                  <a:lnTo>
                    <a:pt x="1971675" y="1041654"/>
                  </a:lnTo>
                  <a:lnTo>
                    <a:pt x="2098072" y="1041654"/>
                  </a:lnTo>
                  <a:lnTo>
                    <a:pt x="2098072" y="1066324"/>
                  </a:lnTo>
                  <a:lnTo>
                    <a:pt x="2149602" y="1066324"/>
                  </a:lnTo>
                  <a:lnTo>
                    <a:pt x="2149602" y="1098804"/>
                  </a:lnTo>
                  <a:lnTo>
                    <a:pt x="2354866" y="1098804"/>
                  </a:lnTo>
                  <a:lnTo>
                    <a:pt x="2354866" y="1139095"/>
                  </a:lnTo>
                  <a:lnTo>
                    <a:pt x="2978277" y="1139095"/>
                  </a:lnTo>
                  <a:lnTo>
                    <a:pt x="2978277" y="1241679"/>
                  </a:lnTo>
                  <a:lnTo>
                    <a:pt x="3464052" y="1241679"/>
                  </a:lnTo>
                </a:path>
              </a:pathLst>
            </a:custGeom>
            <a:noFill/>
            <a:ln w="38100" cap="flat">
              <a:solidFill>
                <a:schemeClr val="bg2"/>
              </a:solidFill>
              <a:prstDash val="solid"/>
              <a:miter/>
            </a:ln>
          </p:spPr>
          <p:txBody>
            <a:bodyPr rtlCol="0" anchor="ctr"/>
            <a:lstStyle/>
            <a:p>
              <a:endParaRPr lang="fr-FR"/>
            </a:p>
          </p:txBody>
        </p:sp>
      </p:grpSp>
    </p:spTree>
    <p:extLst>
      <p:ext uri="{BB962C8B-B14F-4D97-AF65-F5344CB8AC3E}">
        <p14:creationId xmlns:p14="http://schemas.microsoft.com/office/powerpoint/2010/main" val="712954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Résultats sur les critères de jugement secondaires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#LBA5</a:t>
            </a:r>
            <a:endParaRPr lang="fr-FR" sz="1400" dirty="0"/>
          </a:p>
        </p:txBody>
      </p:sp>
      <p:graphicFrame>
        <p:nvGraphicFramePr>
          <p:cNvPr id="5" name="Tableau 4">
            <a:extLst>
              <a:ext uri="{FF2B5EF4-FFF2-40B4-BE49-F238E27FC236}">
                <a16:creationId xmlns="" xmlns:a16="http://schemas.microsoft.com/office/drawing/2014/main" id="{A240918B-66EC-6330-5537-7BE7CF6E47E1}"/>
              </a:ext>
            </a:extLst>
          </p:cNvPr>
          <p:cNvGraphicFramePr>
            <a:graphicFrameLocks noGrp="1"/>
          </p:cNvGraphicFramePr>
          <p:nvPr>
            <p:extLst>
              <p:ext uri="{D42A27DB-BD31-4B8C-83A1-F6EECF244321}">
                <p14:modId xmlns:p14="http://schemas.microsoft.com/office/powerpoint/2010/main" val="3715790866"/>
              </p:ext>
            </p:extLst>
          </p:nvPr>
        </p:nvGraphicFramePr>
        <p:xfrm>
          <a:off x="1637969" y="1211360"/>
          <a:ext cx="6314520" cy="4699200"/>
        </p:xfrm>
        <a:graphic>
          <a:graphicData uri="http://schemas.openxmlformats.org/drawingml/2006/table">
            <a:tbl>
              <a:tblPr firstRow="1" bandRow="1"/>
              <a:tblGrid>
                <a:gridCol w="2714520">
                  <a:extLst>
                    <a:ext uri="{9D8B030D-6E8A-4147-A177-3AD203B41FA5}">
                      <a16:colId xmlns="" xmlns:a16="http://schemas.microsoft.com/office/drawing/2014/main" val="20000"/>
                    </a:ext>
                  </a:extLst>
                </a:gridCol>
                <a:gridCol w="900000">
                  <a:extLst>
                    <a:ext uri="{9D8B030D-6E8A-4147-A177-3AD203B41FA5}">
                      <a16:colId xmlns="" xmlns:a16="http://schemas.microsoft.com/office/drawing/2014/main" val="20001"/>
                    </a:ext>
                  </a:extLst>
                </a:gridCol>
                <a:gridCol w="900000">
                  <a:extLst>
                    <a:ext uri="{9D8B030D-6E8A-4147-A177-3AD203B41FA5}">
                      <a16:colId xmlns="" xmlns:a16="http://schemas.microsoft.com/office/drawing/2014/main" val="1834821776"/>
                    </a:ext>
                  </a:extLst>
                </a:gridCol>
                <a:gridCol w="900000">
                  <a:extLst>
                    <a:ext uri="{9D8B030D-6E8A-4147-A177-3AD203B41FA5}">
                      <a16:colId xmlns="" xmlns:a16="http://schemas.microsoft.com/office/drawing/2014/main" val="20002"/>
                    </a:ext>
                  </a:extLst>
                </a:gridCol>
                <a:gridCol w="900000">
                  <a:extLst>
                    <a:ext uri="{9D8B030D-6E8A-4147-A177-3AD203B41FA5}">
                      <a16:colId xmlns="" xmlns:a16="http://schemas.microsoft.com/office/drawing/2014/main" val="2442717151"/>
                    </a:ext>
                  </a:extLst>
                </a:gridCol>
              </a:tblGrid>
              <a:tr h="425586">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i="0" dirty="0">
                          <a:solidFill>
                            <a:schemeClr val="tx2"/>
                          </a:solidFill>
                          <a:latin typeface="Century Gothic" panose="020B0502020202020204" pitchFamily="34" charset="0"/>
                          <a:cs typeface="Arial" panose="020B0604020202020204" pitchFamily="34" charset="0"/>
                        </a:rPr>
                        <a:t>Effets secondaires les plus fréquents (≥ 20 %), n (%)</a:t>
                      </a: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i="0" kern="1200" dirty="0">
                          <a:solidFill>
                            <a:schemeClr val="lt1"/>
                          </a:solidFill>
                          <a:latin typeface="Century Gothic" panose="020B0502020202020204" pitchFamily="34" charset="0"/>
                          <a:ea typeface="+mn-ea"/>
                          <a:cs typeface="Arial" panose="020B0604020202020204" pitchFamily="34" charset="0"/>
                        </a:rPr>
                        <a:t>Amivantamab + chimiothérapie </a:t>
                      </a:r>
                      <a:r>
                        <a:rPr lang="da-DK" sz="1000" b="0" i="0" kern="1200" dirty="0">
                          <a:solidFill>
                            <a:schemeClr val="lt1"/>
                          </a:solidFill>
                          <a:latin typeface="Century Gothic" panose="020B0502020202020204" pitchFamily="34" charset="0"/>
                          <a:ea typeface="+mn-ea"/>
                          <a:cs typeface="Arial" panose="020B0604020202020204" pitchFamily="34" charset="0"/>
                        </a:rPr>
                        <a:t/>
                      </a:r>
                      <a:br>
                        <a:rPr lang="da-DK" sz="1000" b="0" i="0" kern="1200" dirty="0">
                          <a:solidFill>
                            <a:schemeClr val="lt1"/>
                          </a:solidFill>
                          <a:latin typeface="Century Gothic" panose="020B0502020202020204" pitchFamily="34" charset="0"/>
                          <a:ea typeface="+mn-ea"/>
                          <a:cs typeface="Arial" panose="020B0604020202020204" pitchFamily="34" charset="0"/>
                        </a:rPr>
                      </a:br>
                      <a:r>
                        <a:rPr lang="da-DK" sz="1000" b="0" i="0" kern="1200" dirty="0">
                          <a:solidFill>
                            <a:schemeClr val="lt1"/>
                          </a:solidFill>
                          <a:latin typeface="Century Gothic" panose="020B0502020202020204" pitchFamily="34" charset="0"/>
                          <a:ea typeface="+mn-ea"/>
                          <a:cs typeface="Arial" panose="020B0604020202020204" pitchFamily="34" charset="0"/>
                        </a:rPr>
                        <a:t>n = 151</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1" i="0" kern="1200" dirty="0" err="1">
                          <a:solidFill>
                            <a:schemeClr val="lt1"/>
                          </a:solidFill>
                          <a:latin typeface="Century Gothic" panose="020B0502020202020204" pitchFamily="34" charset="0"/>
                          <a:ea typeface="+mn-ea"/>
                          <a:cs typeface="Arial" panose="020B0604020202020204" pitchFamily="34" charset="0"/>
                        </a:rPr>
                        <a:t>Chimiothérapie</a:t>
                      </a:r>
                      <a:endParaRPr lang="da-DK" sz="1000" b="0" i="0" kern="1200" dirty="0">
                        <a:solidFill>
                          <a:schemeClr val="lt1"/>
                        </a:solidFill>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00" b="0" i="0" kern="1200" dirty="0">
                          <a:solidFill>
                            <a:schemeClr val="lt1"/>
                          </a:solidFill>
                          <a:latin typeface="Century Gothic" panose="020B0502020202020204" pitchFamily="34" charset="0"/>
                          <a:ea typeface="+mn-ea"/>
                          <a:cs typeface="Arial" panose="020B0604020202020204" pitchFamily="34" charset="0"/>
                        </a:rPr>
                        <a:t>n = 155</a:t>
                      </a:r>
                      <a:endParaRPr lang="fr-FR" sz="10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endParaRPr lang="fr-FR" dirty="0"/>
                    </a:p>
                  </a:txBody>
                  <a:tcPr/>
                </a:tc>
                <a:extLst>
                  <a:ext uri="{0D108BD9-81ED-4DB2-BD59-A6C34878D82A}">
                    <a16:rowId xmlns="" xmlns:a16="http://schemas.microsoft.com/office/drawing/2014/main" val="1000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i="0" dirty="0">
                        <a:solidFill>
                          <a:schemeClr val="tx2"/>
                        </a:solidFill>
                        <a:latin typeface="Century Gothic" panose="020B0502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i="0" kern="1200" dirty="0" err="1">
                          <a:solidFill>
                            <a:schemeClr val="tx1"/>
                          </a:solidFill>
                          <a:latin typeface="Century Gothic" panose="020B0502020202020204" pitchFamily="34" charset="0"/>
                          <a:ea typeface="+mn-ea"/>
                          <a:cs typeface="Arial" panose="020B0604020202020204" pitchFamily="34" charset="0"/>
                        </a:rPr>
                        <a:t>Tous</a:t>
                      </a:r>
                      <a:r>
                        <a:rPr lang="da-DK" sz="800" b="0" i="0" kern="1200" dirty="0">
                          <a:solidFill>
                            <a:schemeClr val="tx1"/>
                          </a:solidFill>
                          <a:latin typeface="Century Gothic" panose="020B0502020202020204" pitchFamily="34" charset="0"/>
                          <a:ea typeface="+mn-ea"/>
                          <a:cs typeface="Arial" panose="020B0604020202020204" pitchFamily="34" charset="0"/>
                        </a:rPr>
                        <a:t> grades</a:t>
                      </a:r>
                      <a:endParaRPr lang="fr-FR" sz="800" b="0" i="0" kern="1200" dirty="0">
                        <a:solidFill>
                          <a:schemeClr val="tx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i="0" kern="1200" dirty="0">
                          <a:solidFill>
                            <a:schemeClr val="tx1"/>
                          </a:solidFill>
                          <a:latin typeface="Century Gothic" panose="020B0502020202020204" pitchFamily="34" charset="0"/>
                          <a:ea typeface="+mn-ea"/>
                          <a:cs typeface="Arial" panose="020B0604020202020204" pitchFamily="34" charset="0"/>
                        </a:rPr>
                        <a:t>Grades ≥ 3</a:t>
                      </a:r>
                      <a:endParaRPr lang="fr-FR" sz="800" b="0" i="0" kern="1200" dirty="0">
                        <a:solidFill>
                          <a:schemeClr val="tx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i="0" kern="1200" dirty="0" err="1">
                          <a:solidFill>
                            <a:schemeClr val="tx1"/>
                          </a:solidFill>
                          <a:latin typeface="Century Gothic" panose="020B0502020202020204" pitchFamily="34" charset="0"/>
                          <a:ea typeface="+mn-ea"/>
                          <a:cs typeface="Arial" panose="020B0604020202020204" pitchFamily="34" charset="0"/>
                        </a:rPr>
                        <a:t>Tous</a:t>
                      </a:r>
                      <a:r>
                        <a:rPr lang="da-DK" sz="800" b="0" i="0" kern="1200" dirty="0">
                          <a:solidFill>
                            <a:schemeClr val="tx1"/>
                          </a:solidFill>
                          <a:latin typeface="Century Gothic" panose="020B0502020202020204" pitchFamily="34" charset="0"/>
                          <a:ea typeface="+mn-ea"/>
                          <a:cs typeface="Arial" panose="020B0604020202020204" pitchFamily="34" charset="0"/>
                        </a:rPr>
                        <a:t> grades</a:t>
                      </a:r>
                      <a:endParaRPr lang="fr-FR" sz="800" b="0" i="0" kern="1200" dirty="0">
                        <a:solidFill>
                          <a:schemeClr val="tx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b="0" i="0" kern="1200" dirty="0">
                          <a:solidFill>
                            <a:schemeClr val="tx1"/>
                          </a:solidFill>
                          <a:latin typeface="Century Gothic" panose="020B0502020202020204" pitchFamily="34" charset="0"/>
                          <a:ea typeface="+mn-ea"/>
                          <a:cs typeface="Arial" panose="020B0604020202020204" pitchFamily="34" charset="0"/>
                        </a:rPr>
                        <a:t>Grades ≥ 3</a:t>
                      </a:r>
                      <a:endParaRPr lang="fr-FR" sz="800" b="0" i="0" kern="1200" dirty="0">
                        <a:solidFill>
                          <a:schemeClr val="tx1"/>
                        </a:solidFill>
                        <a:latin typeface="Century Gothic" panose="020B0502020202020204" pitchFamily="34" charset="0"/>
                        <a:ea typeface="+mn-ea"/>
                        <a:cs typeface="Arial" panose="020B0604020202020204" pitchFamily="34" charset="0"/>
                      </a:endParaRPr>
                    </a:p>
                  </a:txBody>
                  <a:tcPr marL="45720" marR="4572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 xmlns:a16="http://schemas.microsoft.com/office/drawing/2014/main" val="2242684880"/>
                  </a:ext>
                </a:extLst>
              </a:tr>
              <a:tr h="2921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spcAft>
                          <a:spcPts val="0"/>
                        </a:spcAft>
                      </a:pPr>
                      <a:r>
                        <a:rPr lang="fr-FR" sz="1000" b="1" i="0" dirty="0">
                          <a:solidFill>
                            <a:schemeClr val="tx2"/>
                          </a:solidFill>
                          <a:latin typeface="Century Gothic" panose="020B0502020202020204" pitchFamily="34" charset="0"/>
                          <a:cs typeface="Arial" panose="020B0604020202020204" pitchFamily="34" charset="0"/>
                        </a:rPr>
                        <a:t>Associés avec l’inhibition de l’EGFR </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Paronychie</a:t>
                      </a:r>
                      <a:endParaRPr lang="da-DK"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Rash</a:t>
                      </a:r>
                      <a:endParaRPr lang="da-DK"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Dermatite acnéiforme</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Stomatite</a:t>
                      </a:r>
                      <a:endParaRPr lang="da-DK"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Diarrhhée</a:t>
                      </a:r>
                      <a:endParaRPr lang="da-DK" sz="1000" b="0" i="0" dirty="0">
                        <a:solidFill>
                          <a:schemeClr val="tx2"/>
                        </a:solidFill>
                        <a:latin typeface="Century Gothic" panose="020B0502020202020204" pitchFamily="34" charset="0"/>
                      </a:endParaRPr>
                    </a:p>
                  </a:txBody>
                  <a:tcPr marL="45720" marR="45720" marT="72000" marB="7200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85 (56)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81 (54)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47 (31)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38 (25)</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31 (21)</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10 (7)</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17 (11)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6 (4)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 (3)</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12 (8)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 (3)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9 (6)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20 (13)</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txBody>
                  <a:tcPr marL="45720" marR="45720" marT="72000" marB="72000">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3"/>
                  </a:ext>
                </a:extLst>
              </a:tr>
              <a:tr h="2921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Bef>
                          <a:spcPts val="0"/>
                        </a:spcBef>
                        <a:spcAft>
                          <a:spcPts val="0"/>
                        </a:spcAft>
                      </a:pPr>
                      <a:r>
                        <a:rPr lang="fr-FR" sz="1000" b="1" i="0" dirty="0">
                          <a:solidFill>
                            <a:schemeClr val="tx2"/>
                          </a:solidFill>
                          <a:latin typeface="Century Gothic" panose="020B0502020202020204" pitchFamily="34" charset="0"/>
                          <a:cs typeface="Arial" panose="020B0604020202020204" pitchFamily="34" charset="0"/>
                        </a:rPr>
                        <a:t>Associés avec l’inhibition de MET</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Hypoalbuminemie</a:t>
                      </a:r>
                      <a:endParaRPr lang="da-DK"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fr-FR" sz="1000" b="0" i="0" noProof="0" dirty="0">
                          <a:solidFill>
                            <a:schemeClr val="tx2"/>
                          </a:solidFill>
                          <a:latin typeface="Century Gothic" panose="020B0502020202020204" pitchFamily="34" charset="0"/>
                        </a:rPr>
                        <a:t>Œdème</a:t>
                      </a:r>
                      <a:r>
                        <a:rPr lang="da-DK" sz="1000" b="0" i="0" dirty="0">
                          <a:solidFill>
                            <a:schemeClr val="tx2"/>
                          </a:solidFill>
                          <a:latin typeface="Century Gothic" panose="020B0502020202020204" pitchFamily="34" charset="0"/>
                        </a:rPr>
                        <a:t> périphérique</a:t>
                      </a:r>
                      <a:endParaRPr lang="en-US" sz="1000" b="1" i="0" dirty="0">
                        <a:solidFill>
                          <a:schemeClr val="tx2"/>
                        </a:solidFill>
                        <a:latin typeface="Century Gothic" panose="020B0502020202020204" pitchFamily="34" charset="0"/>
                      </a:endParaRPr>
                    </a:p>
                  </a:txBody>
                  <a:tcPr marL="45720" marR="45720" marT="72000" marB="7200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62 (41)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45 (30)</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6 (4)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15 (10)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16 (10)</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spcAft>
                          <a:spcPts val="0"/>
                        </a:spcAft>
                        <a:tabLst>
                          <a:tab pos="452438" algn="l"/>
                          <a:tab pos="722313" algn="l"/>
                        </a:tabLst>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txBody>
                  <a:tcPr marL="45720" marR="45720" marT="72000" marB="72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8843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00000"/>
                        </a:lnSpc>
                        <a:spcBef>
                          <a:spcPts val="0"/>
                        </a:spcBef>
                        <a:spcAft>
                          <a:spcPts val="0"/>
                        </a:spcAft>
                      </a:pPr>
                      <a:r>
                        <a:rPr lang="da-DK" sz="1000" b="1" i="0" dirty="0" err="1">
                          <a:solidFill>
                            <a:schemeClr val="tx2"/>
                          </a:solidFill>
                          <a:latin typeface="Century Gothic" panose="020B0502020202020204" pitchFamily="34" charset="0"/>
                        </a:rPr>
                        <a:t>Autres</a:t>
                      </a:r>
                      <a:endParaRPr lang="da-DK" sz="1000" b="1"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Neutropénie</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Anémie</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Réaction</a:t>
                      </a:r>
                      <a:r>
                        <a:rPr lang="da-DK" sz="1000" b="0" i="0" dirty="0">
                          <a:solidFill>
                            <a:schemeClr val="tx2"/>
                          </a:solidFill>
                          <a:latin typeface="Century Gothic" panose="020B0502020202020204" pitchFamily="34" charset="0"/>
                        </a:rPr>
                        <a:t> </a:t>
                      </a:r>
                      <a:r>
                        <a:rPr lang="da-DK" sz="1000" b="0" i="0" dirty="0" err="1">
                          <a:solidFill>
                            <a:schemeClr val="tx2"/>
                          </a:solidFill>
                          <a:latin typeface="Century Gothic" panose="020B0502020202020204" pitchFamily="34" charset="0"/>
                        </a:rPr>
                        <a:t>liée</a:t>
                      </a:r>
                      <a:r>
                        <a:rPr lang="da-DK" sz="1000" b="0" i="0" dirty="0">
                          <a:solidFill>
                            <a:schemeClr val="tx2"/>
                          </a:solidFill>
                          <a:latin typeface="Century Gothic" panose="020B0502020202020204" pitchFamily="34" charset="0"/>
                        </a:rPr>
                        <a:t> à la perfusion</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Constipation</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Leucopénie</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Nausée</a:t>
                      </a:r>
                      <a:endParaRPr lang="da-DK"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Thrombocytopénie</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Baisse </a:t>
                      </a:r>
                      <a:r>
                        <a:rPr lang="da-DK" sz="1000" b="0" i="0" dirty="0" err="1">
                          <a:solidFill>
                            <a:schemeClr val="tx2"/>
                          </a:solidFill>
                          <a:latin typeface="Century Gothic" panose="020B0502020202020204" pitchFamily="34" charset="0"/>
                        </a:rPr>
                        <a:t>d’appétit</a:t>
                      </a:r>
                      <a:endParaRPr lang="da-DK" sz="1000" b="0" i="0" dirty="0">
                        <a:solidFill>
                          <a:schemeClr val="tx2"/>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i="0" dirty="0">
                          <a:solidFill>
                            <a:schemeClr val="tx2"/>
                          </a:solidFill>
                          <a:latin typeface="Century Gothic" panose="020B0502020202020204" pitchFamily="34" charset="0"/>
                        </a:rPr>
                        <a:t>Elévation des ALAT</a:t>
                      </a:r>
                      <a:endParaRPr lang="en-US" sz="1000" b="0" i="0" dirty="0">
                        <a:solidFill>
                          <a:schemeClr val="tx2"/>
                        </a:solidFill>
                        <a:latin typeface="Century Gothic" panose="020B0502020202020204" pitchFamily="34" charset="0"/>
                      </a:endParaRP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Elévation</a:t>
                      </a:r>
                      <a:r>
                        <a:rPr lang="da-DK" sz="1000" b="0" i="0" dirty="0">
                          <a:solidFill>
                            <a:schemeClr val="tx2"/>
                          </a:solidFill>
                          <a:latin typeface="Century Gothic" panose="020B0502020202020204" pitchFamily="34" charset="0"/>
                        </a:rPr>
                        <a:t> des ASAT</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COVID-19</a:t>
                      </a:r>
                    </a:p>
                    <a:p>
                      <a:pPr marL="0" indent="0">
                        <a:lnSpc>
                          <a:spcPct val="100000"/>
                        </a:lnSpc>
                        <a:spcBef>
                          <a:spcPts val="0"/>
                        </a:spcBef>
                        <a:spcAft>
                          <a:spcPts val="0"/>
                        </a:spcAft>
                        <a:tabLst/>
                      </a:pPr>
                      <a:r>
                        <a:rPr lang="da-DK" sz="1000" b="0" i="0" dirty="0">
                          <a:solidFill>
                            <a:schemeClr val="tx2"/>
                          </a:solidFill>
                          <a:latin typeface="Century Gothic" panose="020B0502020202020204" pitchFamily="34" charset="0"/>
                        </a:rPr>
                        <a:t>Hypokaléiémie</a:t>
                      </a:r>
                    </a:p>
                    <a:p>
                      <a:pPr marL="0" indent="0">
                        <a:lnSpc>
                          <a:spcPct val="100000"/>
                        </a:lnSpc>
                        <a:spcBef>
                          <a:spcPts val="0"/>
                        </a:spcBef>
                        <a:spcAft>
                          <a:spcPts val="0"/>
                        </a:spcAft>
                        <a:tabLst/>
                      </a:pPr>
                      <a:r>
                        <a:rPr lang="da-DK" sz="1000" b="0" i="0" dirty="0" err="1">
                          <a:solidFill>
                            <a:schemeClr val="tx2"/>
                          </a:solidFill>
                          <a:latin typeface="Century Gothic" panose="020B0502020202020204" pitchFamily="34" charset="0"/>
                        </a:rPr>
                        <a:t>Vomissement</a:t>
                      </a:r>
                      <a:endParaRPr lang="en-US" sz="1000" b="0" i="0" dirty="0">
                        <a:solidFill>
                          <a:schemeClr val="tx2"/>
                        </a:solidFill>
                        <a:latin typeface="Century Gothic" panose="020B0502020202020204" pitchFamily="34" charset="0"/>
                      </a:endParaRPr>
                    </a:p>
                  </a:txBody>
                  <a:tcPr marL="45720" marR="45720" marT="72000" marB="7200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89 (59)</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76 (50)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63 (42)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60 (40)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57 (38)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55 (36)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55 (36)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54 (36)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50 (33)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47 (31)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36 (24)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32 (21)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32 (21)</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50 (33)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16 (11)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17 (11)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15 (10)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 (3)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6 (4)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3 (2)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13 (0)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 (3)</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70 (45)</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86 (55)</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47 (30)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50 (32)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65 (42)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46 (30)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43 (28)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56 (36)</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51 (33)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21 (14)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13 (8)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29 (19)</a:t>
                      </a:r>
                    </a:p>
                  </a:txBody>
                  <a:tcPr marL="45720" marR="45720" marT="72000" marB="7200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endParaRPr lang="fr-FR" sz="1000" b="0" i="0" kern="1200" dirty="0">
                        <a:solidFill>
                          <a:schemeClr val="tx2"/>
                        </a:solidFill>
                        <a:latin typeface="Century Gothic" panose="020B0502020202020204" pitchFamily="34" charset="0"/>
                        <a:ea typeface="+mn-ea"/>
                        <a:cs typeface="Arial" panose="020B0604020202020204" pitchFamily="34" charset="0"/>
                      </a:endParaRPr>
                    </a:p>
                    <a:p>
                      <a:pPr marL="0" indent="0" algn="ctr" defTabSz="609585" rtl="0" eaLnBrk="1" latinLnBrk="0" hangingPunct="1">
                        <a:lnSpc>
                          <a:spcPct val="100000"/>
                        </a:lnSpc>
                        <a:spcBef>
                          <a:spcPts val="0"/>
                        </a:spcBef>
                        <a:spcAft>
                          <a:spcPts val="0"/>
                        </a:spcAft>
                        <a:tabLst>
                          <a:tab pos="452438" algn="l"/>
                          <a:tab pos="722313" algn="l"/>
                        </a:tabLst>
                      </a:pPr>
                      <a:r>
                        <a:rPr lang="fr-FR" sz="1000" b="0" i="0" kern="1200" dirty="0">
                          <a:solidFill>
                            <a:schemeClr val="tx2"/>
                          </a:solidFill>
                          <a:latin typeface="Century Gothic" panose="020B0502020202020204" pitchFamily="34" charset="0"/>
                          <a:ea typeface="+mn-ea"/>
                          <a:cs typeface="Arial" panose="020B0604020202020204" pitchFamily="34" charset="0"/>
                        </a:rPr>
                        <a:t>35 (23)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19 (12)</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5 (3)</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16 (10)</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2 (1)</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000" b="0" i="0" kern="1200" dirty="0">
                          <a:solidFill>
                            <a:schemeClr val="tx2"/>
                          </a:solidFill>
                          <a:latin typeface="Century Gothic" panose="020B0502020202020204" pitchFamily="34" charset="0"/>
                          <a:ea typeface="+mn-ea"/>
                          <a:cs typeface="Arial" panose="020B0604020202020204" pitchFamily="34" charset="0"/>
                        </a:rPr>
                        <a:t>1 (1)</a:t>
                      </a:r>
                    </a:p>
                  </a:txBody>
                  <a:tcPr marL="45720" marR="45720" marT="72000" marB="72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4"/>
                  </a:ext>
                </a:extLst>
              </a:tr>
            </a:tbl>
          </a:graphicData>
        </a:graphic>
      </p:graphicFrame>
      <p:sp>
        <p:nvSpPr>
          <p:cNvPr id="7" name="ZoneTexte 6">
            <a:extLst>
              <a:ext uri="{FF2B5EF4-FFF2-40B4-BE49-F238E27FC236}">
                <a16:creationId xmlns="" xmlns:a16="http://schemas.microsoft.com/office/drawing/2014/main" id="{7A6A9534-090D-A84D-1E25-77FFD0FA24A1}"/>
              </a:ext>
            </a:extLst>
          </p:cNvPr>
          <p:cNvSpPr txBox="1"/>
          <p:nvPr/>
        </p:nvSpPr>
        <p:spPr>
          <a:xfrm>
            <a:off x="8334205" y="1196137"/>
            <a:ext cx="3384884" cy="4585871"/>
          </a:xfrm>
          <a:prstGeom prst="rect">
            <a:avLst/>
          </a:prstGeom>
          <a:noFill/>
        </p:spPr>
        <p:txBody>
          <a:bodyPr wrap="square" rtlCol="0">
            <a:spAutoFit/>
          </a:bodyPr>
          <a:lstStyle/>
          <a:p>
            <a:pPr marL="171450" indent="-171450">
              <a:spcBef>
                <a:spcPts val="1200"/>
              </a:spcBef>
              <a:buClr>
                <a:schemeClr val="bg2"/>
              </a:buClr>
              <a:buFont typeface="Wingdings" pitchFamily="2" charset="2"/>
              <a:buChar char="§"/>
            </a:pPr>
            <a:r>
              <a:rPr lang="fr-FR" sz="1400" dirty="0">
                <a:solidFill>
                  <a:srgbClr val="002C4C"/>
                </a:solidFill>
              </a:rPr>
              <a:t>Les effets secondaires reliés à l’</a:t>
            </a:r>
            <a:r>
              <a:rPr lang="fr-FR" sz="1400" i="1" dirty="0">
                <a:solidFill>
                  <a:srgbClr val="002C4C"/>
                </a:solidFill>
              </a:rPr>
              <a:t>EGFR</a:t>
            </a:r>
            <a:r>
              <a:rPr lang="fr-FR" sz="1400" dirty="0">
                <a:solidFill>
                  <a:srgbClr val="002C4C"/>
                </a:solidFill>
              </a:rPr>
              <a:t> et à </a:t>
            </a:r>
            <a:r>
              <a:rPr lang="fr-FR" sz="1400" i="1" dirty="0">
                <a:solidFill>
                  <a:srgbClr val="002C4C"/>
                </a:solidFill>
              </a:rPr>
              <a:t>MET</a:t>
            </a:r>
            <a:r>
              <a:rPr lang="fr-FR" sz="1400" dirty="0">
                <a:solidFill>
                  <a:srgbClr val="002C4C"/>
                </a:solidFill>
              </a:rPr>
              <a:t> ont été augmentés avec la combinaison </a:t>
            </a:r>
            <a:r>
              <a:rPr lang="fr-FR" sz="1400" dirty="0" err="1">
                <a:solidFill>
                  <a:srgbClr val="002C4C"/>
                </a:solidFill>
              </a:rPr>
              <a:t>amivantamab</a:t>
            </a:r>
            <a:r>
              <a:rPr lang="fr-FR" sz="1400" dirty="0">
                <a:solidFill>
                  <a:srgbClr val="002C4C"/>
                </a:solidFill>
              </a:rPr>
              <a:t> + chimiothérapie, essentiellement de grade 1-2</a:t>
            </a:r>
          </a:p>
          <a:p>
            <a:pPr marL="171450" indent="-171450">
              <a:spcBef>
                <a:spcPts val="1200"/>
              </a:spcBef>
              <a:buClr>
                <a:schemeClr val="bg2"/>
              </a:buClr>
              <a:buFont typeface="Wingdings" pitchFamily="2" charset="2"/>
              <a:buChar char="§"/>
            </a:pPr>
            <a:r>
              <a:rPr lang="fr-FR" sz="1400" dirty="0">
                <a:solidFill>
                  <a:srgbClr val="002C4C"/>
                </a:solidFill>
              </a:rPr>
              <a:t>Les toxicités hématologiques et digestives ont été comparables entre les 2 bras sauf la neutropénie</a:t>
            </a:r>
          </a:p>
          <a:p>
            <a:pPr marL="171450" indent="-171450">
              <a:spcBef>
                <a:spcPts val="1200"/>
              </a:spcBef>
              <a:buClr>
                <a:schemeClr val="bg2"/>
              </a:buClr>
              <a:buFont typeface="Wingdings" pitchFamily="2" charset="2"/>
              <a:buChar char="§"/>
            </a:pPr>
            <a:r>
              <a:rPr lang="fr-FR" sz="1400" dirty="0">
                <a:solidFill>
                  <a:srgbClr val="002C4C"/>
                </a:solidFill>
              </a:rPr>
              <a:t>Les neutropénies ont été transitoires ; la majorité des évènements n’ont pas été graves, avec des faibles taux d’arrêt de traitement</a:t>
            </a:r>
          </a:p>
          <a:p>
            <a:pPr marL="171450" indent="-171450">
              <a:spcBef>
                <a:spcPts val="1200"/>
              </a:spcBef>
              <a:buClr>
                <a:schemeClr val="bg2"/>
              </a:buClr>
              <a:buFont typeface="Wingdings" pitchFamily="2" charset="2"/>
              <a:buChar char="§"/>
            </a:pPr>
            <a:r>
              <a:rPr lang="fr-FR" sz="1400" dirty="0">
                <a:solidFill>
                  <a:srgbClr val="002C4C"/>
                </a:solidFill>
              </a:rPr>
              <a:t>Des pneumopathies ont été rapportées chez 4 (3%) patients dans le bras </a:t>
            </a:r>
            <a:r>
              <a:rPr lang="fr-FR" sz="1400" dirty="0" err="1">
                <a:solidFill>
                  <a:srgbClr val="002C4C"/>
                </a:solidFill>
              </a:rPr>
              <a:t>amivantamab</a:t>
            </a:r>
            <a:r>
              <a:rPr lang="fr-FR" sz="1400" dirty="0">
                <a:solidFill>
                  <a:srgbClr val="002C4C"/>
                </a:solidFill>
              </a:rPr>
              <a:t> + chimiothérapie </a:t>
            </a:r>
          </a:p>
          <a:p>
            <a:pPr>
              <a:spcBef>
                <a:spcPts val="1200"/>
              </a:spcBef>
            </a:pPr>
            <a:endParaRPr lang="fr-FR" sz="1400" dirty="0"/>
          </a:p>
        </p:txBody>
      </p:sp>
    </p:spTree>
    <p:extLst>
      <p:ext uri="{BB962C8B-B14F-4D97-AF65-F5344CB8AC3E}">
        <p14:creationId xmlns:p14="http://schemas.microsoft.com/office/powerpoint/2010/main" val="900313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8">
            <a:extLst>
              <a:ext uri="{FF2B5EF4-FFF2-40B4-BE49-F238E27FC236}">
                <a16:creationId xmlns="" xmlns:a16="http://schemas.microsoft.com/office/drawing/2014/main" id="{4BF513DF-5331-3ED1-0543-849751D35E69}"/>
              </a:ext>
            </a:extLst>
          </p:cNvPr>
          <p:cNvSpPr txBox="1">
            <a:spLocks/>
          </p:cNvSpPr>
          <p:nvPr/>
        </p:nvSpPr>
        <p:spPr>
          <a:xfrm>
            <a:off x="1137032" y="1253278"/>
            <a:ext cx="10824310" cy="3188565"/>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sz="1800" dirty="0"/>
              <a:t>L’association </a:t>
            </a:r>
            <a:r>
              <a:rPr lang="fr-FR" sz="1800" dirty="0" err="1"/>
              <a:t>Amivantamab</a:t>
            </a:r>
            <a:r>
              <a:rPr lang="fr-FR" sz="1800" dirty="0"/>
              <a:t> + chimiothérapie a significativement augmenté la SSP comparativement à la chimiothérapie seule pour le traitement de 1</a:t>
            </a:r>
            <a:r>
              <a:rPr lang="fr-FR" sz="1800" baseline="30000" dirty="0"/>
              <a:t>ère</a:t>
            </a:r>
            <a:r>
              <a:rPr lang="fr-FR" sz="1800" dirty="0"/>
              <a:t> ligne du CBNPC avancé avec insertion de l’exon 20 de l’</a:t>
            </a:r>
            <a:r>
              <a:rPr lang="fr-FR" sz="1800" i="1" dirty="0"/>
              <a:t>EGFR</a:t>
            </a:r>
            <a:r>
              <a:rPr lang="fr-FR" sz="1800" dirty="0"/>
              <a:t> (HR : 0,395 ; </a:t>
            </a:r>
            <a:r>
              <a:rPr lang="fr-FR" sz="1800" i="1" dirty="0"/>
              <a:t>p</a:t>
            </a:r>
            <a:r>
              <a:rPr lang="fr-FR" sz="1800" dirty="0"/>
              <a:t>&lt;0,0001)</a:t>
            </a:r>
          </a:p>
          <a:p>
            <a:pPr>
              <a:spcBef>
                <a:spcPts val="600"/>
              </a:spcBef>
            </a:pPr>
            <a:r>
              <a:rPr lang="fr-FR" sz="1800" dirty="0"/>
              <a:t>Par ailleurs, l’association </a:t>
            </a:r>
            <a:r>
              <a:rPr lang="fr-FR" sz="1800" dirty="0" err="1"/>
              <a:t>Amivantamab</a:t>
            </a:r>
            <a:r>
              <a:rPr lang="fr-FR" sz="1800" dirty="0"/>
              <a:t> + chimiothérapie </a:t>
            </a:r>
            <a:r>
              <a:rPr lang="fr-FR" sz="1800" i="1" dirty="0"/>
              <a:t>vs </a:t>
            </a:r>
            <a:r>
              <a:rPr lang="fr-FR" sz="1800" dirty="0"/>
              <a:t>chimiothérapie a montré :</a:t>
            </a:r>
          </a:p>
          <a:p>
            <a:pPr lvl="1">
              <a:spcBef>
                <a:spcPts val="600"/>
              </a:spcBef>
            </a:pPr>
            <a:r>
              <a:rPr lang="fr-FR" sz="1600" dirty="0"/>
              <a:t>Bénéfice de SSP dans l’ensemble des sous-groupes</a:t>
            </a:r>
          </a:p>
          <a:p>
            <a:pPr lvl="1">
              <a:spcBef>
                <a:spcPts val="600"/>
              </a:spcBef>
              <a:spcAft>
                <a:spcPts val="600"/>
              </a:spcAft>
            </a:pPr>
            <a:r>
              <a:rPr lang="fr-FR" sz="1600" dirty="0"/>
              <a:t>Taux, profondeur et durée de réponse significativement augmentés</a:t>
            </a:r>
          </a:p>
          <a:p>
            <a:pPr lvl="1">
              <a:spcAft>
                <a:spcPts val="1800"/>
              </a:spcAft>
            </a:pPr>
            <a:r>
              <a:rPr lang="fr-FR" sz="1600" dirty="0"/>
              <a:t>Meilleure SSP2, tendance à l’amélioration de la SG (données non matures)</a:t>
            </a:r>
          </a:p>
          <a:p>
            <a:pPr>
              <a:spcAft>
                <a:spcPts val="1200"/>
              </a:spcAft>
            </a:pPr>
            <a:r>
              <a:rPr lang="fr-FR" sz="1800" dirty="0"/>
              <a:t>Le profil de tolérance de l’association </a:t>
            </a:r>
            <a:r>
              <a:rPr lang="fr-FR" sz="1800" dirty="0" err="1"/>
              <a:t>Amivantamab</a:t>
            </a:r>
            <a:r>
              <a:rPr lang="fr-FR" sz="1800" dirty="0"/>
              <a:t> + chimiothérapie a été cohérent avec les toxicités de chaque molécule</a:t>
            </a:r>
            <a:r>
              <a:rPr lang="fr-FR" sz="1600" dirty="0"/>
              <a:t> (7% d’arrêts de traitement reliés à l’</a:t>
            </a:r>
            <a:r>
              <a:rPr lang="fr-FR" sz="1600" dirty="0" err="1"/>
              <a:t>Amivantamab</a:t>
            </a:r>
            <a:r>
              <a:rPr lang="fr-FR" sz="1600" dirty="0"/>
              <a:t>)</a:t>
            </a:r>
          </a:p>
        </p:txBody>
      </p:sp>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Conclusions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b="1" dirty="0">
                <a:solidFill>
                  <a:srgbClr val="FF7F4D"/>
                </a:solidFill>
                <a:latin typeface="Century Gothic" panose="020B0502020202020204" pitchFamily="34" charset="0"/>
              </a:rPr>
              <a:t>Étude PAPILLON</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pPr marL="0" indent="0">
              <a:buNone/>
            </a:pPr>
            <a:r>
              <a:rPr lang="fr-FR" sz="1200" i="1" dirty="0">
                <a:solidFill>
                  <a:schemeClr val="bg1"/>
                </a:solidFill>
                <a:latin typeface="Century Gothic" panose="020B0502020202020204" pitchFamily="34" charset="0"/>
              </a:rPr>
              <a:t>N. Girard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sz="1200" i="1" dirty="0" smtClean="0">
                <a:solidFill>
                  <a:schemeClr val="bg1"/>
                </a:solidFill>
                <a:latin typeface="Century Gothic" panose="020B0502020202020204" pitchFamily="34" charset="0"/>
              </a:rPr>
              <a:t>Abs. </a:t>
            </a:r>
            <a:r>
              <a:rPr lang="fr-FR" sz="1200" i="1" dirty="0">
                <a:solidFill>
                  <a:schemeClr val="bg1"/>
                </a:solidFill>
                <a:latin typeface="Century Gothic" panose="020B0502020202020204" pitchFamily="34" charset="0"/>
              </a:rPr>
              <a:t>#LBA5</a:t>
            </a:r>
            <a:endParaRPr lang="fr-FR" sz="1400" dirty="0"/>
          </a:p>
        </p:txBody>
      </p:sp>
      <p:sp>
        <p:nvSpPr>
          <p:cNvPr id="8" name="Freeform 5">
            <a:extLst>
              <a:ext uri="{FF2B5EF4-FFF2-40B4-BE49-F238E27FC236}">
                <a16:creationId xmlns="" xmlns:a16="http://schemas.microsoft.com/office/drawing/2014/main" id="{D3F6EEA1-1F5B-3CD5-FAD2-C693FFE62A41}"/>
              </a:ext>
            </a:extLst>
          </p:cNvPr>
          <p:cNvSpPr/>
          <p:nvPr/>
        </p:nvSpPr>
        <p:spPr>
          <a:xfrm>
            <a:off x="1419829" y="4775203"/>
            <a:ext cx="10343803" cy="851239"/>
          </a:xfrm>
          <a:prstGeom prst="rect">
            <a:avLst/>
          </a:prstGeom>
          <a:solidFill>
            <a:srgbClr val="005087"/>
          </a:solidFill>
        </p:spPr>
        <p:txBody>
          <a:bodyPr anchor="ctr"/>
          <a:lstStyle/>
          <a:p>
            <a:pPr algn="ctr">
              <a:spcBef>
                <a:spcPts val="300"/>
              </a:spcBef>
              <a:buClr>
                <a:srgbClr val="106DAE"/>
              </a:buClr>
              <a:buSzPct val="60000"/>
            </a:pPr>
            <a:r>
              <a:rPr lang="fr-FR" sz="2000" b="1" dirty="0">
                <a:solidFill>
                  <a:schemeClr val="bg1"/>
                </a:solidFill>
                <a:latin typeface="Century Gothic" panose="020B0502020202020204" pitchFamily="34" charset="0"/>
                <a:cs typeface="Arial Narrow" panose="020B0604020202020204" pitchFamily="34" charset="0"/>
              </a:rPr>
              <a:t>Nouveau standard thérapeutique pour le traitement de 1</a:t>
            </a:r>
            <a:r>
              <a:rPr lang="fr-FR" sz="2000" b="1" baseline="30000" dirty="0">
                <a:solidFill>
                  <a:schemeClr val="bg1"/>
                </a:solidFill>
                <a:latin typeface="Century Gothic" panose="020B0502020202020204" pitchFamily="34" charset="0"/>
                <a:cs typeface="Arial Narrow" panose="020B0604020202020204" pitchFamily="34" charset="0"/>
              </a:rPr>
              <a:t>ère</a:t>
            </a:r>
            <a:r>
              <a:rPr lang="fr-FR" sz="2000" b="1" dirty="0">
                <a:solidFill>
                  <a:schemeClr val="bg1"/>
                </a:solidFill>
                <a:latin typeface="Century Gothic" panose="020B0502020202020204" pitchFamily="34" charset="0"/>
                <a:cs typeface="Arial Narrow" panose="020B0604020202020204" pitchFamily="34" charset="0"/>
              </a:rPr>
              <a:t>  ligne du CBNPC avancé avec insertion de l’exon 20 de </a:t>
            </a:r>
            <a:r>
              <a:rPr lang="fr-FR" sz="2000" b="1" i="1" dirty="0">
                <a:solidFill>
                  <a:schemeClr val="bg1"/>
                </a:solidFill>
                <a:latin typeface="Century Gothic" panose="020B0502020202020204" pitchFamily="34" charset="0"/>
                <a:cs typeface="Arial Narrow" panose="020B0604020202020204" pitchFamily="34" charset="0"/>
              </a:rPr>
              <a:t>l’EGFR</a:t>
            </a:r>
          </a:p>
        </p:txBody>
      </p:sp>
    </p:spTree>
    <p:extLst>
      <p:ext uri="{BB962C8B-B14F-4D97-AF65-F5344CB8AC3E}">
        <p14:creationId xmlns:p14="http://schemas.microsoft.com/office/powerpoint/2010/main" val="472059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 xmlns:a16="http://schemas.microsoft.com/office/drawing/2014/main" id="{39825BFA-107D-7576-5C77-99C8EB3D4CB3}"/>
              </a:ext>
            </a:extLst>
          </p:cNvPr>
          <p:cNvSpPr>
            <a:spLocks noGrp="1"/>
          </p:cNvSpPr>
          <p:nvPr>
            <p:ph type="body" sz="quarter" idx="15"/>
          </p:nvPr>
        </p:nvSpPr>
        <p:spPr/>
        <p:txBody>
          <a:bodyPr>
            <a:normAutofit lnSpcReduction="10000"/>
          </a:bodyPr>
          <a:lstStyle/>
          <a:p>
            <a:endParaRPr lang="fr-FR"/>
          </a:p>
        </p:txBody>
      </p:sp>
      <p:sp>
        <p:nvSpPr>
          <p:cNvPr id="3" name="Espace réservé du texte 2"/>
          <p:cNvSpPr>
            <a:spLocks noGrp="1"/>
          </p:cNvSpPr>
          <p:nvPr>
            <p:ph type="body" sz="quarter" idx="17"/>
          </p:nvPr>
        </p:nvSpPr>
        <p:spPr>
          <a:xfrm>
            <a:off x="1306583" y="1645488"/>
            <a:ext cx="10370160" cy="1690915"/>
          </a:xfrm>
        </p:spPr>
        <p:txBody>
          <a:bodyPr/>
          <a:lstStyle/>
          <a:p>
            <a:r>
              <a:rPr lang="fr-FR" dirty="0" err="1"/>
              <a:t>Afatinib</a:t>
            </a:r>
            <a:r>
              <a:rPr lang="fr-FR" dirty="0"/>
              <a:t> </a:t>
            </a:r>
            <a:r>
              <a:rPr lang="fr-FR" i="1" dirty="0"/>
              <a:t>vs</a:t>
            </a:r>
            <a:r>
              <a:rPr lang="fr-FR" dirty="0"/>
              <a:t> chimiothérapie dans les  CNBPC avec mutation « </a:t>
            </a:r>
            <a:r>
              <a:rPr lang="fr-FR" dirty="0" err="1"/>
              <a:t>uncommon</a:t>
            </a:r>
            <a:r>
              <a:rPr lang="fr-FR" dirty="0"/>
              <a:t> » sensible de </a:t>
            </a:r>
            <a:r>
              <a:rPr lang="fr-FR" i="1" dirty="0"/>
              <a:t>l’EGFR</a:t>
            </a:r>
          </a:p>
        </p:txBody>
      </p:sp>
      <p:sp>
        <p:nvSpPr>
          <p:cNvPr id="4" name="Espace réservé du texte 3"/>
          <p:cNvSpPr>
            <a:spLocks noGrp="1"/>
          </p:cNvSpPr>
          <p:nvPr>
            <p:ph type="body" sz="quarter" idx="18"/>
          </p:nvPr>
        </p:nvSpPr>
        <p:spPr>
          <a:xfrm>
            <a:off x="1306583" y="3635828"/>
            <a:ext cx="10370160" cy="1690915"/>
          </a:xfrm>
        </p:spPr>
        <p:txBody>
          <a:bodyPr/>
          <a:lstStyle/>
          <a:p>
            <a:r>
              <a:rPr lang="en-US" sz="3600" dirty="0"/>
              <a:t>Etude de phase III ACHILLES/TORG1834</a:t>
            </a:r>
            <a:endParaRPr lang="fr-FR" sz="3600" dirty="0"/>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p>
        </p:txBody>
      </p:sp>
      <p:sp>
        <p:nvSpPr>
          <p:cNvPr id="8" name="Espace réservé du texte 21">
            <a:extLst>
              <a:ext uri="{FF2B5EF4-FFF2-40B4-BE49-F238E27FC236}">
                <a16:creationId xmlns="" xmlns:a16="http://schemas.microsoft.com/office/drawing/2014/main" id="{9C28B038-FB82-E4F1-85BB-F84C9C230F5C}"/>
              </a:ext>
            </a:extLst>
          </p:cNvPr>
          <p:cNvSpPr txBox="1">
            <a:spLocks/>
          </p:cNvSpPr>
          <p:nvPr/>
        </p:nvSpPr>
        <p:spPr>
          <a:xfrm>
            <a:off x="1155368" y="6088285"/>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S. </a:t>
            </a:r>
            <a:r>
              <a:rPr lang="fr-FR" sz="1200" i="1" dirty="0" err="1">
                <a:solidFill>
                  <a:schemeClr val="bg1"/>
                </a:solidFill>
                <a:latin typeface="Century Gothic" panose="020B0502020202020204" pitchFamily="34" charset="0"/>
              </a:rPr>
              <a:t>Miura</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a:t>
            </a:r>
            <a:r>
              <a:rPr lang="fr-FR" sz="1200" i="1" dirty="0">
                <a:solidFill>
                  <a:schemeClr val="bg1"/>
                </a:solidFill>
                <a:latin typeface="Century Gothic" panose="020B0502020202020204" pitchFamily="34" charset="0"/>
              </a:rPr>
              <a:t> 2023, Abs. #LBA66</a:t>
            </a:r>
          </a:p>
        </p:txBody>
      </p:sp>
    </p:spTree>
    <p:extLst>
      <p:ext uri="{BB962C8B-B14F-4D97-AF65-F5344CB8AC3E}">
        <p14:creationId xmlns:p14="http://schemas.microsoft.com/office/powerpoint/2010/main" val="73042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à coins arrondis 30">
            <a:extLst>
              <a:ext uri="{FF2B5EF4-FFF2-40B4-BE49-F238E27FC236}">
                <a16:creationId xmlns="" xmlns:a16="http://schemas.microsoft.com/office/drawing/2014/main" id="{A80C0031-991F-E38B-8E8A-A659B9BDB05C}"/>
              </a:ext>
            </a:extLst>
          </p:cNvPr>
          <p:cNvSpPr/>
          <p:nvPr/>
        </p:nvSpPr>
        <p:spPr>
          <a:xfrm>
            <a:off x="1180241" y="4583574"/>
            <a:ext cx="6239131" cy="1163509"/>
          </a:xfrm>
          <a:prstGeom prst="roundRect">
            <a:avLst>
              <a:gd name="adj" fmla="val 0"/>
            </a:avLst>
          </a:prstGeom>
          <a:solidFill>
            <a:schemeClr val="bg1"/>
          </a:solid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a:solidFill>
                <a:prstClr val="white"/>
              </a:solidFill>
              <a:cs typeface="Arial" panose="020B0604020202020204" pitchFamily="34" charset="0"/>
            </a:endParaRPr>
          </a:p>
        </p:txBody>
      </p:sp>
      <p:cxnSp>
        <p:nvCxnSpPr>
          <p:cNvPr id="11" name="Connecteur droit avec flèche 10">
            <a:extLst>
              <a:ext uri="{FF2B5EF4-FFF2-40B4-BE49-F238E27FC236}">
                <a16:creationId xmlns="" xmlns:a16="http://schemas.microsoft.com/office/drawing/2014/main" id="{A7593F75-C7E9-BF90-584A-6628FFE4632A}"/>
              </a:ext>
            </a:extLst>
          </p:cNvPr>
          <p:cNvCxnSpPr>
            <a:cxnSpLocks/>
          </p:cNvCxnSpPr>
          <p:nvPr/>
        </p:nvCxnSpPr>
        <p:spPr>
          <a:xfrm>
            <a:off x="7311776" y="2291137"/>
            <a:ext cx="832207" cy="0"/>
          </a:xfrm>
          <a:prstGeom prst="straightConnector1">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r>
              <a:rPr lang="fr-FR" dirty="0">
                <a:cs typeface="Gordita" pitchFamily="2" charset="77"/>
              </a:rPr>
              <a:t>20 -24 octobre 2023</a:t>
            </a:r>
            <a:r>
              <a:rPr lang="fr-FR" dirty="0">
                <a:cs typeface="Gordita Light" pitchFamily="2" charset="77"/>
              </a:rPr>
              <a:t> </a:t>
            </a:r>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l’étude</a:t>
            </a:r>
          </a:p>
          <a:p>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ALINA</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a:t>
            </a:r>
            <a:r>
              <a:rPr lang="fr-FR" dirty="0"/>
              <a:t>, Abs. #LBA2</a:t>
            </a:r>
            <a:endParaRPr lang="fr-FR" sz="1400" dirty="0"/>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5539046" y="2321356"/>
            <a:ext cx="591203" cy="1254052"/>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31" name="Ellipse 30">
            <a:extLst>
              <a:ext uri="{FF2B5EF4-FFF2-40B4-BE49-F238E27FC236}">
                <a16:creationId xmlns="" xmlns:a16="http://schemas.microsoft.com/office/drawing/2014/main" id="{111B0E5F-943B-A4AC-E37D-CBC483C1F84B}"/>
              </a:ext>
            </a:extLst>
          </p:cNvPr>
          <p:cNvSpPr/>
          <p:nvPr/>
        </p:nvSpPr>
        <p:spPr>
          <a:xfrm>
            <a:off x="5273018" y="2582638"/>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1:1</a:t>
            </a:r>
          </a:p>
        </p:txBody>
      </p:sp>
      <p:sp>
        <p:nvSpPr>
          <p:cNvPr id="32" name="Freeform 9">
            <a:extLst>
              <a:ext uri="{FF2B5EF4-FFF2-40B4-BE49-F238E27FC236}">
                <a16:creationId xmlns="" xmlns:a16="http://schemas.microsoft.com/office/drawing/2014/main" id="{A8E0FE17-5278-651E-CFC0-E587E61499C8}"/>
              </a:ext>
            </a:extLst>
          </p:cNvPr>
          <p:cNvSpPr/>
          <p:nvPr/>
        </p:nvSpPr>
        <p:spPr>
          <a:xfrm>
            <a:off x="9984479" y="1935838"/>
            <a:ext cx="1508878" cy="1978616"/>
          </a:xfrm>
          <a:prstGeom prst="rect">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defTabSz="450056">
              <a:spcBef>
                <a:spcPts val="1200"/>
              </a:spcBef>
              <a:buClr>
                <a:schemeClr val="bg2"/>
              </a:buClr>
              <a:buSzPct val="70000"/>
              <a:tabLst>
                <a:tab pos="120650" algn="l"/>
              </a:tabLst>
              <a:defRPr/>
            </a:pPr>
            <a:r>
              <a:rPr lang="en-US" sz="1500" b="1" dirty="0" err="1">
                <a:solidFill>
                  <a:schemeClr val="accent2"/>
                </a:solidFill>
                <a:cs typeface="Arial" panose="020B0604020202020204" pitchFamily="34" charset="0"/>
              </a:rPr>
              <a:t>Traitement</a:t>
            </a:r>
            <a:r>
              <a:rPr lang="en-US" sz="1500" b="1" dirty="0">
                <a:solidFill>
                  <a:schemeClr val="accent2"/>
                </a:solidFill>
                <a:cs typeface="Arial" panose="020B0604020202020204" pitchFamily="34" charset="0"/>
              </a:rPr>
              <a:t> au </a:t>
            </a:r>
            <a:r>
              <a:rPr lang="en-US" sz="1500" b="1" dirty="0" err="1">
                <a:solidFill>
                  <a:schemeClr val="accent2"/>
                </a:solidFill>
                <a:cs typeface="Arial" panose="020B0604020202020204" pitchFamily="34" charset="0"/>
              </a:rPr>
              <a:t>choix</a:t>
            </a:r>
            <a:r>
              <a:rPr lang="en-US" sz="1500" b="1" dirty="0">
                <a:solidFill>
                  <a:schemeClr val="accent2"/>
                </a:solidFill>
                <a:cs typeface="Arial" panose="020B0604020202020204" pitchFamily="34" charset="0"/>
              </a:rPr>
              <a:t> de </a:t>
            </a:r>
            <a:r>
              <a:rPr lang="en-US" sz="1500" b="1" dirty="0" err="1">
                <a:solidFill>
                  <a:schemeClr val="accent2"/>
                </a:solidFill>
                <a:cs typeface="Arial" panose="020B0604020202020204" pitchFamily="34" charset="0"/>
              </a:rPr>
              <a:t>l’investigateur</a:t>
            </a:r>
            <a:r>
              <a:rPr lang="en-US" sz="1500" b="1" dirty="0">
                <a:solidFill>
                  <a:schemeClr val="accent2"/>
                </a:solidFill>
                <a:cs typeface="Arial" panose="020B0604020202020204" pitchFamily="34" charset="0"/>
              </a:rPr>
              <a:t> et </a:t>
            </a:r>
            <a:r>
              <a:rPr lang="en-US" sz="1500" b="1" dirty="0" err="1">
                <a:solidFill>
                  <a:schemeClr val="accent2"/>
                </a:solidFill>
                <a:cs typeface="Arial" panose="020B0604020202020204" pitchFamily="34" charset="0"/>
              </a:rPr>
              <a:t>suivi</a:t>
            </a:r>
            <a:r>
              <a:rPr lang="en-US" sz="1500" b="1" dirty="0">
                <a:solidFill>
                  <a:schemeClr val="accent2"/>
                </a:solidFill>
                <a:cs typeface="Arial" panose="020B0604020202020204" pitchFamily="34" charset="0"/>
              </a:rPr>
              <a:t> de la SG</a:t>
            </a: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5173166" y="3111847"/>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N=257</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139052" y="1285028"/>
            <a:ext cx="10620000" cy="317164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35" name="Groupe 34">
            <a:extLst>
              <a:ext uri="{FF2B5EF4-FFF2-40B4-BE49-F238E27FC236}">
                <a16:creationId xmlns="" xmlns:a16="http://schemas.microsoft.com/office/drawing/2014/main" id="{9790AD22-692A-78B3-A218-36317634A903}"/>
              </a:ext>
            </a:extLst>
          </p:cNvPr>
          <p:cNvGrpSpPr/>
          <p:nvPr/>
        </p:nvGrpSpPr>
        <p:grpSpPr>
          <a:xfrm>
            <a:off x="9718456" y="1842634"/>
            <a:ext cx="117884" cy="2215658"/>
            <a:chOff x="9203915" y="2219156"/>
            <a:chExt cx="117884" cy="2215658"/>
          </a:xfrm>
        </p:grpSpPr>
        <p:cxnSp>
          <p:nvCxnSpPr>
            <p:cNvPr id="36" name="Connecteur droit 35">
              <a:extLst>
                <a:ext uri="{FF2B5EF4-FFF2-40B4-BE49-F238E27FC236}">
                  <a16:creationId xmlns="" xmlns:a16="http://schemas.microsoft.com/office/drawing/2014/main" id="{7909C06E-4F5C-D2EC-E720-6E1185C0B6F7}"/>
                </a:ext>
              </a:extLst>
            </p:cNvPr>
            <p:cNvCxnSpPr>
              <a:cxnSpLocks/>
            </p:cNvCxnSpPr>
            <p:nvPr/>
          </p:nvCxnSpPr>
          <p:spPr>
            <a:xfrm>
              <a:off x="9203916" y="2219156"/>
              <a:ext cx="0" cy="2215658"/>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Freeform 55">
              <a:extLst>
                <a:ext uri="{FF2B5EF4-FFF2-40B4-BE49-F238E27FC236}">
                  <a16:creationId xmlns="" xmlns:a16="http://schemas.microsoft.com/office/drawing/2014/main" id="{C0786E12-FC44-E614-DFEE-FD2FDAFC5F46}"/>
                </a:ext>
              </a:extLst>
            </p:cNvPr>
            <p:cNvSpPr/>
            <p:nvPr/>
          </p:nvSpPr>
          <p:spPr>
            <a:xfrm rot="5400000">
              <a:off x="9051310" y="329230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sp>
        <p:nvSpPr>
          <p:cNvPr id="38" name="Freeform 41">
            <a:extLst>
              <a:ext uri="{FF2B5EF4-FFF2-40B4-BE49-F238E27FC236}">
                <a16:creationId xmlns="" xmlns:a16="http://schemas.microsoft.com/office/drawing/2014/main" id="{3D5C626A-C9F5-3543-D919-E0C79D660BB1}"/>
              </a:ext>
            </a:extLst>
          </p:cNvPr>
          <p:cNvSpPr/>
          <p:nvPr/>
        </p:nvSpPr>
        <p:spPr>
          <a:xfrm>
            <a:off x="6164933" y="1826251"/>
            <a:ext cx="1619456"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Alectinib</a:t>
            </a:r>
            <a:br>
              <a:rPr lang="en-US" sz="1400" b="1" dirty="0">
                <a:solidFill>
                  <a:prstClr val="white"/>
                </a:solidFill>
                <a:cs typeface="Arial" panose="020B0604020202020204" pitchFamily="34" charset="0"/>
              </a:rPr>
            </a:br>
            <a:r>
              <a:rPr lang="en-US" sz="1400" b="1" dirty="0">
                <a:solidFill>
                  <a:prstClr val="white"/>
                </a:solidFill>
                <a:cs typeface="Arial" panose="020B0604020202020204" pitchFamily="34" charset="0"/>
              </a:rPr>
              <a:t>600 mg 2/</a:t>
            </a:r>
            <a:r>
              <a:rPr lang="en-US" sz="1400" b="1" dirty="0" err="1">
                <a:solidFill>
                  <a:prstClr val="white"/>
                </a:solidFill>
                <a:cs typeface="Arial" panose="020B0604020202020204" pitchFamily="34" charset="0"/>
              </a:rPr>
              <a:t>jrs</a:t>
            </a:r>
            <a:r>
              <a:rPr lang="en-US" sz="1400" b="1" dirty="0">
                <a:solidFill>
                  <a:prstClr val="white"/>
                </a:solidFill>
                <a:cs typeface="Arial" panose="020B0604020202020204" pitchFamily="34" charset="0"/>
              </a:rPr>
              <a:t/>
            </a:r>
            <a:br>
              <a:rPr lang="en-US" sz="1400" b="1" dirty="0">
                <a:solidFill>
                  <a:prstClr val="white"/>
                </a:solidFill>
                <a:cs typeface="Arial" panose="020B0604020202020204" pitchFamily="34" charset="0"/>
              </a:rPr>
            </a:br>
            <a:r>
              <a:rPr lang="en-US" sz="1400" dirty="0">
                <a:solidFill>
                  <a:prstClr val="white"/>
                </a:solidFill>
                <a:cs typeface="Arial" panose="020B0604020202020204" pitchFamily="34" charset="0"/>
              </a:rPr>
              <a:t>2 ans</a:t>
            </a:r>
          </a:p>
        </p:txBody>
      </p:sp>
      <p:sp>
        <p:nvSpPr>
          <p:cNvPr id="5" name="ZoneTexte 4">
            <a:extLst>
              <a:ext uri="{FF2B5EF4-FFF2-40B4-BE49-F238E27FC236}">
                <a16:creationId xmlns="" xmlns:a16="http://schemas.microsoft.com/office/drawing/2014/main" id="{56AAE0AE-86C0-BF32-7610-249EBD8DDB5C}"/>
              </a:ext>
            </a:extLst>
          </p:cNvPr>
          <p:cNvSpPr txBox="1"/>
          <p:nvPr/>
        </p:nvSpPr>
        <p:spPr>
          <a:xfrm>
            <a:off x="1345914" y="1442084"/>
            <a:ext cx="3739794" cy="2939266"/>
          </a:xfrm>
          <a:prstGeom prst="rect">
            <a:avLst/>
          </a:prstGeom>
          <a:noFill/>
        </p:spPr>
        <p:txBody>
          <a:bodyPr wrap="square" lIns="91440" tIns="45720" rIns="91440" bIns="45720" rtlCol="0" anchor="t">
            <a:spAutoFit/>
          </a:bodyPr>
          <a:lstStyle/>
          <a:p>
            <a:r>
              <a:rPr lang="fr-FR" sz="1400" b="1" dirty="0">
                <a:solidFill>
                  <a:schemeClr val="accent2"/>
                </a:solidFill>
                <a:cs typeface="Arial"/>
              </a:rPr>
              <a:t>Stade IB (≥ 4 cm)-IIIA opérés</a:t>
            </a:r>
            <a:endParaRPr lang="fr-FR" sz="1400" dirty="0">
              <a:solidFill>
                <a:schemeClr val="accent2"/>
              </a:solidFill>
            </a:endParaRPr>
          </a:p>
          <a:p>
            <a:r>
              <a:rPr lang="fr-FR" sz="1400" b="1" i="1" dirty="0">
                <a:solidFill>
                  <a:schemeClr val="accent2"/>
                </a:solidFill>
                <a:cs typeface="Arial" panose="020B0604020202020204" pitchFamily="34" charset="0"/>
              </a:rPr>
              <a:t>ALK+</a:t>
            </a:r>
            <a:endParaRPr lang="fr-FR" sz="1400" b="1" dirty="0">
              <a:solidFill>
                <a:schemeClr val="accent2"/>
              </a:solidFill>
              <a:cs typeface="Arial" panose="020B0604020202020204" pitchFamily="34" charset="0"/>
            </a:endParaRPr>
          </a:p>
          <a:p>
            <a:r>
              <a:rPr lang="fr-FR" sz="1400" dirty="0">
                <a:solidFill>
                  <a:schemeClr val="accent2"/>
                </a:solidFill>
                <a:cs typeface="Arial"/>
              </a:rPr>
              <a:t>7</a:t>
            </a:r>
            <a:r>
              <a:rPr lang="fr-FR" sz="1400" baseline="30000" dirty="0">
                <a:solidFill>
                  <a:schemeClr val="accent2"/>
                </a:solidFill>
                <a:cs typeface="Arial"/>
              </a:rPr>
              <a:t>ème</a:t>
            </a:r>
            <a:r>
              <a:rPr lang="fr-FR" sz="1400" dirty="0">
                <a:solidFill>
                  <a:schemeClr val="accent2"/>
                </a:solidFill>
                <a:cs typeface="Arial"/>
              </a:rPr>
              <a:t> édition</a:t>
            </a:r>
            <a:r>
              <a:rPr lang="fr-FR" sz="1400" dirty="0"/>
              <a:t> de </a:t>
            </a:r>
            <a:r>
              <a:rPr lang="fr-FR" sz="1400" dirty="0">
                <a:solidFill>
                  <a:schemeClr val="accent2"/>
                </a:solidFill>
                <a:cs typeface="Arial"/>
              </a:rPr>
              <a:t>UICC/AJCC</a:t>
            </a:r>
          </a:p>
          <a:p>
            <a:pPr defTabSz="450056">
              <a:spcBef>
                <a:spcPts val="600"/>
              </a:spcBef>
              <a:buClr>
                <a:schemeClr val="bg2"/>
              </a:buClr>
              <a:buSzPct val="70000"/>
              <a:tabLst>
                <a:tab pos="120650" algn="l"/>
              </a:tabLst>
              <a:defRPr/>
            </a:pPr>
            <a:r>
              <a:rPr lang="fr-FR" sz="1200" b="1" dirty="0">
                <a:solidFill>
                  <a:schemeClr val="tx2"/>
                </a:solidFill>
                <a:cs typeface="Arial" panose="020B0604020202020204" pitchFamily="34" charset="0"/>
              </a:rPr>
              <a:t>Autres critères d’inclusion:</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ECOG PS 0/1</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Eligible à la chimiothérapie à base de sel de platine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Naïf de traitement systémique</a:t>
            </a:r>
          </a:p>
          <a:p>
            <a:pPr defTabSz="450056">
              <a:spcBef>
                <a:spcPts val="600"/>
              </a:spcBef>
              <a:buClr>
                <a:schemeClr val="bg2"/>
              </a:buClr>
              <a:buSzPct val="70000"/>
              <a:tabLst>
                <a:tab pos="120650" algn="l"/>
              </a:tabLst>
              <a:defRPr/>
            </a:pPr>
            <a:r>
              <a:rPr lang="fr-FR" sz="1200" b="1" dirty="0">
                <a:solidFill>
                  <a:schemeClr val="tx2"/>
                </a:solidFill>
                <a:cs typeface="Arial" panose="020B0604020202020204" pitchFamily="34" charset="0"/>
              </a:rPr>
              <a:t>Facteurs de stratification :</a:t>
            </a:r>
            <a:endParaRPr lang="fr-FR" sz="12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Stade : IB (≥ 4 cm) </a:t>
            </a:r>
            <a:r>
              <a:rPr lang="fr-FR" sz="1200" i="1" dirty="0">
                <a:solidFill>
                  <a:schemeClr val="tx2"/>
                </a:solidFill>
                <a:cs typeface="Arial" panose="020B0604020202020204" pitchFamily="34" charset="0"/>
              </a:rPr>
              <a:t>vs</a:t>
            </a:r>
            <a:r>
              <a:rPr lang="fr-FR" sz="1200" dirty="0">
                <a:solidFill>
                  <a:schemeClr val="tx2"/>
                </a:solidFill>
                <a:cs typeface="Arial" panose="020B0604020202020204" pitchFamily="34" charset="0"/>
              </a:rPr>
              <a:t> Il </a:t>
            </a:r>
            <a:r>
              <a:rPr lang="fr-FR" sz="1200" i="1" dirty="0">
                <a:solidFill>
                  <a:schemeClr val="tx2"/>
                </a:solidFill>
                <a:cs typeface="Arial" panose="020B0604020202020204" pitchFamily="34" charset="0"/>
              </a:rPr>
              <a:t>vs</a:t>
            </a:r>
            <a:r>
              <a:rPr lang="fr-FR" sz="1200" dirty="0">
                <a:solidFill>
                  <a:schemeClr val="tx2"/>
                </a:solidFill>
                <a:cs typeface="Arial" panose="020B0604020202020204" pitchFamily="34" charset="0"/>
              </a:rPr>
              <a:t> IA</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Ethnie : Asiatique  </a:t>
            </a:r>
            <a:r>
              <a:rPr lang="fr-FR" sz="1200" i="1" dirty="0">
                <a:solidFill>
                  <a:schemeClr val="tx2"/>
                </a:solidFill>
                <a:cs typeface="Arial" panose="020B0604020202020204" pitchFamily="34" charset="0"/>
              </a:rPr>
              <a:t>vs</a:t>
            </a:r>
            <a:r>
              <a:rPr lang="fr-FR" sz="1200" dirty="0">
                <a:solidFill>
                  <a:schemeClr val="tx2"/>
                </a:solidFill>
                <a:cs typeface="Arial" panose="020B0604020202020204" pitchFamily="34" charset="0"/>
              </a:rPr>
              <a:t> non-Asiatique</a:t>
            </a:r>
          </a:p>
          <a:p>
            <a:endParaRPr lang="fr-FR" sz="1200" dirty="0"/>
          </a:p>
        </p:txBody>
      </p:sp>
      <p:sp>
        <p:nvSpPr>
          <p:cNvPr id="6" name="ZoneTexte 5">
            <a:extLst>
              <a:ext uri="{FF2B5EF4-FFF2-40B4-BE49-F238E27FC236}">
                <a16:creationId xmlns="" xmlns:a16="http://schemas.microsoft.com/office/drawing/2014/main" id="{EC82E64F-DB12-42C8-AE28-80F737BC45C6}"/>
              </a:ext>
            </a:extLst>
          </p:cNvPr>
          <p:cNvSpPr txBox="1"/>
          <p:nvPr/>
        </p:nvSpPr>
        <p:spPr>
          <a:xfrm>
            <a:off x="7990703" y="4735666"/>
            <a:ext cx="3656470" cy="1015663"/>
          </a:xfrm>
          <a:prstGeom prst="rect">
            <a:avLst/>
          </a:prstGeom>
          <a:noFill/>
        </p:spPr>
        <p:txBody>
          <a:bodyPr wrap="square" lIns="91440" tIns="45720" rIns="91440" bIns="45720" rtlCol="0" anchor="t">
            <a:spAutoFit/>
          </a:bodyPr>
          <a:lstStyle/>
          <a:p>
            <a:r>
              <a:rPr lang="fr-FR" sz="1200" i="1" dirty="0"/>
              <a:t>Evaluations de la maladie (y compris l'IRM cérébrale) ont été effectuées : au début de l'étude, toutes les 12 semaines pendant les années 1 et 2, toutes les 24 semaines pendant les années 3 à 5, puis tous les ans</a:t>
            </a:r>
          </a:p>
        </p:txBody>
      </p:sp>
      <p:sp>
        <p:nvSpPr>
          <p:cNvPr id="8" name="Freeform 41">
            <a:extLst>
              <a:ext uri="{FF2B5EF4-FFF2-40B4-BE49-F238E27FC236}">
                <a16:creationId xmlns="" xmlns:a16="http://schemas.microsoft.com/office/drawing/2014/main" id="{8926A8CF-FD0C-BCB3-AD19-2BEA0B8D8BF4}"/>
              </a:ext>
            </a:extLst>
          </p:cNvPr>
          <p:cNvSpPr/>
          <p:nvPr/>
        </p:nvSpPr>
        <p:spPr>
          <a:xfrm>
            <a:off x="8148742" y="3059911"/>
            <a:ext cx="1354854" cy="990208"/>
          </a:xfrm>
          <a:prstGeom prst="roundRect">
            <a:avLst>
              <a:gd name="adj" fmla="val 9151"/>
            </a:avLst>
          </a:prstGeom>
          <a:solidFill>
            <a:schemeClr val="accent2">
              <a:lumMod val="75000"/>
              <a:lumOff val="2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a:rPr>
              <a:t>Récidive</a:t>
            </a:r>
            <a:endParaRPr lang="en-US" sz="1400" dirty="0" err="1">
              <a:solidFill>
                <a:prstClr val="white"/>
              </a:solidFill>
              <a:cs typeface="Arial" panose="020B0604020202020204" pitchFamily="34" charset="0"/>
            </a:endParaRPr>
          </a:p>
        </p:txBody>
      </p:sp>
      <p:sp>
        <p:nvSpPr>
          <p:cNvPr id="9" name="Freeform 41">
            <a:extLst>
              <a:ext uri="{FF2B5EF4-FFF2-40B4-BE49-F238E27FC236}">
                <a16:creationId xmlns="" xmlns:a16="http://schemas.microsoft.com/office/drawing/2014/main" id="{C9F3EB50-E197-9BE4-747B-D043AA8FFB05}"/>
              </a:ext>
            </a:extLst>
          </p:cNvPr>
          <p:cNvSpPr/>
          <p:nvPr/>
        </p:nvSpPr>
        <p:spPr>
          <a:xfrm>
            <a:off x="8148742" y="1826251"/>
            <a:ext cx="1354854" cy="990208"/>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a:rPr>
              <a:t>Récidive</a:t>
            </a:r>
            <a:endParaRPr lang="en-US" sz="1400" dirty="0" err="1">
              <a:solidFill>
                <a:prstClr val="white"/>
              </a:solidFill>
              <a:cs typeface="Arial" panose="020B0604020202020204" pitchFamily="34" charset="0"/>
            </a:endParaRPr>
          </a:p>
        </p:txBody>
      </p:sp>
      <p:cxnSp>
        <p:nvCxnSpPr>
          <p:cNvPr id="14" name="Connecteur droit avec flèche 13">
            <a:extLst>
              <a:ext uri="{FF2B5EF4-FFF2-40B4-BE49-F238E27FC236}">
                <a16:creationId xmlns="" xmlns:a16="http://schemas.microsoft.com/office/drawing/2014/main" id="{A30C9777-2BD8-D7ED-F433-3EFEBADD5112}"/>
              </a:ext>
            </a:extLst>
          </p:cNvPr>
          <p:cNvCxnSpPr>
            <a:cxnSpLocks/>
          </p:cNvCxnSpPr>
          <p:nvPr/>
        </p:nvCxnSpPr>
        <p:spPr>
          <a:xfrm>
            <a:off x="7311776" y="3583824"/>
            <a:ext cx="832207" cy="0"/>
          </a:xfrm>
          <a:prstGeom prst="straightConnector1">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23" name="Groupe 22">
            <a:extLst>
              <a:ext uri="{FF2B5EF4-FFF2-40B4-BE49-F238E27FC236}">
                <a16:creationId xmlns="" xmlns:a16="http://schemas.microsoft.com/office/drawing/2014/main" id="{5E813862-BC60-6079-F0FE-C5AFE59872C7}"/>
              </a:ext>
            </a:extLst>
          </p:cNvPr>
          <p:cNvGrpSpPr/>
          <p:nvPr/>
        </p:nvGrpSpPr>
        <p:grpSpPr>
          <a:xfrm>
            <a:off x="1345914" y="4691756"/>
            <a:ext cx="3739794" cy="861774"/>
            <a:chOff x="1345914" y="4437112"/>
            <a:chExt cx="3739794" cy="861774"/>
          </a:xfrm>
        </p:grpSpPr>
        <p:sp>
          <p:nvSpPr>
            <p:cNvPr id="16" name="ZoneTexte 15">
              <a:extLst>
                <a:ext uri="{FF2B5EF4-FFF2-40B4-BE49-F238E27FC236}">
                  <a16:creationId xmlns="" xmlns:a16="http://schemas.microsoft.com/office/drawing/2014/main" id="{30589F6D-5452-BF00-FED0-3FBEA2955796}"/>
                </a:ext>
              </a:extLst>
            </p:cNvPr>
            <p:cNvSpPr txBox="1"/>
            <p:nvPr/>
          </p:nvSpPr>
          <p:spPr>
            <a:xfrm>
              <a:off x="1345914" y="4437112"/>
              <a:ext cx="3739794" cy="861774"/>
            </a:xfrm>
            <a:prstGeom prst="rect">
              <a:avLst/>
            </a:prstGeom>
            <a:noFill/>
          </p:spPr>
          <p:txBody>
            <a:bodyPr wrap="square" rtlCol="0">
              <a:spAutoFit/>
            </a:bodyPr>
            <a:lstStyle/>
            <a:p>
              <a:r>
                <a:rPr lang="fr-FR" sz="1200" b="1" dirty="0">
                  <a:solidFill>
                    <a:schemeClr val="accent2"/>
                  </a:solidFill>
                  <a:cs typeface="Arial" panose="020B0604020202020204" pitchFamily="34" charset="0"/>
                </a:rPr>
                <a:t>Critère principal</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100" dirty="0">
                  <a:solidFill>
                    <a:schemeClr val="tx2"/>
                  </a:solidFill>
                  <a:cs typeface="Arial" panose="020B0604020202020204" pitchFamily="34" charset="0"/>
                </a:rPr>
                <a:t>DFS par investigateur, avec analyse hiérarchique</a:t>
              </a:r>
              <a:br>
                <a:rPr lang="fr-FR" sz="1100" dirty="0">
                  <a:solidFill>
                    <a:schemeClr val="tx2"/>
                  </a:solidFill>
                  <a:cs typeface="Arial" panose="020B0604020202020204" pitchFamily="34" charset="0"/>
                </a:rPr>
              </a:br>
              <a:r>
                <a:rPr lang="fr-FR" sz="1100" dirty="0">
                  <a:solidFill>
                    <a:schemeClr val="tx2"/>
                  </a:solidFill>
                  <a:cs typeface="Arial" panose="020B0604020202020204" pitchFamily="34" charset="0"/>
                </a:rPr>
                <a:t>Stade II-III          ITT (Stade IB-IIIA)</a:t>
              </a:r>
            </a:p>
            <a:p>
              <a:endParaRPr lang="fr-FR" sz="1100" dirty="0"/>
            </a:p>
          </p:txBody>
        </p:sp>
        <p:pic>
          <p:nvPicPr>
            <p:cNvPr id="19" name="Graphique 18" descr="Flèche vers la droite contour">
              <a:extLst>
                <a:ext uri="{FF2B5EF4-FFF2-40B4-BE49-F238E27FC236}">
                  <a16:creationId xmlns="" xmlns:a16="http://schemas.microsoft.com/office/drawing/2014/main" id="{04A1175A-DA0C-7478-3641-47AF336B8E4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258993" y="4861366"/>
              <a:ext cx="274899" cy="274899"/>
            </a:xfrm>
            <a:prstGeom prst="rect">
              <a:avLst/>
            </a:prstGeom>
          </p:spPr>
        </p:pic>
      </p:grpSp>
      <p:sp>
        <p:nvSpPr>
          <p:cNvPr id="39" name="ZoneTexte 38">
            <a:extLst>
              <a:ext uri="{FF2B5EF4-FFF2-40B4-BE49-F238E27FC236}">
                <a16:creationId xmlns="" xmlns:a16="http://schemas.microsoft.com/office/drawing/2014/main" id="{FE733D01-40EE-B718-A54E-0DFB06B3897E}"/>
              </a:ext>
            </a:extLst>
          </p:cNvPr>
          <p:cNvSpPr txBox="1"/>
          <p:nvPr/>
        </p:nvSpPr>
        <p:spPr>
          <a:xfrm>
            <a:off x="5046234" y="4670152"/>
            <a:ext cx="3739794" cy="1184940"/>
          </a:xfrm>
          <a:prstGeom prst="rect">
            <a:avLst/>
          </a:prstGeom>
          <a:noFill/>
        </p:spPr>
        <p:txBody>
          <a:bodyPr wrap="square" rtlCol="0">
            <a:spAutoFit/>
          </a:bodyPr>
          <a:lstStyle/>
          <a:p>
            <a:r>
              <a:rPr lang="fr-FR" sz="1200" b="1" dirty="0">
                <a:solidFill>
                  <a:schemeClr val="accent2"/>
                </a:solidFill>
                <a:cs typeface="Arial" panose="020B0604020202020204" pitchFamily="34" charset="0"/>
              </a:rPr>
              <a:t>Critères secondaires</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100" dirty="0">
                <a:solidFill>
                  <a:schemeClr val="tx2"/>
                </a:solidFill>
                <a:cs typeface="Arial" panose="020B0604020202020204" pitchFamily="34" charset="0"/>
              </a:rPr>
              <a:t>DFS cérébrale</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100" dirty="0">
                <a:solidFill>
                  <a:schemeClr val="tx2"/>
                </a:solidFill>
                <a:cs typeface="Arial" panose="020B0604020202020204" pitchFamily="34" charset="0"/>
              </a:rPr>
              <a:t>SG</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100" dirty="0">
                <a:solidFill>
                  <a:schemeClr val="tx2"/>
                </a:solidFill>
                <a:cs typeface="Arial" panose="020B0604020202020204" pitchFamily="34" charset="0"/>
              </a:rPr>
              <a:t>Tolérance</a:t>
            </a:r>
          </a:p>
          <a:p>
            <a:endParaRPr lang="fr-FR" sz="1100" dirty="0"/>
          </a:p>
        </p:txBody>
      </p:sp>
      <p:sp>
        <p:nvSpPr>
          <p:cNvPr id="30" name="Freeform 41">
            <a:extLst>
              <a:ext uri="{FF2B5EF4-FFF2-40B4-BE49-F238E27FC236}">
                <a16:creationId xmlns="" xmlns:a16="http://schemas.microsoft.com/office/drawing/2014/main" id="{95F85855-8D02-3505-FB4D-5B9AEF81C26B}"/>
              </a:ext>
            </a:extLst>
          </p:cNvPr>
          <p:cNvSpPr/>
          <p:nvPr/>
        </p:nvSpPr>
        <p:spPr>
          <a:xfrm>
            <a:off x="6164933" y="3059911"/>
            <a:ext cx="1619456" cy="990208"/>
          </a:xfrm>
          <a:prstGeom prst="roundRect">
            <a:avLst>
              <a:gd name="adj" fmla="val 9151"/>
            </a:avLst>
          </a:prstGeom>
          <a:solidFill>
            <a:schemeClr val="accent2">
              <a:lumMod val="75000"/>
              <a:lumOff val="2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Chimiothérapie</a:t>
            </a:r>
            <a:r>
              <a:rPr lang="en-US" sz="1400" b="1" dirty="0">
                <a:solidFill>
                  <a:prstClr val="white"/>
                </a:solidFill>
                <a:cs typeface="Arial" panose="020B0604020202020204" pitchFamily="34" charset="0"/>
              </a:rPr>
              <a:t> par Platine</a:t>
            </a:r>
            <a:br>
              <a:rPr lang="en-US" sz="1400" b="1" dirty="0">
                <a:solidFill>
                  <a:prstClr val="white"/>
                </a:solidFill>
                <a:cs typeface="Arial" panose="020B0604020202020204" pitchFamily="34" charset="0"/>
              </a:rPr>
            </a:br>
            <a:r>
              <a:rPr lang="en-US" sz="1400" dirty="0">
                <a:solidFill>
                  <a:prstClr val="white"/>
                </a:solidFill>
                <a:cs typeface="Arial" panose="020B0604020202020204" pitchFamily="34" charset="0"/>
              </a:rPr>
              <a:t>4 cycles/3 </a:t>
            </a:r>
            <a:r>
              <a:rPr lang="en-US" sz="1400" dirty="0" err="1">
                <a:solidFill>
                  <a:prstClr val="white"/>
                </a:solidFill>
                <a:cs typeface="Arial" panose="020B0604020202020204" pitchFamily="34" charset="0"/>
              </a:rPr>
              <a:t>semaines</a:t>
            </a:r>
            <a:endParaRPr lang="en-US" sz="1400" dirty="0">
              <a:solidFill>
                <a:prstClr val="white"/>
              </a:solidFill>
              <a:cs typeface="Arial" panose="020B0604020202020204" pitchFamily="34" charset="0"/>
            </a:endParaRPr>
          </a:p>
        </p:txBody>
      </p:sp>
    </p:spTree>
    <p:extLst>
      <p:ext uri="{BB962C8B-B14F-4D97-AF65-F5344CB8AC3E}">
        <p14:creationId xmlns:p14="http://schemas.microsoft.com/office/powerpoint/2010/main" val="22219196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Design de </a:t>
            </a:r>
            <a:r>
              <a:rPr lang="da-DK" dirty="0" err="1"/>
              <a:t>l’étude</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
        <p:nvSpPr>
          <p:cNvPr id="17" name="Freeform 5">
            <a:extLst>
              <a:ext uri="{FF2B5EF4-FFF2-40B4-BE49-F238E27FC236}">
                <a16:creationId xmlns="" xmlns:a16="http://schemas.microsoft.com/office/drawing/2014/main" id="{415EE982-3D98-EB5A-52E8-8289C9029458}"/>
              </a:ext>
            </a:extLst>
          </p:cNvPr>
          <p:cNvSpPr/>
          <p:nvPr/>
        </p:nvSpPr>
        <p:spPr>
          <a:xfrm>
            <a:off x="1313731" y="1796999"/>
            <a:ext cx="3980646" cy="2966477"/>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defTabSz="450056">
              <a:spcBef>
                <a:spcPts val="400"/>
              </a:spcBef>
              <a:defRPr/>
            </a:pPr>
            <a:r>
              <a:rPr lang="da-DK" sz="1400" b="1" dirty="0" err="1">
                <a:solidFill>
                  <a:schemeClr val="accent2"/>
                </a:solidFill>
                <a:cs typeface="Arial" panose="020B0604020202020204" pitchFamily="34" charset="0"/>
              </a:rPr>
              <a:t>Critères</a:t>
            </a:r>
            <a:r>
              <a:rPr lang="da-DK" sz="1400" b="1" dirty="0">
                <a:solidFill>
                  <a:schemeClr val="accent2"/>
                </a:solidFill>
                <a:cs typeface="Arial" panose="020B0604020202020204" pitchFamily="34" charset="0"/>
              </a:rPr>
              <a:t> </a:t>
            </a:r>
            <a:r>
              <a:rPr lang="da-DK" sz="1400" b="1" dirty="0" err="1">
                <a:solidFill>
                  <a:schemeClr val="accent2"/>
                </a:solidFill>
                <a:cs typeface="Arial" panose="020B0604020202020204" pitchFamily="34" charset="0"/>
              </a:rPr>
              <a:t>d’inclusion</a:t>
            </a:r>
            <a:endParaRPr lang="da-DK" sz="14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CBNPC non </a:t>
            </a:r>
            <a:r>
              <a:rPr lang="en-US" sz="1000" dirty="0" err="1">
                <a:solidFill>
                  <a:schemeClr val="tx2"/>
                </a:solidFill>
                <a:cs typeface="Arial" panose="020B0604020202020204" pitchFamily="34" charset="0"/>
              </a:rPr>
              <a:t>épidermoide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localement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avancé</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ou</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metastatique</a:t>
            </a:r>
            <a:r>
              <a:rPr lang="en-US" sz="1000" dirty="0">
                <a:solidFill>
                  <a:schemeClr val="tx2"/>
                </a:solidFill>
                <a:cs typeface="Arial" panose="020B0604020202020204" pitchFamily="34" charset="0"/>
              </a:rPr>
              <a:t>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u="sng" dirty="0">
                <a:solidFill>
                  <a:schemeClr val="tx2"/>
                </a:solidFill>
                <a:cs typeface="Arial" panose="020B0604020202020204" pitchFamily="34" charset="0"/>
              </a:rPr>
              <a:t>&gt;</a:t>
            </a:r>
            <a:r>
              <a:rPr lang="en-US" sz="1000" dirty="0">
                <a:solidFill>
                  <a:schemeClr val="tx2"/>
                </a:solidFill>
                <a:cs typeface="Arial" panose="020B0604020202020204" pitchFamily="34" charset="0"/>
              </a:rPr>
              <a:t>20 </a:t>
            </a:r>
            <a:r>
              <a:rPr lang="en-US" sz="1000" dirty="0" err="1">
                <a:solidFill>
                  <a:schemeClr val="tx2"/>
                </a:solidFill>
                <a:cs typeface="Arial" panose="020B0604020202020204" pitchFamily="34" charset="0"/>
              </a:rPr>
              <a:t>ans</a:t>
            </a:r>
            <a:r>
              <a:rPr lang="en-US" sz="1000" dirty="0">
                <a:solidFill>
                  <a:schemeClr val="tx2"/>
                </a:solidFill>
                <a:cs typeface="Arial" panose="020B0604020202020204" pitchFamily="34" charset="0"/>
              </a:rPr>
              <a:t>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ECOG </a:t>
            </a:r>
            <a:r>
              <a:rPr lang="en-US" sz="1000" dirty="0" err="1">
                <a:solidFill>
                  <a:schemeClr val="tx2"/>
                </a:solidFill>
                <a:cs typeface="Arial" panose="020B0604020202020204" pitchFamily="34" charset="0"/>
              </a:rPr>
              <a:t>perfomance</a:t>
            </a:r>
            <a:r>
              <a:rPr lang="en-US" sz="1000" dirty="0">
                <a:solidFill>
                  <a:schemeClr val="tx2"/>
                </a:solidFill>
                <a:cs typeface="Arial" panose="020B0604020202020204" pitchFamily="34" charset="0"/>
              </a:rPr>
              <a:t> status 0/1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Mutation sensible “uncommon”</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Naïve de </a:t>
            </a:r>
            <a:r>
              <a:rPr lang="en-US" sz="1000" dirty="0" err="1">
                <a:solidFill>
                  <a:schemeClr val="tx2"/>
                </a:solidFill>
                <a:cs typeface="Arial" panose="020B0604020202020204" pitchFamily="34" charset="0"/>
              </a:rPr>
              <a:t>traitement</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chimio</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ou</a:t>
            </a:r>
            <a:r>
              <a:rPr lang="en-US" sz="1000" dirty="0">
                <a:solidFill>
                  <a:schemeClr val="tx2"/>
                </a:solidFill>
                <a:cs typeface="Arial" panose="020B0604020202020204" pitchFamily="34" charset="0"/>
              </a:rPr>
              <a:t> TKI)</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Métastases</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cérébrales</a:t>
            </a:r>
            <a:r>
              <a:rPr lang="en-US" sz="1000" dirty="0">
                <a:solidFill>
                  <a:schemeClr val="tx2"/>
                </a:solidFill>
                <a:cs typeface="Arial" panose="020B0604020202020204" pitchFamily="34" charset="0"/>
              </a:rPr>
              <a:t> stables </a:t>
            </a:r>
            <a:r>
              <a:rPr lang="en-US" sz="1000" dirty="0" err="1">
                <a:solidFill>
                  <a:schemeClr val="tx2"/>
                </a:solidFill>
                <a:cs typeface="Arial" panose="020B0604020202020204" pitchFamily="34" charset="0"/>
              </a:rPr>
              <a:t>incluable</a:t>
            </a:r>
            <a:endParaRPr lang="en-US" sz="1000" dirty="0">
              <a:solidFill>
                <a:schemeClr val="tx2"/>
              </a:solidFill>
              <a:cs typeface="Arial" panose="020B0604020202020204" pitchFamily="34" charset="0"/>
            </a:endParaRPr>
          </a:p>
          <a:p>
            <a:pPr defTabSz="450056">
              <a:spcBef>
                <a:spcPts val="1800"/>
              </a:spcBef>
              <a:buClr>
                <a:schemeClr val="bg2"/>
              </a:buClr>
              <a:buSzPct val="70000"/>
              <a:tabLst>
                <a:tab pos="120650" algn="l"/>
              </a:tabLst>
              <a:defRPr/>
            </a:pPr>
            <a:r>
              <a:rPr lang="da-DK" sz="1400" b="1" dirty="0" err="1">
                <a:solidFill>
                  <a:schemeClr val="accent2"/>
                </a:solidFill>
                <a:cs typeface="Arial" panose="020B0604020202020204" pitchFamily="34" charset="0"/>
              </a:rPr>
              <a:t>Facteur</a:t>
            </a:r>
            <a:r>
              <a:rPr lang="da-DK" sz="1400" b="1" dirty="0">
                <a:solidFill>
                  <a:schemeClr val="accent2"/>
                </a:solidFill>
                <a:cs typeface="Arial" panose="020B0604020202020204" pitchFamily="34" charset="0"/>
              </a:rPr>
              <a:t> de </a:t>
            </a:r>
            <a:r>
              <a:rPr lang="da-DK" sz="1400" b="1" dirty="0" err="1">
                <a:solidFill>
                  <a:schemeClr val="accent2"/>
                </a:solidFill>
                <a:cs typeface="Arial" panose="020B0604020202020204" pitchFamily="34" charset="0"/>
              </a:rPr>
              <a:t>stratification</a:t>
            </a:r>
            <a:endParaRPr lang="da-DK" sz="1400" b="1"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fr-FR" sz="1000" dirty="0"/>
              <a:t>Statut de mutation (simple ou composé)</a:t>
            </a:r>
            <a:r>
              <a:rPr lang="en-US" sz="1000" dirty="0">
                <a:solidFill>
                  <a:schemeClr val="tx2"/>
                </a:solidFill>
                <a:cs typeface="Arial" panose="020B0604020202020204" pitchFamily="34" charset="0"/>
              </a:rPr>
              <a:t>)</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Stade (Ill/IV vs </a:t>
            </a:r>
            <a:r>
              <a:rPr lang="en-US" sz="1000" dirty="0" err="1">
                <a:solidFill>
                  <a:schemeClr val="tx2"/>
                </a:solidFill>
                <a:cs typeface="Arial" panose="020B0604020202020204" pitchFamily="34" charset="0"/>
              </a:rPr>
              <a:t>recdive</a:t>
            </a:r>
            <a:r>
              <a:rPr lang="en-US" sz="1000" dirty="0">
                <a:solidFill>
                  <a:schemeClr val="tx2"/>
                </a:solidFill>
                <a:cs typeface="Arial" panose="020B0604020202020204" pitchFamily="34" charset="0"/>
              </a:rPr>
              <a:t>}</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Metastases </a:t>
            </a:r>
            <a:r>
              <a:rPr lang="en-US" sz="1000" dirty="0" err="1">
                <a:solidFill>
                  <a:schemeClr val="tx2"/>
                </a:solidFill>
                <a:cs typeface="Arial" panose="020B0604020202020204" pitchFamily="34" charset="0"/>
              </a:rPr>
              <a:t>cérébrales</a:t>
            </a:r>
            <a:r>
              <a:rPr lang="en-US" sz="1000" dirty="0">
                <a:solidFill>
                  <a:schemeClr val="tx2"/>
                </a:solidFill>
                <a:cs typeface="Arial" panose="020B0604020202020204" pitchFamily="34" charset="0"/>
              </a:rPr>
              <a:t>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Dose Afatinib (30 mg vs 40 mg)</a:t>
            </a:r>
          </a:p>
        </p:txBody>
      </p:sp>
      <p:sp>
        <p:nvSpPr>
          <p:cNvPr id="24" name="Rectangle à coins arrondis 30">
            <a:extLst>
              <a:ext uri="{FF2B5EF4-FFF2-40B4-BE49-F238E27FC236}">
                <a16:creationId xmlns="" xmlns:a16="http://schemas.microsoft.com/office/drawing/2014/main" id="{E2567997-8295-5E48-4D6D-E40E84CFCF85}"/>
              </a:ext>
            </a:extLst>
          </p:cNvPr>
          <p:cNvSpPr/>
          <p:nvPr/>
        </p:nvSpPr>
        <p:spPr>
          <a:xfrm>
            <a:off x="1180241" y="1165983"/>
            <a:ext cx="10620000" cy="407462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1" name="Freeform 9">
            <a:extLst>
              <a:ext uri="{FF2B5EF4-FFF2-40B4-BE49-F238E27FC236}">
                <a16:creationId xmlns="" xmlns:a16="http://schemas.microsoft.com/office/drawing/2014/main" id="{B908C034-2CF7-F837-8F3B-7BD5A203680D}"/>
              </a:ext>
            </a:extLst>
          </p:cNvPr>
          <p:cNvSpPr/>
          <p:nvPr/>
        </p:nvSpPr>
        <p:spPr>
          <a:xfrm>
            <a:off x="8505180" y="2104775"/>
            <a:ext cx="3132000" cy="2197036"/>
          </a:xfrm>
          <a:prstGeom prst="rect">
            <a:avLst/>
          </a:prstGeom>
          <a:noFill/>
          <a:ln w="25400" cap="flat" cmpd="sng" algn="ctr">
            <a:noFill/>
            <a:prstDash val="solid"/>
          </a:ln>
          <a:effectLst/>
        </p:spPr>
        <p:txBody>
          <a:bodyPr spcFirstLastPara="0" vert="horz" wrap="square" lIns="74434" tIns="74434" rIns="74434" bIns="74434" numCol="1" spcCol="1270" anchor="ctr" anchorCtr="0">
            <a:spAutoFit/>
          </a:bodyPr>
          <a:lstStyle/>
          <a:p>
            <a:pPr marL="0" marR="0" lvl="0" indent="0" algn="l" defTabSz="450056" rtl="0" eaLnBrk="1" fontAlgn="auto" latinLnBrk="0" hangingPunct="1">
              <a:lnSpc>
                <a:spcPct val="100000"/>
              </a:lnSpc>
              <a:spcBef>
                <a:spcPts val="1200"/>
              </a:spcBef>
              <a:spcAft>
                <a:spcPts val="0"/>
              </a:spcAft>
              <a:buClr>
                <a:srgbClr val="FF7F4D"/>
              </a:buClr>
              <a:buSzPct val="70000"/>
              <a:buFontTx/>
              <a:buNone/>
              <a:tabLst>
                <a:tab pos="120650" algn="l"/>
              </a:tabLst>
              <a:defRPr/>
            </a:pPr>
            <a:r>
              <a:rPr lang="en-US" sz="1400" b="1" dirty="0" err="1">
                <a:solidFill>
                  <a:srgbClr val="002C4C"/>
                </a:solidFill>
                <a:latin typeface="Century Gothic" panose="020F0302020204030204"/>
                <a:cs typeface="Arial" panose="020B0604020202020204" pitchFamily="34" charset="0"/>
              </a:rPr>
              <a:t>Critère</a:t>
            </a:r>
            <a:r>
              <a:rPr lang="en-US" sz="1400" b="1" dirty="0">
                <a:solidFill>
                  <a:srgbClr val="002C4C"/>
                </a:solidFill>
                <a:latin typeface="Century Gothic" panose="020F0302020204030204"/>
                <a:cs typeface="Arial" panose="020B0604020202020204" pitchFamily="34" charset="0"/>
              </a:rPr>
              <a:t> principal</a:t>
            </a:r>
            <a:endParaRPr kumimoji="0" lang="en-US" sz="1400" b="0" i="0" u="none" strike="noStrike" kern="1200" cap="none" spc="0" normalizeH="0" baseline="0" noProof="0" dirty="0">
              <a:ln>
                <a:noFill/>
              </a:ln>
              <a:solidFill>
                <a:srgbClr val="002C4C"/>
              </a:solidFill>
              <a:effectLst/>
              <a:uLnTx/>
              <a:uFillTx/>
              <a:latin typeface="Century Gothic" panose="020F0302020204030204"/>
              <a:ea typeface="+mn-ea"/>
              <a:cs typeface="Arial" panose="020B0604020202020204" pitchFamily="34" charset="0"/>
            </a:endParaRPr>
          </a:p>
          <a:p>
            <a:pPr marL="168275" marR="0" lvl="0" indent="-168275" algn="l" defTabSz="450056" rtl="0" eaLnBrk="1" fontAlgn="auto" latinLnBrk="0" hangingPunct="1">
              <a:lnSpc>
                <a:spcPct val="100000"/>
              </a:lnSpc>
              <a:spcBef>
                <a:spcPts val="600"/>
              </a:spcBef>
              <a:spcAft>
                <a:spcPts val="0"/>
              </a:spcAft>
              <a:buClr>
                <a:srgbClr val="FF7F4D"/>
              </a:buClr>
              <a:buSzPct val="70000"/>
              <a:buFont typeface="Wingdings" panose="05000000000000000000" pitchFamily="2" charset="2"/>
              <a:buChar char="n"/>
              <a:tabLst>
                <a:tab pos="120650" algn="l"/>
              </a:tabLst>
              <a:defRPr/>
            </a:pP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Survie</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sans progression (PFS) par </a:t>
            </a:r>
            <a:r>
              <a:rPr kumimoji="0" lang="en-US" sz="1000" b="0" i="0" u="none" strike="noStrike" kern="1200" cap="none" spc="0" normalizeH="0" baseline="0" noProof="0" dirty="0" err="1">
                <a:ln>
                  <a:noFill/>
                </a:ln>
                <a:solidFill>
                  <a:srgbClr val="44546A"/>
                </a:solidFill>
                <a:effectLst/>
                <a:uLnTx/>
                <a:uFillTx/>
                <a:latin typeface="Century Gothic" panose="020F0302020204030204"/>
                <a:ea typeface="+mn-ea"/>
                <a:cs typeface="Arial" panose="020B0604020202020204" pitchFamily="34" charset="0"/>
              </a:rPr>
              <a:t>investigateur</a:t>
            </a:r>
            <a:r>
              <a:rPr kumimoji="0" lang="en-US" sz="10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rPr>
              <a:t> </a:t>
            </a:r>
            <a:endParaRPr kumimoji="0" lang="en-US" sz="800" b="0" i="0" u="none" strike="noStrike" kern="1200" cap="none" spc="0" normalizeH="0" baseline="0" noProof="0" dirty="0">
              <a:ln>
                <a:noFill/>
              </a:ln>
              <a:solidFill>
                <a:srgbClr val="44546A"/>
              </a:solidFill>
              <a:effectLst/>
              <a:uLnTx/>
              <a:uFillTx/>
              <a:latin typeface="Century Gothic" panose="020F0302020204030204"/>
              <a:ea typeface="+mn-ea"/>
              <a:cs typeface="Arial" panose="020B0604020202020204" pitchFamily="34" charset="0"/>
            </a:endParaRPr>
          </a:p>
          <a:p>
            <a:pPr defTabSz="450056">
              <a:spcBef>
                <a:spcPts val="1800"/>
              </a:spcBef>
              <a:buClr>
                <a:schemeClr val="bg2"/>
              </a:buClr>
              <a:buSzPct val="70000"/>
              <a:tabLst>
                <a:tab pos="120650" algn="l"/>
              </a:tabLst>
              <a:defRPr/>
            </a:pPr>
            <a:r>
              <a:rPr lang="en-US" sz="1400" b="1" dirty="0" err="1">
                <a:solidFill>
                  <a:schemeClr val="accent2"/>
                </a:solidFill>
                <a:cs typeface="Arial" panose="020B0604020202020204" pitchFamily="34" charset="0"/>
              </a:rPr>
              <a:t>Critères</a:t>
            </a:r>
            <a:r>
              <a:rPr lang="en-US" sz="1400" b="1" dirty="0">
                <a:solidFill>
                  <a:schemeClr val="accent2"/>
                </a:solidFill>
                <a:cs typeface="Arial" panose="020B0604020202020204" pitchFamily="34" charset="0"/>
              </a:rPr>
              <a:t> </a:t>
            </a:r>
            <a:r>
              <a:rPr lang="en-US" sz="1400" b="1" dirty="0" err="1">
                <a:solidFill>
                  <a:schemeClr val="accent2"/>
                </a:solidFill>
                <a:cs typeface="Arial" panose="020B0604020202020204" pitchFamily="34" charset="0"/>
              </a:rPr>
              <a:t>secondaires</a:t>
            </a:r>
            <a:endParaRPr lang="en-US" sz="1400" dirty="0">
              <a:solidFill>
                <a:schemeClr val="accent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Tolérance</a:t>
            </a:r>
            <a:endParaRPr lang="en-US" sz="1000" dirty="0">
              <a:solidFill>
                <a:schemeClr val="tx2"/>
              </a:solidFill>
              <a:cs typeface="Arial" panose="020B0604020202020204" pitchFamily="34" charset="0"/>
            </a:endParaRP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Taux</a:t>
            </a:r>
            <a:r>
              <a:rPr lang="en-US" sz="1000" dirty="0">
                <a:solidFill>
                  <a:schemeClr val="tx2"/>
                </a:solidFill>
                <a:cs typeface="Arial" panose="020B0604020202020204" pitchFamily="34" charset="0"/>
              </a:rPr>
              <a:t> de </a:t>
            </a:r>
            <a:r>
              <a:rPr lang="en-US" sz="1000" dirty="0" err="1">
                <a:solidFill>
                  <a:schemeClr val="tx2"/>
                </a:solidFill>
                <a:cs typeface="Arial" panose="020B0604020202020204" pitchFamily="34" charset="0"/>
              </a:rPr>
              <a:t>reponse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obectif</a:t>
            </a:r>
            <a:r>
              <a:rPr lang="en-US" sz="1000" dirty="0">
                <a:solidFill>
                  <a:schemeClr val="tx2"/>
                </a:solidFill>
                <a:cs typeface="Arial" panose="020B0604020202020204" pitchFamily="34" charset="0"/>
              </a:rPr>
              <a:t> (ORR),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Disease control! rate (OCR),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err="1">
                <a:solidFill>
                  <a:schemeClr val="tx2"/>
                </a:solidFill>
                <a:cs typeface="Arial" panose="020B0604020202020204" pitchFamily="34" charset="0"/>
              </a:rPr>
              <a:t>Survie</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globale</a:t>
            </a:r>
            <a:r>
              <a:rPr lang="en-US" sz="1000" dirty="0">
                <a:solidFill>
                  <a:schemeClr val="tx2"/>
                </a:solidFill>
                <a:cs typeface="Arial" panose="020B0604020202020204" pitchFamily="34" charset="0"/>
              </a:rPr>
              <a:t> (OS),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000" dirty="0">
                <a:solidFill>
                  <a:schemeClr val="tx2"/>
                </a:solidFill>
                <a:cs typeface="Arial" panose="020B0604020202020204" pitchFamily="34" charset="0"/>
              </a:rPr>
              <a:t>Temps </a:t>
            </a:r>
            <a:r>
              <a:rPr lang="en-US" sz="1000" dirty="0" err="1">
                <a:solidFill>
                  <a:schemeClr val="tx2"/>
                </a:solidFill>
                <a:cs typeface="Arial" panose="020B0604020202020204" pitchFamily="34" charset="0"/>
              </a:rPr>
              <a:t>jusqu’a</a:t>
            </a:r>
            <a:r>
              <a:rPr lang="en-US" sz="1000" dirty="0">
                <a:solidFill>
                  <a:schemeClr val="tx2"/>
                </a:solidFill>
                <a:cs typeface="Arial" panose="020B0604020202020204" pitchFamily="34" charset="0"/>
              </a:rPr>
              <a:t> </a:t>
            </a:r>
            <a:r>
              <a:rPr lang="en-US" sz="1000" dirty="0" err="1">
                <a:solidFill>
                  <a:schemeClr val="tx2"/>
                </a:solidFill>
                <a:cs typeface="Arial" panose="020B0604020202020204" pitchFamily="34" charset="0"/>
              </a:rPr>
              <a:t>progession</a:t>
            </a:r>
            <a:r>
              <a:rPr lang="en-US" sz="1000" dirty="0">
                <a:solidFill>
                  <a:schemeClr val="tx2"/>
                </a:solidFill>
                <a:cs typeface="Arial" panose="020B0604020202020204" pitchFamily="34" charset="0"/>
              </a:rPr>
              <a:t> (TTF)</a:t>
            </a:r>
          </a:p>
        </p:txBody>
      </p:sp>
      <p:grpSp>
        <p:nvGrpSpPr>
          <p:cNvPr id="26" name="Groupe 25">
            <a:extLst>
              <a:ext uri="{FF2B5EF4-FFF2-40B4-BE49-F238E27FC236}">
                <a16:creationId xmlns="" xmlns:a16="http://schemas.microsoft.com/office/drawing/2014/main" id="{32A5442B-4C3A-C3D9-9A4C-585F6B9D5CDE}"/>
              </a:ext>
            </a:extLst>
          </p:cNvPr>
          <p:cNvGrpSpPr/>
          <p:nvPr/>
        </p:nvGrpSpPr>
        <p:grpSpPr>
          <a:xfrm>
            <a:off x="7952489" y="1655293"/>
            <a:ext cx="117884" cy="3096000"/>
            <a:chOff x="9203915" y="2219156"/>
            <a:chExt cx="117884" cy="3096000"/>
          </a:xfrm>
        </p:grpSpPr>
        <p:cxnSp>
          <p:nvCxnSpPr>
            <p:cNvPr id="27" name="Connecteur droit 26">
              <a:extLst>
                <a:ext uri="{FF2B5EF4-FFF2-40B4-BE49-F238E27FC236}">
                  <a16:creationId xmlns="" xmlns:a16="http://schemas.microsoft.com/office/drawing/2014/main" id="{8E1509F0-A231-C6A0-7B36-C090057BE281}"/>
                </a:ext>
              </a:extLst>
            </p:cNvPr>
            <p:cNvCxnSpPr/>
            <p:nvPr/>
          </p:nvCxnSpPr>
          <p:spPr>
            <a:xfrm>
              <a:off x="9203916" y="2219156"/>
              <a:ext cx="0" cy="3096000"/>
            </a:xfrm>
            <a:prstGeom prst="line">
              <a:avLst/>
            </a:prstGeom>
            <a:ln w="12700">
              <a:solidFill>
                <a:schemeClr val="tx1">
                  <a:lumMod val="50000"/>
                  <a:lumOff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Freeform 55">
              <a:extLst>
                <a:ext uri="{FF2B5EF4-FFF2-40B4-BE49-F238E27FC236}">
                  <a16:creationId xmlns="" xmlns:a16="http://schemas.microsoft.com/office/drawing/2014/main" id="{04912C7C-E953-9E05-8CF2-B9AC699334FD}"/>
                </a:ext>
              </a:extLst>
            </p:cNvPr>
            <p:cNvSpPr/>
            <p:nvPr/>
          </p:nvSpPr>
          <p:spPr>
            <a:xfrm rot="5400000">
              <a:off x="9051310" y="3518334"/>
              <a:ext cx="423093" cy="117884"/>
            </a:xfrm>
            <a:prstGeom prst="triangle">
              <a:avLst/>
            </a:prstGeom>
            <a:solidFill>
              <a:schemeClr val="tx1">
                <a:lumMod val="50000"/>
                <a:lumOff val="50000"/>
              </a:schemeClr>
            </a:solidFill>
            <a:ln>
              <a:noFill/>
            </a:ln>
            <a:effectLst/>
          </p:spPr>
          <p:txBody>
            <a:bodyPr spcFirstLastPara="0" vert="horz" wrap="square" lIns="0" tIns="60722" rIns="77862" bIns="60722" numCol="1" spcCol="1270" anchor="ctr" anchorCtr="0">
              <a:noAutofit/>
            </a:bodyPr>
            <a:lstStyle/>
            <a:p>
              <a:pPr algn="ctr" defTabSz="350044">
                <a:lnSpc>
                  <a:spcPct val="90000"/>
                </a:lnSpc>
                <a:spcBef>
                  <a:spcPct val="0"/>
                </a:spcBef>
                <a:spcAft>
                  <a:spcPct val="35000"/>
                </a:spcAft>
                <a:defRPr/>
              </a:pPr>
              <a:endParaRPr lang="en-US" sz="800" dirty="0">
                <a:solidFill>
                  <a:prstClr val="white"/>
                </a:solidFill>
                <a:cs typeface="Arial" panose="020B0604020202020204" pitchFamily="34" charset="0"/>
              </a:endParaRPr>
            </a:p>
          </p:txBody>
        </p:sp>
      </p:grpSp>
      <p:grpSp>
        <p:nvGrpSpPr>
          <p:cNvPr id="32" name="Groupe 31">
            <a:extLst>
              <a:ext uri="{FF2B5EF4-FFF2-40B4-BE49-F238E27FC236}">
                <a16:creationId xmlns="" xmlns:a16="http://schemas.microsoft.com/office/drawing/2014/main" id="{27B9C094-FD15-B240-1576-8776BFBC29AF}"/>
              </a:ext>
            </a:extLst>
          </p:cNvPr>
          <p:cNvGrpSpPr/>
          <p:nvPr/>
        </p:nvGrpSpPr>
        <p:grpSpPr>
          <a:xfrm>
            <a:off x="4847459" y="1653007"/>
            <a:ext cx="3016381" cy="3100573"/>
            <a:chOff x="4847459" y="1453171"/>
            <a:chExt cx="3016381" cy="3100573"/>
          </a:xfrm>
        </p:grpSpPr>
        <p:sp>
          <p:nvSpPr>
            <p:cNvPr id="16" name="Parenthèse ouvrante 15">
              <a:extLst>
                <a:ext uri="{FF2B5EF4-FFF2-40B4-BE49-F238E27FC236}">
                  <a16:creationId xmlns="" xmlns:a16="http://schemas.microsoft.com/office/drawing/2014/main" id="{2D15AA91-5CC2-29FA-4C6E-F44CDB4C711A}"/>
                </a:ext>
              </a:extLst>
            </p:cNvPr>
            <p:cNvSpPr/>
            <p:nvPr/>
          </p:nvSpPr>
          <p:spPr>
            <a:xfrm>
              <a:off x="5213339" y="2110866"/>
              <a:ext cx="513149" cy="1836000"/>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0" name="Ellipse 19">
              <a:extLst>
                <a:ext uri="{FF2B5EF4-FFF2-40B4-BE49-F238E27FC236}">
                  <a16:creationId xmlns="" xmlns:a16="http://schemas.microsoft.com/office/drawing/2014/main" id="{CC678813-6927-9592-F5AF-E85498FBC1C9}"/>
                </a:ext>
              </a:extLst>
            </p:cNvPr>
            <p:cNvSpPr/>
            <p:nvPr/>
          </p:nvSpPr>
          <p:spPr>
            <a:xfrm>
              <a:off x="4947311" y="2783085"/>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a:solidFill>
                    <a:srgbClr val="FFFFFF"/>
                  </a:solidFill>
                  <a:cs typeface="Arial" panose="020B0604020202020204" pitchFamily="34" charset="0"/>
                </a:rPr>
                <a:t>R</a:t>
              </a:r>
              <a:br>
                <a:rPr lang="en-US" altLang="zh-CN" sz="1600" b="1">
                  <a:solidFill>
                    <a:srgbClr val="FFFFFF"/>
                  </a:solidFill>
                  <a:cs typeface="Arial" panose="020B0604020202020204" pitchFamily="34" charset="0"/>
                </a:rPr>
              </a:br>
              <a:r>
                <a:rPr lang="en-US" altLang="zh-CN" sz="1200" b="1">
                  <a:solidFill>
                    <a:srgbClr val="FFFFFF"/>
                  </a:solidFill>
                  <a:cs typeface="Arial" panose="020B0604020202020204" pitchFamily="34" charset="0"/>
                </a:rPr>
                <a:t>1:1</a:t>
              </a:r>
              <a:endParaRPr lang="en-US" altLang="zh-CN" sz="1200" b="1" dirty="0">
                <a:solidFill>
                  <a:srgbClr val="FFFFFF"/>
                </a:solidFill>
                <a:cs typeface="Arial" panose="020B0604020202020204" pitchFamily="34" charset="0"/>
              </a:endParaRPr>
            </a:p>
          </p:txBody>
        </p:sp>
        <p:sp>
          <p:nvSpPr>
            <p:cNvPr id="23" name="TextBox 17">
              <a:extLst>
                <a:ext uri="{FF2B5EF4-FFF2-40B4-BE49-F238E27FC236}">
                  <a16:creationId xmlns="" xmlns:a16="http://schemas.microsoft.com/office/drawing/2014/main" id="{1D0C0131-9033-2C39-A322-9FED7131E4C4}"/>
                </a:ext>
              </a:extLst>
            </p:cNvPr>
            <p:cNvSpPr txBox="1"/>
            <p:nvPr/>
          </p:nvSpPr>
          <p:spPr>
            <a:xfrm>
              <a:off x="4847459" y="3343071"/>
              <a:ext cx="743668" cy="200055"/>
            </a:xfrm>
            <a:prstGeom prst="rect">
              <a:avLst/>
            </a:prstGeom>
            <a:solidFill>
              <a:schemeClr val="bg1"/>
            </a:solidFill>
          </p:spPr>
          <p:txBody>
            <a:bodyPr wrap="square" lIns="0" tIns="0" rIns="0" rtlCol="0" anchor="ctr">
              <a:spAutoFit/>
            </a:bodyPr>
            <a:lstStyle/>
            <a:p>
              <a:pPr algn="ctr"/>
              <a:r>
                <a:rPr lang="en-US" altLang="zh-CN" sz="1000" b="1" dirty="0">
                  <a:solidFill>
                    <a:schemeClr val="tx1">
                      <a:lumMod val="50000"/>
                      <a:lumOff val="50000"/>
                    </a:schemeClr>
                  </a:solidFill>
                  <a:cs typeface="Arial" panose="020B0604020202020204" pitchFamily="34" charset="0"/>
                </a:rPr>
                <a:t>N=109</a:t>
              </a:r>
            </a:p>
          </p:txBody>
        </p:sp>
        <p:sp>
          <p:nvSpPr>
            <p:cNvPr id="29" name="Freeform 41">
              <a:extLst>
                <a:ext uri="{FF2B5EF4-FFF2-40B4-BE49-F238E27FC236}">
                  <a16:creationId xmlns="" xmlns:a16="http://schemas.microsoft.com/office/drawing/2014/main" id="{D9A29D24-8D01-7398-2D32-E9378C3AB03A}"/>
                </a:ext>
              </a:extLst>
            </p:cNvPr>
            <p:cNvSpPr/>
            <p:nvPr/>
          </p:nvSpPr>
          <p:spPr>
            <a:xfrm>
              <a:off x="5854079" y="1453171"/>
              <a:ext cx="2009761" cy="1326637"/>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400" b="1" dirty="0">
                  <a:solidFill>
                    <a:prstClr val="white"/>
                  </a:solidFill>
                  <a:cs typeface="Arial" panose="020B0604020202020204" pitchFamily="34" charset="0"/>
                </a:rPr>
                <a:t>Platine</a:t>
              </a:r>
            </a:p>
            <a:p>
              <a:pPr algn="ctr" defTabSz="514350">
                <a:spcBef>
                  <a:spcPts val="300"/>
                </a:spcBef>
                <a:defRPr/>
              </a:pPr>
              <a:r>
                <a:rPr lang="en-US" sz="1400" b="1" dirty="0">
                  <a:solidFill>
                    <a:prstClr val="white"/>
                  </a:solidFill>
                  <a:cs typeface="Arial" panose="020B0604020202020204" pitchFamily="34" charset="0"/>
                </a:rPr>
                <a:t>+ Pemetrexed</a:t>
              </a:r>
              <a:endParaRPr lang="en-US" sz="1400" b="1" baseline="30000" dirty="0">
                <a:solidFill>
                  <a:prstClr val="white"/>
                </a:solidFill>
                <a:cs typeface="Arial" panose="020B0604020202020204" pitchFamily="34" charset="0"/>
              </a:endParaRPr>
            </a:p>
            <a:p>
              <a:pPr algn="ctr" defTabSz="514350">
                <a:spcBef>
                  <a:spcPts val="300"/>
                </a:spcBef>
                <a:defRPr/>
              </a:pPr>
              <a:r>
                <a:rPr lang="en-US" sz="1400" b="1" dirty="0" err="1">
                  <a:solidFill>
                    <a:prstClr val="white"/>
                  </a:solidFill>
                  <a:cs typeface="Arial" panose="020B0604020202020204" pitchFamily="34" charset="0"/>
                </a:rPr>
                <a:t>Jusqu’a</a:t>
              </a:r>
              <a:r>
                <a:rPr lang="en-US" sz="1400" b="1" dirty="0">
                  <a:solidFill>
                    <a:prstClr val="white"/>
                  </a:solidFill>
                  <a:cs typeface="Arial" panose="020B0604020202020204" pitchFamily="34" charset="0"/>
                </a:rPr>
                <a:t> progression</a:t>
              </a:r>
            </a:p>
            <a:p>
              <a:pPr algn="ctr" defTabSz="514350">
                <a:spcBef>
                  <a:spcPts val="300"/>
                </a:spcBef>
                <a:defRPr/>
              </a:pPr>
              <a:r>
                <a:rPr lang="en-US" sz="1050" dirty="0">
                  <a:solidFill>
                    <a:prstClr val="white"/>
                  </a:solidFill>
                  <a:cs typeface="Arial" panose="020B0604020202020204" pitchFamily="34" charset="0"/>
                </a:rPr>
                <a:t>n=36</a:t>
              </a:r>
              <a:endParaRPr lang="en-US" sz="800" dirty="0">
                <a:solidFill>
                  <a:prstClr val="white"/>
                </a:solidFill>
                <a:cs typeface="Arial" panose="020B0604020202020204" pitchFamily="34" charset="0"/>
              </a:endParaRPr>
            </a:p>
          </p:txBody>
        </p:sp>
        <p:sp>
          <p:nvSpPr>
            <p:cNvPr id="15" name="Freeform 41">
              <a:extLst>
                <a:ext uri="{FF2B5EF4-FFF2-40B4-BE49-F238E27FC236}">
                  <a16:creationId xmlns="" xmlns:a16="http://schemas.microsoft.com/office/drawing/2014/main" id="{438D267E-F703-5D48-D5C4-880B691747FF}"/>
                </a:ext>
              </a:extLst>
            </p:cNvPr>
            <p:cNvSpPr/>
            <p:nvPr/>
          </p:nvSpPr>
          <p:spPr>
            <a:xfrm>
              <a:off x="5854079" y="3227107"/>
              <a:ext cx="2009761" cy="1326637"/>
            </a:xfrm>
            <a:prstGeom prst="roundRect">
              <a:avLst>
                <a:gd name="adj" fmla="val 9151"/>
              </a:avLst>
            </a:prstGeom>
            <a:solidFill>
              <a:schemeClr val="tx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spcBef>
                  <a:spcPts val="300"/>
                </a:spcBef>
                <a:defRPr/>
              </a:pPr>
              <a:r>
                <a:rPr lang="en-US" sz="1400" b="1" dirty="0" err="1">
                  <a:solidFill>
                    <a:prstClr val="white"/>
                  </a:solidFill>
                  <a:cs typeface="Arial" panose="020B0604020202020204" pitchFamily="34" charset="0"/>
                </a:rPr>
                <a:t>Afanitib</a:t>
              </a:r>
              <a:endParaRPr lang="en-US" sz="1400" b="1" dirty="0">
                <a:solidFill>
                  <a:prstClr val="white"/>
                </a:solidFill>
                <a:cs typeface="Arial" panose="020B0604020202020204" pitchFamily="34" charset="0"/>
              </a:endParaRPr>
            </a:p>
            <a:p>
              <a:pPr algn="ctr" defTabSz="514350">
                <a:spcBef>
                  <a:spcPts val="300"/>
                </a:spcBef>
                <a:defRPr/>
              </a:pPr>
              <a:r>
                <a:rPr lang="en-US" sz="1400" b="1" dirty="0">
                  <a:solidFill>
                    <a:prstClr val="white"/>
                  </a:solidFill>
                  <a:cs typeface="Arial" panose="020B0604020202020204" pitchFamily="34" charset="0"/>
                </a:rPr>
                <a:t>40mg </a:t>
              </a:r>
              <a:r>
                <a:rPr lang="en-US" sz="1400" b="1" dirty="0" err="1">
                  <a:solidFill>
                    <a:prstClr val="white"/>
                  </a:solidFill>
                  <a:cs typeface="Arial" panose="020B0604020202020204" pitchFamily="34" charset="0"/>
                </a:rPr>
                <a:t>ou</a:t>
              </a:r>
              <a:r>
                <a:rPr lang="en-US" sz="1400" b="1" dirty="0">
                  <a:solidFill>
                    <a:prstClr val="white"/>
                  </a:solidFill>
                  <a:cs typeface="Arial" panose="020B0604020202020204" pitchFamily="34" charset="0"/>
                </a:rPr>
                <a:t> 30 mg</a:t>
              </a:r>
            </a:p>
            <a:p>
              <a:pPr algn="ctr" defTabSz="514350">
                <a:spcBef>
                  <a:spcPts val="300"/>
                </a:spcBef>
                <a:defRPr/>
              </a:pPr>
              <a:r>
                <a:rPr lang="en-US" sz="1400" b="1" dirty="0" err="1">
                  <a:solidFill>
                    <a:prstClr val="white"/>
                  </a:solidFill>
                  <a:cs typeface="Arial" panose="020B0604020202020204" pitchFamily="34" charset="0"/>
                </a:rPr>
                <a:t>Jusqu’a</a:t>
              </a:r>
              <a:r>
                <a:rPr lang="en-US" sz="1400" b="1" dirty="0">
                  <a:solidFill>
                    <a:prstClr val="white"/>
                  </a:solidFill>
                  <a:cs typeface="Arial" panose="020B0604020202020204" pitchFamily="34" charset="0"/>
                </a:rPr>
                <a:t> progression</a:t>
              </a:r>
            </a:p>
            <a:p>
              <a:pPr algn="ctr" defTabSz="514350">
                <a:spcBef>
                  <a:spcPts val="300"/>
                </a:spcBef>
                <a:defRPr/>
              </a:pPr>
              <a:r>
                <a:rPr lang="en-US" sz="1050" dirty="0">
                  <a:solidFill>
                    <a:prstClr val="white"/>
                  </a:solidFill>
                  <a:cs typeface="Arial" panose="020B0604020202020204" pitchFamily="34" charset="0"/>
                </a:rPr>
                <a:t>n=73</a:t>
              </a:r>
              <a:endParaRPr lang="en-US" sz="800" dirty="0">
                <a:solidFill>
                  <a:prstClr val="white"/>
                </a:solidFill>
                <a:cs typeface="Arial" panose="020B0604020202020204" pitchFamily="34" charset="0"/>
              </a:endParaRPr>
            </a:p>
          </p:txBody>
        </p:sp>
      </p:grpSp>
    </p:spTree>
    <p:extLst>
      <p:ext uri="{BB962C8B-B14F-4D97-AF65-F5344CB8AC3E}">
        <p14:creationId xmlns:p14="http://schemas.microsoft.com/office/powerpoint/2010/main" val="1619437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Mutation ”</a:t>
            </a:r>
            <a:r>
              <a:rPr lang="da-DK" dirty="0" err="1"/>
              <a:t>uncommon</a:t>
            </a:r>
            <a:r>
              <a:rPr lang="da-DK" dirty="0"/>
              <a:t>” de </a:t>
            </a:r>
            <a:r>
              <a:rPr lang="da-DK" dirty="0" err="1"/>
              <a:t>l’EGFR</a:t>
            </a:r>
            <a:endParaRPr lang="da-DK"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0" name="Freeform 5">
            <a:extLst>
              <a:ext uri="{FF2B5EF4-FFF2-40B4-BE49-F238E27FC236}">
                <a16:creationId xmlns="" xmlns:a16="http://schemas.microsoft.com/office/drawing/2014/main" id="{4B294BC7-20B6-4F40-3C60-D0FEE21B4517}"/>
              </a:ext>
            </a:extLst>
          </p:cNvPr>
          <p:cNvSpPr/>
          <p:nvPr/>
        </p:nvSpPr>
        <p:spPr>
          <a:xfrm>
            <a:off x="1313730"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pt-BR" sz="800" dirty="0">
                <a:solidFill>
                  <a:schemeClr val="tx2"/>
                </a:solidFill>
                <a:cs typeface="Arial" panose="020B0604020202020204" pitchFamily="34" charset="0"/>
              </a:rPr>
              <a:t>Harrison PT </a:t>
            </a:r>
            <a:r>
              <a:rPr lang="pt-BR" sz="800" i="1" dirty="0">
                <a:solidFill>
                  <a:schemeClr val="tx2"/>
                </a:solidFill>
                <a:cs typeface="Arial" panose="020B0604020202020204" pitchFamily="34" charset="0"/>
              </a:rPr>
              <a:t>et al. </a:t>
            </a:r>
            <a:r>
              <a:rPr lang="pt-BR" sz="800" dirty="0">
                <a:solidFill>
                  <a:schemeClr val="tx2"/>
                </a:solidFill>
                <a:cs typeface="Arial" panose="020B0604020202020204" pitchFamily="34" charset="0"/>
              </a:rPr>
              <a:t> </a:t>
            </a:r>
            <a:r>
              <a:rPr lang="pt-BR" sz="800" i="1" dirty="0">
                <a:solidFill>
                  <a:schemeClr val="tx2"/>
                </a:solidFill>
                <a:cs typeface="Arial" panose="020B0604020202020204" pitchFamily="34" charset="0"/>
              </a:rPr>
              <a:t>Semin Cancer Biol. </a:t>
            </a:r>
            <a:r>
              <a:rPr lang="pt-BR" sz="800" dirty="0">
                <a:solidFill>
                  <a:schemeClr val="tx2"/>
                </a:solidFill>
                <a:cs typeface="Arial" panose="020B0604020202020204" pitchFamily="34" charset="0"/>
              </a:rPr>
              <a:t>2020;61:167</a:t>
            </a:r>
            <a:endParaRPr lang="en-US" sz="800" dirty="0">
              <a:solidFill>
                <a:schemeClr val="tx2"/>
              </a:solidFill>
              <a:cs typeface="Arial" panose="020B0604020202020204" pitchFamily="34" charset="0"/>
            </a:endParaRPr>
          </a:p>
        </p:txBody>
      </p:sp>
      <p:sp>
        <p:nvSpPr>
          <p:cNvPr id="2" name="Espace réservé du contenu 8">
            <a:extLst>
              <a:ext uri="{FF2B5EF4-FFF2-40B4-BE49-F238E27FC236}">
                <a16:creationId xmlns="" xmlns:a16="http://schemas.microsoft.com/office/drawing/2014/main" id="{76AB6F92-FAAC-B338-FF98-6F924D264DCF}"/>
              </a:ext>
            </a:extLst>
          </p:cNvPr>
          <p:cNvSpPr txBox="1">
            <a:spLocks/>
          </p:cNvSpPr>
          <p:nvPr/>
        </p:nvSpPr>
        <p:spPr>
          <a:xfrm>
            <a:off x="1187768" y="1915688"/>
            <a:ext cx="2997054" cy="3524042"/>
          </a:xfrm>
          <a:prstGeom prst="rect">
            <a:avLst/>
          </a:prstGeom>
        </p:spPr>
        <p:txBody>
          <a:bodyPr wrap="square" anchor="ctr">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1800"/>
              </a:spcBef>
            </a:pPr>
            <a:r>
              <a:rPr lang="en-US" sz="1600" dirty="0"/>
              <a:t>Le </a:t>
            </a:r>
            <a:r>
              <a:rPr lang="en-US" sz="1600" dirty="0" err="1"/>
              <a:t>développement</a:t>
            </a:r>
            <a:r>
              <a:rPr lang="en-US" sz="1600" dirty="0"/>
              <a:t> de </a:t>
            </a:r>
            <a:r>
              <a:rPr lang="en-US" sz="1600" dirty="0" err="1"/>
              <a:t>méthodes</a:t>
            </a:r>
            <a:r>
              <a:rPr lang="en-US" sz="1600" dirty="0"/>
              <a:t> de </a:t>
            </a:r>
            <a:r>
              <a:rPr lang="en-US" sz="1600" dirty="0" err="1"/>
              <a:t>détection</a:t>
            </a:r>
            <a:r>
              <a:rPr lang="en-US" sz="1600" dirty="0"/>
              <a:t> de </a:t>
            </a:r>
            <a:r>
              <a:rPr lang="en-US" sz="1600" dirty="0" err="1"/>
              <a:t>gènes</a:t>
            </a:r>
            <a:r>
              <a:rPr lang="en-US" sz="1600" dirty="0"/>
              <a:t> a </a:t>
            </a:r>
            <a:r>
              <a:rPr lang="en-US" sz="1600" dirty="0" err="1"/>
              <a:t>révélé</a:t>
            </a:r>
            <a:r>
              <a:rPr lang="en-US" sz="1600" dirty="0"/>
              <a:t> la </a:t>
            </a:r>
            <a:r>
              <a:rPr lang="en-US" sz="1600" dirty="0" err="1"/>
              <a:t>diversité</a:t>
            </a:r>
            <a:r>
              <a:rPr lang="en-US" sz="1600" dirty="0"/>
              <a:t> des mutations de </a:t>
            </a:r>
            <a:r>
              <a:rPr lang="en-US" sz="1600" dirty="0" err="1"/>
              <a:t>l'</a:t>
            </a:r>
            <a:r>
              <a:rPr lang="en-US" sz="1600" i="1" dirty="0" err="1"/>
              <a:t>EGFR</a:t>
            </a:r>
            <a:r>
              <a:rPr lang="en-US" sz="1600" dirty="0"/>
              <a:t>. </a:t>
            </a:r>
          </a:p>
          <a:p>
            <a:pPr marL="266700" indent="-266700">
              <a:spcBef>
                <a:spcPts val="1800"/>
              </a:spcBef>
            </a:pPr>
            <a:r>
              <a:rPr lang="en-US" sz="1600" dirty="0"/>
              <a:t>Nous </a:t>
            </a:r>
            <a:r>
              <a:rPr lang="en-US" sz="1600" dirty="0" err="1"/>
              <a:t>avons</a:t>
            </a:r>
            <a:r>
              <a:rPr lang="en-US" sz="1600" dirty="0"/>
              <a:t> </a:t>
            </a:r>
            <a:r>
              <a:rPr lang="en-US" sz="1600" dirty="0" err="1"/>
              <a:t>classé</a:t>
            </a:r>
            <a:r>
              <a:rPr lang="en-US" sz="1600" dirty="0"/>
              <a:t> les mutations </a:t>
            </a:r>
            <a:r>
              <a:rPr lang="en-US" sz="1600" dirty="0" err="1"/>
              <a:t>rares</a:t>
            </a:r>
            <a:r>
              <a:rPr lang="en-US" sz="1600" dirty="0"/>
              <a:t>/</a:t>
            </a:r>
            <a:r>
              <a:rPr lang="en-US" sz="1600" dirty="0" err="1"/>
              <a:t>composées</a:t>
            </a:r>
            <a:r>
              <a:rPr lang="en-US" sz="1600" dirty="0"/>
              <a:t> de </a:t>
            </a:r>
            <a:r>
              <a:rPr lang="en-US" sz="1600" dirty="0" err="1"/>
              <a:t>l'</a:t>
            </a:r>
            <a:r>
              <a:rPr lang="en-US" sz="1600" i="1" dirty="0" err="1"/>
              <a:t>EGFR</a:t>
            </a:r>
            <a:r>
              <a:rPr lang="en-US" sz="1600" dirty="0"/>
              <a:t> sans insertion de </a:t>
            </a:r>
            <a:r>
              <a:rPr lang="en-US" sz="1600" dirty="0" err="1"/>
              <a:t>l'exon</a:t>
            </a:r>
            <a:r>
              <a:rPr lang="en-US" sz="1600" dirty="0"/>
              <a:t> 20 et la mutation de novo T790M </a:t>
            </a:r>
            <a:r>
              <a:rPr lang="en-US" sz="1600" dirty="0" err="1"/>
              <a:t>comme</a:t>
            </a:r>
            <a:r>
              <a:rPr lang="en-US" sz="1600" dirty="0"/>
              <a:t>    « mutations </a:t>
            </a:r>
            <a:r>
              <a:rPr lang="en-US" sz="1600" dirty="0" err="1"/>
              <a:t>sensibilisantes</a:t>
            </a:r>
            <a:r>
              <a:rPr lang="en-US" sz="1600" dirty="0"/>
              <a:t> </a:t>
            </a:r>
            <a:r>
              <a:rPr lang="en-US" sz="1600" dirty="0" err="1"/>
              <a:t>rares</a:t>
            </a:r>
            <a:r>
              <a:rPr lang="en-US" sz="1600" dirty="0"/>
              <a:t> ».</a:t>
            </a:r>
            <a:endParaRPr lang="fr-FR" sz="1600" dirty="0"/>
          </a:p>
        </p:txBody>
      </p:sp>
      <p:cxnSp>
        <p:nvCxnSpPr>
          <p:cNvPr id="5" name="Connecteur droit 4">
            <a:extLst>
              <a:ext uri="{FF2B5EF4-FFF2-40B4-BE49-F238E27FC236}">
                <a16:creationId xmlns="" xmlns:a16="http://schemas.microsoft.com/office/drawing/2014/main" id="{696D3373-17CB-A867-35D9-89A6E425BF3E}"/>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pSp>
        <p:nvGrpSpPr>
          <p:cNvPr id="39" name="Groupe 38">
            <a:extLst>
              <a:ext uri="{FF2B5EF4-FFF2-40B4-BE49-F238E27FC236}">
                <a16:creationId xmlns="" xmlns:a16="http://schemas.microsoft.com/office/drawing/2014/main" id="{83410A94-D3E8-4558-5023-AB2B9EB33E1E}"/>
              </a:ext>
            </a:extLst>
          </p:cNvPr>
          <p:cNvGrpSpPr/>
          <p:nvPr/>
        </p:nvGrpSpPr>
        <p:grpSpPr>
          <a:xfrm>
            <a:off x="4017211" y="1189935"/>
            <a:ext cx="8383258" cy="4363444"/>
            <a:chOff x="3902911" y="1113735"/>
            <a:chExt cx="8383258" cy="4363444"/>
          </a:xfrm>
        </p:grpSpPr>
        <p:sp>
          <p:nvSpPr>
            <p:cNvPr id="33" name="Forme libre : forme 32">
              <a:extLst>
                <a:ext uri="{FF2B5EF4-FFF2-40B4-BE49-F238E27FC236}">
                  <a16:creationId xmlns="" xmlns:a16="http://schemas.microsoft.com/office/drawing/2014/main" id="{E1FBBFA7-C8C6-5F34-1845-2C0A481852F0}"/>
                </a:ext>
              </a:extLst>
            </p:cNvPr>
            <p:cNvSpPr/>
            <p:nvPr/>
          </p:nvSpPr>
          <p:spPr>
            <a:xfrm>
              <a:off x="6034301" y="2333767"/>
              <a:ext cx="3152633" cy="3111690"/>
            </a:xfrm>
            <a:custGeom>
              <a:avLst/>
              <a:gdLst>
                <a:gd name="connsiteX0" fmla="*/ 0 w 3152633"/>
                <a:gd name="connsiteY0" fmla="*/ 1037230 h 3111690"/>
                <a:gd name="connsiteX1" fmla="*/ 3098042 w 3152633"/>
                <a:gd name="connsiteY1" fmla="*/ 0 h 3111690"/>
                <a:gd name="connsiteX2" fmla="*/ 3152633 w 3152633"/>
                <a:gd name="connsiteY2" fmla="*/ 3111690 h 3111690"/>
                <a:gd name="connsiteX3" fmla="*/ 27295 w 3152633"/>
                <a:gd name="connsiteY3" fmla="*/ 1733266 h 3111690"/>
                <a:gd name="connsiteX4" fmla="*/ 0 w 3152633"/>
                <a:gd name="connsiteY4" fmla="*/ 1037230 h 311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33" h="3111690">
                  <a:moveTo>
                    <a:pt x="0" y="1037230"/>
                  </a:moveTo>
                  <a:lnTo>
                    <a:pt x="3098042" y="0"/>
                  </a:lnTo>
                  <a:lnTo>
                    <a:pt x="3152633" y="3111690"/>
                  </a:lnTo>
                  <a:lnTo>
                    <a:pt x="27295" y="1733266"/>
                  </a:lnTo>
                  <a:lnTo>
                    <a:pt x="0" y="1037230"/>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c 24">
              <a:extLst>
                <a:ext uri="{FF2B5EF4-FFF2-40B4-BE49-F238E27FC236}">
                  <a16:creationId xmlns="" xmlns:a16="http://schemas.microsoft.com/office/drawing/2014/main" id="{46B53739-5057-5333-8D2B-3C15795574FB}"/>
                </a:ext>
              </a:extLst>
            </p:cNvPr>
            <p:cNvSpPr/>
            <p:nvPr/>
          </p:nvSpPr>
          <p:spPr>
            <a:xfrm>
              <a:off x="8044850" y="2391891"/>
              <a:ext cx="2971866" cy="2971866"/>
            </a:xfrm>
            <a:prstGeom prst="arc">
              <a:avLst>
                <a:gd name="adj1" fmla="val 12029162"/>
                <a:gd name="adj2" fmla="val 8371996"/>
              </a:avLst>
            </a:prstGeom>
            <a:ln w="2000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8" name="Graphique 7">
              <a:extLst>
                <a:ext uri="{FF2B5EF4-FFF2-40B4-BE49-F238E27FC236}">
                  <a16:creationId xmlns="" xmlns:a16="http://schemas.microsoft.com/office/drawing/2014/main" id="{DEAC5A17-44E9-FDB2-9446-330D2BBC29EC}"/>
                </a:ext>
              </a:extLst>
            </p:cNvPr>
            <p:cNvGraphicFramePr>
              <a:graphicFrameLocks noChangeAspect="1"/>
            </p:cNvGraphicFramePr>
            <p:nvPr/>
          </p:nvGraphicFramePr>
          <p:xfrm>
            <a:off x="3902911" y="2656209"/>
            <a:ext cx="3240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a:extLst>
                <a:ext uri="{FF2B5EF4-FFF2-40B4-BE49-F238E27FC236}">
                  <a16:creationId xmlns="" xmlns:a16="http://schemas.microsoft.com/office/drawing/2014/main" id="{CA7621E3-DA70-C684-8BD4-68783B864D3B}"/>
                </a:ext>
              </a:extLst>
            </p:cNvPr>
            <p:cNvGraphicFramePr/>
            <p:nvPr/>
          </p:nvGraphicFramePr>
          <p:xfrm>
            <a:off x="7063262" y="1995240"/>
            <a:ext cx="5222907" cy="348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aphique 33">
              <a:extLst>
                <a:ext uri="{FF2B5EF4-FFF2-40B4-BE49-F238E27FC236}">
                  <a16:creationId xmlns="" xmlns:a16="http://schemas.microsoft.com/office/drawing/2014/main" id="{9620FAB8-B1EB-5F9E-925E-C5377EFF8AD5}"/>
                </a:ext>
              </a:extLst>
            </p:cNvPr>
            <p:cNvGraphicFramePr>
              <a:graphicFrameLocks noChangeAspect="1"/>
            </p:cNvGraphicFramePr>
            <p:nvPr/>
          </p:nvGraphicFramePr>
          <p:xfrm>
            <a:off x="8088778" y="2898807"/>
            <a:ext cx="2916000" cy="1944000"/>
          </p:xfrm>
          <a:graphic>
            <a:graphicData uri="http://schemas.openxmlformats.org/drawingml/2006/chart">
              <c:chart xmlns:c="http://schemas.openxmlformats.org/drawingml/2006/chart" xmlns:r="http://schemas.openxmlformats.org/officeDocument/2006/relationships" r:id="rId4"/>
            </a:graphicData>
          </a:graphic>
        </p:graphicFrame>
        <p:sp>
          <p:nvSpPr>
            <p:cNvPr id="35" name="Freeform 5">
              <a:extLst>
                <a:ext uri="{FF2B5EF4-FFF2-40B4-BE49-F238E27FC236}">
                  <a16:creationId xmlns="" xmlns:a16="http://schemas.microsoft.com/office/drawing/2014/main" id="{8D06DAD3-91BA-31FB-F537-A06480F95CA8}"/>
                </a:ext>
              </a:extLst>
            </p:cNvPr>
            <p:cNvSpPr/>
            <p:nvPr/>
          </p:nvSpPr>
          <p:spPr>
            <a:xfrm>
              <a:off x="4438651" y="1113735"/>
              <a:ext cx="1866900" cy="828000"/>
            </a:xfrm>
            <a:prstGeom prst="rect">
              <a:avLst/>
            </a:prstGeom>
            <a:solidFill>
              <a:schemeClr val="accent3"/>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defRPr/>
              </a:pPr>
              <a:r>
                <a:rPr lang="fr-FR" sz="1400" b="1" dirty="0">
                  <a:solidFill>
                    <a:schemeClr val="bg1"/>
                  </a:solidFill>
                  <a:cs typeface="Arial" panose="020B0604020202020204" pitchFamily="34" charset="0"/>
                </a:rPr>
                <a:t>Common</a:t>
              </a:r>
              <a:br>
                <a:rPr lang="fr-FR" sz="1400" b="1" dirty="0">
                  <a:solidFill>
                    <a:schemeClr val="bg1"/>
                  </a:solidFill>
                  <a:cs typeface="Arial" panose="020B0604020202020204" pitchFamily="34" charset="0"/>
                </a:rPr>
              </a:br>
              <a:r>
                <a:rPr lang="fr-FR" sz="1400" b="1" i="1" dirty="0">
                  <a:solidFill>
                    <a:schemeClr val="bg1"/>
                  </a:solidFill>
                  <a:cs typeface="Arial" panose="020B0604020202020204" pitchFamily="34" charset="0"/>
                </a:rPr>
                <a:t>EGFR</a:t>
              </a:r>
              <a:r>
                <a:rPr lang="fr-FR" sz="1400" b="1" dirty="0">
                  <a:solidFill>
                    <a:schemeClr val="bg1"/>
                  </a:solidFill>
                  <a:cs typeface="Arial" panose="020B0604020202020204" pitchFamily="34" charset="0"/>
                </a:rPr>
                <a:t> mutation</a:t>
              </a:r>
              <a:endParaRPr lang="en-US" sz="1000" dirty="0">
                <a:solidFill>
                  <a:schemeClr val="bg1"/>
                </a:solidFill>
                <a:cs typeface="Arial" panose="020B0604020202020204" pitchFamily="34" charset="0"/>
              </a:endParaRPr>
            </a:p>
          </p:txBody>
        </p:sp>
        <p:sp>
          <p:nvSpPr>
            <p:cNvPr id="36" name="Freeform 5">
              <a:extLst>
                <a:ext uri="{FF2B5EF4-FFF2-40B4-BE49-F238E27FC236}">
                  <a16:creationId xmlns="" xmlns:a16="http://schemas.microsoft.com/office/drawing/2014/main" id="{DBB1AE85-036C-6A7D-F93A-526D4F190714}"/>
                </a:ext>
              </a:extLst>
            </p:cNvPr>
            <p:cNvSpPr/>
            <p:nvPr/>
          </p:nvSpPr>
          <p:spPr>
            <a:xfrm>
              <a:off x="6438900" y="1113735"/>
              <a:ext cx="1649878" cy="828000"/>
            </a:xfrm>
            <a:prstGeom prst="rect">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defRPr/>
              </a:pPr>
              <a:r>
                <a:rPr lang="fr-FR" sz="1400" b="1" dirty="0" err="1">
                  <a:solidFill>
                    <a:schemeClr val="bg1"/>
                  </a:solidFill>
                  <a:cs typeface="Arial" panose="020B0604020202020204" pitchFamily="34" charset="0"/>
                </a:rPr>
                <a:t>Uncommon</a:t>
              </a:r>
              <a:r>
                <a:rPr lang="fr-FR" sz="1400" b="1" dirty="0">
                  <a:solidFill>
                    <a:schemeClr val="bg1"/>
                  </a:solidFill>
                  <a:cs typeface="Arial" panose="020B0604020202020204" pitchFamily="34" charset="0"/>
                </a:rPr>
                <a:t/>
              </a:r>
              <a:br>
                <a:rPr lang="fr-FR" sz="1400" b="1" dirty="0">
                  <a:solidFill>
                    <a:schemeClr val="bg1"/>
                  </a:solidFill>
                  <a:cs typeface="Arial" panose="020B0604020202020204" pitchFamily="34" charset="0"/>
                </a:rPr>
              </a:br>
              <a:r>
                <a:rPr lang="fr-FR" sz="1400" b="1" i="1" dirty="0">
                  <a:solidFill>
                    <a:schemeClr val="bg1"/>
                  </a:solidFill>
                  <a:cs typeface="Arial" panose="020B0604020202020204" pitchFamily="34" charset="0"/>
                </a:rPr>
                <a:t>EGFR</a:t>
              </a:r>
              <a:r>
                <a:rPr lang="fr-FR" sz="1400" b="1" dirty="0">
                  <a:solidFill>
                    <a:schemeClr val="bg1"/>
                  </a:solidFill>
                  <a:cs typeface="Arial" panose="020B0604020202020204" pitchFamily="34" charset="0"/>
                </a:rPr>
                <a:t> mutation</a:t>
              </a:r>
              <a:endParaRPr lang="en-US" sz="1000" dirty="0">
                <a:solidFill>
                  <a:schemeClr val="bg1"/>
                </a:solidFill>
                <a:cs typeface="Arial" panose="020B0604020202020204" pitchFamily="34" charset="0"/>
              </a:endParaRPr>
            </a:p>
          </p:txBody>
        </p:sp>
        <p:sp>
          <p:nvSpPr>
            <p:cNvPr id="37" name="Freeform 5">
              <a:extLst>
                <a:ext uri="{FF2B5EF4-FFF2-40B4-BE49-F238E27FC236}">
                  <a16:creationId xmlns="" xmlns:a16="http://schemas.microsoft.com/office/drawing/2014/main" id="{4902D11F-76EA-0DF5-FAF0-7F2962AF96B1}"/>
                </a:ext>
              </a:extLst>
            </p:cNvPr>
            <p:cNvSpPr/>
            <p:nvPr/>
          </p:nvSpPr>
          <p:spPr>
            <a:xfrm>
              <a:off x="8222128" y="1113735"/>
              <a:ext cx="2979272" cy="828000"/>
            </a:xfrm>
            <a:prstGeom prst="rect">
              <a:avLst/>
            </a:prstGeom>
            <a:solidFill>
              <a:schemeClr val="bg2">
                <a:lumMod val="75000"/>
              </a:schemeClr>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450056">
                <a:defRPr/>
              </a:pPr>
              <a:r>
                <a:rPr lang="fr-FR" sz="1400" b="1" dirty="0">
                  <a:solidFill>
                    <a:schemeClr val="bg1"/>
                  </a:solidFill>
                  <a:cs typeface="Arial" panose="020B0604020202020204" pitchFamily="34" charset="0"/>
                </a:rPr>
                <a:t>Sensitive </a:t>
              </a:r>
              <a:r>
                <a:rPr lang="fr-FR" sz="1400" b="1" dirty="0" err="1">
                  <a:solidFill>
                    <a:schemeClr val="bg1"/>
                  </a:solidFill>
                  <a:cs typeface="Arial" panose="020B0604020202020204" pitchFamily="34" charset="0"/>
                </a:rPr>
                <a:t>Uncommon</a:t>
              </a:r>
              <a:r>
                <a:rPr lang="fr-FR" sz="1400" b="1" dirty="0">
                  <a:solidFill>
                    <a:schemeClr val="bg1"/>
                  </a:solidFill>
                  <a:cs typeface="Arial" panose="020B0604020202020204" pitchFamily="34" charset="0"/>
                </a:rPr>
                <a:t/>
              </a:r>
              <a:br>
                <a:rPr lang="fr-FR" sz="1400" b="1" dirty="0">
                  <a:solidFill>
                    <a:schemeClr val="bg1"/>
                  </a:solidFill>
                  <a:cs typeface="Arial" panose="020B0604020202020204" pitchFamily="34" charset="0"/>
                </a:rPr>
              </a:br>
              <a:r>
                <a:rPr lang="fr-FR" sz="1400" b="1" i="1" dirty="0">
                  <a:solidFill>
                    <a:schemeClr val="bg1"/>
                  </a:solidFill>
                  <a:cs typeface="Arial" panose="020B0604020202020204" pitchFamily="34" charset="0"/>
                </a:rPr>
                <a:t>EGFR</a:t>
              </a:r>
              <a:r>
                <a:rPr lang="fr-FR" sz="1400" b="1" dirty="0">
                  <a:solidFill>
                    <a:schemeClr val="bg1"/>
                  </a:solidFill>
                  <a:cs typeface="Arial" panose="020B0604020202020204" pitchFamily="34" charset="0"/>
                </a:rPr>
                <a:t> mutation</a:t>
              </a:r>
              <a:br>
                <a:rPr lang="fr-FR" sz="1400" b="1" dirty="0">
                  <a:solidFill>
                    <a:schemeClr val="bg1"/>
                  </a:solidFill>
                  <a:cs typeface="Arial" panose="020B0604020202020204" pitchFamily="34" charset="0"/>
                </a:rPr>
              </a:br>
              <a:r>
                <a:rPr lang="fr-FR" sz="1400" b="1" dirty="0">
                  <a:solidFill>
                    <a:schemeClr val="bg1"/>
                  </a:solidFill>
                  <a:cs typeface="Arial" panose="020B0604020202020204" pitchFamily="34" charset="0"/>
                </a:rPr>
                <a:t>83,15%</a:t>
              </a:r>
              <a:endParaRPr lang="en-US" sz="1000" dirty="0">
                <a:solidFill>
                  <a:schemeClr val="bg1"/>
                </a:solidFill>
                <a:cs typeface="Arial" panose="020B0604020202020204" pitchFamily="34" charset="0"/>
              </a:endParaRPr>
            </a:p>
          </p:txBody>
        </p:sp>
        <p:sp>
          <p:nvSpPr>
            <p:cNvPr id="38" name="Freeform 5">
              <a:extLst>
                <a:ext uri="{FF2B5EF4-FFF2-40B4-BE49-F238E27FC236}">
                  <a16:creationId xmlns="" xmlns:a16="http://schemas.microsoft.com/office/drawing/2014/main" id="{F0DEC823-9F21-A07D-14F5-9BD2C0DDD51F}"/>
                </a:ext>
              </a:extLst>
            </p:cNvPr>
            <p:cNvSpPr/>
            <p:nvPr/>
          </p:nvSpPr>
          <p:spPr>
            <a:xfrm>
              <a:off x="6021427" y="3404301"/>
              <a:ext cx="2492400" cy="581209"/>
            </a:xfrm>
            <a:prstGeom prst="rect">
              <a:avLst/>
            </a:prstGeom>
            <a:noFill/>
            <a:ln w="25400" cap="flat" cmpd="sng" algn="ctr">
              <a:noFill/>
              <a:prstDash val="solid"/>
            </a:ln>
            <a:effectLst/>
          </p:spPr>
          <p:txBody>
            <a:bodyPr spcFirstLastPara="0" vert="horz" wrap="square" lIns="74434" tIns="74434" rIns="74434" bIns="74434" numCol="1" spcCol="1270" anchor="t" anchorCtr="0">
              <a:spAutoFit/>
            </a:bodyPr>
            <a:lstStyle/>
            <a:p>
              <a:pPr algn="ctr" defTabSz="450056">
                <a:spcBef>
                  <a:spcPts val="400"/>
                </a:spcBef>
                <a:defRPr/>
              </a:pPr>
              <a:r>
                <a:rPr lang="fr-FR" sz="1400" b="1" dirty="0">
                  <a:cs typeface="Arial" panose="020B0604020202020204" pitchFamily="34" charset="0"/>
                </a:rPr>
                <a:t>Resistance</a:t>
              </a:r>
              <a:br>
                <a:rPr lang="fr-FR" sz="1400" b="1" dirty="0">
                  <a:cs typeface="Arial" panose="020B0604020202020204" pitchFamily="34" charset="0"/>
                </a:rPr>
              </a:br>
              <a:r>
                <a:rPr lang="fr-FR" sz="1400" b="1" dirty="0">
                  <a:cs typeface="Arial" panose="020B0604020202020204" pitchFamily="34" charset="0"/>
                </a:rPr>
                <a:t>mutations</a:t>
              </a:r>
              <a:endParaRPr lang="en-US" sz="1000" dirty="0">
                <a:cs typeface="Arial" panose="020B0604020202020204" pitchFamily="34" charset="0"/>
              </a:endParaRPr>
            </a:p>
          </p:txBody>
        </p:sp>
      </p:grpSp>
    </p:spTree>
    <p:extLst>
      <p:ext uri="{BB962C8B-B14F-4D97-AF65-F5344CB8AC3E}">
        <p14:creationId xmlns:p14="http://schemas.microsoft.com/office/powerpoint/2010/main" val="1510288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a:t> </a:t>
            </a:r>
            <a:r>
              <a:rPr lang="da-DK" dirty="0" err="1"/>
              <a:t>Survie</a:t>
            </a:r>
            <a:r>
              <a:rPr lang="da-DK" dirty="0"/>
              <a:t> sans progression (PFS)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cxnSp>
        <p:nvCxnSpPr>
          <p:cNvPr id="5" name="Connecteur droit 4">
            <a:extLst>
              <a:ext uri="{FF2B5EF4-FFF2-40B4-BE49-F238E27FC236}">
                <a16:creationId xmlns="" xmlns:a16="http://schemas.microsoft.com/office/drawing/2014/main" id="{696D3373-17CB-A867-35D9-89A6E425BF3E}"/>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6" name="Rectangle à coins arrondis 16">
            <a:extLst>
              <a:ext uri="{FF2B5EF4-FFF2-40B4-BE49-F238E27FC236}">
                <a16:creationId xmlns="" xmlns:a16="http://schemas.microsoft.com/office/drawing/2014/main" id="{543ABCBA-DFD6-2CE5-0433-223FE7055746}"/>
              </a:ext>
            </a:extLst>
          </p:cNvPr>
          <p:cNvSpPr/>
          <p:nvPr/>
        </p:nvSpPr>
        <p:spPr>
          <a:xfrm>
            <a:off x="2157542" y="1471372"/>
            <a:ext cx="8820000" cy="4212000"/>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cxnSp>
        <p:nvCxnSpPr>
          <p:cNvPr id="10" name="Connecteur droit 9">
            <a:extLst>
              <a:ext uri="{FF2B5EF4-FFF2-40B4-BE49-F238E27FC236}">
                <a16:creationId xmlns="" xmlns:a16="http://schemas.microsoft.com/office/drawing/2014/main" id="{DF1B5F12-523E-14ED-023C-897754D4E7F1}"/>
              </a:ext>
            </a:extLst>
          </p:cNvPr>
          <p:cNvCxnSpPr>
            <a:cxnSpLocks/>
          </p:cNvCxnSpPr>
          <p:nvPr/>
        </p:nvCxnSpPr>
        <p:spPr>
          <a:xfrm>
            <a:off x="3137420" y="4979019"/>
            <a:ext cx="7524000"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1" name="Graphique 10">
            <a:extLst>
              <a:ext uri="{FF2B5EF4-FFF2-40B4-BE49-F238E27FC236}">
                <a16:creationId xmlns="" xmlns:a16="http://schemas.microsoft.com/office/drawing/2014/main" id="{EFDBDBAB-4619-F539-A9A4-DE6B2E686F9A}"/>
              </a:ext>
            </a:extLst>
          </p:cNvPr>
          <p:cNvGraphicFramePr/>
          <p:nvPr/>
        </p:nvGraphicFramePr>
        <p:xfrm>
          <a:off x="2266654" y="2059620"/>
          <a:ext cx="8568702" cy="25569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a:extLst>
              <a:ext uri="{FF2B5EF4-FFF2-40B4-BE49-F238E27FC236}">
                <a16:creationId xmlns="" xmlns:a16="http://schemas.microsoft.com/office/drawing/2014/main" id="{2DE724C1-04B4-C712-BBF6-34C36D17FDC7}"/>
              </a:ext>
            </a:extLst>
          </p:cNvPr>
          <p:cNvSpPr txBox="1">
            <a:spLocks noChangeArrowheads="1"/>
          </p:cNvSpPr>
          <p:nvPr/>
        </p:nvSpPr>
        <p:spPr bwMode="auto">
          <a:xfrm rot="16200000">
            <a:off x="1976047" y="2926619"/>
            <a:ext cx="1022656" cy="27700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PFS (%)</a:t>
            </a:r>
          </a:p>
        </p:txBody>
      </p:sp>
      <p:sp>
        <p:nvSpPr>
          <p:cNvPr id="14" name="Text Box 4">
            <a:extLst>
              <a:ext uri="{FF2B5EF4-FFF2-40B4-BE49-F238E27FC236}">
                <a16:creationId xmlns="" xmlns:a16="http://schemas.microsoft.com/office/drawing/2014/main" id="{AF54B97F-55FA-40B2-6394-E07160BDCBC5}"/>
              </a:ext>
            </a:extLst>
          </p:cNvPr>
          <p:cNvSpPr txBox="1">
            <a:spLocks noChangeArrowheads="1"/>
          </p:cNvSpPr>
          <p:nvPr/>
        </p:nvSpPr>
        <p:spPr bwMode="auto">
          <a:xfrm>
            <a:off x="4147647" y="4574297"/>
            <a:ext cx="5340490"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Mois</a:t>
            </a:r>
          </a:p>
        </p:txBody>
      </p:sp>
      <p:graphicFrame>
        <p:nvGraphicFramePr>
          <p:cNvPr id="15" name="Tableau 14">
            <a:extLst>
              <a:ext uri="{FF2B5EF4-FFF2-40B4-BE49-F238E27FC236}">
                <a16:creationId xmlns="" xmlns:a16="http://schemas.microsoft.com/office/drawing/2014/main" id="{39698577-752B-F2CF-4A31-687F6EAA058B}"/>
              </a:ext>
            </a:extLst>
          </p:cNvPr>
          <p:cNvGraphicFramePr>
            <a:graphicFrameLocks noGrp="1"/>
          </p:cNvGraphicFramePr>
          <p:nvPr/>
        </p:nvGraphicFramePr>
        <p:xfrm>
          <a:off x="6469161" y="1824296"/>
          <a:ext cx="4392000" cy="642720"/>
        </p:xfrm>
        <a:graphic>
          <a:graphicData uri="http://schemas.openxmlformats.org/drawingml/2006/table">
            <a:tbl>
              <a:tblPr firstRow="1" bandRow="1">
                <a:tableStyleId>{5C22544A-7EE6-4342-B048-85BDC9FD1C3A}</a:tableStyleId>
              </a:tblPr>
              <a:tblGrid>
                <a:gridCol w="1368000">
                  <a:extLst>
                    <a:ext uri="{9D8B030D-6E8A-4147-A177-3AD203B41FA5}">
                      <a16:colId xmlns="" xmlns:a16="http://schemas.microsoft.com/office/drawing/2014/main" val="20000"/>
                    </a:ext>
                  </a:extLst>
                </a:gridCol>
                <a:gridCol w="756000">
                  <a:extLst>
                    <a:ext uri="{9D8B030D-6E8A-4147-A177-3AD203B41FA5}">
                      <a16:colId xmlns="" xmlns:a16="http://schemas.microsoft.com/office/drawing/2014/main" val="20002"/>
                    </a:ext>
                  </a:extLst>
                </a:gridCol>
                <a:gridCol w="756000">
                  <a:extLst>
                    <a:ext uri="{9D8B030D-6E8A-4147-A177-3AD203B41FA5}">
                      <a16:colId xmlns="" xmlns:a16="http://schemas.microsoft.com/office/drawing/2014/main" val="3377877790"/>
                    </a:ext>
                  </a:extLst>
                </a:gridCol>
                <a:gridCol w="756000">
                  <a:extLst>
                    <a:ext uri="{9D8B030D-6E8A-4147-A177-3AD203B41FA5}">
                      <a16:colId xmlns="" xmlns:a16="http://schemas.microsoft.com/office/drawing/2014/main" val="20003"/>
                    </a:ext>
                  </a:extLst>
                </a:gridCol>
                <a:gridCol w="756000">
                  <a:extLst>
                    <a:ext uri="{9D8B030D-6E8A-4147-A177-3AD203B41FA5}">
                      <a16:colId xmlns="" xmlns:a16="http://schemas.microsoft.com/office/drawing/2014/main" val="20001"/>
                    </a:ext>
                  </a:extLst>
                </a:gridCol>
              </a:tblGrid>
              <a:tr h="0">
                <a:tc>
                  <a:txBody>
                    <a:bodyPr/>
                    <a:lstStyle/>
                    <a:p>
                      <a:pPr algn="ctr">
                        <a:lnSpc>
                          <a:spcPts val="1300"/>
                        </a:lnSpc>
                      </a:pPr>
                      <a:endParaRPr lang="fr-FR" sz="800" b="0" dirty="0">
                        <a:solidFill>
                          <a:schemeClr val="bg1"/>
                        </a:solidFill>
                        <a:latin typeface="+mj-lt"/>
                        <a:cs typeface="Arial" panose="020B0604020202020204" pitchFamily="34" charset="0"/>
                      </a:endParaRPr>
                    </a:p>
                  </a:txBody>
                  <a:tcPr marL="4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00000"/>
                        </a:lnSpc>
                      </a:pPr>
                      <a:r>
                        <a:rPr lang="fr-FR" sz="600" b="0" dirty="0">
                          <a:solidFill>
                            <a:schemeClr val="tx1"/>
                          </a:solidFill>
                          <a:latin typeface="+mj-lt"/>
                          <a:cs typeface="Arial" panose="020B0604020202020204" pitchFamily="34" charset="0"/>
                        </a:rPr>
                        <a:t>EVE</a:t>
                      </a:r>
                    </a:p>
                    <a:p>
                      <a:pPr algn="ctr">
                        <a:lnSpc>
                          <a:spcPct val="100000"/>
                        </a:lnSpc>
                      </a:pPr>
                      <a:r>
                        <a:rPr lang="fr-FR" sz="600" b="0" dirty="0">
                          <a:solidFill>
                            <a:schemeClr val="tx1"/>
                          </a:solidFill>
                          <a:latin typeface="+mj-lt"/>
                          <a:cs typeface="Arial" panose="020B0604020202020204" pitchFamily="34" charset="0"/>
                        </a:rPr>
                        <a:t>N (%)</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fr-FR" sz="600" b="0" dirty="0" err="1">
                          <a:solidFill>
                            <a:schemeClr val="tx1"/>
                          </a:solidFill>
                          <a:latin typeface="+mj-lt"/>
                          <a:cs typeface="Arial" panose="020B0604020202020204" pitchFamily="34" charset="0"/>
                        </a:rPr>
                        <a:t>Mediane</a:t>
                      </a:r>
                      <a:endParaRPr lang="fr-FR" sz="600" b="0" dirty="0">
                        <a:solidFill>
                          <a:schemeClr val="tx1"/>
                        </a:solidFill>
                        <a:latin typeface="+mj-lt"/>
                        <a:cs typeface="Arial" panose="020B0604020202020204" pitchFamily="34" charset="0"/>
                      </a:endParaRPr>
                    </a:p>
                    <a:p>
                      <a:pPr algn="ctr">
                        <a:lnSpc>
                          <a:spcPct val="100000"/>
                        </a:lnSpc>
                      </a:pPr>
                      <a:r>
                        <a:rPr lang="fr-FR" sz="600" b="0" dirty="0">
                          <a:solidFill>
                            <a:schemeClr val="tx1"/>
                          </a:solidFill>
                          <a:latin typeface="+mj-lt"/>
                          <a:cs typeface="Arial" panose="020B0604020202020204" pitchFamily="34" charset="0"/>
                        </a:rPr>
                        <a:t>(Mois)</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fr-FR" sz="600" b="0" dirty="0">
                          <a:solidFill>
                            <a:schemeClr val="tx1"/>
                          </a:solidFill>
                          <a:latin typeface="+mj-lt"/>
                          <a:cs typeface="Arial" panose="020B0604020202020204" pitchFamily="34" charset="0"/>
                        </a:rPr>
                        <a:t>HR </a:t>
                      </a:r>
                      <a:br>
                        <a:rPr lang="fr-FR" sz="600" b="0" dirty="0">
                          <a:solidFill>
                            <a:schemeClr val="tx1"/>
                          </a:solidFill>
                          <a:latin typeface="+mj-lt"/>
                          <a:cs typeface="Arial" panose="020B0604020202020204" pitchFamily="34" charset="0"/>
                        </a:rPr>
                      </a:br>
                      <a:r>
                        <a:rPr lang="fr-FR" sz="600" b="0" dirty="0">
                          <a:solidFill>
                            <a:schemeClr val="tx1"/>
                          </a:solidFill>
                          <a:latin typeface="+mj-lt"/>
                          <a:cs typeface="Arial" panose="020B0604020202020204" pitchFamily="34" charset="0"/>
                        </a:rPr>
                        <a:t>(95% CI)</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fr-FR" sz="600" b="0" i="1" dirty="0">
                          <a:solidFill>
                            <a:schemeClr val="tx1"/>
                          </a:solidFill>
                          <a:latin typeface="+mj-lt"/>
                          <a:cs typeface="Arial" panose="020B0604020202020204" pitchFamily="34" charset="0"/>
                        </a:rPr>
                        <a:t>valeur-p</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dirty="0" err="1">
                          <a:solidFill>
                            <a:schemeClr val="bg1"/>
                          </a:solidFill>
                          <a:latin typeface="+mj-lt"/>
                          <a:cs typeface="Arial" panose="020B0604020202020204" pitchFamily="34" charset="0"/>
                        </a:rPr>
                        <a:t>Afanitib</a:t>
                      </a:r>
                      <a:endParaRPr lang="fr-FR" sz="800" b="0" dirty="0">
                        <a:solidFill>
                          <a:schemeClr val="bg1"/>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lnSpc>
                          <a:spcPct val="100000"/>
                        </a:lnSpc>
                      </a:pPr>
                      <a:r>
                        <a:rPr lang="fr-FR" sz="800" b="1" dirty="0">
                          <a:solidFill>
                            <a:schemeClr val="tx1"/>
                          </a:solidFill>
                          <a:latin typeface="+mj-lt"/>
                          <a:cs typeface="Arial" panose="020B0604020202020204" pitchFamily="34" charset="0"/>
                        </a:rPr>
                        <a:t>45 (75,0)</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10,6</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800" b="1" dirty="0">
                          <a:solidFill>
                            <a:schemeClr val="tx1"/>
                          </a:solidFill>
                          <a:latin typeface="+mj-lt"/>
                          <a:cs typeface="Arial" panose="020B0604020202020204" pitchFamily="34" charset="0"/>
                        </a:rPr>
                        <a:t>0,422</a:t>
                      </a:r>
                    </a:p>
                    <a:p>
                      <a:pPr algn="ctr">
                        <a:lnSpc>
                          <a:spcPct val="100000"/>
                        </a:lnSpc>
                      </a:pPr>
                      <a:r>
                        <a:rPr lang="fr-FR" sz="800" b="1" dirty="0">
                          <a:solidFill>
                            <a:schemeClr val="tx1"/>
                          </a:solidFill>
                          <a:latin typeface="+mj-lt"/>
                          <a:cs typeface="Arial" panose="020B0604020202020204" pitchFamily="34" charset="0"/>
                        </a:rPr>
                        <a:t>(0,256-0,694)</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800" b="1" dirty="0">
                          <a:solidFill>
                            <a:schemeClr val="tx1"/>
                          </a:solidFill>
                          <a:latin typeface="+mj-lt"/>
                          <a:cs typeface="Arial" panose="020B0604020202020204" pitchFamily="34" charset="0"/>
                        </a:rPr>
                        <a:t>0,0007</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800" b="1" dirty="0">
                          <a:solidFill>
                            <a:schemeClr val="bg1"/>
                          </a:solidFill>
                          <a:latin typeface="+mj-lt"/>
                          <a:cs typeface="Arial" panose="020B0604020202020204" pitchFamily="34" charset="0"/>
                        </a:rPr>
                        <a:t>Doublet de platine</a:t>
                      </a:r>
                      <a:endParaRPr lang="fr-FR" sz="800" b="0" dirty="0">
                        <a:solidFill>
                          <a:schemeClr val="bg1"/>
                        </a:solidFill>
                        <a:latin typeface="+mj-lt"/>
                        <a:cs typeface="Arial" panose="020B0604020202020204" pitchFamily="34" charset="0"/>
                      </a:endParaRPr>
                    </a:p>
                  </a:txBody>
                  <a:tcPr marL="108000" marR="48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a:lnSpc>
                          <a:spcPct val="100000"/>
                        </a:lnSpc>
                      </a:pPr>
                      <a:r>
                        <a:rPr lang="fr-FR" sz="800" b="1" dirty="0">
                          <a:solidFill>
                            <a:schemeClr val="tx1"/>
                          </a:solidFill>
                          <a:latin typeface="+mj-lt"/>
                          <a:cs typeface="Arial" panose="020B0604020202020204" pitchFamily="34" charset="0"/>
                        </a:rPr>
                        <a:t>27 (79,4)</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800" b="1" dirty="0">
                          <a:solidFill>
                            <a:schemeClr val="tx1"/>
                          </a:solidFill>
                          <a:latin typeface="+mj-lt"/>
                          <a:cs typeface="Arial" panose="020B0604020202020204" pitchFamily="34" charset="0"/>
                        </a:rPr>
                        <a:t>5,7</a:t>
                      </a:r>
                    </a:p>
                  </a:txBody>
                  <a:tcPr marL="48000" marR="48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graphicFrame>
        <p:nvGraphicFramePr>
          <p:cNvPr id="16" name="Tableau 15">
            <a:extLst>
              <a:ext uri="{FF2B5EF4-FFF2-40B4-BE49-F238E27FC236}">
                <a16:creationId xmlns="" xmlns:a16="http://schemas.microsoft.com/office/drawing/2014/main" id="{AC68C223-F2EC-C873-F3C5-0AD191B5B3F1}"/>
              </a:ext>
            </a:extLst>
          </p:cNvPr>
          <p:cNvGraphicFramePr>
            <a:graphicFrameLocks noGrp="1"/>
          </p:cNvGraphicFramePr>
          <p:nvPr/>
        </p:nvGraphicFramePr>
        <p:xfrm>
          <a:off x="2806798" y="5115638"/>
          <a:ext cx="8100008" cy="432000"/>
        </p:xfrm>
        <a:graphic>
          <a:graphicData uri="http://schemas.openxmlformats.org/drawingml/2006/table">
            <a:tbl>
              <a:tblPr firstRow="1" bandRow="1">
                <a:tableStyleId>{5C22544A-7EE6-4342-B048-85BDC9FD1C3A}</a:tableStyleId>
              </a:tblPr>
              <a:tblGrid>
                <a:gridCol w="578572">
                  <a:extLst>
                    <a:ext uri="{9D8B030D-6E8A-4147-A177-3AD203B41FA5}">
                      <a16:colId xmlns="" xmlns:a16="http://schemas.microsoft.com/office/drawing/2014/main" val="20001"/>
                    </a:ext>
                  </a:extLst>
                </a:gridCol>
                <a:gridCol w="578572">
                  <a:extLst>
                    <a:ext uri="{9D8B030D-6E8A-4147-A177-3AD203B41FA5}">
                      <a16:colId xmlns="" xmlns:a16="http://schemas.microsoft.com/office/drawing/2014/main" val="20006"/>
                    </a:ext>
                  </a:extLst>
                </a:gridCol>
                <a:gridCol w="578572">
                  <a:extLst>
                    <a:ext uri="{9D8B030D-6E8A-4147-A177-3AD203B41FA5}">
                      <a16:colId xmlns="" xmlns:a16="http://schemas.microsoft.com/office/drawing/2014/main" val="20002"/>
                    </a:ext>
                  </a:extLst>
                </a:gridCol>
                <a:gridCol w="578572">
                  <a:extLst>
                    <a:ext uri="{9D8B030D-6E8A-4147-A177-3AD203B41FA5}">
                      <a16:colId xmlns="" xmlns:a16="http://schemas.microsoft.com/office/drawing/2014/main" val="20007"/>
                    </a:ext>
                  </a:extLst>
                </a:gridCol>
                <a:gridCol w="578572">
                  <a:extLst>
                    <a:ext uri="{9D8B030D-6E8A-4147-A177-3AD203B41FA5}">
                      <a16:colId xmlns="" xmlns:a16="http://schemas.microsoft.com/office/drawing/2014/main" val="20003"/>
                    </a:ext>
                  </a:extLst>
                </a:gridCol>
                <a:gridCol w="578572">
                  <a:extLst>
                    <a:ext uri="{9D8B030D-6E8A-4147-A177-3AD203B41FA5}">
                      <a16:colId xmlns="" xmlns:a16="http://schemas.microsoft.com/office/drawing/2014/main" val="20008"/>
                    </a:ext>
                  </a:extLst>
                </a:gridCol>
                <a:gridCol w="578572">
                  <a:extLst>
                    <a:ext uri="{9D8B030D-6E8A-4147-A177-3AD203B41FA5}">
                      <a16:colId xmlns="" xmlns:a16="http://schemas.microsoft.com/office/drawing/2014/main" val="20004"/>
                    </a:ext>
                  </a:extLst>
                </a:gridCol>
                <a:gridCol w="578572">
                  <a:extLst>
                    <a:ext uri="{9D8B030D-6E8A-4147-A177-3AD203B41FA5}">
                      <a16:colId xmlns="" xmlns:a16="http://schemas.microsoft.com/office/drawing/2014/main" val="20009"/>
                    </a:ext>
                  </a:extLst>
                </a:gridCol>
                <a:gridCol w="578572">
                  <a:extLst>
                    <a:ext uri="{9D8B030D-6E8A-4147-A177-3AD203B41FA5}">
                      <a16:colId xmlns="" xmlns:a16="http://schemas.microsoft.com/office/drawing/2014/main" val="20005"/>
                    </a:ext>
                  </a:extLst>
                </a:gridCol>
                <a:gridCol w="578572">
                  <a:extLst>
                    <a:ext uri="{9D8B030D-6E8A-4147-A177-3AD203B41FA5}">
                      <a16:colId xmlns="" xmlns:a16="http://schemas.microsoft.com/office/drawing/2014/main" val="20010"/>
                    </a:ext>
                  </a:extLst>
                </a:gridCol>
                <a:gridCol w="578572">
                  <a:extLst>
                    <a:ext uri="{9D8B030D-6E8A-4147-A177-3AD203B41FA5}">
                      <a16:colId xmlns="" xmlns:a16="http://schemas.microsoft.com/office/drawing/2014/main" val="20011"/>
                    </a:ext>
                  </a:extLst>
                </a:gridCol>
                <a:gridCol w="578572">
                  <a:extLst>
                    <a:ext uri="{9D8B030D-6E8A-4147-A177-3AD203B41FA5}">
                      <a16:colId xmlns="" xmlns:a16="http://schemas.microsoft.com/office/drawing/2014/main" val="20012"/>
                    </a:ext>
                  </a:extLst>
                </a:gridCol>
                <a:gridCol w="578572">
                  <a:extLst>
                    <a:ext uri="{9D8B030D-6E8A-4147-A177-3AD203B41FA5}">
                      <a16:colId xmlns="" xmlns:a16="http://schemas.microsoft.com/office/drawing/2014/main" val="20013"/>
                    </a:ext>
                  </a:extLst>
                </a:gridCol>
                <a:gridCol w="578572">
                  <a:extLst>
                    <a:ext uri="{9D8B030D-6E8A-4147-A177-3AD203B41FA5}">
                      <a16:colId xmlns="" xmlns:a16="http://schemas.microsoft.com/office/drawing/2014/main" val="692593248"/>
                    </a:ext>
                  </a:extLst>
                </a:gridCol>
              </a:tblGrid>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5</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tx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a:solidFill>
                            <a:schemeClr val="bg2"/>
                          </a:solidFill>
                        </a:rPr>
                        <a:t>0</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7" name="Text Box 4">
            <a:extLst>
              <a:ext uri="{FF2B5EF4-FFF2-40B4-BE49-F238E27FC236}">
                <a16:creationId xmlns="" xmlns:a16="http://schemas.microsoft.com/office/drawing/2014/main" id="{DBE3629F-B0DF-D037-F345-458379633E4A}"/>
              </a:ext>
            </a:extLst>
          </p:cNvPr>
          <p:cNvSpPr txBox="1">
            <a:spLocks noChangeArrowheads="1"/>
          </p:cNvSpPr>
          <p:nvPr/>
        </p:nvSpPr>
        <p:spPr bwMode="auto">
          <a:xfrm>
            <a:off x="2174384" y="4807923"/>
            <a:ext cx="1022656" cy="253916"/>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0000">
                    <a:lumMod val="65000"/>
                    <a:lumOff val="35000"/>
                  </a:srgbClr>
                </a:solidFill>
                <a:effectLst/>
                <a:uLnTx/>
                <a:uFillTx/>
                <a:latin typeface="Century Gothic" panose="020F0302020204030204"/>
                <a:ea typeface="+mn-ea"/>
                <a:cs typeface="+mn-cs"/>
              </a:rPr>
              <a:t>Nb à risque</a:t>
            </a:r>
          </a:p>
        </p:txBody>
      </p:sp>
      <p:sp>
        <p:nvSpPr>
          <p:cNvPr id="21" name="ZoneTexte 20">
            <a:extLst>
              <a:ext uri="{FF2B5EF4-FFF2-40B4-BE49-F238E27FC236}">
                <a16:creationId xmlns="" xmlns:a16="http://schemas.microsoft.com/office/drawing/2014/main" id="{1390AB84-FF30-8D47-B273-7B460999B262}"/>
              </a:ext>
            </a:extLst>
          </p:cNvPr>
          <p:cNvSpPr txBox="1"/>
          <p:nvPr/>
        </p:nvSpPr>
        <p:spPr>
          <a:xfrm>
            <a:off x="7497631" y="2531700"/>
            <a:ext cx="3363530" cy="389850"/>
          </a:xfrm>
          <a:prstGeom prst="rect">
            <a:avLst/>
          </a:prstGeom>
          <a:noFill/>
          <a:ln>
            <a:noFill/>
          </a:ln>
        </p:spPr>
        <p:txBody>
          <a:bodyPr wrap="square" rtlCol="0" anchor="ctr">
            <a:spAutoFit/>
          </a:bodyPr>
          <a:lstStyle/>
          <a:p>
            <a:pPr algn="r">
              <a:spcAft>
                <a:spcPts val="400"/>
              </a:spcAft>
              <a:defRPr/>
            </a:pPr>
            <a:r>
              <a:rPr lang="fr-FR" sz="800" b="1" dirty="0" err="1">
                <a:latin typeface="+mj-lt"/>
                <a:cs typeface="Arial Narrow" panose="020B0604020202020204" pitchFamily="34" charset="0"/>
              </a:rPr>
              <a:t>Efficacy</a:t>
            </a:r>
            <a:r>
              <a:rPr lang="fr-FR" sz="800" b="1" dirty="0">
                <a:latin typeface="+mj-lt"/>
                <a:cs typeface="Arial Narrow" panose="020B0604020202020204" pitchFamily="34" charset="0"/>
              </a:rPr>
              <a:t> </a:t>
            </a:r>
            <a:r>
              <a:rPr lang="fr-FR" sz="800" b="1" dirty="0" err="1">
                <a:latin typeface="+mj-lt"/>
                <a:cs typeface="Arial Narrow" panose="020B0604020202020204" pitchFamily="34" charset="0"/>
              </a:rPr>
              <a:t>boundary</a:t>
            </a:r>
            <a:r>
              <a:rPr lang="fr-FR" sz="800" b="1" dirty="0">
                <a:latin typeface="+mj-lt"/>
                <a:cs typeface="Arial Narrow" panose="020B0604020202020204" pitchFamily="34" charset="0"/>
              </a:rPr>
              <a:t>, p=0,0304</a:t>
            </a:r>
          </a:p>
          <a:p>
            <a:pPr algn="r">
              <a:spcAft>
                <a:spcPts val="400"/>
              </a:spcAft>
              <a:defRPr/>
            </a:pPr>
            <a:r>
              <a:rPr lang="fr-FR" sz="800" dirty="0" err="1">
                <a:latin typeface="+mj-lt"/>
                <a:cs typeface="Arial Narrow" panose="020B0604020202020204" pitchFamily="34" charset="0"/>
              </a:rPr>
              <a:t>Mediane</a:t>
            </a:r>
            <a:r>
              <a:rPr lang="fr-FR" sz="800" dirty="0">
                <a:latin typeface="+mj-lt"/>
                <a:cs typeface="Arial Narrow" panose="020B0604020202020204" pitchFamily="34" charset="0"/>
              </a:rPr>
              <a:t> de suivi : 12,5 mois (range, 0-43,5)</a:t>
            </a:r>
          </a:p>
        </p:txBody>
      </p:sp>
      <p:cxnSp>
        <p:nvCxnSpPr>
          <p:cNvPr id="23" name="Connecteur droit 22">
            <a:extLst>
              <a:ext uri="{FF2B5EF4-FFF2-40B4-BE49-F238E27FC236}">
                <a16:creationId xmlns="" xmlns:a16="http://schemas.microsoft.com/office/drawing/2014/main" id="{A0906FF2-5BBC-3408-ADFF-ECC8DCEB79E8}"/>
              </a:ext>
            </a:extLst>
          </p:cNvPr>
          <p:cNvCxnSpPr>
            <a:cxnSpLocks/>
            <a:stCxn id="64" idx="60"/>
          </p:cNvCxnSpPr>
          <p:nvPr/>
        </p:nvCxnSpPr>
        <p:spPr>
          <a:xfrm flipH="1">
            <a:off x="5418588" y="3476272"/>
            <a:ext cx="0" cy="792453"/>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 xmlns:a16="http://schemas.microsoft.com/office/drawing/2014/main" id="{BFF5671A-E974-4340-9A1D-E64AC1C74FDF}"/>
              </a:ext>
            </a:extLst>
          </p:cNvPr>
          <p:cNvSpPr txBox="1"/>
          <p:nvPr/>
        </p:nvSpPr>
        <p:spPr>
          <a:xfrm>
            <a:off x="5408101" y="3000162"/>
            <a:ext cx="884598" cy="369332"/>
          </a:xfrm>
          <a:prstGeom prst="rect">
            <a:avLst/>
          </a:prstGeom>
          <a:noFill/>
          <a:ln>
            <a:noFill/>
          </a:ln>
        </p:spPr>
        <p:txBody>
          <a:bodyPr wrap="square" rtlCol="0" anchor="ctr">
            <a:spAutoFit/>
          </a:bodyPr>
          <a:lstStyle/>
          <a:p>
            <a:pPr algn="r">
              <a:spcAft>
                <a:spcPts val="400"/>
              </a:spcAft>
              <a:defRPr/>
            </a:pPr>
            <a:r>
              <a:rPr lang="fr-FR" b="1" dirty="0">
                <a:solidFill>
                  <a:schemeClr val="tx2"/>
                </a:solidFill>
                <a:latin typeface="+mj-lt"/>
                <a:cs typeface="Arial Narrow" panose="020B0604020202020204" pitchFamily="34" charset="0"/>
              </a:rPr>
              <a:t>42,1%</a:t>
            </a:r>
          </a:p>
        </p:txBody>
      </p:sp>
      <p:sp>
        <p:nvSpPr>
          <p:cNvPr id="26" name="ZoneTexte 25">
            <a:extLst>
              <a:ext uri="{FF2B5EF4-FFF2-40B4-BE49-F238E27FC236}">
                <a16:creationId xmlns="" xmlns:a16="http://schemas.microsoft.com/office/drawing/2014/main" id="{A3E3848A-DB69-D619-E5C8-D4FB47C759D9}"/>
              </a:ext>
            </a:extLst>
          </p:cNvPr>
          <p:cNvSpPr txBox="1"/>
          <p:nvPr/>
        </p:nvSpPr>
        <p:spPr>
          <a:xfrm>
            <a:off x="4542062" y="3916931"/>
            <a:ext cx="884598" cy="369332"/>
          </a:xfrm>
          <a:prstGeom prst="rect">
            <a:avLst/>
          </a:prstGeom>
          <a:noFill/>
          <a:ln>
            <a:noFill/>
          </a:ln>
        </p:spPr>
        <p:txBody>
          <a:bodyPr wrap="square" rtlCol="0" anchor="ctr">
            <a:spAutoFit/>
          </a:bodyPr>
          <a:lstStyle/>
          <a:p>
            <a:pPr algn="r">
              <a:spcAft>
                <a:spcPts val="400"/>
              </a:spcAft>
              <a:defRPr/>
            </a:pPr>
            <a:r>
              <a:rPr lang="fr-FR" b="1" dirty="0">
                <a:solidFill>
                  <a:schemeClr val="bg2"/>
                </a:solidFill>
                <a:latin typeface="+mj-lt"/>
                <a:cs typeface="Arial Narrow" panose="020B0604020202020204" pitchFamily="34" charset="0"/>
              </a:rPr>
              <a:t>19,3%</a:t>
            </a:r>
          </a:p>
        </p:txBody>
      </p:sp>
      <p:sp>
        <p:nvSpPr>
          <p:cNvPr id="27" name="Freeform 5">
            <a:extLst>
              <a:ext uri="{FF2B5EF4-FFF2-40B4-BE49-F238E27FC236}">
                <a16:creationId xmlns="" xmlns:a16="http://schemas.microsoft.com/office/drawing/2014/main" id="{D493CC2B-95FD-59C4-A815-9224424A1515}"/>
              </a:ext>
            </a:extLst>
          </p:cNvPr>
          <p:cNvSpPr/>
          <p:nvPr/>
        </p:nvSpPr>
        <p:spPr>
          <a:xfrm>
            <a:off x="1313730"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en-US" sz="800" dirty="0">
                <a:solidFill>
                  <a:schemeClr val="tx2"/>
                </a:solidFill>
                <a:cs typeface="Arial" panose="020B0604020202020204" pitchFamily="34" charset="0"/>
              </a:rPr>
              <a:t>Data cut-off, 28 Feb 2023</a:t>
            </a:r>
          </a:p>
        </p:txBody>
      </p:sp>
      <p:grpSp>
        <p:nvGrpSpPr>
          <p:cNvPr id="66" name="Groupe 65">
            <a:extLst>
              <a:ext uri="{FF2B5EF4-FFF2-40B4-BE49-F238E27FC236}">
                <a16:creationId xmlns="" xmlns:a16="http://schemas.microsoft.com/office/drawing/2014/main" id="{9BD82A58-735D-E7C8-055C-938495D5A5F9}"/>
              </a:ext>
            </a:extLst>
          </p:cNvPr>
          <p:cNvGrpSpPr/>
          <p:nvPr/>
        </p:nvGrpSpPr>
        <p:grpSpPr>
          <a:xfrm>
            <a:off x="3108918" y="2071966"/>
            <a:ext cx="7375153" cy="2080928"/>
            <a:chOff x="4130992" y="2462212"/>
            <a:chExt cx="3878199" cy="1812702"/>
          </a:xfrm>
        </p:grpSpPr>
        <p:sp>
          <p:nvSpPr>
            <p:cNvPr id="32" name="Forme libre : forme 31">
              <a:extLst>
                <a:ext uri="{FF2B5EF4-FFF2-40B4-BE49-F238E27FC236}">
                  <a16:creationId xmlns="" xmlns:a16="http://schemas.microsoft.com/office/drawing/2014/main" id="{216D6DB0-CFBA-256B-6842-885429D060CE}"/>
                </a:ext>
              </a:extLst>
            </p:cNvPr>
            <p:cNvSpPr/>
            <p:nvPr/>
          </p:nvSpPr>
          <p:spPr>
            <a:xfrm>
              <a:off x="4140803" y="24622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0" name="Forme libre : forme 39">
              <a:extLst>
                <a:ext uri="{FF2B5EF4-FFF2-40B4-BE49-F238E27FC236}">
                  <a16:creationId xmlns="" xmlns:a16="http://schemas.microsoft.com/office/drawing/2014/main" id="{FC90353B-3997-9941-DD68-3B12E0F35301}"/>
                </a:ext>
              </a:extLst>
            </p:cNvPr>
            <p:cNvSpPr/>
            <p:nvPr/>
          </p:nvSpPr>
          <p:spPr>
            <a:xfrm>
              <a:off x="4159853" y="24622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1" name="Forme libre : forme 40">
              <a:extLst>
                <a:ext uri="{FF2B5EF4-FFF2-40B4-BE49-F238E27FC236}">
                  <a16:creationId xmlns="" xmlns:a16="http://schemas.microsoft.com/office/drawing/2014/main" id="{EE59112E-DB98-9EDC-B0A0-31B4B514BB3D}"/>
                </a:ext>
              </a:extLst>
            </p:cNvPr>
            <p:cNvSpPr/>
            <p:nvPr/>
          </p:nvSpPr>
          <p:spPr>
            <a:xfrm>
              <a:off x="4207478" y="24622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2" name="Forme libre : forme 41">
              <a:extLst>
                <a:ext uri="{FF2B5EF4-FFF2-40B4-BE49-F238E27FC236}">
                  <a16:creationId xmlns="" xmlns:a16="http://schemas.microsoft.com/office/drawing/2014/main" id="{DE7D60EF-D8CC-B4CE-7330-679E74A609F3}"/>
                </a:ext>
              </a:extLst>
            </p:cNvPr>
            <p:cNvSpPr/>
            <p:nvPr/>
          </p:nvSpPr>
          <p:spPr>
            <a:xfrm>
              <a:off x="4255103" y="24622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3" name="Forme libre : forme 42">
              <a:extLst>
                <a:ext uri="{FF2B5EF4-FFF2-40B4-BE49-F238E27FC236}">
                  <a16:creationId xmlns="" xmlns:a16="http://schemas.microsoft.com/office/drawing/2014/main" id="{86D3117C-0717-48B2-8B3B-506747829AF7}"/>
                </a:ext>
              </a:extLst>
            </p:cNvPr>
            <p:cNvSpPr/>
            <p:nvPr/>
          </p:nvSpPr>
          <p:spPr>
            <a:xfrm>
              <a:off x="4274153" y="25193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4" name="Forme libre : forme 43">
              <a:extLst>
                <a:ext uri="{FF2B5EF4-FFF2-40B4-BE49-F238E27FC236}">
                  <a16:creationId xmlns="" xmlns:a16="http://schemas.microsoft.com/office/drawing/2014/main" id="{CDE5B7FA-4F19-C9D6-79DB-D1E83953C6D5}"/>
                </a:ext>
              </a:extLst>
            </p:cNvPr>
            <p:cNvSpPr/>
            <p:nvPr/>
          </p:nvSpPr>
          <p:spPr>
            <a:xfrm>
              <a:off x="4350353" y="2605087"/>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5" name="Forme libre : forme 44">
              <a:extLst>
                <a:ext uri="{FF2B5EF4-FFF2-40B4-BE49-F238E27FC236}">
                  <a16:creationId xmlns="" xmlns:a16="http://schemas.microsoft.com/office/drawing/2014/main" id="{7BC5DFFE-DAE2-70E5-8AB1-F4E32E9F1948}"/>
                </a:ext>
              </a:extLst>
            </p:cNvPr>
            <p:cNvSpPr/>
            <p:nvPr/>
          </p:nvSpPr>
          <p:spPr>
            <a:xfrm>
              <a:off x="4397978" y="26336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6" name="Forme libre : forme 45">
              <a:extLst>
                <a:ext uri="{FF2B5EF4-FFF2-40B4-BE49-F238E27FC236}">
                  <a16:creationId xmlns="" xmlns:a16="http://schemas.microsoft.com/office/drawing/2014/main" id="{A9E4D0C5-EB73-F1F4-8476-93D01CFC3FAD}"/>
                </a:ext>
              </a:extLst>
            </p:cNvPr>
            <p:cNvSpPr/>
            <p:nvPr/>
          </p:nvSpPr>
          <p:spPr>
            <a:xfrm>
              <a:off x="4417028" y="26336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7" name="Forme libre : forme 46">
              <a:extLst>
                <a:ext uri="{FF2B5EF4-FFF2-40B4-BE49-F238E27FC236}">
                  <a16:creationId xmlns="" xmlns:a16="http://schemas.microsoft.com/office/drawing/2014/main" id="{D5B782A6-FD84-8540-AFB2-244C41B57FF0}"/>
                </a:ext>
              </a:extLst>
            </p:cNvPr>
            <p:cNvSpPr/>
            <p:nvPr/>
          </p:nvSpPr>
          <p:spPr>
            <a:xfrm>
              <a:off x="4512278" y="26336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8" name="Forme libre : forme 47">
              <a:extLst>
                <a:ext uri="{FF2B5EF4-FFF2-40B4-BE49-F238E27FC236}">
                  <a16:creationId xmlns="" xmlns:a16="http://schemas.microsoft.com/office/drawing/2014/main" id="{055471D8-D5E0-F8D5-22C6-602FFBA51ED4}"/>
                </a:ext>
              </a:extLst>
            </p:cNvPr>
            <p:cNvSpPr/>
            <p:nvPr/>
          </p:nvSpPr>
          <p:spPr>
            <a:xfrm>
              <a:off x="4578953" y="26908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49" name="Forme libre : forme 48">
              <a:extLst>
                <a:ext uri="{FF2B5EF4-FFF2-40B4-BE49-F238E27FC236}">
                  <a16:creationId xmlns="" xmlns:a16="http://schemas.microsoft.com/office/drawing/2014/main" id="{B2A01819-FAD4-2F82-D7B9-1CCBCCCF0832}"/>
                </a:ext>
              </a:extLst>
            </p:cNvPr>
            <p:cNvSpPr/>
            <p:nvPr/>
          </p:nvSpPr>
          <p:spPr>
            <a:xfrm>
              <a:off x="4626578" y="27289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0" name="Forme libre : forme 49">
              <a:extLst>
                <a:ext uri="{FF2B5EF4-FFF2-40B4-BE49-F238E27FC236}">
                  <a16:creationId xmlns="" xmlns:a16="http://schemas.microsoft.com/office/drawing/2014/main" id="{79720BA7-5F25-82BC-DBF0-BED3C1BBB868}"/>
                </a:ext>
              </a:extLst>
            </p:cNvPr>
            <p:cNvSpPr/>
            <p:nvPr/>
          </p:nvSpPr>
          <p:spPr>
            <a:xfrm>
              <a:off x="4693253" y="27289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1" name="Forme libre : forme 50">
              <a:extLst>
                <a:ext uri="{FF2B5EF4-FFF2-40B4-BE49-F238E27FC236}">
                  <a16:creationId xmlns="" xmlns:a16="http://schemas.microsoft.com/office/drawing/2014/main" id="{D0888FD1-02AB-6DC7-E043-2011649F53C1}"/>
                </a:ext>
              </a:extLst>
            </p:cNvPr>
            <p:cNvSpPr/>
            <p:nvPr/>
          </p:nvSpPr>
          <p:spPr>
            <a:xfrm>
              <a:off x="4759928" y="28622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2" name="Forme libre : forme 51">
              <a:extLst>
                <a:ext uri="{FF2B5EF4-FFF2-40B4-BE49-F238E27FC236}">
                  <a16:creationId xmlns="" xmlns:a16="http://schemas.microsoft.com/office/drawing/2014/main" id="{D6144351-2C4E-259B-47D1-87CFC70FCC36}"/>
                </a:ext>
              </a:extLst>
            </p:cNvPr>
            <p:cNvSpPr/>
            <p:nvPr/>
          </p:nvSpPr>
          <p:spPr>
            <a:xfrm>
              <a:off x="4980241" y="3227164"/>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3" name="Forme libre : forme 52">
              <a:extLst>
                <a:ext uri="{FF2B5EF4-FFF2-40B4-BE49-F238E27FC236}">
                  <a16:creationId xmlns="" xmlns:a16="http://schemas.microsoft.com/office/drawing/2014/main" id="{4D185E2D-9742-D697-2D6A-F9D9EB081B12}"/>
                </a:ext>
              </a:extLst>
            </p:cNvPr>
            <p:cNvSpPr/>
            <p:nvPr/>
          </p:nvSpPr>
          <p:spPr>
            <a:xfrm>
              <a:off x="5123116" y="33700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4" name="Forme libre : forme 53">
              <a:extLst>
                <a:ext uri="{FF2B5EF4-FFF2-40B4-BE49-F238E27FC236}">
                  <a16:creationId xmlns="" xmlns:a16="http://schemas.microsoft.com/office/drawing/2014/main" id="{E53A6465-A354-6FC1-A255-2C05FB9A3023}"/>
                </a:ext>
              </a:extLst>
            </p:cNvPr>
            <p:cNvSpPr/>
            <p:nvPr/>
          </p:nvSpPr>
          <p:spPr>
            <a:xfrm>
              <a:off x="5256466" y="34843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5" name="Forme libre : forme 54">
              <a:extLst>
                <a:ext uri="{FF2B5EF4-FFF2-40B4-BE49-F238E27FC236}">
                  <a16:creationId xmlns="" xmlns:a16="http://schemas.microsoft.com/office/drawing/2014/main" id="{91EA1582-A21D-D33D-3087-C13E3F3F2C39}"/>
                </a:ext>
              </a:extLst>
            </p:cNvPr>
            <p:cNvSpPr/>
            <p:nvPr/>
          </p:nvSpPr>
          <p:spPr>
            <a:xfrm>
              <a:off x="5285041" y="3551014"/>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6" name="Forme libre : forme 55">
              <a:extLst>
                <a:ext uri="{FF2B5EF4-FFF2-40B4-BE49-F238E27FC236}">
                  <a16:creationId xmlns="" xmlns:a16="http://schemas.microsoft.com/office/drawing/2014/main" id="{92405C81-A9F1-CFD0-5D2E-05A8B7CFC01D}"/>
                </a:ext>
              </a:extLst>
            </p:cNvPr>
            <p:cNvSpPr/>
            <p:nvPr/>
          </p:nvSpPr>
          <p:spPr>
            <a:xfrm>
              <a:off x="5389816" y="36367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7" name="Forme libre : forme 56">
              <a:extLst>
                <a:ext uri="{FF2B5EF4-FFF2-40B4-BE49-F238E27FC236}">
                  <a16:creationId xmlns="" xmlns:a16="http://schemas.microsoft.com/office/drawing/2014/main" id="{290E97AF-D5A4-6B4B-AAD0-67B9C64AF02F}"/>
                </a:ext>
              </a:extLst>
            </p:cNvPr>
            <p:cNvSpPr/>
            <p:nvPr/>
          </p:nvSpPr>
          <p:spPr>
            <a:xfrm>
              <a:off x="5570791" y="36748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8" name="Forme libre : forme 57">
              <a:extLst>
                <a:ext uri="{FF2B5EF4-FFF2-40B4-BE49-F238E27FC236}">
                  <a16:creationId xmlns="" xmlns:a16="http://schemas.microsoft.com/office/drawing/2014/main" id="{2E4E9B64-5428-2684-4CC1-EA6A5E1B693B}"/>
                </a:ext>
              </a:extLst>
            </p:cNvPr>
            <p:cNvSpPr/>
            <p:nvPr/>
          </p:nvSpPr>
          <p:spPr>
            <a:xfrm>
              <a:off x="6027991" y="380818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59" name="Forme libre : forme 58">
              <a:extLst>
                <a:ext uri="{FF2B5EF4-FFF2-40B4-BE49-F238E27FC236}">
                  <a16:creationId xmlns="" xmlns:a16="http://schemas.microsoft.com/office/drawing/2014/main" id="{2E30AE74-747C-0AF9-2ECD-EDC70100ED2B}"/>
                </a:ext>
              </a:extLst>
            </p:cNvPr>
            <p:cNvSpPr/>
            <p:nvPr/>
          </p:nvSpPr>
          <p:spPr>
            <a:xfrm>
              <a:off x="6285166" y="39034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60" name="Forme libre : forme 59">
              <a:extLst>
                <a:ext uri="{FF2B5EF4-FFF2-40B4-BE49-F238E27FC236}">
                  <a16:creationId xmlns="" xmlns:a16="http://schemas.microsoft.com/office/drawing/2014/main" id="{E0054A33-FC5F-35DE-0C1B-FBC29BAAF027}"/>
                </a:ext>
              </a:extLst>
            </p:cNvPr>
            <p:cNvSpPr/>
            <p:nvPr/>
          </p:nvSpPr>
          <p:spPr>
            <a:xfrm>
              <a:off x="6523291" y="39034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61" name="Forme libre : forme 60">
              <a:extLst>
                <a:ext uri="{FF2B5EF4-FFF2-40B4-BE49-F238E27FC236}">
                  <a16:creationId xmlns="" xmlns:a16="http://schemas.microsoft.com/office/drawing/2014/main" id="{D21F4245-2A59-B3D4-08D4-A9D69DCD0A54}"/>
                </a:ext>
              </a:extLst>
            </p:cNvPr>
            <p:cNvSpPr/>
            <p:nvPr/>
          </p:nvSpPr>
          <p:spPr>
            <a:xfrm>
              <a:off x="7332916" y="4093939"/>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62" name="Forme libre : forme 61">
              <a:extLst>
                <a:ext uri="{FF2B5EF4-FFF2-40B4-BE49-F238E27FC236}">
                  <a16:creationId xmlns="" xmlns:a16="http://schemas.microsoft.com/office/drawing/2014/main" id="{B82E7EF9-05FF-AB77-879C-30B2CDC39213}"/>
                </a:ext>
              </a:extLst>
            </p:cNvPr>
            <p:cNvSpPr/>
            <p:nvPr/>
          </p:nvSpPr>
          <p:spPr>
            <a:xfrm>
              <a:off x="7428166" y="4179664"/>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63" name="Forme libre : forme 62">
              <a:extLst>
                <a:ext uri="{FF2B5EF4-FFF2-40B4-BE49-F238E27FC236}">
                  <a16:creationId xmlns="" xmlns:a16="http://schemas.microsoft.com/office/drawing/2014/main" id="{BB29EE30-21BB-12BE-3A8E-5BEFE01F0D7F}"/>
                </a:ext>
              </a:extLst>
            </p:cNvPr>
            <p:cNvSpPr/>
            <p:nvPr/>
          </p:nvSpPr>
          <p:spPr>
            <a:xfrm>
              <a:off x="7999666" y="4179664"/>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tx2"/>
              </a:solidFill>
              <a:prstDash val="solid"/>
              <a:miter/>
            </a:ln>
          </p:spPr>
          <p:txBody>
            <a:bodyPr rtlCol="0" anchor="ctr"/>
            <a:lstStyle/>
            <a:p>
              <a:endParaRPr lang="fr-FR"/>
            </a:p>
          </p:txBody>
        </p:sp>
        <p:sp>
          <p:nvSpPr>
            <p:cNvPr id="64" name="Forme libre : forme 63">
              <a:extLst>
                <a:ext uri="{FF2B5EF4-FFF2-40B4-BE49-F238E27FC236}">
                  <a16:creationId xmlns="" xmlns:a16="http://schemas.microsoft.com/office/drawing/2014/main" id="{94317113-0DB5-6EC4-5D3F-7826A63D975E}"/>
                </a:ext>
              </a:extLst>
            </p:cNvPr>
            <p:cNvSpPr/>
            <p:nvPr/>
          </p:nvSpPr>
          <p:spPr>
            <a:xfrm>
              <a:off x="4130992" y="2510694"/>
              <a:ext cx="3875246" cy="1718405"/>
            </a:xfrm>
            <a:custGeom>
              <a:avLst/>
              <a:gdLst>
                <a:gd name="connsiteX0" fmla="*/ 0 w 3875246"/>
                <a:gd name="connsiteY0" fmla="*/ 0 h 1718405"/>
                <a:gd name="connsiteX1" fmla="*/ 118872 w 3875246"/>
                <a:gd name="connsiteY1" fmla="*/ 0 h 1718405"/>
                <a:gd name="connsiteX2" fmla="*/ 118872 w 3875246"/>
                <a:gd name="connsiteY2" fmla="*/ 31147 h 1718405"/>
                <a:gd name="connsiteX3" fmla="*/ 130588 w 3875246"/>
                <a:gd name="connsiteY3" fmla="*/ 31147 h 1718405"/>
                <a:gd name="connsiteX4" fmla="*/ 130588 w 3875246"/>
                <a:gd name="connsiteY4" fmla="*/ 60389 h 1718405"/>
                <a:gd name="connsiteX5" fmla="*/ 157829 w 3875246"/>
                <a:gd name="connsiteY5" fmla="*/ 60389 h 1718405"/>
                <a:gd name="connsiteX6" fmla="*/ 157829 w 3875246"/>
                <a:gd name="connsiteY6" fmla="*/ 87725 h 1718405"/>
                <a:gd name="connsiteX7" fmla="*/ 167640 w 3875246"/>
                <a:gd name="connsiteY7" fmla="*/ 87725 h 1718405"/>
                <a:gd name="connsiteX8" fmla="*/ 167640 w 3875246"/>
                <a:gd name="connsiteY8" fmla="*/ 144209 h 1718405"/>
                <a:gd name="connsiteX9" fmla="*/ 264986 w 3875246"/>
                <a:gd name="connsiteY9" fmla="*/ 144209 h 1718405"/>
                <a:gd name="connsiteX10" fmla="*/ 264986 w 3875246"/>
                <a:gd name="connsiteY10" fmla="*/ 173450 h 1718405"/>
                <a:gd name="connsiteX11" fmla="*/ 393573 w 3875246"/>
                <a:gd name="connsiteY11" fmla="*/ 173450 h 1718405"/>
                <a:gd name="connsiteX12" fmla="*/ 393573 w 3875246"/>
                <a:gd name="connsiteY12" fmla="*/ 198692 h 1718405"/>
                <a:gd name="connsiteX13" fmla="*/ 432530 w 3875246"/>
                <a:gd name="connsiteY13" fmla="*/ 198692 h 1718405"/>
                <a:gd name="connsiteX14" fmla="*/ 432530 w 3875246"/>
                <a:gd name="connsiteY14" fmla="*/ 231839 h 1718405"/>
                <a:gd name="connsiteX15" fmla="*/ 494919 w 3875246"/>
                <a:gd name="connsiteY15" fmla="*/ 231839 h 1718405"/>
                <a:gd name="connsiteX16" fmla="*/ 494919 w 3875246"/>
                <a:gd name="connsiteY16" fmla="*/ 262985 h 1718405"/>
                <a:gd name="connsiteX17" fmla="*/ 559213 w 3875246"/>
                <a:gd name="connsiteY17" fmla="*/ 262985 h 1718405"/>
                <a:gd name="connsiteX18" fmla="*/ 559213 w 3875246"/>
                <a:gd name="connsiteY18" fmla="*/ 294227 h 1718405"/>
                <a:gd name="connsiteX19" fmla="*/ 568928 w 3875246"/>
                <a:gd name="connsiteY19" fmla="*/ 294227 h 1718405"/>
                <a:gd name="connsiteX20" fmla="*/ 568928 w 3875246"/>
                <a:gd name="connsiteY20" fmla="*/ 331184 h 1718405"/>
                <a:gd name="connsiteX21" fmla="*/ 590360 w 3875246"/>
                <a:gd name="connsiteY21" fmla="*/ 331184 h 1718405"/>
                <a:gd name="connsiteX22" fmla="*/ 590360 w 3875246"/>
                <a:gd name="connsiteY22" fmla="*/ 364331 h 1718405"/>
                <a:gd name="connsiteX23" fmla="*/ 627412 w 3875246"/>
                <a:gd name="connsiteY23" fmla="*/ 364331 h 1718405"/>
                <a:gd name="connsiteX24" fmla="*/ 627412 w 3875246"/>
                <a:gd name="connsiteY24" fmla="*/ 393573 h 1718405"/>
                <a:gd name="connsiteX25" fmla="*/ 637127 w 3875246"/>
                <a:gd name="connsiteY25" fmla="*/ 393573 h 1718405"/>
                <a:gd name="connsiteX26" fmla="*/ 637127 w 3875246"/>
                <a:gd name="connsiteY26" fmla="*/ 428625 h 1718405"/>
                <a:gd name="connsiteX27" fmla="*/ 699516 w 3875246"/>
                <a:gd name="connsiteY27" fmla="*/ 428625 h 1718405"/>
                <a:gd name="connsiteX28" fmla="*/ 699516 w 3875246"/>
                <a:gd name="connsiteY28" fmla="*/ 465677 h 1718405"/>
                <a:gd name="connsiteX29" fmla="*/ 709232 w 3875246"/>
                <a:gd name="connsiteY29" fmla="*/ 465677 h 1718405"/>
                <a:gd name="connsiteX30" fmla="*/ 709232 w 3875246"/>
                <a:gd name="connsiteY30" fmla="*/ 529971 h 1718405"/>
                <a:gd name="connsiteX31" fmla="*/ 728663 w 3875246"/>
                <a:gd name="connsiteY31" fmla="*/ 529971 h 1718405"/>
                <a:gd name="connsiteX32" fmla="*/ 728663 w 3875246"/>
                <a:gd name="connsiteY32" fmla="*/ 605885 h 1718405"/>
                <a:gd name="connsiteX33" fmla="*/ 744283 w 3875246"/>
                <a:gd name="connsiteY33" fmla="*/ 605885 h 1718405"/>
                <a:gd name="connsiteX34" fmla="*/ 744283 w 3875246"/>
                <a:gd name="connsiteY34" fmla="*/ 635127 h 1718405"/>
                <a:gd name="connsiteX35" fmla="*/ 761810 w 3875246"/>
                <a:gd name="connsiteY35" fmla="*/ 635127 h 1718405"/>
                <a:gd name="connsiteX36" fmla="*/ 761810 w 3875246"/>
                <a:gd name="connsiteY36" fmla="*/ 668274 h 1718405"/>
                <a:gd name="connsiteX37" fmla="*/ 830008 w 3875246"/>
                <a:gd name="connsiteY37" fmla="*/ 668274 h 1718405"/>
                <a:gd name="connsiteX38" fmla="*/ 830008 w 3875246"/>
                <a:gd name="connsiteY38" fmla="*/ 699421 h 1718405"/>
                <a:gd name="connsiteX39" fmla="*/ 847535 w 3875246"/>
                <a:gd name="connsiteY39" fmla="*/ 699421 h 1718405"/>
                <a:gd name="connsiteX40" fmla="*/ 847535 w 3875246"/>
                <a:gd name="connsiteY40" fmla="*/ 767620 h 1718405"/>
                <a:gd name="connsiteX41" fmla="*/ 874871 w 3875246"/>
                <a:gd name="connsiteY41" fmla="*/ 767620 h 1718405"/>
                <a:gd name="connsiteX42" fmla="*/ 874871 w 3875246"/>
                <a:gd name="connsiteY42" fmla="*/ 804672 h 1718405"/>
                <a:gd name="connsiteX43" fmla="*/ 894302 w 3875246"/>
                <a:gd name="connsiteY43" fmla="*/ 804672 h 1718405"/>
                <a:gd name="connsiteX44" fmla="*/ 894302 w 3875246"/>
                <a:gd name="connsiteY44" fmla="*/ 839724 h 1718405"/>
                <a:gd name="connsiteX45" fmla="*/ 960596 w 3875246"/>
                <a:gd name="connsiteY45" fmla="*/ 839724 h 1718405"/>
                <a:gd name="connsiteX46" fmla="*/ 960596 w 3875246"/>
                <a:gd name="connsiteY46" fmla="*/ 876776 h 1718405"/>
                <a:gd name="connsiteX47" fmla="*/ 974217 w 3875246"/>
                <a:gd name="connsiteY47" fmla="*/ 876776 h 1718405"/>
                <a:gd name="connsiteX48" fmla="*/ 974217 w 3875246"/>
                <a:gd name="connsiteY48" fmla="*/ 907923 h 1718405"/>
                <a:gd name="connsiteX49" fmla="*/ 1077468 w 3875246"/>
                <a:gd name="connsiteY49" fmla="*/ 907923 h 1718405"/>
                <a:gd name="connsiteX50" fmla="*/ 1077468 w 3875246"/>
                <a:gd name="connsiteY50" fmla="*/ 944975 h 1718405"/>
                <a:gd name="connsiteX51" fmla="*/ 1092994 w 3875246"/>
                <a:gd name="connsiteY51" fmla="*/ 944975 h 1718405"/>
                <a:gd name="connsiteX52" fmla="*/ 1092994 w 3875246"/>
                <a:gd name="connsiteY52" fmla="*/ 980027 h 1718405"/>
                <a:gd name="connsiteX53" fmla="*/ 1112520 w 3875246"/>
                <a:gd name="connsiteY53" fmla="*/ 980027 h 1718405"/>
                <a:gd name="connsiteX54" fmla="*/ 1112520 w 3875246"/>
                <a:gd name="connsiteY54" fmla="*/ 1009269 h 1718405"/>
                <a:gd name="connsiteX55" fmla="*/ 1124236 w 3875246"/>
                <a:gd name="connsiteY55" fmla="*/ 1009269 h 1718405"/>
                <a:gd name="connsiteX56" fmla="*/ 1124236 w 3875246"/>
                <a:gd name="connsiteY56" fmla="*/ 1054037 h 1718405"/>
                <a:gd name="connsiteX57" fmla="*/ 1151477 w 3875246"/>
                <a:gd name="connsiteY57" fmla="*/ 1054037 h 1718405"/>
                <a:gd name="connsiteX58" fmla="*/ 1151477 w 3875246"/>
                <a:gd name="connsiteY58" fmla="*/ 1092994 h 1718405"/>
                <a:gd name="connsiteX59" fmla="*/ 1219676 w 3875246"/>
                <a:gd name="connsiteY59" fmla="*/ 1092994 h 1718405"/>
                <a:gd name="connsiteX60" fmla="*/ 1219676 w 3875246"/>
                <a:gd name="connsiteY60" fmla="*/ 1174813 h 1718405"/>
                <a:gd name="connsiteX61" fmla="*/ 1297591 w 3875246"/>
                <a:gd name="connsiteY61" fmla="*/ 1174813 h 1718405"/>
                <a:gd name="connsiteX62" fmla="*/ 1297591 w 3875246"/>
                <a:gd name="connsiteY62" fmla="*/ 1211866 h 1718405"/>
                <a:gd name="connsiteX63" fmla="*/ 1671638 w 3875246"/>
                <a:gd name="connsiteY63" fmla="*/ 1211866 h 1718405"/>
                <a:gd name="connsiteX64" fmla="*/ 1671638 w 3875246"/>
                <a:gd name="connsiteY64" fmla="*/ 1260538 h 1718405"/>
                <a:gd name="connsiteX65" fmla="*/ 1732121 w 3875246"/>
                <a:gd name="connsiteY65" fmla="*/ 1260538 h 1718405"/>
                <a:gd name="connsiteX66" fmla="*/ 1732121 w 3875246"/>
                <a:gd name="connsiteY66" fmla="*/ 1295400 h 1718405"/>
                <a:gd name="connsiteX67" fmla="*/ 1821656 w 3875246"/>
                <a:gd name="connsiteY67" fmla="*/ 1295400 h 1718405"/>
                <a:gd name="connsiteX68" fmla="*/ 1821656 w 3875246"/>
                <a:gd name="connsiteY68" fmla="*/ 1344359 h 1718405"/>
                <a:gd name="connsiteX69" fmla="*/ 2096453 w 3875246"/>
                <a:gd name="connsiteY69" fmla="*/ 1344359 h 1718405"/>
                <a:gd name="connsiteX70" fmla="*/ 2096453 w 3875246"/>
                <a:gd name="connsiteY70" fmla="*/ 1396937 h 1718405"/>
                <a:gd name="connsiteX71" fmla="*/ 2119789 w 3875246"/>
                <a:gd name="connsiteY71" fmla="*/ 1396937 h 1718405"/>
                <a:gd name="connsiteX72" fmla="*/ 2119789 w 3875246"/>
                <a:gd name="connsiteY72" fmla="*/ 1445609 h 1718405"/>
                <a:gd name="connsiteX73" fmla="*/ 2725674 w 3875246"/>
                <a:gd name="connsiteY73" fmla="*/ 1445609 h 1718405"/>
                <a:gd name="connsiteX74" fmla="*/ 2725674 w 3875246"/>
                <a:gd name="connsiteY74" fmla="*/ 1507998 h 1718405"/>
                <a:gd name="connsiteX75" fmla="*/ 2939986 w 3875246"/>
                <a:gd name="connsiteY75" fmla="*/ 1507998 h 1718405"/>
                <a:gd name="connsiteX76" fmla="*/ 2939986 w 3875246"/>
                <a:gd name="connsiteY76" fmla="*/ 1572292 h 1718405"/>
                <a:gd name="connsiteX77" fmla="*/ 3117342 w 3875246"/>
                <a:gd name="connsiteY77" fmla="*/ 1572292 h 1718405"/>
                <a:gd name="connsiteX78" fmla="*/ 3117342 w 3875246"/>
                <a:gd name="connsiteY78" fmla="*/ 1634585 h 1718405"/>
                <a:gd name="connsiteX79" fmla="*/ 3210878 w 3875246"/>
                <a:gd name="connsiteY79" fmla="*/ 1634585 h 1718405"/>
                <a:gd name="connsiteX80" fmla="*/ 3210878 w 3875246"/>
                <a:gd name="connsiteY80" fmla="*/ 1718405 h 1718405"/>
                <a:gd name="connsiteX81" fmla="*/ 3875246 w 3875246"/>
                <a:gd name="connsiteY81" fmla="*/ 1718405 h 171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75246" h="1718405">
                  <a:moveTo>
                    <a:pt x="0" y="0"/>
                  </a:moveTo>
                  <a:lnTo>
                    <a:pt x="118872" y="0"/>
                  </a:lnTo>
                  <a:lnTo>
                    <a:pt x="118872" y="31147"/>
                  </a:lnTo>
                  <a:lnTo>
                    <a:pt x="130588" y="31147"/>
                  </a:lnTo>
                  <a:lnTo>
                    <a:pt x="130588" y="60389"/>
                  </a:lnTo>
                  <a:lnTo>
                    <a:pt x="157829" y="60389"/>
                  </a:lnTo>
                  <a:lnTo>
                    <a:pt x="157829" y="87725"/>
                  </a:lnTo>
                  <a:lnTo>
                    <a:pt x="167640" y="87725"/>
                  </a:lnTo>
                  <a:lnTo>
                    <a:pt x="167640" y="144209"/>
                  </a:lnTo>
                  <a:lnTo>
                    <a:pt x="264986" y="144209"/>
                  </a:lnTo>
                  <a:lnTo>
                    <a:pt x="264986" y="173450"/>
                  </a:lnTo>
                  <a:lnTo>
                    <a:pt x="393573" y="173450"/>
                  </a:lnTo>
                  <a:lnTo>
                    <a:pt x="393573" y="198692"/>
                  </a:lnTo>
                  <a:lnTo>
                    <a:pt x="432530" y="198692"/>
                  </a:lnTo>
                  <a:lnTo>
                    <a:pt x="432530" y="231839"/>
                  </a:lnTo>
                  <a:lnTo>
                    <a:pt x="494919" y="231839"/>
                  </a:lnTo>
                  <a:lnTo>
                    <a:pt x="494919" y="262985"/>
                  </a:lnTo>
                  <a:lnTo>
                    <a:pt x="559213" y="262985"/>
                  </a:lnTo>
                  <a:lnTo>
                    <a:pt x="559213" y="294227"/>
                  </a:lnTo>
                  <a:lnTo>
                    <a:pt x="568928" y="294227"/>
                  </a:lnTo>
                  <a:lnTo>
                    <a:pt x="568928" y="331184"/>
                  </a:lnTo>
                  <a:lnTo>
                    <a:pt x="590360" y="331184"/>
                  </a:lnTo>
                  <a:lnTo>
                    <a:pt x="590360" y="364331"/>
                  </a:lnTo>
                  <a:lnTo>
                    <a:pt x="627412" y="364331"/>
                  </a:lnTo>
                  <a:lnTo>
                    <a:pt x="627412" y="393573"/>
                  </a:lnTo>
                  <a:lnTo>
                    <a:pt x="637127" y="393573"/>
                  </a:lnTo>
                  <a:lnTo>
                    <a:pt x="637127" y="428625"/>
                  </a:lnTo>
                  <a:lnTo>
                    <a:pt x="699516" y="428625"/>
                  </a:lnTo>
                  <a:lnTo>
                    <a:pt x="699516" y="465677"/>
                  </a:lnTo>
                  <a:lnTo>
                    <a:pt x="709232" y="465677"/>
                  </a:lnTo>
                  <a:lnTo>
                    <a:pt x="709232" y="529971"/>
                  </a:lnTo>
                  <a:lnTo>
                    <a:pt x="728663" y="529971"/>
                  </a:lnTo>
                  <a:lnTo>
                    <a:pt x="728663" y="605885"/>
                  </a:lnTo>
                  <a:lnTo>
                    <a:pt x="744283" y="605885"/>
                  </a:lnTo>
                  <a:lnTo>
                    <a:pt x="744283" y="635127"/>
                  </a:lnTo>
                  <a:lnTo>
                    <a:pt x="761810" y="635127"/>
                  </a:lnTo>
                  <a:lnTo>
                    <a:pt x="761810" y="668274"/>
                  </a:lnTo>
                  <a:lnTo>
                    <a:pt x="830008" y="668274"/>
                  </a:lnTo>
                  <a:lnTo>
                    <a:pt x="830008" y="699421"/>
                  </a:lnTo>
                  <a:lnTo>
                    <a:pt x="847535" y="699421"/>
                  </a:lnTo>
                  <a:lnTo>
                    <a:pt x="847535" y="767620"/>
                  </a:lnTo>
                  <a:lnTo>
                    <a:pt x="874871" y="767620"/>
                  </a:lnTo>
                  <a:lnTo>
                    <a:pt x="874871" y="804672"/>
                  </a:lnTo>
                  <a:lnTo>
                    <a:pt x="894302" y="804672"/>
                  </a:lnTo>
                  <a:lnTo>
                    <a:pt x="894302" y="839724"/>
                  </a:lnTo>
                  <a:lnTo>
                    <a:pt x="960596" y="839724"/>
                  </a:lnTo>
                  <a:lnTo>
                    <a:pt x="960596" y="876776"/>
                  </a:lnTo>
                  <a:lnTo>
                    <a:pt x="974217" y="876776"/>
                  </a:lnTo>
                  <a:lnTo>
                    <a:pt x="974217" y="907923"/>
                  </a:lnTo>
                  <a:lnTo>
                    <a:pt x="1077468" y="907923"/>
                  </a:lnTo>
                  <a:lnTo>
                    <a:pt x="1077468" y="944975"/>
                  </a:lnTo>
                  <a:lnTo>
                    <a:pt x="1092994" y="944975"/>
                  </a:lnTo>
                  <a:lnTo>
                    <a:pt x="1092994" y="980027"/>
                  </a:lnTo>
                  <a:lnTo>
                    <a:pt x="1112520" y="980027"/>
                  </a:lnTo>
                  <a:lnTo>
                    <a:pt x="1112520" y="1009269"/>
                  </a:lnTo>
                  <a:lnTo>
                    <a:pt x="1124236" y="1009269"/>
                  </a:lnTo>
                  <a:lnTo>
                    <a:pt x="1124236" y="1054037"/>
                  </a:lnTo>
                  <a:lnTo>
                    <a:pt x="1151477" y="1054037"/>
                  </a:lnTo>
                  <a:lnTo>
                    <a:pt x="1151477" y="1092994"/>
                  </a:lnTo>
                  <a:lnTo>
                    <a:pt x="1219676" y="1092994"/>
                  </a:lnTo>
                  <a:lnTo>
                    <a:pt x="1219676" y="1174813"/>
                  </a:lnTo>
                  <a:lnTo>
                    <a:pt x="1297591" y="1174813"/>
                  </a:lnTo>
                  <a:lnTo>
                    <a:pt x="1297591" y="1211866"/>
                  </a:lnTo>
                  <a:lnTo>
                    <a:pt x="1671638" y="1211866"/>
                  </a:lnTo>
                  <a:lnTo>
                    <a:pt x="1671638" y="1260538"/>
                  </a:lnTo>
                  <a:lnTo>
                    <a:pt x="1732121" y="1260538"/>
                  </a:lnTo>
                  <a:lnTo>
                    <a:pt x="1732121" y="1295400"/>
                  </a:lnTo>
                  <a:lnTo>
                    <a:pt x="1821656" y="1295400"/>
                  </a:lnTo>
                  <a:lnTo>
                    <a:pt x="1821656" y="1344359"/>
                  </a:lnTo>
                  <a:lnTo>
                    <a:pt x="2096453" y="1344359"/>
                  </a:lnTo>
                  <a:lnTo>
                    <a:pt x="2096453" y="1396937"/>
                  </a:lnTo>
                  <a:lnTo>
                    <a:pt x="2119789" y="1396937"/>
                  </a:lnTo>
                  <a:lnTo>
                    <a:pt x="2119789" y="1445609"/>
                  </a:lnTo>
                  <a:lnTo>
                    <a:pt x="2725674" y="1445609"/>
                  </a:lnTo>
                  <a:lnTo>
                    <a:pt x="2725674" y="1507998"/>
                  </a:lnTo>
                  <a:lnTo>
                    <a:pt x="2939986" y="1507998"/>
                  </a:lnTo>
                  <a:lnTo>
                    <a:pt x="2939986" y="1572292"/>
                  </a:lnTo>
                  <a:lnTo>
                    <a:pt x="3117342" y="1572292"/>
                  </a:lnTo>
                  <a:lnTo>
                    <a:pt x="3117342" y="1634585"/>
                  </a:lnTo>
                  <a:lnTo>
                    <a:pt x="3210878" y="1634585"/>
                  </a:lnTo>
                  <a:lnTo>
                    <a:pt x="3210878" y="1718405"/>
                  </a:lnTo>
                  <a:lnTo>
                    <a:pt x="3875246" y="1718405"/>
                  </a:lnTo>
                </a:path>
              </a:pathLst>
            </a:custGeom>
            <a:noFill/>
            <a:ln w="31750" cap="flat">
              <a:solidFill>
                <a:schemeClr val="tx2"/>
              </a:solidFill>
              <a:prstDash val="solid"/>
              <a:miter/>
            </a:ln>
          </p:spPr>
          <p:txBody>
            <a:bodyPr rtlCol="0" anchor="ctr"/>
            <a:lstStyle/>
            <a:p>
              <a:endParaRPr lang="fr-FR" dirty="0"/>
            </a:p>
          </p:txBody>
        </p:sp>
      </p:grpSp>
      <p:grpSp>
        <p:nvGrpSpPr>
          <p:cNvPr id="81" name="Groupe 80">
            <a:extLst>
              <a:ext uri="{FF2B5EF4-FFF2-40B4-BE49-F238E27FC236}">
                <a16:creationId xmlns="" xmlns:a16="http://schemas.microsoft.com/office/drawing/2014/main" id="{6B7F55D3-77E1-C51D-65E9-2ECA23FAE32D}"/>
              </a:ext>
            </a:extLst>
          </p:cNvPr>
          <p:cNvGrpSpPr/>
          <p:nvPr/>
        </p:nvGrpSpPr>
        <p:grpSpPr>
          <a:xfrm>
            <a:off x="3108918" y="2071966"/>
            <a:ext cx="6644450" cy="2148063"/>
            <a:chOff x="4129087" y="2462212"/>
            <a:chExt cx="3493961" cy="1886521"/>
          </a:xfrm>
        </p:grpSpPr>
        <p:sp>
          <p:nvSpPr>
            <p:cNvPr id="70" name="Forme libre : forme 69">
              <a:extLst>
                <a:ext uri="{FF2B5EF4-FFF2-40B4-BE49-F238E27FC236}">
                  <a16:creationId xmlns="" xmlns:a16="http://schemas.microsoft.com/office/drawing/2014/main" id="{936D8519-9D38-EE4A-E1C5-744CAAD0B312}"/>
                </a:ext>
              </a:extLst>
            </p:cNvPr>
            <p:cNvSpPr/>
            <p:nvPr/>
          </p:nvSpPr>
          <p:spPr>
            <a:xfrm>
              <a:off x="4140803" y="24622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1" name="Forme libre : forme 70">
              <a:extLst>
                <a:ext uri="{FF2B5EF4-FFF2-40B4-BE49-F238E27FC236}">
                  <a16:creationId xmlns="" xmlns:a16="http://schemas.microsoft.com/office/drawing/2014/main" id="{0FDDE67F-B511-4AA5-D76E-14DEF44EA05D}"/>
                </a:ext>
              </a:extLst>
            </p:cNvPr>
            <p:cNvSpPr/>
            <p:nvPr/>
          </p:nvSpPr>
          <p:spPr>
            <a:xfrm>
              <a:off x="4207478" y="251936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2" name="Forme libre : forme 71">
              <a:extLst>
                <a:ext uri="{FF2B5EF4-FFF2-40B4-BE49-F238E27FC236}">
                  <a16:creationId xmlns="" xmlns:a16="http://schemas.microsoft.com/office/drawing/2014/main" id="{74876B00-D0F8-B6C9-8FF7-9590FB947170}"/>
                </a:ext>
              </a:extLst>
            </p:cNvPr>
            <p:cNvSpPr/>
            <p:nvPr/>
          </p:nvSpPr>
          <p:spPr>
            <a:xfrm>
              <a:off x="4331303" y="2690812"/>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3" name="Forme libre : forme 72">
              <a:extLst>
                <a:ext uri="{FF2B5EF4-FFF2-40B4-BE49-F238E27FC236}">
                  <a16:creationId xmlns="" xmlns:a16="http://schemas.microsoft.com/office/drawing/2014/main" id="{E1233EF2-2A81-FDDB-748C-69353816035F}"/>
                </a:ext>
              </a:extLst>
            </p:cNvPr>
            <p:cNvSpPr/>
            <p:nvPr/>
          </p:nvSpPr>
          <p:spPr>
            <a:xfrm>
              <a:off x="4388453" y="2795587"/>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4" name="Forme libre : forme 73">
              <a:extLst>
                <a:ext uri="{FF2B5EF4-FFF2-40B4-BE49-F238E27FC236}">
                  <a16:creationId xmlns="" xmlns:a16="http://schemas.microsoft.com/office/drawing/2014/main" id="{A1E0BB7D-27A7-512E-F67B-E00F9EB825AB}"/>
                </a:ext>
              </a:extLst>
            </p:cNvPr>
            <p:cNvSpPr/>
            <p:nvPr/>
          </p:nvSpPr>
          <p:spPr>
            <a:xfrm>
              <a:off x="4417028" y="2795587"/>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5" name="Forme libre : forme 74">
              <a:extLst>
                <a:ext uri="{FF2B5EF4-FFF2-40B4-BE49-F238E27FC236}">
                  <a16:creationId xmlns="" xmlns:a16="http://schemas.microsoft.com/office/drawing/2014/main" id="{91B83A4E-9A95-4CE2-0237-3C5515696422}"/>
                </a:ext>
              </a:extLst>
            </p:cNvPr>
            <p:cNvSpPr/>
            <p:nvPr/>
          </p:nvSpPr>
          <p:spPr>
            <a:xfrm>
              <a:off x="4531328" y="2795587"/>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6" name="Forme libre : forme 75">
              <a:extLst>
                <a:ext uri="{FF2B5EF4-FFF2-40B4-BE49-F238E27FC236}">
                  <a16:creationId xmlns="" xmlns:a16="http://schemas.microsoft.com/office/drawing/2014/main" id="{E6EE34C5-0626-8EE1-79B5-06AE3FE9D2A0}"/>
                </a:ext>
              </a:extLst>
            </p:cNvPr>
            <p:cNvSpPr/>
            <p:nvPr/>
          </p:nvSpPr>
          <p:spPr>
            <a:xfrm>
              <a:off x="4870323" y="3767708"/>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7" name="Forme libre : forme 76">
              <a:extLst>
                <a:ext uri="{FF2B5EF4-FFF2-40B4-BE49-F238E27FC236}">
                  <a16:creationId xmlns="" xmlns:a16="http://schemas.microsoft.com/office/drawing/2014/main" id="{EB373840-3C7F-6792-27DF-AC1574815E3A}"/>
                </a:ext>
              </a:extLst>
            </p:cNvPr>
            <p:cNvSpPr/>
            <p:nvPr/>
          </p:nvSpPr>
          <p:spPr>
            <a:xfrm>
              <a:off x="5451348" y="3986783"/>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8" name="Forme libre : forme 77">
              <a:extLst>
                <a:ext uri="{FF2B5EF4-FFF2-40B4-BE49-F238E27FC236}">
                  <a16:creationId xmlns="" xmlns:a16="http://schemas.microsoft.com/office/drawing/2014/main" id="{A673DD4E-A277-1124-E13A-6A602B064CB9}"/>
                </a:ext>
              </a:extLst>
            </p:cNvPr>
            <p:cNvSpPr/>
            <p:nvPr/>
          </p:nvSpPr>
          <p:spPr>
            <a:xfrm>
              <a:off x="7613523" y="4253483"/>
              <a:ext cx="9525" cy="95250"/>
            </a:xfrm>
            <a:custGeom>
              <a:avLst/>
              <a:gdLst>
                <a:gd name="connsiteX0" fmla="*/ 0 w 9525"/>
                <a:gd name="connsiteY0" fmla="*/ 95250 h 95250"/>
                <a:gd name="connsiteX1" fmla="*/ 0 w 9525"/>
                <a:gd name="connsiteY1" fmla="*/ 0 h 95250"/>
              </a:gdLst>
              <a:ahLst/>
              <a:cxnLst>
                <a:cxn ang="0">
                  <a:pos x="connsiteX0" y="connsiteY0"/>
                </a:cxn>
                <a:cxn ang="0">
                  <a:pos x="connsiteX1" y="connsiteY1"/>
                </a:cxn>
              </a:cxnLst>
              <a:rect l="l" t="t" r="r" b="b"/>
              <a:pathLst>
                <a:path w="9525" h="95250">
                  <a:moveTo>
                    <a:pt x="0" y="95250"/>
                  </a:moveTo>
                  <a:lnTo>
                    <a:pt x="0" y="0"/>
                  </a:lnTo>
                </a:path>
              </a:pathLst>
            </a:custGeom>
            <a:ln w="12700" cap="flat">
              <a:solidFill>
                <a:schemeClr val="bg2"/>
              </a:solidFill>
              <a:prstDash val="solid"/>
              <a:miter/>
            </a:ln>
          </p:spPr>
          <p:txBody>
            <a:bodyPr rtlCol="0" anchor="ctr"/>
            <a:lstStyle/>
            <a:p>
              <a:endParaRPr lang="fr-FR"/>
            </a:p>
          </p:txBody>
        </p:sp>
        <p:sp>
          <p:nvSpPr>
            <p:cNvPr id="79" name="Forme libre : forme 78">
              <a:extLst>
                <a:ext uri="{FF2B5EF4-FFF2-40B4-BE49-F238E27FC236}">
                  <a16:creationId xmlns="" xmlns:a16="http://schemas.microsoft.com/office/drawing/2014/main" id="{A33CA845-7AA8-01E7-58D3-60D75E83E441}"/>
                </a:ext>
              </a:extLst>
            </p:cNvPr>
            <p:cNvSpPr/>
            <p:nvPr/>
          </p:nvSpPr>
          <p:spPr>
            <a:xfrm>
              <a:off x="4129087" y="2510694"/>
              <a:ext cx="3491388" cy="1790509"/>
            </a:xfrm>
            <a:custGeom>
              <a:avLst/>
              <a:gdLst>
                <a:gd name="connsiteX0" fmla="*/ 0 w 3491388"/>
                <a:gd name="connsiteY0" fmla="*/ 0 h 1790509"/>
                <a:gd name="connsiteX1" fmla="*/ 58484 w 3491388"/>
                <a:gd name="connsiteY1" fmla="*/ 0 h 1790509"/>
                <a:gd name="connsiteX2" fmla="*/ 58484 w 3491388"/>
                <a:gd name="connsiteY2" fmla="*/ 54578 h 1790509"/>
                <a:gd name="connsiteX3" fmla="*/ 103251 w 3491388"/>
                <a:gd name="connsiteY3" fmla="*/ 54578 h 1790509"/>
                <a:gd name="connsiteX4" fmla="*/ 103251 w 3491388"/>
                <a:gd name="connsiteY4" fmla="*/ 112967 h 1790509"/>
                <a:gd name="connsiteX5" fmla="*/ 128588 w 3491388"/>
                <a:gd name="connsiteY5" fmla="*/ 112967 h 1790509"/>
                <a:gd name="connsiteX6" fmla="*/ 128588 w 3491388"/>
                <a:gd name="connsiteY6" fmla="*/ 171450 h 1790509"/>
                <a:gd name="connsiteX7" fmla="*/ 142208 w 3491388"/>
                <a:gd name="connsiteY7" fmla="*/ 171450 h 1790509"/>
                <a:gd name="connsiteX8" fmla="*/ 142208 w 3491388"/>
                <a:gd name="connsiteY8" fmla="*/ 222123 h 1790509"/>
                <a:gd name="connsiteX9" fmla="*/ 208502 w 3491388"/>
                <a:gd name="connsiteY9" fmla="*/ 222123 h 1790509"/>
                <a:gd name="connsiteX10" fmla="*/ 208502 w 3491388"/>
                <a:gd name="connsiteY10" fmla="*/ 338995 h 1790509"/>
                <a:gd name="connsiteX11" fmla="*/ 407194 w 3491388"/>
                <a:gd name="connsiteY11" fmla="*/ 338995 h 1790509"/>
                <a:gd name="connsiteX12" fmla="*/ 430530 w 3491388"/>
                <a:gd name="connsiteY12" fmla="*/ 592264 h 1790509"/>
                <a:gd name="connsiteX13" fmla="*/ 446151 w 3491388"/>
                <a:gd name="connsiteY13" fmla="*/ 592264 h 1790509"/>
                <a:gd name="connsiteX14" fmla="*/ 446151 w 3491388"/>
                <a:gd name="connsiteY14" fmla="*/ 656558 h 1790509"/>
                <a:gd name="connsiteX15" fmla="*/ 485108 w 3491388"/>
                <a:gd name="connsiteY15" fmla="*/ 656558 h 1790509"/>
                <a:gd name="connsiteX16" fmla="*/ 485108 w 3491388"/>
                <a:gd name="connsiteY16" fmla="*/ 726758 h 1790509"/>
                <a:gd name="connsiteX17" fmla="*/ 510445 w 3491388"/>
                <a:gd name="connsiteY17" fmla="*/ 726758 h 1790509"/>
                <a:gd name="connsiteX18" fmla="*/ 510445 w 3491388"/>
                <a:gd name="connsiteY18" fmla="*/ 791051 h 1790509"/>
                <a:gd name="connsiteX19" fmla="*/ 543592 w 3491388"/>
                <a:gd name="connsiteY19" fmla="*/ 791051 h 1790509"/>
                <a:gd name="connsiteX20" fmla="*/ 543592 w 3491388"/>
                <a:gd name="connsiteY20" fmla="*/ 849439 h 1790509"/>
                <a:gd name="connsiteX21" fmla="*/ 568928 w 3491388"/>
                <a:gd name="connsiteY21" fmla="*/ 849439 h 1790509"/>
                <a:gd name="connsiteX22" fmla="*/ 568928 w 3491388"/>
                <a:gd name="connsiteY22" fmla="*/ 917639 h 1790509"/>
                <a:gd name="connsiteX23" fmla="*/ 584454 w 3491388"/>
                <a:gd name="connsiteY23" fmla="*/ 917639 h 1790509"/>
                <a:gd name="connsiteX24" fmla="*/ 584454 w 3491388"/>
                <a:gd name="connsiteY24" fmla="*/ 985837 h 1790509"/>
                <a:gd name="connsiteX25" fmla="*/ 609790 w 3491388"/>
                <a:gd name="connsiteY25" fmla="*/ 985837 h 1790509"/>
                <a:gd name="connsiteX26" fmla="*/ 609790 w 3491388"/>
                <a:gd name="connsiteY26" fmla="*/ 1044321 h 1790509"/>
                <a:gd name="connsiteX27" fmla="*/ 709136 w 3491388"/>
                <a:gd name="connsiteY27" fmla="*/ 1044321 h 1790509"/>
                <a:gd name="connsiteX28" fmla="*/ 709136 w 3491388"/>
                <a:gd name="connsiteY28" fmla="*/ 1241108 h 1790509"/>
                <a:gd name="connsiteX29" fmla="*/ 742283 w 3491388"/>
                <a:gd name="connsiteY29" fmla="*/ 1241108 h 1790509"/>
                <a:gd name="connsiteX30" fmla="*/ 742283 w 3491388"/>
                <a:gd name="connsiteY30" fmla="*/ 1303401 h 1790509"/>
                <a:gd name="connsiteX31" fmla="*/ 820198 w 3491388"/>
                <a:gd name="connsiteY31" fmla="*/ 1303401 h 1790509"/>
                <a:gd name="connsiteX32" fmla="*/ 820198 w 3491388"/>
                <a:gd name="connsiteY32" fmla="*/ 1379411 h 1790509"/>
                <a:gd name="connsiteX33" fmla="*/ 900113 w 3491388"/>
                <a:gd name="connsiteY33" fmla="*/ 1379411 h 1790509"/>
                <a:gd name="connsiteX34" fmla="*/ 900113 w 3491388"/>
                <a:gd name="connsiteY34" fmla="*/ 1451515 h 1790509"/>
                <a:gd name="connsiteX35" fmla="*/ 1011174 w 3491388"/>
                <a:gd name="connsiteY35" fmla="*/ 1451515 h 1790509"/>
                <a:gd name="connsiteX36" fmla="*/ 1011174 w 3491388"/>
                <a:gd name="connsiteY36" fmla="*/ 1517713 h 1790509"/>
                <a:gd name="connsiteX37" fmla="*/ 1433989 w 3491388"/>
                <a:gd name="connsiteY37" fmla="*/ 1517713 h 1790509"/>
                <a:gd name="connsiteX38" fmla="*/ 1433989 w 3491388"/>
                <a:gd name="connsiteY38" fmla="*/ 1613154 h 1790509"/>
                <a:gd name="connsiteX39" fmla="*/ 2400300 w 3491388"/>
                <a:gd name="connsiteY39" fmla="*/ 1613154 h 1790509"/>
                <a:gd name="connsiteX40" fmla="*/ 2400300 w 3491388"/>
                <a:gd name="connsiteY40" fmla="*/ 1702784 h 1790509"/>
                <a:gd name="connsiteX41" fmla="*/ 2425637 w 3491388"/>
                <a:gd name="connsiteY41" fmla="*/ 1702784 h 1790509"/>
                <a:gd name="connsiteX42" fmla="*/ 2425637 w 3491388"/>
                <a:gd name="connsiteY42" fmla="*/ 1790510 h 1790509"/>
                <a:gd name="connsiteX43" fmla="*/ 3491389 w 3491388"/>
                <a:gd name="connsiteY43" fmla="*/ 1790510 h 179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91388" h="1790509">
                  <a:moveTo>
                    <a:pt x="0" y="0"/>
                  </a:moveTo>
                  <a:lnTo>
                    <a:pt x="58484" y="0"/>
                  </a:lnTo>
                  <a:lnTo>
                    <a:pt x="58484" y="54578"/>
                  </a:lnTo>
                  <a:lnTo>
                    <a:pt x="103251" y="54578"/>
                  </a:lnTo>
                  <a:lnTo>
                    <a:pt x="103251" y="112967"/>
                  </a:lnTo>
                  <a:lnTo>
                    <a:pt x="128588" y="112967"/>
                  </a:lnTo>
                  <a:lnTo>
                    <a:pt x="128588" y="171450"/>
                  </a:lnTo>
                  <a:lnTo>
                    <a:pt x="142208" y="171450"/>
                  </a:lnTo>
                  <a:lnTo>
                    <a:pt x="142208" y="222123"/>
                  </a:lnTo>
                  <a:lnTo>
                    <a:pt x="208502" y="222123"/>
                  </a:lnTo>
                  <a:lnTo>
                    <a:pt x="208502" y="338995"/>
                  </a:lnTo>
                  <a:lnTo>
                    <a:pt x="407194" y="338995"/>
                  </a:lnTo>
                  <a:lnTo>
                    <a:pt x="430530" y="592264"/>
                  </a:lnTo>
                  <a:lnTo>
                    <a:pt x="446151" y="592264"/>
                  </a:lnTo>
                  <a:lnTo>
                    <a:pt x="446151" y="656558"/>
                  </a:lnTo>
                  <a:lnTo>
                    <a:pt x="485108" y="656558"/>
                  </a:lnTo>
                  <a:lnTo>
                    <a:pt x="485108" y="726758"/>
                  </a:lnTo>
                  <a:lnTo>
                    <a:pt x="510445" y="726758"/>
                  </a:lnTo>
                  <a:lnTo>
                    <a:pt x="510445" y="791051"/>
                  </a:lnTo>
                  <a:lnTo>
                    <a:pt x="543592" y="791051"/>
                  </a:lnTo>
                  <a:lnTo>
                    <a:pt x="543592" y="849439"/>
                  </a:lnTo>
                  <a:lnTo>
                    <a:pt x="568928" y="849439"/>
                  </a:lnTo>
                  <a:lnTo>
                    <a:pt x="568928" y="917639"/>
                  </a:lnTo>
                  <a:lnTo>
                    <a:pt x="584454" y="917639"/>
                  </a:lnTo>
                  <a:lnTo>
                    <a:pt x="584454" y="985837"/>
                  </a:lnTo>
                  <a:lnTo>
                    <a:pt x="609790" y="985837"/>
                  </a:lnTo>
                  <a:lnTo>
                    <a:pt x="609790" y="1044321"/>
                  </a:lnTo>
                  <a:lnTo>
                    <a:pt x="709136" y="1044321"/>
                  </a:lnTo>
                  <a:lnTo>
                    <a:pt x="709136" y="1241108"/>
                  </a:lnTo>
                  <a:lnTo>
                    <a:pt x="742283" y="1241108"/>
                  </a:lnTo>
                  <a:lnTo>
                    <a:pt x="742283" y="1303401"/>
                  </a:lnTo>
                  <a:lnTo>
                    <a:pt x="820198" y="1303401"/>
                  </a:lnTo>
                  <a:lnTo>
                    <a:pt x="820198" y="1379411"/>
                  </a:lnTo>
                  <a:lnTo>
                    <a:pt x="900113" y="1379411"/>
                  </a:lnTo>
                  <a:lnTo>
                    <a:pt x="900113" y="1451515"/>
                  </a:lnTo>
                  <a:lnTo>
                    <a:pt x="1011174" y="1451515"/>
                  </a:lnTo>
                  <a:lnTo>
                    <a:pt x="1011174" y="1517713"/>
                  </a:lnTo>
                  <a:lnTo>
                    <a:pt x="1433989" y="1517713"/>
                  </a:lnTo>
                  <a:lnTo>
                    <a:pt x="1433989" y="1613154"/>
                  </a:lnTo>
                  <a:lnTo>
                    <a:pt x="2400300" y="1613154"/>
                  </a:lnTo>
                  <a:lnTo>
                    <a:pt x="2400300" y="1702784"/>
                  </a:lnTo>
                  <a:lnTo>
                    <a:pt x="2425637" y="1702784"/>
                  </a:lnTo>
                  <a:lnTo>
                    <a:pt x="2425637" y="1790510"/>
                  </a:lnTo>
                  <a:lnTo>
                    <a:pt x="3491389" y="1790510"/>
                  </a:lnTo>
                </a:path>
              </a:pathLst>
            </a:custGeom>
            <a:noFill/>
            <a:ln w="31750" cap="flat">
              <a:solidFill>
                <a:schemeClr val="bg2"/>
              </a:solidFill>
              <a:prstDash val="solid"/>
              <a:miter/>
            </a:ln>
          </p:spPr>
          <p:txBody>
            <a:bodyPr rtlCol="0" anchor="ctr"/>
            <a:lstStyle/>
            <a:p>
              <a:endParaRPr lang="fr-FR"/>
            </a:p>
          </p:txBody>
        </p:sp>
      </p:grpSp>
      <p:sp>
        <p:nvSpPr>
          <p:cNvPr id="83" name="ZoneTexte 82">
            <a:extLst>
              <a:ext uri="{FF2B5EF4-FFF2-40B4-BE49-F238E27FC236}">
                <a16:creationId xmlns="" xmlns:a16="http://schemas.microsoft.com/office/drawing/2014/main" id="{68E35581-7690-0D7B-E1B1-B9DB720EC950}"/>
              </a:ext>
            </a:extLst>
          </p:cNvPr>
          <p:cNvSpPr txBox="1"/>
          <p:nvPr/>
        </p:nvSpPr>
        <p:spPr>
          <a:xfrm>
            <a:off x="2594312" y="1295919"/>
            <a:ext cx="2163518"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latin typeface="+mj-lt"/>
                <a:cs typeface="Arial Narrow" panose="020B0604020202020204" pitchFamily="34" charset="0"/>
              </a:rPr>
              <a:t>PFS(%)</a:t>
            </a:r>
          </a:p>
        </p:txBody>
      </p:sp>
    </p:spTree>
    <p:extLst>
      <p:ext uri="{BB962C8B-B14F-4D97-AF65-F5344CB8AC3E}">
        <p14:creationId xmlns:p14="http://schemas.microsoft.com/office/powerpoint/2010/main" val="4254977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Activité antitumorale</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cxnSp>
        <p:nvCxnSpPr>
          <p:cNvPr id="5" name="Connecteur droit 4">
            <a:extLst>
              <a:ext uri="{FF2B5EF4-FFF2-40B4-BE49-F238E27FC236}">
                <a16:creationId xmlns="" xmlns:a16="http://schemas.microsoft.com/office/drawing/2014/main" id="{696D3373-17CB-A867-35D9-89A6E425BF3E}"/>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4" name="Tableau 3">
            <a:extLst>
              <a:ext uri="{FF2B5EF4-FFF2-40B4-BE49-F238E27FC236}">
                <a16:creationId xmlns="" xmlns:a16="http://schemas.microsoft.com/office/drawing/2014/main" id="{7CB98250-2885-5631-0E2A-1971E8FD3959}"/>
              </a:ext>
            </a:extLst>
          </p:cNvPr>
          <p:cNvGraphicFramePr>
            <a:graphicFrameLocks noGrp="1"/>
          </p:cNvGraphicFramePr>
          <p:nvPr/>
        </p:nvGraphicFramePr>
        <p:xfrm>
          <a:off x="1972385" y="1347236"/>
          <a:ext cx="9180001" cy="4552788"/>
        </p:xfrm>
        <a:graphic>
          <a:graphicData uri="http://schemas.openxmlformats.org/drawingml/2006/table">
            <a:tbl>
              <a:tblPr firstRow="1" bandRow="1"/>
              <a:tblGrid>
                <a:gridCol w="3920625">
                  <a:extLst>
                    <a:ext uri="{9D8B030D-6E8A-4147-A177-3AD203B41FA5}">
                      <a16:colId xmlns="" xmlns:a16="http://schemas.microsoft.com/office/drawing/2014/main" val="20000"/>
                    </a:ext>
                  </a:extLst>
                </a:gridCol>
                <a:gridCol w="2629688">
                  <a:extLst>
                    <a:ext uri="{9D8B030D-6E8A-4147-A177-3AD203B41FA5}">
                      <a16:colId xmlns="" xmlns:a16="http://schemas.microsoft.com/office/drawing/2014/main" val="20002"/>
                    </a:ext>
                  </a:extLst>
                </a:gridCol>
                <a:gridCol w="2629688">
                  <a:extLst>
                    <a:ext uri="{9D8B030D-6E8A-4147-A177-3AD203B41FA5}">
                      <a16:colId xmlns="" xmlns:a16="http://schemas.microsoft.com/office/drawing/2014/main" val="978137610"/>
                    </a:ext>
                  </a:extLst>
                </a:gridCol>
              </a:tblGrid>
              <a:tr h="396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0000"/>
                        </a:lnSpc>
                      </a:pPr>
                      <a:endParaRPr lang="fr-FR" sz="1600" b="0" dirty="0">
                        <a:solidFill>
                          <a:schemeClr val="bg1"/>
                        </a:solidFill>
                        <a:latin typeface="+mn-lt"/>
                        <a:cs typeface="Arial" panose="020B0604020202020204" pitchFamily="34" charset="0"/>
                      </a:endParaRPr>
                    </a:p>
                  </a:txBody>
                  <a:tcPr marL="121920" marR="12192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0000"/>
                        </a:lnSpc>
                      </a:pPr>
                      <a:r>
                        <a:rPr lang="fr-FR" sz="1600" b="1" dirty="0">
                          <a:solidFill>
                            <a:schemeClr val="bg1"/>
                          </a:solidFill>
                          <a:latin typeface="+mn-lt"/>
                          <a:cs typeface="Arial" panose="020B0604020202020204" pitchFamily="34" charset="0"/>
                        </a:rPr>
                        <a:t>Afatinib</a:t>
                      </a:r>
                    </a:p>
                  </a:txBody>
                  <a:tcPr marL="121920" marR="12192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10000"/>
                        </a:lnSpc>
                      </a:pPr>
                      <a:r>
                        <a:rPr lang="fr-FR" sz="1600" b="1" dirty="0">
                          <a:solidFill>
                            <a:schemeClr val="bg1"/>
                          </a:solidFill>
                          <a:latin typeface="+mn-lt"/>
                          <a:cs typeface="Arial" panose="020B0604020202020204" pitchFamily="34" charset="0"/>
                        </a:rPr>
                        <a:t>Doublet de platine</a:t>
                      </a:r>
                    </a:p>
                  </a:txBody>
                  <a:tcPr marL="121920" marR="12192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600" b="0" kern="1200" dirty="0">
                          <a:solidFill>
                            <a:schemeClr val="tx1"/>
                          </a:solidFill>
                          <a:latin typeface="+mn-lt"/>
                          <a:ea typeface="+mn-ea"/>
                          <a:cs typeface="+mn-cs"/>
                        </a:rPr>
                        <a:t>Durée de </a:t>
                      </a:r>
                      <a:r>
                        <a:rPr lang="en-US" sz="1600" b="0" kern="1200" dirty="0" err="1">
                          <a:solidFill>
                            <a:schemeClr val="tx1"/>
                          </a:solidFill>
                          <a:latin typeface="+mn-lt"/>
                          <a:ea typeface="+mn-ea"/>
                          <a:cs typeface="+mn-cs"/>
                        </a:rPr>
                        <a:t>Traitement</a:t>
                      </a:r>
                      <a:r>
                        <a:rPr lang="en-US" sz="1600" b="0" kern="1200" dirty="0">
                          <a:solidFill>
                            <a:schemeClr val="tx1"/>
                          </a:solidFill>
                          <a:latin typeface="+mn-lt"/>
                          <a:ea typeface="+mn-ea"/>
                          <a:cs typeface="+mn-cs"/>
                        </a:rPr>
                        <a:t>, n (range)</a:t>
                      </a:r>
                    </a:p>
                  </a:txBody>
                  <a:tcPr marL="36000" marR="3600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600" dirty="0">
                          <a:solidFill>
                            <a:schemeClr val="tx1"/>
                          </a:solidFill>
                          <a:latin typeface="+mn-lt"/>
                        </a:rPr>
                        <a:t>10,0 (0-52)</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600" dirty="0">
                          <a:solidFill>
                            <a:schemeClr val="tx1"/>
                          </a:solidFill>
                          <a:latin typeface="+mn-lt"/>
                        </a:rPr>
                        <a:t>7,0 (1-35)</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10000"/>
                        </a:lnSpc>
                        <a:spcBef>
                          <a:spcPts val="0"/>
                        </a:spcBef>
                        <a:spcAft>
                          <a:spcPts val="0"/>
                        </a:spcAft>
                      </a:pPr>
                      <a:r>
                        <a:rPr lang="en-US" sz="1600" b="1" kern="1200" dirty="0" err="1">
                          <a:solidFill>
                            <a:schemeClr val="tx1"/>
                          </a:solidFill>
                          <a:latin typeface="+mn-lt"/>
                          <a:ea typeface="+mn-ea"/>
                          <a:cs typeface="+mn-cs"/>
                        </a:rPr>
                        <a:t>Réponse</a:t>
                      </a:r>
                      <a:endParaRPr lang="en-US" sz="1600" b="1" kern="1200" dirty="0">
                        <a:solidFill>
                          <a:schemeClr val="tx1"/>
                        </a:solidFill>
                        <a:latin typeface="+mn-lt"/>
                        <a:ea typeface="+mn-ea"/>
                        <a:cs typeface="+mn-cs"/>
                      </a:endParaRPr>
                    </a:p>
                    <a:p>
                      <a:pPr marL="92075" indent="-4763" algn="l">
                        <a:lnSpc>
                          <a:spcPct val="110000"/>
                        </a:lnSpc>
                        <a:spcBef>
                          <a:spcPts val="0"/>
                        </a:spcBef>
                        <a:spcAft>
                          <a:spcPts val="0"/>
                        </a:spcAft>
                      </a:pPr>
                      <a:r>
                        <a:rPr lang="en-US" sz="1600" b="0" kern="1200" dirty="0">
                          <a:solidFill>
                            <a:schemeClr val="tx1"/>
                          </a:solidFill>
                          <a:latin typeface="+mn-lt"/>
                          <a:ea typeface="+mn-ea"/>
                          <a:cs typeface="+mn-cs"/>
                        </a:rPr>
                        <a:t>CR</a:t>
                      </a:r>
                    </a:p>
                    <a:p>
                      <a:pPr marL="92075" indent="-4763" algn="l">
                        <a:lnSpc>
                          <a:spcPct val="110000"/>
                        </a:lnSpc>
                        <a:spcBef>
                          <a:spcPts val="0"/>
                        </a:spcBef>
                        <a:spcAft>
                          <a:spcPts val="0"/>
                        </a:spcAft>
                      </a:pPr>
                      <a:r>
                        <a:rPr lang="en-US" sz="1600" b="0" kern="1200" dirty="0">
                          <a:solidFill>
                            <a:schemeClr val="tx1"/>
                          </a:solidFill>
                          <a:latin typeface="+mn-lt"/>
                          <a:ea typeface="+mn-ea"/>
                          <a:cs typeface="+mn-cs"/>
                        </a:rPr>
                        <a:t>PR</a:t>
                      </a:r>
                    </a:p>
                    <a:p>
                      <a:pPr marL="92075" indent="-4763" algn="l">
                        <a:lnSpc>
                          <a:spcPct val="110000"/>
                        </a:lnSpc>
                        <a:spcBef>
                          <a:spcPts val="0"/>
                        </a:spcBef>
                        <a:spcAft>
                          <a:spcPts val="0"/>
                        </a:spcAft>
                      </a:pPr>
                      <a:r>
                        <a:rPr lang="en-US" sz="1600" b="0" kern="1200" dirty="0">
                          <a:solidFill>
                            <a:schemeClr val="tx1"/>
                          </a:solidFill>
                          <a:latin typeface="+mn-lt"/>
                          <a:ea typeface="+mn-ea"/>
                          <a:cs typeface="+mn-cs"/>
                        </a:rPr>
                        <a:t>SD</a:t>
                      </a:r>
                    </a:p>
                    <a:p>
                      <a:pPr marL="92075" indent="-4763" algn="l">
                        <a:lnSpc>
                          <a:spcPct val="110000"/>
                        </a:lnSpc>
                        <a:spcBef>
                          <a:spcPts val="0"/>
                        </a:spcBef>
                        <a:spcAft>
                          <a:spcPts val="0"/>
                        </a:spcAft>
                      </a:pPr>
                      <a:r>
                        <a:rPr lang="en-US" sz="1600" b="0" kern="1200" dirty="0">
                          <a:solidFill>
                            <a:schemeClr val="tx1"/>
                          </a:solidFill>
                          <a:latin typeface="+mn-lt"/>
                          <a:ea typeface="+mn-ea"/>
                          <a:cs typeface="+mn-cs"/>
                        </a:rPr>
                        <a:t>PD</a:t>
                      </a:r>
                    </a:p>
                    <a:p>
                      <a:pPr marL="92075" indent="-4763" algn="l">
                        <a:lnSpc>
                          <a:spcPct val="110000"/>
                        </a:lnSpc>
                        <a:spcBef>
                          <a:spcPts val="0"/>
                        </a:spcBef>
                        <a:spcAft>
                          <a:spcPts val="0"/>
                        </a:spcAft>
                      </a:pPr>
                      <a:r>
                        <a:rPr lang="en-US" sz="1600" b="0" kern="1200" dirty="0">
                          <a:solidFill>
                            <a:schemeClr val="tx1"/>
                          </a:solidFill>
                          <a:latin typeface="+mn-lt"/>
                          <a:ea typeface="+mn-ea"/>
                          <a:cs typeface="+mn-cs"/>
                        </a:rPr>
                        <a:t>NE</a:t>
                      </a:r>
                    </a:p>
                  </a:txBody>
                  <a:tcPr marL="36000" marR="3600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2 (2,9%)</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41 (58,5%)</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15 (21,4%)</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6 (11,4%)</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6 (11,4%)</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0(0,0%)</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16 (47,1%)</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12 (35,3%)</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4 (11,8%)</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2 (5,9%)</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600" b="1" kern="1200" dirty="0">
                          <a:solidFill>
                            <a:schemeClr val="tx1"/>
                          </a:solidFill>
                          <a:latin typeface="+mn-lt"/>
                          <a:ea typeface="+mn-ea"/>
                          <a:cs typeface="+mn-cs"/>
                        </a:rPr>
                        <a:t>ORR, n (%)</a:t>
                      </a:r>
                    </a:p>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600" b="0" kern="1200" dirty="0">
                          <a:solidFill>
                            <a:schemeClr val="tx1"/>
                          </a:solidFill>
                          <a:latin typeface="+mn-lt"/>
                          <a:ea typeface="+mn-ea"/>
                          <a:cs typeface="+mn-cs"/>
                        </a:rPr>
                        <a:t>95% CI</a:t>
                      </a:r>
                    </a:p>
                  </a:txBody>
                  <a:tcPr marL="36000" marR="3600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43 (61,4%)</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(49,0-72,8)</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16 (47,1%)</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(29,8-64,9)</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96000">
                <a:tc>
                  <a:txBody>
                    <a:body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600" b="0" i="1" kern="1200" dirty="0">
                          <a:solidFill>
                            <a:schemeClr val="tx1"/>
                          </a:solidFill>
                          <a:latin typeface="+mn-lt"/>
                          <a:ea typeface="+mn-ea"/>
                          <a:cs typeface="+mn-cs"/>
                        </a:rPr>
                        <a:t>P</a:t>
                      </a:r>
                      <a:r>
                        <a:rPr lang="en-US" sz="1600" b="0" i="0" kern="1200" dirty="0">
                          <a:solidFill>
                            <a:schemeClr val="tx1"/>
                          </a:solidFill>
                          <a:latin typeface="+mn-lt"/>
                          <a:ea typeface="+mn-ea"/>
                          <a:cs typeface="+mn-cs"/>
                        </a:rPr>
                        <a:t>-value</a:t>
                      </a:r>
                      <a:endParaRPr lang="en-US" sz="1600" b="0" i="1" kern="1200" dirty="0">
                        <a:solidFill>
                          <a:schemeClr val="tx1"/>
                        </a:solidFill>
                        <a:latin typeface="+mn-lt"/>
                        <a:ea typeface="+mn-ea"/>
                        <a:cs typeface="+mn-cs"/>
                      </a:endParaRPr>
                    </a:p>
                  </a:txBody>
                  <a:tcPr marL="36000" marR="3600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0,2069</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txBody>
                  <a:tcPr marL="36000" marR="36000" marT="60960" marB="6096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864007667"/>
                  </a:ext>
                </a:extLst>
              </a:tr>
              <a:tr h="396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10000"/>
                        </a:lnSpc>
                        <a:spcBef>
                          <a:spcPts val="0"/>
                        </a:spcBef>
                        <a:spcAft>
                          <a:spcPts val="0"/>
                        </a:spcAft>
                      </a:pPr>
                      <a:r>
                        <a:rPr lang="en-US" sz="1600" b="1" kern="1200" dirty="0">
                          <a:solidFill>
                            <a:schemeClr val="tx1"/>
                          </a:solidFill>
                          <a:latin typeface="+mn-lt"/>
                          <a:ea typeface="+mn-ea"/>
                          <a:cs typeface="+mn-cs"/>
                        </a:rPr>
                        <a:t>DCR, n (%)</a:t>
                      </a:r>
                    </a:p>
                  </a:txBody>
                  <a:tcPr marL="36000" marR="36000" marT="108000" marB="108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58 (82,9%)</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panose="020F0302020204030204"/>
                          <a:ea typeface="+mn-ea"/>
                          <a:cs typeface="+mn-cs"/>
                        </a:rPr>
                        <a:t>28 (82,4%)</a:t>
                      </a:r>
                    </a:p>
                  </a:txBody>
                  <a:tcPr marL="36000" marR="36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835037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da-DK" dirty="0" err="1"/>
              <a:t>Tolérance</a:t>
            </a:r>
            <a:endParaRPr lang="da-DK"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26898" y="154110"/>
            <a:ext cx="11135858" cy="368406"/>
          </a:xfrm>
        </p:spPr>
        <p:txBody>
          <a:bodyPr/>
          <a:lstStyle/>
          <a:p>
            <a:r>
              <a:rPr lang="en-US" dirty="0"/>
              <a:t>Etude 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cxnSp>
        <p:nvCxnSpPr>
          <p:cNvPr id="5" name="Connecteur droit 4">
            <a:extLst>
              <a:ext uri="{FF2B5EF4-FFF2-40B4-BE49-F238E27FC236}">
                <a16:creationId xmlns="" xmlns:a16="http://schemas.microsoft.com/office/drawing/2014/main" id="{696D3373-17CB-A867-35D9-89A6E425BF3E}"/>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4" name="Tableau 3">
            <a:extLst>
              <a:ext uri="{FF2B5EF4-FFF2-40B4-BE49-F238E27FC236}">
                <a16:creationId xmlns="" xmlns:a16="http://schemas.microsoft.com/office/drawing/2014/main" id="{7CB98250-2885-5631-0E2A-1971E8FD3959}"/>
              </a:ext>
            </a:extLst>
          </p:cNvPr>
          <p:cNvGraphicFramePr>
            <a:graphicFrameLocks noGrp="1"/>
          </p:cNvGraphicFramePr>
          <p:nvPr>
            <p:extLst>
              <p:ext uri="{D42A27DB-BD31-4B8C-83A1-F6EECF244321}">
                <p14:modId xmlns:p14="http://schemas.microsoft.com/office/powerpoint/2010/main" val="4245731062"/>
              </p:ext>
            </p:extLst>
          </p:nvPr>
        </p:nvGraphicFramePr>
        <p:xfrm>
          <a:off x="2658957" y="1124537"/>
          <a:ext cx="7627228" cy="4618091"/>
        </p:xfrm>
        <a:graphic>
          <a:graphicData uri="http://schemas.openxmlformats.org/drawingml/2006/table">
            <a:tbl>
              <a:tblPr firstRow="1" bandRow="1"/>
              <a:tblGrid>
                <a:gridCol w="2052000">
                  <a:extLst>
                    <a:ext uri="{9D8B030D-6E8A-4147-A177-3AD203B41FA5}">
                      <a16:colId xmlns="" xmlns:a16="http://schemas.microsoft.com/office/drawing/2014/main" val="20000"/>
                    </a:ext>
                  </a:extLst>
                </a:gridCol>
                <a:gridCol w="1393807">
                  <a:extLst>
                    <a:ext uri="{9D8B030D-6E8A-4147-A177-3AD203B41FA5}">
                      <a16:colId xmlns="" xmlns:a16="http://schemas.microsoft.com/office/drawing/2014/main" val="20002"/>
                    </a:ext>
                  </a:extLst>
                </a:gridCol>
                <a:gridCol w="1393807">
                  <a:extLst>
                    <a:ext uri="{9D8B030D-6E8A-4147-A177-3AD203B41FA5}">
                      <a16:colId xmlns="" xmlns:a16="http://schemas.microsoft.com/office/drawing/2014/main" val="1566122400"/>
                    </a:ext>
                  </a:extLst>
                </a:gridCol>
                <a:gridCol w="1393807">
                  <a:extLst>
                    <a:ext uri="{9D8B030D-6E8A-4147-A177-3AD203B41FA5}">
                      <a16:colId xmlns="" xmlns:a16="http://schemas.microsoft.com/office/drawing/2014/main" val="978137610"/>
                    </a:ext>
                  </a:extLst>
                </a:gridCol>
                <a:gridCol w="1393807">
                  <a:extLst>
                    <a:ext uri="{9D8B030D-6E8A-4147-A177-3AD203B41FA5}">
                      <a16:colId xmlns="" xmlns:a16="http://schemas.microsoft.com/office/drawing/2014/main" val="2912059479"/>
                    </a:ext>
                  </a:extLst>
                </a:gridCol>
              </a:tblGrid>
              <a:tr h="38492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0000"/>
                        </a:lnSpc>
                      </a:pPr>
                      <a:r>
                        <a:rPr lang="fr-FR" sz="1200" b="1" dirty="0">
                          <a:solidFill>
                            <a:schemeClr val="tx1">
                              <a:lumMod val="50000"/>
                              <a:lumOff val="50000"/>
                            </a:schemeClr>
                          </a:solidFill>
                          <a:latin typeface="+mn-lt"/>
                          <a:cs typeface="Arial" panose="020B0604020202020204" pitchFamily="34" charset="0"/>
                        </a:rPr>
                        <a:t>Effets secondaires</a:t>
                      </a:r>
                    </a:p>
                  </a:txBody>
                  <a:tcPr marL="121920" marR="12192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10000"/>
                        </a:lnSpc>
                      </a:pPr>
                      <a:r>
                        <a:rPr lang="fr-FR" sz="1200" b="1" dirty="0">
                          <a:solidFill>
                            <a:schemeClr val="bg1"/>
                          </a:solidFill>
                          <a:latin typeface="+mn-lt"/>
                          <a:cs typeface="Arial" panose="020B0604020202020204" pitchFamily="34" charset="0"/>
                        </a:rPr>
                        <a:t>Afatinib</a:t>
                      </a:r>
                    </a:p>
                  </a:txBody>
                  <a:tcPr marL="121920" marR="12192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fr-FR"/>
                    </a:p>
                  </a:txBody>
                  <a:tcPr/>
                </a:tc>
                <a:tc gridSpan="2">
                  <a:txBody>
                    <a:bodyPr/>
                    <a:lstStyle/>
                    <a:p>
                      <a:pPr algn="ctr">
                        <a:lnSpc>
                          <a:spcPct val="110000"/>
                        </a:lnSpc>
                      </a:pPr>
                      <a:r>
                        <a:rPr lang="fr-FR" sz="1200" b="1" dirty="0">
                          <a:solidFill>
                            <a:schemeClr val="bg1"/>
                          </a:solidFill>
                          <a:latin typeface="+mn-lt"/>
                          <a:cs typeface="Arial" panose="020B0604020202020204" pitchFamily="34" charset="0"/>
                        </a:rPr>
                        <a:t>Doublet de platine </a:t>
                      </a:r>
                    </a:p>
                  </a:txBody>
                  <a:tcPr marL="121920" marR="12192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fr-FR"/>
                    </a:p>
                  </a:txBody>
                  <a:tcPr/>
                </a:tc>
                <a:extLst>
                  <a:ext uri="{0D108BD9-81ED-4DB2-BD59-A6C34878D82A}">
                    <a16:rowId xmlns="" xmlns:a16="http://schemas.microsoft.com/office/drawing/2014/main" val="10000"/>
                  </a:ext>
                </a:extLst>
              </a:tr>
              <a:tr h="252000">
                <a:tc vMerge="1">
                  <a:txBody>
                    <a:bodyPr/>
                    <a:lstStyle/>
                    <a:p>
                      <a:pPr algn="l">
                        <a:lnSpc>
                          <a:spcPct val="110000"/>
                        </a:lnSpc>
                      </a:pPr>
                      <a:endParaRPr lang="fr-FR" sz="1200" b="1" dirty="0">
                        <a:solidFill>
                          <a:schemeClr val="tx1">
                            <a:lumMod val="50000"/>
                            <a:lumOff val="50000"/>
                          </a:schemeClr>
                        </a:solidFill>
                        <a:latin typeface="+mn-lt"/>
                        <a:cs typeface="Arial" panose="020B0604020202020204" pitchFamily="34" charset="0"/>
                      </a:endParaRPr>
                    </a:p>
                  </a:txBody>
                  <a:tcPr marL="121920" marR="12192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0000"/>
                        </a:lnSpc>
                      </a:pPr>
                      <a:r>
                        <a:rPr lang="fr-FR" sz="1200" b="1" dirty="0">
                          <a:solidFill>
                            <a:schemeClr val="tx1"/>
                          </a:solidFill>
                          <a:latin typeface="+mn-lt"/>
                          <a:cs typeface="Arial" panose="020B0604020202020204" pitchFamily="34" charset="0"/>
                        </a:rPr>
                        <a:t>All (%)</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pPr>
                      <a:r>
                        <a:rPr lang="fr-FR" sz="1200" b="1" dirty="0">
                          <a:solidFill>
                            <a:schemeClr val="tx1"/>
                          </a:solidFill>
                          <a:latin typeface="+mn-lt"/>
                          <a:cs typeface="Arial" panose="020B0604020202020204" pitchFamily="34" charset="0"/>
                        </a:rPr>
                        <a:t>Gr</a:t>
                      </a:r>
                      <a:r>
                        <a:rPr lang="fr-FR" sz="1200" b="1" u="sng" dirty="0">
                          <a:solidFill>
                            <a:schemeClr val="tx1"/>
                          </a:solidFill>
                          <a:latin typeface="+mn-lt"/>
                          <a:cs typeface="Arial" panose="020B0604020202020204" pitchFamily="34" charset="0"/>
                        </a:rPr>
                        <a:t>&gt;</a:t>
                      </a:r>
                      <a:r>
                        <a:rPr lang="fr-FR" sz="1200" b="1" u="none" dirty="0">
                          <a:solidFill>
                            <a:schemeClr val="tx1"/>
                          </a:solidFill>
                          <a:latin typeface="+mn-lt"/>
                          <a:cs typeface="Arial" panose="020B0604020202020204" pitchFamily="34" charset="0"/>
                        </a:rPr>
                        <a:t>3 (%)</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ct val="110000"/>
                        </a:lnSpc>
                      </a:pPr>
                      <a:r>
                        <a:rPr lang="fr-FR" sz="1200" b="1" dirty="0">
                          <a:solidFill>
                            <a:schemeClr val="tx1"/>
                          </a:solidFill>
                          <a:latin typeface="+mn-lt"/>
                          <a:cs typeface="Arial" panose="020B0604020202020204" pitchFamily="34" charset="0"/>
                        </a:rPr>
                        <a:t>All (%)</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ct val="110000"/>
                        </a:lnSpc>
                      </a:pPr>
                      <a:r>
                        <a:rPr lang="fr-FR" sz="1200" b="1" dirty="0">
                          <a:solidFill>
                            <a:schemeClr val="tx1"/>
                          </a:solidFill>
                          <a:latin typeface="+mn-lt"/>
                          <a:cs typeface="Arial" panose="020B0604020202020204" pitchFamily="34" charset="0"/>
                        </a:rPr>
                        <a:t>Gr</a:t>
                      </a:r>
                      <a:r>
                        <a:rPr lang="fr-FR" sz="1200" b="1" u="sng" dirty="0">
                          <a:solidFill>
                            <a:schemeClr val="tx1"/>
                          </a:solidFill>
                          <a:latin typeface="+mn-lt"/>
                          <a:cs typeface="Arial" panose="020B0604020202020204" pitchFamily="34" charset="0"/>
                        </a:rPr>
                        <a:t>&gt;</a:t>
                      </a:r>
                      <a:r>
                        <a:rPr lang="fr-FR" sz="1200" b="1" u="none" dirty="0">
                          <a:solidFill>
                            <a:schemeClr val="tx1"/>
                          </a:solidFill>
                          <a:latin typeface="+mn-lt"/>
                          <a:cs typeface="Arial" panose="020B0604020202020204" pitchFamily="34" charset="0"/>
                        </a:rPr>
                        <a:t>3 (%)</a:t>
                      </a:r>
                    </a:p>
                  </a:txBody>
                  <a:tcPr marL="121920" marR="121920" marT="36000" marB="36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 xmlns:a16="http://schemas.microsoft.com/office/drawing/2014/main" val="660420944"/>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200" b="1" kern="1200" dirty="0" err="1">
                          <a:solidFill>
                            <a:schemeClr val="tx1"/>
                          </a:solidFill>
                          <a:latin typeface="+mn-lt"/>
                          <a:ea typeface="+mn-ea"/>
                          <a:cs typeface="+mn-cs"/>
                        </a:rPr>
                        <a:t>Tous</a:t>
                      </a:r>
                      <a:r>
                        <a:rPr lang="en-US" sz="1200" b="1" kern="1200" dirty="0">
                          <a:solidFill>
                            <a:schemeClr val="tx1"/>
                          </a:solidFill>
                          <a:latin typeface="+mn-lt"/>
                          <a:ea typeface="+mn-ea"/>
                          <a:cs typeface="+mn-cs"/>
                        </a:rPr>
                        <a:t> </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200" b="1" dirty="0">
                          <a:solidFill>
                            <a:schemeClr val="tx1"/>
                          </a:solidFill>
                          <a:latin typeface="+mn-lt"/>
                        </a:rPr>
                        <a:t>71 (97,3)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200" b="1" dirty="0">
                          <a:solidFill>
                            <a:schemeClr val="tx1"/>
                          </a:solidFill>
                          <a:latin typeface="+mn-lt"/>
                        </a:rPr>
                        <a:t>32 (43,8)</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200" b="1" dirty="0">
                          <a:solidFill>
                            <a:schemeClr val="tx1"/>
                          </a:solidFill>
                          <a:latin typeface="+mn-lt"/>
                        </a:rPr>
                        <a:t>32 (91,4)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0000"/>
                        </a:lnSpc>
                      </a:pPr>
                      <a:r>
                        <a:rPr lang="en-US" sz="1200" b="1" dirty="0">
                          <a:solidFill>
                            <a:schemeClr val="tx1"/>
                          </a:solidFill>
                          <a:latin typeface="+mn-lt"/>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Diarrhée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60 (82,2)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16 (21,9)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 (11,4)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4"/>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200" b="0" kern="1200" dirty="0" err="1">
                          <a:solidFill>
                            <a:schemeClr val="tx1"/>
                          </a:solidFill>
                          <a:latin typeface="+mn-lt"/>
                          <a:ea typeface="+mn-ea"/>
                          <a:cs typeface="+mn-cs"/>
                        </a:rPr>
                        <a:t>Paronychies</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43 (58,9)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5 (6,8)</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r h="360000">
                <a:tc>
                  <a:txBody>
                    <a:bodyPr/>
                    <a:lstStyle/>
                    <a:p>
                      <a:pPr marL="92075" marR="0" lvl="0" indent="-4763" algn="l" defTabSz="609585" rtl="0" eaLnBrk="1" fontAlgn="auto" latinLnBrk="0" hangingPunct="1">
                        <a:lnSpc>
                          <a:spcPct val="110000"/>
                        </a:lnSpc>
                        <a:spcBef>
                          <a:spcPts val="300"/>
                        </a:spcBef>
                        <a:spcAft>
                          <a:spcPts val="0"/>
                        </a:spcAft>
                        <a:buClrTx/>
                        <a:buSzTx/>
                        <a:buFontTx/>
                        <a:buNone/>
                        <a:tabLst/>
                        <a:defRPr/>
                      </a:pPr>
                      <a:r>
                        <a:rPr lang="en-US" sz="1200" b="0" i="0" kern="1200" dirty="0">
                          <a:solidFill>
                            <a:schemeClr val="tx1"/>
                          </a:solidFill>
                          <a:latin typeface="+mn-lt"/>
                          <a:ea typeface="+mn-ea"/>
                          <a:cs typeface="+mn-cs"/>
                        </a:rPr>
                        <a:t>Rash</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41 (58,9)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(2,9)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864007667"/>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Mucite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40 (58,9)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6 (8,2)</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(8,6)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60000">
                <a:tc>
                  <a:txBody>
                    <a:body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Perte</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d’appétit</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17 (23,3)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5 (6,8)</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15 (42,9)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(2,9)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999632357"/>
                  </a:ext>
                </a:extLst>
              </a:tr>
              <a:tr h="360000">
                <a:tc>
                  <a:txBody>
                    <a:body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Nausée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17 (23,3)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(4,1)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12 (34,3)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(8,6)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92125470"/>
                  </a:ext>
                </a:extLst>
              </a:tr>
              <a:tr h="360000">
                <a:tc>
                  <a:txBody>
                    <a:bodyPr/>
                    <a:lstStyle/>
                    <a:p>
                      <a:pPr marL="92075" indent="-4763" algn="l">
                        <a:lnSpc>
                          <a:spcPct val="110000"/>
                        </a:lnSpc>
                        <a:spcBef>
                          <a:spcPts val="0"/>
                        </a:spcBef>
                        <a:spcAft>
                          <a:spcPts val="0"/>
                        </a:spcAft>
                      </a:pPr>
                      <a:r>
                        <a:rPr lang="en-US" sz="1200" b="0" kern="1200" dirty="0">
                          <a:solidFill>
                            <a:schemeClr val="tx1"/>
                          </a:solidFill>
                          <a:latin typeface="+mn-lt"/>
                          <a:ea typeface="+mn-ea"/>
                          <a:cs typeface="+mn-cs"/>
                        </a:rPr>
                        <a:t>Neutropénie</a:t>
                      </a: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9 (25,7)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 (11,5)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877647670"/>
                  </a:ext>
                </a:extLst>
              </a:tr>
              <a:tr h="360000">
                <a:tc>
                  <a:txBody>
                    <a:body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Anemie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4 (5,5)</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2 (2,7)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9 (25,7)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3 (8,6)</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59117026"/>
                  </a:ext>
                </a:extLst>
              </a:tr>
              <a:tr h="360000">
                <a:tc>
                  <a:txBody>
                    <a:body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Thrombopenie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0 (0)</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6 (17,1)</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5 (14,3)</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730891472"/>
                  </a:ext>
                </a:extLst>
              </a:tr>
              <a:tr h="360000">
                <a:tc>
                  <a:txBody>
                    <a:bodyPr/>
                    <a:lstStyle/>
                    <a:p>
                      <a:pPr marL="92075" indent="-4763" algn="l">
                        <a:lnSpc>
                          <a:spcPct val="110000"/>
                        </a:lnSpc>
                        <a:spcBef>
                          <a:spcPts val="0"/>
                        </a:spcBef>
                        <a:spcAft>
                          <a:spcPts val="0"/>
                        </a:spcAft>
                      </a:pPr>
                      <a:r>
                        <a:rPr lang="en-US" sz="1200" b="0" kern="1200" dirty="0" err="1">
                          <a:solidFill>
                            <a:schemeClr val="tx1"/>
                          </a:solidFill>
                          <a:latin typeface="+mn-lt"/>
                          <a:ea typeface="+mn-ea"/>
                          <a:cs typeface="+mn-cs"/>
                        </a:rPr>
                        <a:t>Pneumopathie</a:t>
                      </a:r>
                      <a:endParaRPr lang="en-US" sz="1200" b="0" kern="1200" dirty="0">
                        <a:solidFill>
                          <a:schemeClr val="tx1"/>
                        </a:solidFill>
                        <a:latin typeface="+mn-lt"/>
                        <a:ea typeface="+mn-ea"/>
                        <a:cs typeface="+mn-cs"/>
                      </a:endParaRPr>
                    </a:p>
                  </a:txBody>
                  <a:tcPr marL="36000" marR="36000" marT="72000" marB="7200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2 (2,7)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(1,4)</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2 (5,7)</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1 (2,9)</a:t>
                      </a:r>
                    </a:p>
                  </a:txBody>
                  <a:tcPr marL="36000" marR="36000" marT="72000" marB="72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66288949"/>
                  </a:ext>
                </a:extLst>
              </a:tr>
            </a:tbl>
          </a:graphicData>
        </a:graphic>
      </p:graphicFrame>
      <p:sp>
        <p:nvSpPr>
          <p:cNvPr id="6" name="Freeform 5">
            <a:extLst>
              <a:ext uri="{FF2B5EF4-FFF2-40B4-BE49-F238E27FC236}">
                <a16:creationId xmlns="" xmlns:a16="http://schemas.microsoft.com/office/drawing/2014/main" id="{B69B94D5-9D1F-9D0C-E089-6638B3ACC4EC}"/>
              </a:ext>
            </a:extLst>
          </p:cNvPr>
          <p:cNvSpPr/>
          <p:nvPr/>
        </p:nvSpPr>
        <p:spPr>
          <a:xfrm>
            <a:off x="1313730" y="5761053"/>
            <a:ext cx="10478993" cy="273432"/>
          </a:xfrm>
          <a:prstGeom prst="rect">
            <a:avLst/>
          </a:prstGeom>
          <a:noFill/>
          <a:ln w="25400" cap="flat" cmpd="sng" algn="ctr">
            <a:noFill/>
            <a:prstDash val="solid"/>
          </a:ln>
          <a:effectLst/>
        </p:spPr>
        <p:txBody>
          <a:bodyPr spcFirstLastPara="0" vert="horz" wrap="square" lIns="74434" tIns="74434" rIns="74434" bIns="74434" numCol="1" spcCol="1270" anchor="b" anchorCtr="0">
            <a:spAutoFit/>
          </a:bodyPr>
          <a:lstStyle/>
          <a:p>
            <a:pPr defTabSz="450056">
              <a:defRPr/>
            </a:pPr>
            <a:r>
              <a:rPr lang="pt-BR" sz="800" dirty="0">
                <a:solidFill>
                  <a:schemeClr val="tx2"/>
                </a:solidFill>
                <a:cs typeface="Arial" panose="020B0604020202020204" pitchFamily="34" charset="0"/>
              </a:rPr>
              <a:t>1. </a:t>
            </a:r>
            <a:r>
              <a:rPr lang="fr-FR" sz="800" dirty="0"/>
              <a:t>Un décès lié au traitement dû à une pneumopathie est survenu dans le bras </a:t>
            </a:r>
            <a:r>
              <a:rPr lang="fr-FR" sz="800" dirty="0" err="1"/>
              <a:t>afanitib</a:t>
            </a:r>
            <a:r>
              <a:rPr lang="fr-FR" sz="800" dirty="0"/>
              <a:t>.</a:t>
            </a:r>
            <a:endParaRPr lang="en-US" sz="800" dirty="0">
              <a:solidFill>
                <a:schemeClr val="tx2"/>
              </a:solidFill>
              <a:cs typeface="Arial" panose="020B0604020202020204" pitchFamily="34" charset="0"/>
            </a:endParaRPr>
          </a:p>
        </p:txBody>
      </p:sp>
    </p:spTree>
    <p:extLst>
      <p:ext uri="{BB962C8B-B14F-4D97-AF65-F5344CB8AC3E}">
        <p14:creationId xmlns:p14="http://schemas.microsoft.com/office/powerpoint/2010/main" val="3481063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8">
            <a:extLst>
              <a:ext uri="{FF2B5EF4-FFF2-40B4-BE49-F238E27FC236}">
                <a16:creationId xmlns="" xmlns:a16="http://schemas.microsoft.com/office/drawing/2014/main" id="{4BF513DF-5331-3ED1-0543-849751D35E69}"/>
              </a:ext>
            </a:extLst>
          </p:cNvPr>
          <p:cNvSpPr txBox="1">
            <a:spLocks/>
          </p:cNvSpPr>
          <p:nvPr/>
        </p:nvSpPr>
        <p:spPr>
          <a:xfrm>
            <a:off x="1334740" y="1574554"/>
            <a:ext cx="9786341" cy="2739211"/>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800"/>
              </a:spcAft>
            </a:pPr>
            <a:r>
              <a:rPr lang="fr-FR" dirty="0"/>
              <a:t>Efficacité de l’</a:t>
            </a:r>
            <a:r>
              <a:rPr lang="fr-FR" dirty="0" err="1"/>
              <a:t>Afatinib</a:t>
            </a:r>
            <a:r>
              <a:rPr lang="fr-FR" dirty="0"/>
              <a:t> dans les mutations non communes (hors insertion Exon 20) de l’EGFR dans cette étude de phase II</a:t>
            </a:r>
          </a:p>
          <a:p>
            <a:pPr>
              <a:spcBef>
                <a:spcPts val="600"/>
              </a:spcBef>
              <a:spcAft>
                <a:spcPts val="1800"/>
              </a:spcAft>
            </a:pPr>
            <a:r>
              <a:rPr lang="fr-FR" dirty="0"/>
              <a:t>Meilleure SSP passant à 5,7 mois avec la chimiothérapie à 10,6 mois sous Afatinib (HR à 0.42)</a:t>
            </a:r>
          </a:p>
          <a:p>
            <a:pPr>
              <a:spcBef>
                <a:spcPts val="600"/>
              </a:spcBef>
              <a:spcAft>
                <a:spcPts val="1800"/>
              </a:spcAft>
            </a:pPr>
            <a:r>
              <a:rPr lang="fr-FR" dirty="0"/>
              <a:t>Ces données confirment l’impression clinique pour ces mutations rares de l’</a:t>
            </a:r>
            <a:r>
              <a:rPr lang="fr-FR" i="1" dirty="0"/>
              <a:t>EGFR</a:t>
            </a:r>
            <a:r>
              <a:rPr lang="fr-FR" dirty="0"/>
              <a:t>.</a:t>
            </a:r>
          </a:p>
        </p:txBody>
      </p:sp>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Conclusions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32575" y="121159"/>
            <a:ext cx="11135858" cy="368406"/>
          </a:xfrm>
        </p:spPr>
        <p:txBody>
          <a:bodyPr/>
          <a:lstStyle/>
          <a:p>
            <a:r>
              <a:rPr lang="en-US" dirty="0"/>
              <a:t>Etude ACHILLES/TORG1834</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S. </a:t>
            </a:r>
            <a:r>
              <a:rPr lang="fr-FR" dirty="0" err="1"/>
              <a:t>Miura</a:t>
            </a:r>
            <a:r>
              <a:rPr lang="fr-FR" dirty="0"/>
              <a:t> et al., ESMO</a:t>
            </a:r>
            <a:r>
              <a:rPr lang="fr-FR" baseline="30000" dirty="0"/>
              <a:t>®</a:t>
            </a:r>
            <a:r>
              <a:rPr lang="fr-FR" dirty="0"/>
              <a:t> 2023, Abs. #LBA66</a:t>
            </a:r>
          </a:p>
        </p:txBody>
      </p:sp>
    </p:spTree>
    <p:extLst>
      <p:ext uri="{BB962C8B-B14F-4D97-AF65-F5344CB8AC3E}">
        <p14:creationId xmlns:p14="http://schemas.microsoft.com/office/powerpoint/2010/main" val="2056048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 xmlns:a16="http://schemas.microsoft.com/office/drawing/2014/main" id="{39825BFA-107D-7576-5C77-99C8EB3D4CB3}"/>
              </a:ext>
            </a:extLst>
          </p:cNvPr>
          <p:cNvSpPr>
            <a:spLocks noGrp="1"/>
          </p:cNvSpPr>
          <p:nvPr>
            <p:ph type="body" sz="quarter" idx="15"/>
          </p:nvPr>
        </p:nvSpPr>
        <p:spPr/>
        <p:txBody>
          <a:bodyPr>
            <a:normAutofit lnSpcReduction="10000"/>
          </a:bodyPr>
          <a:lstStyle/>
          <a:p>
            <a:endParaRPr lang="fr-FR"/>
          </a:p>
        </p:txBody>
      </p:sp>
      <p:sp>
        <p:nvSpPr>
          <p:cNvPr id="3" name="Espace réservé du texte 2"/>
          <p:cNvSpPr>
            <a:spLocks noGrp="1"/>
          </p:cNvSpPr>
          <p:nvPr>
            <p:ph type="body" sz="quarter" idx="17"/>
          </p:nvPr>
        </p:nvSpPr>
        <p:spPr>
          <a:xfrm>
            <a:off x="1306583" y="1530158"/>
            <a:ext cx="10242866" cy="1690915"/>
          </a:xfrm>
        </p:spPr>
        <p:txBody>
          <a:bodyPr/>
          <a:lstStyle/>
          <a:p>
            <a:r>
              <a:rPr lang="fr-FR" dirty="0"/>
              <a:t>Association </a:t>
            </a:r>
            <a:r>
              <a:rPr lang="en-US" dirty="0"/>
              <a:t>Atézolizumab plus bevacizumab et </a:t>
            </a:r>
            <a:r>
              <a:rPr lang="en-US" dirty="0" err="1"/>
              <a:t>chimiothérapie</a:t>
            </a:r>
            <a:r>
              <a:rPr lang="en-US" dirty="0"/>
              <a:t> </a:t>
            </a:r>
            <a:r>
              <a:rPr lang="fr-FR" dirty="0"/>
              <a:t>dans les  CNBPC avec </a:t>
            </a:r>
            <a:r>
              <a:rPr lang="fr-FR" i="1" dirty="0"/>
              <a:t>EGFR</a:t>
            </a:r>
            <a:r>
              <a:rPr lang="fr-FR" dirty="0"/>
              <a:t> muté</a:t>
            </a:r>
            <a:r>
              <a:rPr lang="en-US" dirty="0"/>
              <a:t> ou </a:t>
            </a:r>
            <a:r>
              <a:rPr lang="en-US" i="1" dirty="0"/>
              <a:t>ALK </a:t>
            </a:r>
            <a:r>
              <a:rPr lang="en-US" dirty="0" err="1"/>
              <a:t>muté</a:t>
            </a:r>
            <a:endParaRPr lang="fr-FR" dirty="0"/>
          </a:p>
        </p:txBody>
      </p:sp>
      <p:sp>
        <p:nvSpPr>
          <p:cNvPr id="4" name="Espace réservé du texte 3"/>
          <p:cNvSpPr>
            <a:spLocks noGrp="1"/>
          </p:cNvSpPr>
          <p:nvPr>
            <p:ph type="body" sz="quarter" idx="18"/>
          </p:nvPr>
        </p:nvSpPr>
        <p:spPr>
          <a:xfrm>
            <a:off x="1372485" y="4080671"/>
            <a:ext cx="10745373" cy="1690915"/>
          </a:xfrm>
        </p:spPr>
        <p:txBody>
          <a:bodyPr vert="horz" lIns="91440" tIns="45720" rIns="91440" bIns="45720" rtlCol="0">
            <a:noAutofit/>
          </a:bodyPr>
          <a:lstStyle/>
          <a:p>
            <a:r>
              <a:rPr lang="en-US" sz="3200" dirty="0"/>
              <a:t>Etude de phase III </a:t>
            </a:r>
            <a:r>
              <a:rPr lang="en-US" sz="3200" dirty="0" err="1"/>
              <a:t>randomisée</a:t>
            </a:r>
            <a:r>
              <a:rPr lang="en-US" sz="3200" dirty="0"/>
              <a:t> ATTLAS, KCSG-LU19-04</a:t>
            </a:r>
            <a:endParaRPr lang="fr-FR" sz="3200" dirty="0"/>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p>
        </p:txBody>
      </p:sp>
      <p:sp>
        <p:nvSpPr>
          <p:cNvPr id="6" name="Espace réservé du texte 21">
            <a:extLst>
              <a:ext uri="{FF2B5EF4-FFF2-40B4-BE49-F238E27FC236}">
                <a16:creationId xmlns="" xmlns:a16="http://schemas.microsoft.com/office/drawing/2014/main" id="{9C28B038-FB82-E4F1-85BB-F84C9C230F5C}"/>
              </a:ext>
            </a:extLst>
          </p:cNvPr>
          <p:cNvSpPr txBox="1">
            <a:spLocks/>
          </p:cNvSpPr>
          <p:nvPr/>
        </p:nvSpPr>
        <p:spPr>
          <a:xfrm>
            <a:off x="1105940" y="608416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F7F4D"/>
              </a:buClr>
              <a:buNone/>
            </a:pPr>
            <a:r>
              <a:rPr lang="fr-FR" sz="1200" i="1" dirty="0" smtClean="0">
                <a:solidFill>
                  <a:srgbClr val="FFFFFF"/>
                </a:solidFill>
                <a:latin typeface="Century Gothic" panose="020B0502020202020204" pitchFamily="34" charset="0"/>
              </a:rPr>
              <a:t>M-J. </a:t>
            </a:r>
            <a:r>
              <a:rPr lang="fr-FR" sz="1200" i="1" dirty="0" err="1">
                <a:solidFill>
                  <a:srgbClr val="FFFFFF"/>
                </a:solidFill>
                <a:latin typeface="Century Gothic" panose="020B0502020202020204" pitchFamily="34" charset="0"/>
              </a:rPr>
              <a:t>Ahn</a:t>
            </a:r>
            <a:r>
              <a:rPr lang="fr-FR" sz="1200" i="1" dirty="0">
                <a:solidFill>
                  <a:srgbClr val="FFFFFF"/>
                </a:solidFill>
                <a:latin typeface="Century Gothic" panose="020B0502020202020204" pitchFamily="34" charset="0"/>
              </a:rPr>
              <a:t> et al., ESMO</a:t>
            </a:r>
            <a:r>
              <a:rPr lang="fr-FR" sz="1200" i="1" baseline="30000" dirty="0">
                <a:solidFill>
                  <a:srgbClr val="FFFFFF"/>
                </a:solidFill>
                <a:latin typeface="Century Gothic" panose="020B0502020202020204" pitchFamily="34" charset="0"/>
              </a:rPr>
              <a:t>® </a:t>
            </a:r>
            <a:r>
              <a:rPr lang="fr-FR" sz="1200" i="1" dirty="0">
                <a:solidFill>
                  <a:srgbClr val="FFFFFF"/>
                </a:solidFill>
                <a:latin typeface="Century Gothic" panose="020B0502020202020204" pitchFamily="34" charset="0"/>
              </a:rPr>
              <a:t>2023, Abs. #LBA67</a:t>
            </a:r>
            <a:endParaRPr lang="fr-FR" sz="14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9088045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enthèse ouvrante 9">
            <a:extLst>
              <a:ext uri="{FF2B5EF4-FFF2-40B4-BE49-F238E27FC236}">
                <a16:creationId xmlns="" xmlns:a16="http://schemas.microsoft.com/office/drawing/2014/main" id="{E64AA13F-3F73-F321-E42A-5F17DC315801}"/>
              </a:ext>
            </a:extLst>
          </p:cNvPr>
          <p:cNvSpPr/>
          <p:nvPr/>
        </p:nvSpPr>
        <p:spPr>
          <a:xfrm>
            <a:off x="7880900" y="1895301"/>
            <a:ext cx="1166626"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cs typeface="Gordita" pitchFamily="2" charset="77"/>
              </a:rPr>
              <a:t>Phase 3, étude ouverte, multicentrique et randomisée</a:t>
            </a:r>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en-US" b="1" dirty="0">
                <a:solidFill>
                  <a:srgbClr val="FF7F4D"/>
                </a:solidFill>
                <a:latin typeface="Century Gothic" panose="020B0502020202020204" pitchFamily="34" charset="0"/>
              </a:rPr>
              <a:t>Etude ATTLAS</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smtClean="0"/>
              <a:t>M-J. </a:t>
            </a:r>
            <a:r>
              <a:rPr lang="fr-FR" dirty="0" err="1"/>
              <a:t>Ahn</a:t>
            </a:r>
            <a:r>
              <a:rPr lang="fr-FR" dirty="0"/>
              <a:t> e</a:t>
            </a:r>
            <a:r>
              <a:rPr lang="fr-FR" sz="1200" i="1" dirty="0">
                <a:solidFill>
                  <a:schemeClr val="bg1"/>
                </a:solidFill>
                <a:latin typeface="Century Gothic" panose="020B0502020202020204" pitchFamily="34" charset="0"/>
              </a:rPr>
              <a:t>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#LBA67</a:t>
            </a:r>
            <a:endParaRPr lang="fr-FR" sz="1400" dirty="0"/>
          </a:p>
        </p:txBody>
      </p:sp>
      <p:sp>
        <p:nvSpPr>
          <p:cNvPr id="26" name="TextBox 17">
            <a:extLst>
              <a:ext uri="{FF2B5EF4-FFF2-40B4-BE49-F238E27FC236}">
                <a16:creationId xmlns="" xmlns:a16="http://schemas.microsoft.com/office/drawing/2014/main" id="{249A2BC1-5ECD-E68F-BD20-B43ED34E7BE8}"/>
              </a:ext>
            </a:extLst>
          </p:cNvPr>
          <p:cNvSpPr txBox="1"/>
          <p:nvPr/>
        </p:nvSpPr>
        <p:spPr>
          <a:xfrm>
            <a:off x="5004292" y="1595911"/>
            <a:ext cx="886461"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Bras ABCP</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5004292" y="3765906"/>
            <a:ext cx="698909"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Bras PC </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839156" y="1895301"/>
            <a:ext cx="1166626" cy="1789063"/>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29" name="Freeform 5">
            <a:extLst>
              <a:ext uri="{FF2B5EF4-FFF2-40B4-BE49-F238E27FC236}">
                <a16:creationId xmlns="" xmlns:a16="http://schemas.microsoft.com/office/drawing/2014/main" id="{EF8A0858-828B-7792-3B27-C334CCBB6E34}"/>
              </a:ext>
            </a:extLst>
          </p:cNvPr>
          <p:cNvSpPr/>
          <p:nvPr/>
        </p:nvSpPr>
        <p:spPr>
          <a:xfrm>
            <a:off x="1379634" y="1144668"/>
            <a:ext cx="2949350" cy="2434672"/>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buClr>
                <a:schemeClr val="bg2"/>
              </a:buClr>
              <a:buSzPct val="70000"/>
              <a:tabLst>
                <a:tab pos="120650" algn="l"/>
              </a:tabLst>
              <a:defRPr/>
            </a:pPr>
            <a:r>
              <a:rPr lang="en-US" sz="1200" b="1" dirty="0" err="1">
                <a:solidFill>
                  <a:schemeClr val="accent2"/>
                </a:solidFill>
                <a:cs typeface="Arial" panose="020B0604020202020204" pitchFamily="34" charset="0"/>
              </a:rPr>
              <a:t>Critères</a:t>
            </a:r>
            <a:r>
              <a:rPr lang="en-US" sz="1200" b="1" dirty="0">
                <a:solidFill>
                  <a:schemeClr val="accent2"/>
                </a:solidFill>
                <a:cs typeface="Arial" panose="020B0604020202020204" pitchFamily="34" charset="0"/>
              </a:rPr>
              <a:t> inclusions</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CBPNC non </a:t>
            </a:r>
            <a:r>
              <a:rPr lang="en-US" sz="1100" dirty="0" err="1">
                <a:solidFill>
                  <a:schemeClr val="tx2"/>
                </a:solidFill>
                <a:cs typeface="Arial" panose="020B0604020202020204" pitchFamily="34" charset="0"/>
              </a:rPr>
              <a:t>épidermoïde</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stade</a:t>
            </a:r>
            <a:r>
              <a:rPr lang="en-US" sz="1100" dirty="0">
                <a:solidFill>
                  <a:schemeClr val="tx2"/>
                </a:solidFill>
                <a:cs typeface="Arial" panose="020B0604020202020204" pitchFamily="34" charset="0"/>
              </a:rPr>
              <a:t> IV</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Naïve de </a:t>
            </a:r>
            <a:r>
              <a:rPr lang="en-US" sz="1100" dirty="0" err="1">
                <a:solidFill>
                  <a:schemeClr val="tx2"/>
                </a:solidFill>
                <a:cs typeface="Arial" panose="020B0604020202020204" pitchFamily="34" charset="0"/>
              </a:rPr>
              <a:t>chimiothérapie</a:t>
            </a:r>
            <a:endParaRPr lang="en-US" sz="1100" dirty="0">
              <a:solidFill>
                <a:schemeClr val="tx2"/>
              </a:solidFill>
              <a:cs typeface="Arial" panose="020B0604020202020204" pitchFamily="34" charset="0"/>
            </a:endParaRP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i="1" dirty="0">
                <a:solidFill>
                  <a:schemeClr val="tx2"/>
                </a:solidFill>
                <a:cs typeface="Arial" panose="020B0604020202020204" pitchFamily="34" charset="0"/>
              </a:rPr>
              <a:t>EGFR</a:t>
            </a:r>
            <a:r>
              <a:rPr lang="en-US" sz="1100" dirty="0">
                <a:solidFill>
                  <a:schemeClr val="tx2"/>
                </a:solidFill>
                <a:cs typeface="Arial" panose="020B0604020202020204" pitchFamily="34" charset="0"/>
              </a:rPr>
              <a:t> +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t>
            </a:r>
            <a:r>
              <a:rPr lang="en-US" sz="1100" i="1" dirty="0">
                <a:solidFill>
                  <a:schemeClr val="tx2"/>
                </a:solidFill>
                <a:cs typeface="Arial" panose="020B0604020202020204" pitchFamily="34" charset="0"/>
              </a:rPr>
              <a:t>ALK</a:t>
            </a:r>
            <a:r>
              <a:rPr lang="en-US" sz="1100" dirty="0">
                <a:solidFill>
                  <a:schemeClr val="tx2"/>
                </a:solidFill>
                <a:cs typeface="Arial" panose="020B0604020202020204" pitchFamily="34" charset="0"/>
              </a:rPr>
              <a:t>+ </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a:solidFill>
                  <a:schemeClr val="tx2"/>
                </a:solidFill>
                <a:cs typeface="Arial" panose="020B0604020202020204" pitchFamily="34" charset="0"/>
              </a:rPr>
              <a:t>ECOG PS 0/1</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Traitement</a:t>
            </a:r>
            <a:r>
              <a:rPr lang="en-US" sz="1100" dirty="0">
                <a:solidFill>
                  <a:schemeClr val="tx2"/>
                </a:solidFill>
                <a:cs typeface="Arial" panose="020B0604020202020204" pitchFamily="34" charset="0"/>
              </a:rPr>
              <a:t> avec un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plusieurs</a:t>
            </a:r>
            <a:r>
              <a:rPr lang="en-US" sz="1100" dirty="0">
                <a:solidFill>
                  <a:schemeClr val="tx2"/>
                </a:solidFill>
                <a:cs typeface="Arial" panose="020B0604020202020204" pitchFamily="34" charset="0"/>
              </a:rPr>
              <a:t> TKI EGFR et ALK</a:t>
            </a:r>
          </a:p>
          <a:p>
            <a:pPr defTabSz="450056">
              <a:spcBef>
                <a:spcPts val="300"/>
              </a:spcBef>
              <a:buClr>
                <a:schemeClr val="bg2"/>
              </a:buClr>
              <a:buSzPct val="70000"/>
              <a:tabLst>
                <a:tab pos="120650" algn="l"/>
              </a:tabLst>
              <a:defRPr/>
            </a:pPr>
            <a:r>
              <a:rPr lang="en-US" sz="1100" dirty="0">
                <a:solidFill>
                  <a:schemeClr val="tx2"/>
                </a:solidFill>
                <a:cs typeface="Arial" panose="020B0604020202020204" pitchFamily="34" charset="0"/>
              </a:rPr>
              <a:t>		- Après un TKI EGFR de 1</a:t>
            </a:r>
            <a:r>
              <a:rPr lang="en-US" sz="1100" baseline="30000" dirty="0">
                <a:solidFill>
                  <a:schemeClr val="tx2"/>
                </a:solidFill>
                <a:cs typeface="Arial" panose="020B0604020202020204" pitchFamily="34" charset="0"/>
              </a:rPr>
              <a:t>ère</a:t>
            </a:r>
            <a:r>
              <a:rPr lang="en-US" sz="1100" dirty="0">
                <a:solidFill>
                  <a:schemeClr val="tx2"/>
                </a:solidFill>
                <a:cs typeface="Arial" panose="020B0604020202020204" pitchFamily="34" charset="0"/>
              </a:rPr>
              <a:t> ou 2</a:t>
            </a:r>
            <a:r>
              <a:rPr lang="en-US" sz="1100" baseline="30000" dirty="0">
                <a:solidFill>
                  <a:schemeClr val="tx2"/>
                </a:solidFill>
                <a:cs typeface="Arial" panose="020B0604020202020204" pitchFamily="34" charset="0"/>
              </a:rPr>
              <a:t>ème</a:t>
            </a:r>
            <a:r>
              <a:rPr lang="en-US" sz="1100" dirty="0">
                <a:solidFill>
                  <a:schemeClr val="tx2"/>
                </a:solidFill>
                <a:cs typeface="Arial" panose="020B0604020202020204" pitchFamily="34" charset="0"/>
              </a:rPr>
              <a:t>génération sans mutation T790M</a:t>
            </a:r>
          </a:p>
          <a:p>
            <a:pPr defTabSz="450056">
              <a:spcBef>
                <a:spcPts val="300"/>
              </a:spcBef>
              <a:buClr>
                <a:schemeClr val="bg2"/>
              </a:buClr>
              <a:buSzPct val="70000"/>
              <a:tabLst>
                <a:tab pos="120650" algn="l"/>
              </a:tabLst>
              <a:defRPr/>
            </a:pPr>
            <a:r>
              <a:rPr lang="en-US" sz="1100" dirty="0">
                <a:solidFill>
                  <a:schemeClr val="tx2"/>
                </a:solidFill>
                <a:cs typeface="Arial" panose="020B0604020202020204" pitchFamily="34" charset="0"/>
              </a:rPr>
              <a:t>		- Après un TKI de 3</a:t>
            </a:r>
            <a:r>
              <a:rPr lang="en-US" sz="1100" baseline="30000" dirty="0">
                <a:solidFill>
                  <a:schemeClr val="tx2"/>
                </a:solidFill>
                <a:cs typeface="Arial" panose="020B0604020202020204" pitchFamily="34" charset="0"/>
              </a:rPr>
              <a:t>ème </a:t>
            </a:r>
            <a:r>
              <a:rPr lang="en-US" sz="1100" dirty="0" err="1">
                <a:solidFill>
                  <a:schemeClr val="tx2"/>
                </a:solidFill>
                <a:cs typeface="Arial" panose="020B0604020202020204" pitchFamily="34" charset="0"/>
              </a:rPr>
              <a:t>génération</a:t>
            </a:r>
            <a:r>
              <a:rPr lang="en-US" sz="1100" dirty="0">
                <a:solidFill>
                  <a:schemeClr val="tx2"/>
                </a:solidFill>
                <a:cs typeface="Arial" panose="020B0604020202020204" pitchFamily="34" charset="0"/>
              </a:rPr>
              <a:t> avec mutation T790M</a:t>
            </a:r>
          </a:p>
        </p:txBody>
      </p:sp>
      <p:sp>
        <p:nvSpPr>
          <p:cNvPr id="30" name="Freeform 41">
            <a:extLst>
              <a:ext uri="{FF2B5EF4-FFF2-40B4-BE49-F238E27FC236}">
                <a16:creationId xmlns="" xmlns:a16="http://schemas.microsoft.com/office/drawing/2014/main" id="{95F85855-8D02-3505-FB4D-5B9AEF81C26B}"/>
              </a:ext>
            </a:extLst>
          </p:cNvPr>
          <p:cNvSpPr/>
          <p:nvPr/>
        </p:nvSpPr>
        <p:spPr>
          <a:xfrm>
            <a:off x="6081492" y="3067725"/>
            <a:ext cx="2583423" cy="1080000"/>
          </a:xfrm>
          <a:prstGeom prst="roundRect">
            <a:avLst>
              <a:gd name="adj" fmla="val 9151"/>
            </a:avLst>
          </a:prstGeom>
          <a:solidFill>
            <a:schemeClr val="tx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200"/>
              </a:lnSpc>
              <a:spcAft>
                <a:spcPts val="600"/>
              </a:spcAft>
              <a:defRPr/>
            </a:pPr>
            <a:r>
              <a:rPr lang="en-US" sz="1200" b="1" dirty="0">
                <a:solidFill>
                  <a:prstClr val="white"/>
                </a:solidFill>
                <a:cs typeface="Arial" panose="020B0604020202020204" pitchFamily="34" charset="0"/>
              </a:rPr>
              <a:t> phase </a:t>
            </a:r>
            <a:r>
              <a:rPr lang="en-US" sz="1200" b="1" dirty="0" err="1">
                <a:solidFill>
                  <a:prstClr val="white"/>
                </a:solidFill>
                <a:cs typeface="Arial" panose="020B0604020202020204" pitchFamily="34" charset="0"/>
              </a:rPr>
              <a:t>d’induction</a:t>
            </a:r>
            <a:endParaRPr lang="en-US" sz="1200" b="1" dirty="0">
              <a:solidFill>
                <a:prstClr val="white"/>
              </a:solidFill>
              <a:cs typeface="Arial" panose="020B0604020202020204" pitchFamily="34" charset="0"/>
            </a:endParaRPr>
          </a:p>
          <a:p>
            <a:pPr algn="ctr" defTabSz="514350">
              <a:lnSpc>
                <a:spcPts val="1200"/>
              </a:lnSpc>
              <a:spcAft>
                <a:spcPts val="600"/>
              </a:spcAft>
              <a:defRPr/>
            </a:pPr>
            <a:r>
              <a:rPr lang="en-US" sz="1200" dirty="0" err="1">
                <a:solidFill>
                  <a:prstClr val="white"/>
                </a:solidFill>
                <a:cs typeface="Arial" panose="020B0604020202020204" pitchFamily="34" charset="0"/>
              </a:rPr>
              <a:t>Pémétrexed</a:t>
            </a:r>
            <a:r>
              <a:rPr lang="en-US" sz="1200" dirty="0">
                <a:solidFill>
                  <a:prstClr val="white"/>
                </a:solidFill>
                <a:cs typeface="Arial" panose="020B0604020202020204" pitchFamily="34" charset="0"/>
              </a:rPr>
              <a:t> 500 mg/m</a:t>
            </a:r>
            <a:r>
              <a:rPr lang="en-US" sz="1200" baseline="30000" dirty="0">
                <a:solidFill>
                  <a:prstClr val="white"/>
                </a:solidFill>
                <a:cs typeface="Arial" panose="020B0604020202020204" pitchFamily="34" charset="0"/>
              </a:rPr>
              <a:t>2</a:t>
            </a:r>
            <a:r>
              <a:rPr lang="en-US" sz="1200" dirty="0">
                <a:solidFill>
                  <a:prstClr val="white"/>
                </a:solidFill>
                <a:cs typeface="Arial" panose="020B0604020202020204" pitchFamily="34" charset="0"/>
              </a:rPr>
              <a:t>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Carboplatine AUC 5</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ou cisplatin 70 mg/m</a:t>
            </a:r>
            <a:r>
              <a:rPr lang="en-US" sz="1200" baseline="30000" dirty="0">
                <a:solidFill>
                  <a:prstClr val="white"/>
                </a:solidFill>
                <a:cs typeface="Arial" panose="020B0604020202020204" pitchFamily="34" charset="0"/>
              </a:rPr>
              <a:t>2</a:t>
            </a:r>
            <a:endParaRPr lang="en-US" sz="1200" dirty="0">
              <a:solidFill>
                <a:prstClr val="white"/>
              </a:solidFill>
              <a:cs typeface="Arial" panose="020B0604020202020204" pitchFamily="34" charset="0"/>
            </a:endParaRPr>
          </a:p>
          <a:p>
            <a:pPr algn="ctr" defTabSz="514350">
              <a:lnSpc>
                <a:spcPts val="1200"/>
              </a:lnSpc>
              <a:spcAft>
                <a:spcPts val="600"/>
              </a:spcAft>
              <a:defRPr/>
            </a:pPr>
            <a:r>
              <a:rPr lang="en-US" sz="1200" dirty="0" err="1">
                <a:solidFill>
                  <a:prstClr val="white"/>
                </a:solidFill>
                <a:cs typeface="Arial" panose="020B0604020202020204" pitchFamily="34" charset="0"/>
              </a:rPr>
              <a:t>Tous</a:t>
            </a:r>
            <a:r>
              <a:rPr lang="en-US" sz="1200" dirty="0">
                <a:solidFill>
                  <a:prstClr val="white"/>
                </a:solidFill>
                <a:cs typeface="Arial" panose="020B0604020202020204" pitchFamily="34" charset="0"/>
              </a:rPr>
              <a:t> les 3 s x 4- 6 </a:t>
            </a:r>
            <a:r>
              <a:rPr lang="en-US" sz="1200" dirty="0" err="1">
                <a:solidFill>
                  <a:prstClr val="white"/>
                </a:solidFill>
                <a:cs typeface="Arial" panose="020B0604020202020204" pitchFamily="34" charset="0"/>
              </a:rPr>
              <a:t>cvcles</a:t>
            </a:r>
            <a:endParaRPr lang="en-US" sz="1200" dirty="0">
              <a:solidFill>
                <a:prstClr val="white"/>
              </a:solidFill>
              <a:cs typeface="Arial" panose="020B0604020202020204" pitchFamily="34" charset="0"/>
            </a:endParaRPr>
          </a:p>
        </p:txBody>
      </p:sp>
      <p:sp>
        <p:nvSpPr>
          <p:cNvPr id="31" name="Ellipse 30">
            <a:extLst>
              <a:ext uri="{FF2B5EF4-FFF2-40B4-BE49-F238E27FC236}">
                <a16:creationId xmlns="" xmlns:a16="http://schemas.microsoft.com/office/drawing/2014/main" id="{111B0E5F-943B-A4AC-E37D-CBC483C1F84B}"/>
              </a:ext>
            </a:extLst>
          </p:cNvPr>
          <p:cNvSpPr/>
          <p:nvPr/>
        </p:nvSpPr>
        <p:spPr>
          <a:xfrm>
            <a:off x="4573128" y="2351793"/>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2:1</a:t>
            </a:r>
          </a:p>
        </p:txBody>
      </p:sp>
      <p:sp>
        <p:nvSpPr>
          <p:cNvPr id="32" name="Freeform 9">
            <a:extLst>
              <a:ext uri="{FF2B5EF4-FFF2-40B4-BE49-F238E27FC236}">
                <a16:creationId xmlns="" xmlns:a16="http://schemas.microsoft.com/office/drawing/2014/main" id="{A8E0FE17-5278-651E-CFC0-E587E61499C8}"/>
              </a:ext>
            </a:extLst>
          </p:cNvPr>
          <p:cNvSpPr/>
          <p:nvPr/>
        </p:nvSpPr>
        <p:spPr>
          <a:xfrm>
            <a:off x="1274863" y="5002825"/>
            <a:ext cx="3730891" cy="846237"/>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bg2"/>
              </a:buClr>
              <a:buSzPct val="70000"/>
              <a:tabLst>
                <a:tab pos="120650" algn="l"/>
              </a:tabLst>
              <a:defRPr/>
            </a:pPr>
            <a:r>
              <a:rPr lang="en-US" sz="1500" b="1" dirty="0">
                <a:solidFill>
                  <a:schemeClr val="accent2"/>
                </a:solidFill>
                <a:cs typeface="Arial" panose="020B0604020202020204" pitchFamily="34" charset="0"/>
              </a:rPr>
              <a:t>Objectif principal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SSP par </a:t>
            </a:r>
            <a:r>
              <a:rPr lang="en-US" sz="1300" dirty="0" err="1">
                <a:solidFill>
                  <a:schemeClr val="tx2"/>
                </a:solidFill>
                <a:cs typeface="Arial" panose="020B0604020202020204" pitchFamily="34" charset="0"/>
              </a:rPr>
              <a:t>investigateur</a:t>
            </a:r>
            <a:r>
              <a:rPr lang="en-US" sz="1300" dirty="0">
                <a:solidFill>
                  <a:schemeClr val="tx2"/>
                </a:solidFill>
                <a:cs typeface="Arial" panose="020B0604020202020204" pitchFamily="34" charset="0"/>
              </a:rPr>
              <a:t> </a:t>
            </a:r>
          </a:p>
        </p:txBody>
      </p:sp>
      <p:sp>
        <p:nvSpPr>
          <p:cNvPr id="33" name="TextBox 17">
            <a:extLst>
              <a:ext uri="{FF2B5EF4-FFF2-40B4-BE49-F238E27FC236}">
                <a16:creationId xmlns="" xmlns:a16="http://schemas.microsoft.com/office/drawing/2014/main" id="{D315573D-2E68-E54B-0FCB-A7B404B0C007}"/>
              </a:ext>
            </a:extLst>
          </p:cNvPr>
          <p:cNvSpPr txBox="1"/>
          <p:nvPr/>
        </p:nvSpPr>
        <p:spPr>
          <a:xfrm>
            <a:off x="4473276" y="2881002"/>
            <a:ext cx="743668" cy="261610"/>
          </a:xfrm>
          <a:prstGeom prst="rect">
            <a:avLst/>
          </a:prstGeom>
          <a:solidFill>
            <a:schemeClr val="bg1"/>
          </a:solidFill>
        </p:spPr>
        <p:txBody>
          <a:bodyPr wrap="square" lIns="0" tIns="0" rIns="0" rtlCol="0" anchor="ctr">
            <a:spAutoFit/>
          </a:bodyPr>
          <a:lstStyle/>
          <a:p>
            <a:pPr algn="ctr"/>
            <a:r>
              <a:rPr lang="en-US" altLang="zh-CN" sz="1400" b="1" dirty="0">
                <a:solidFill>
                  <a:schemeClr val="tx1">
                    <a:lumMod val="50000"/>
                    <a:lumOff val="50000"/>
                  </a:schemeClr>
                </a:solidFill>
                <a:cs typeface="Arial" panose="020B0604020202020204" pitchFamily="34" charset="0"/>
              </a:rPr>
              <a:t>N=255</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246144" y="1128508"/>
            <a:ext cx="10620000" cy="348556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38" name="Freeform 41">
            <a:extLst>
              <a:ext uri="{FF2B5EF4-FFF2-40B4-BE49-F238E27FC236}">
                <a16:creationId xmlns="" xmlns:a16="http://schemas.microsoft.com/office/drawing/2014/main" id="{3D5C626A-C9F5-3543-D919-E0C79D660BB1}"/>
              </a:ext>
            </a:extLst>
          </p:cNvPr>
          <p:cNvSpPr/>
          <p:nvPr/>
        </p:nvSpPr>
        <p:spPr>
          <a:xfrm>
            <a:off x="6081492" y="1400197"/>
            <a:ext cx="2583423" cy="1260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200"/>
              </a:lnSpc>
              <a:spcAft>
                <a:spcPts val="600"/>
              </a:spcAft>
              <a:defRPr/>
            </a:pPr>
            <a:r>
              <a:rPr lang="en-US" sz="1200" b="1" dirty="0">
                <a:solidFill>
                  <a:prstClr val="white"/>
                </a:solidFill>
                <a:cs typeface="Arial" panose="020B0604020202020204" pitchFamily="34" charset="0"/>
              </a:rPr>
              <a:t> phase </a:t>
            </a:r>
            <a:r>
              <a:rPr lang="en-US" sz="1200" b="1" dirty="0" err="1">
                <a:solidFill>
                  <a:prstClr val="white"/>
                </a:solidFill>
                <a:cs typeface="Arial" panose="020B0604020202020204" pitchFamily="34" charset="0"/>
              </a:rPr>
              <a:t>d’induction</a:t>
            </a:r>
            <a:endParaRPr lang="en-US" sz="1200" b="1" dirty="0">
              <a:solidFill>
                <a:prstClr val="white"/>
              </a:solidFill>
              <a:cs typeface="Arial" panose="020B0604020202020204" pitchFamily="34" charset="0"/>
            </a:endParaRPr>
          </a:p>
          <a:p>
            <a:pPr algn="ctr" defTabSz="514350">
              <a:lnSpc>
                <a:spcPts val="1200"/>
              </a:lnSpc>
              <a:spcAft>
                <a:spcPts val="600"/>
              </a:spcAft>
              <a:defRPr/>
            </a:pPr>
            <a:r>
              <a:rPr lang="en-US" sz="1200" dirty="0">
                <a:solidFill>
                  <a:prstClr val="white"/>
                </a:solidFill>
                <a:cs typeface="Arial" panose="020B0604020202020204" pitchFamily="34" charset="0"/>
              </a:rPr>
              <a:t>Atézolizumab 1 200 mg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Bévacizumab 15 mg/kg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Paclitaxel 175 mg/m</a:t>
            </a:r>
            <a:r>
              <a:rPr lang="en-US" sz="1200" baseline="30000" dirty="0">
                <a:solidFill>
                  <a:prstClr val="white"/>
                </a:solidFill>
                <a:cs typeface="Arial" panose="020B0604020202020204" pitchFamily="34" charset="0"/>
              </a:rPr>
              <a:t>2</a:t>
            </a:r>
            <a:r>
              <a:rPr lang="en-US" sz="1200" dirty="0">
                <a:solidFill>
                  <a:prstClr val="white"/>
                </a:solidFill>
                <a:cs typeface="Arial" panose="020B0604020202020204" pitchFamily="34" charset="0"/>
              </a:rPr>
              <a:t>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Carboplatine AUC 5 ou 5.5</a:t>
            </a:r>
          </a:p>
          <a:p>
            <a:pPr algn="ctr" defTabSz="514350">
              <a:lnSpc>
                <a:spcPts val="1200"/>
              </a:lnSpc>
              <a:spcAft>
                <a:spcPts val="600"/>
              </a:spcAft>
              <a:defRPr/>
            </a:pPr>
            <a:r>
              <a:rPr lang="en-US" sz="1200" dirty="0" err="1">
                <a:solidFill>
                  <a:prstClr val="white"/>
                </a:solidFill>
                <a:cs typeface="Arial" panose="020B0604020202020204" pitchFamily="34" charset="0"/>
              </a:rPr>
              <a:t>Tous</a:t>
            </a:r>
            <a:r>
              <a:rPr lang="en-US" sz="1200" dirty="0">
                <a:solidFill>
                  <a:prstClr val="white"/>
                </a:solidFill>
                <a:cs typeface="Arial" panose="020B0604020202020204" pitchFamily="34" charset="0"/>
              </a:rPr>
              <a:t> les 3 s x 4- 6 </a:t>
            </a:r>
            <a:r>
              <a:rPr lang="en-US" sz="1200" dirty="0" err="1">
                <a:solidFill>
                  <a:prstClr val="white"/>
                </a:solidFill>
                <a:cs typeface="Arial" panose="020B0604020202020204" pitchFamily="34" charset="0"/>
              </a:rPr>
              <a:t>cvcles</a:t>
            </a:r>
            <a:endParaRPr lang="en-US" sz="1200" dirty="0">
              <a:solidFill>
                <a:prstClr val="white"/>
              </a:solidFill>
              <a:cs typeface="Arial" panose="020B0604020202020204" pitchFamily="34" charset="0"/>
            </a:endParaRPr>
          </a:p>
        </p:txBody>
      </p:sp>
      <p:sp>
        <p:nvSpPr>
          <p:cNvPr id="4" name="Freeform 9">
            <a:extLst>
              <a:ext uri="{FF2B5EF4-FFF2-40B4-BE49-F238E27FC236}">
                <a16:creationId xmlns="" xmlns:a16="http://schemas.microsoft.com/office/drawing/2014/main" id="{6F080068-99EF-91B4-BD9D-F71528417BF4}"/>
              </a:ext>
            </a:extLst>
          </p:cNvPr>
          <p:cNvSpPr/>
          <p:nvPr/>
        </p:nvSpPr>
        <p:spPr>
          <a:xfrm>
            <a:off x="5407981" y="4943700"/>
            <a:ext cx="6569475" cy="1040706"/>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1200"/>
              </a:spcBef>
              <a:buClr>
                <a:schemeClr val="accent1"/>
              </a:buClr>
              <a:defRPr/>
            </a:pPr>
            <a:r>
              <a:rPr lang="en-US" sz="1500" b="1" dirty="0" err="1">
                <a:solidFill>
                  <a:schemeClr val="accent2"/>
                </a:solidFill>
                <a:cs typeface="Arial" panose="020B0604020202020204" pitchFamily="34" charset="0"/>
              </a:rPr>
              <a:t>Objectifs</a:t>
            </a:r>
            <a:r>
              <a:rPr lang="en-US" sz="1500" b="1" dirty="0">
                <a:solidFill>
                  <a:schemeClr val="accent2"/>
                </a:solidFill>
                <a:cs typeface="Arial" panose="020B0604020202020204" pitchFamily="34" charset="0"/>
              </a:rPr>
              <a:t> </a:t>
            </a:r>
            <a:r>
              <a:rPr lang="en-US" sz="1500" b="1" dirty="0" err="1">
                <a:solidFill>
                  <a:schemeClr val="accent2"/>
                </a:solidFill>
                <a:cs typeface="Arial" panose="020B0604020202020204" pitchFamily="34" charset="0"/>
              </a:rPr>
              <a:t>secondaires</a:t>
            </a:r>
            <a:r>
              <a:rPr lang="en-US" sz="1500" b="1" dirty="0">
                <a:solidFill>
                  <a:schemeClr val="accent2"/>
                </a:solidFill>
                <a:cs typeface="Arial" panose="020B0604020202020204" pitchFamily="34" charset="0"/>
              </a:rPr>
              <a:t>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a:solidFill>
                  <a:schemeClr val="tx2"/>
                </a:solidFill>
                <a:cs typeface="Arial" panose="020B0604020202020204" pitchFamily="34" charset="0"/>
              </a:rPr>
              <a:t>Survie globale, </a:t>
            </a:r>
            <a:r>
              <a:rPr lang="en-US" sz="1300" dirty="0" err="1">
                <a:solidFill>
                  <a:schemeClr val="tx2"/>
                </a:solidFill>
                <a:cs typeface="Arial" panose="020B0604020202020204" pitchFamily="34" charset="0"/>
              </a:rPr>
              <a:t>taux</a:t>
            </a:r>
            <a:r>
              <a:rPr lang="en-US" sz="1300" dirty="0">
                <a:solidFill>
                  <a:schemeClr val="tx2"/>
                </a:solidFill>
                <a:cs typeface="Arial" panose="020B0604020202020204" pitchFamily="34" charset="0"/>
              </a:rPr>
              <a:t> de </a:t>
            </a:r>
            <a:r>
              <a:rPr lang="en-US" sz="1300" dirty="0" err="1">
                <a:solidFill>
                  <a:schemeClr val="tx2"/>
                </a:solidFill>
                <a:cs typeface="Arial" panose="020B0604020202020204" pitchFamily="34" charset="0"/>
              </a:rPr>
              <a:t>réponse</a:t>
            </a:r>
            <a:r>
              <a:rPr lang="en-US" sz="1300" dirty="0">
                <a:solidFill>
                  <a:schemeClr val="tx2"/>
                </a:solidFill>
                <a:cs typeface="Arial" panose="020B0604020202020204" pitchFamily="34" charset="0"/>
              </a:rPr>
              <a:t> objective, durée de la </a:t>
            </a:r>
            <a:r>
              <a:rPr lang="en-US" sz="1300" dirty="0" err="1">
                <a:solidFill>
                  <a:schemeClr val="tx2"/>
                </a:solidFill>
                <a:cs typeface="Arial" panose="020B0604020202020204" pitchFamily="34" charset="0"/>
              </a:rPr>
              <a:t>réponse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taux</a:t>
            </a:r>
            <a:r>
              <a:rPr lang="en-US" sz="1300" dirty="0">
                <a:solidFill>
                  <a:schemeClr val="tx2"/>
                </a:solidFill>
                <a:cs typeface="Arial" panose="020B0604020202020204" pitchFamily="34" charset="0"/>
              </a:rPr>
              <a:t> de SSP et de SG à 1 et 2 ans, </a:t>
            </a:r>
            <a:r>
              <a:rPr lang="en-US" sz="1300" dirty="0" err="1">
                <a:solidFill>
                  <a:schemeClr val="tx2"/>
                </a:solidFill>
                <a:cs typeface="Arial" panose="020B0604020202020204" pitchFamily="34" charset="0"/>
              </a:rPr>
              <a:t>délai</a:t>
            </a:r>
            <a:r>
              <a:rPr lang="en-US" sz="1300" dirty="0">
                <a:solidFill>
                  <a:schemeClr val="tx2"/>
                </a:solidFill>
                <a:cs typeface="Arial" panose="020B0604020202020204" pitchFamily="34" charset="0"/>
              </a:rPr>
              <a:t> de deterioration.</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300" dirty="0" err="1">
                <a:solidFill>
                  <a:schemeClr val="tx2"/>
                </a:solidFill>
                <a:cs typeface="Arial" panose="020B0604020202020204" pitchFamily="34" charset="0"/>
              </a:rPr>
              <a:t>Analyse</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exploratoire</a:t>
            </a:r>
            <a:r>
              <a:rPr lang="en-US" sz="1300" dirty="0">
                <a:solidFill>
                  <a:schemeClr val="tx2"/>
                </a:solidFill>
                <a:cs typeface="Arial" panose="020B0604020202020204" pitchFamily="34" charset="0"/>
              </a:rPr>
              <a:t> des </a:t>
            </a:r>
            <a:r>
              <a:rPr lang="en-US" sz="1300" dirty="0" err="1">
                <a:solidFill>
                  <a:schemeClr val="tx2"/>
                </a:solidFill>
                <a:cs typeface="Arial" panose="020B0604020202020204" pitchFamily="34" charset="0"/>
              </a:rPr>
              <a:t>biomarqueurs</a:t>
            </a:r>
            <a:r>
              <a:rPr lang="en-US" sz="1300" dirty="0">
                <a:solidFill>
                  <a:schemeClr val="tx2"/>
                </a:solidFill>
                <a:cs typeface="Arial" panose="020B0604020202020204" pitchFamily="34" charset="0"/>
              </a:rPr>
              <a:t>, y </a:t>
            </a:r>
            <a:r>
              <a:rPr lang="en-US" sz="1300" dirty="0" err="1">
                <a:solidFill>
                  <a:schemeClr val="tx2"/>
                </a:solidFill>
                <a:cs typeface="Arial" panose="020B0604020202020204" pitchFamily="34" charset="0"/>
              </a:rPr>
              <a:t>compris</a:t>
            </a:r>
            <a:r>
              <a:rPr lang="en-US" sz="1300" dirty="0">
                <a:solidFill>
                  <a:schemeClr val="tx2"/>
                </a:solidFill>
                <a:cs typeface="Arial" panose="020B0604020202020204" pitchFamily="34" charset="0"/>
              </a:rPr>
              <a:t> </a:t>
            </a:r>
            <a:r>
              <a:rPr lang="en-US" sz="1300" dirty="0" err="1">
                <a:solidFill>
                  <a:schemeClr val="tx2"/>
                </a:solidFill>
                <a:cs typeface="Arial" panose="020B0604020202020204" pitchFamily="34" charset="0"/>
              </a:rPr>
              <a:t>l'expression</a:t>
            </a:r>
            <a:r>
              <a:rPr lang="en-US" sz="1300" dirty="0">
                <a:solidFill>
                  <a:schemeClr val="tx2"/>
                </a:solidFill>
                <a:cs typeface="Arial" panose="020B0604020202020204" pitchFamily="34" charset="0"/>
              </a:rPr>
              <a:t> de PD-L1</a:t>
            </a:r>
          </a:p>
        </p:txBody>
      </p:sp>
      <p:sp>
        <p:nvSpPr>
          <p:cNvPr id="6" name="Freeform 41">
            <a:extLst>
              <a:ext uri="{FF2B5EF4-FFF2-40B4-BE49-F238E27FC236}">
                <a16:creationId xmlns="" xmlns:a16="http://schemas.microsoft.com/office/drawing/2014/main" id="{8D14B804-931C-B0F9-5F3B-F2BDE411C0A9}"/>
              </a:ext>
            </a:extLst>
          </p:cNvPr>
          <p:cNvSpPr/>
          <p:nvPr/>
        </p:nvSpPr>
        <p:spPr>
          <a:xfrm>
            <a:off x="9033028" y="3067725"/>
            <a:ext cx="2583423" cy="1080000"/>
          </a:xfrm>
          <a:prstGeom prst="roundRect">
            <a:avLst>
              <a:gd name="adj" fmla="val 9151"/>
            </a:avLst>
          </a:prstGeom>
          <a:solidFill>
            <a:schemeClr val="tx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200"/>
              </a:lnSpc>
              <a:spcAft>
                <a:spcPts val="600"/>
              </a:spcAft>
              <a:defRPr/>
            </a:pPr>
            <a:r>
              <a:rPr lang="en-US" sz="1200" b="1" dirty="0">
                <a:solidFill>
                  <a:prstClr val="white"/>
                </a:solidFill>
                <a:cs typeface="Arial" panose="020B0604020202020204" pitchFamily="34" charset="0"/>
              </a:rPr>
              <a:t>Maintenance</a:t>
            </a:r>
          </a:p>
          <a:p>
            <a:pPr algn="ctr" defTabSz="514350">
              <a:lnSpc>
                <a:spcPts val="1200"/>
              </a:lnSpc>
              <a:spcAft>
                <a:spcPts val="600"/>
              </a:spcAft>
              <a:defRPr/>
            </a:pPr>
            <a:r>
              <a:rPr lang="en-US" sz="1200" dirty="0" err="1">
                <a:solidFill>
                  <a:prstClr val="white"/>
                </a:solidFill>
                <a:cs typeface="Arial" panose="020B0604020202020204" pitchFamily="34" charset="0"/>
              </a:rPr>
              <a:t>Pémétrexed</a:t>
            </a:r>
            <a:r>
              <a:rPr lang="en-US" sz="1200" dirty="0">
                <a:solidFill>
                  <a:prstClr val="white"/>
                </a:solidFill>
                <a:cs typeface="Arial" panose="020B0604020202020204" pitchFamily="34" charset="0"/>
              </a:rPr>
              <a:t> 500 mg/m</a:t>
            </a:r>
            <a:r>
              <a:rPr lang="en-US" sz="1200" baseline="30000" dirty="0">
                <a:solidFill>
                  <a:prstClr val="white"/>
                </a:solidFill>
                <a:cs typeface="Arial" panose="020B0604020202020204" pitchFamily="34" charset="0"/>
              </a:rPr>
              <a:t>2</a:t>
            </a:r>
            <a:endParaRPr lang="en-US" sz="1200" dirty="0">
              <a:solidFill>
                <a:prstClr val="white"/>
              </a:solidFill>
              <a:cs typeface="Arial" panose="020B0604020202020204" pitchFamily="34" charset="0"/>
            </a:endParaRPr>
          </a:p>
          <a:p>
            <a:pPr algn="ctr" defTabSz="514350">
              <a:lnSpc>
                <a:spcPts val="1200"/>
              </a:lnSpc>
              <a:spcAft>
                <a:spcPts val="600"/>
              </a:spcAft>
              <a:defRPr/>
            </a:pPr>
            <a:r>
              <a:rPr lang="en-US" sz="1200" dirty="0" err="1">
                <a:solidFill>
                  <a:prstClr val="white"/>
                </a:solidFill>
                <a:cs typeface="Arial" panose="020B0604020202020204" pitchFamily="34" charset="0"/>
              </a:rPr>
              <a:t>Toutes</a:t>
            </a:r>
            <a:r>
              <a:rPr lang="en-US" sz="1200" dirty="0">
                <a:solidFill>
                  <a:prstClr val="white"/>
                </a:solidFill>
                <a:cs typeface="Arial" panose="020B0604020202020204" pitchFamily="34" charset="0"/>
              </a:rPr>
              <a:t> les 3s </a:t>
            </a:r>
            <a:r>
              <a:rPr lang="en-US" sz="1200" dirty="0" err="1">
                <a:solidFill>
                  <a:prstClr val="white"/>
                </a:solidFill>
                <a:cs typeface="Arial" panose="020B0604020202020204" pitchFamily="34" charset="0"/>
              </a:rPr>
              <a:t>jusqu'à</a:t>
            </a:r>
            <a:r>
              <a:rPr lang="en-US" sz="1200" dirty="0">
                <a:solidFill>
                  <a:prstClr val="white"/>
                </a:solidFill>
                <a:cs typeface="Arial" panose="020B0604020202020204" pitchFamily="34" charset="0"/>
              </a:rPr>
              <a:t> la PD </a:t>
            </a:r>
            <a:r>
              <a:rPr lang="en-US" sz="1200" dirty="0" err="1">
                <a:solidFill>
                  <a:prstClr val="white"/>
                </a:solidFill>
                <a:cs typeface="Arial" panose="020B0604020202020204" pitchFamily="34" charset="0"/>
              </a:rPr>
              <a:t>ou</a:t>
            </a:r>
            <a:r>
              <a:rPr lang="en-US" sz="1200" dirty="0">
                <a:solidFill>
                  <a:prstClr val="white"/>
                </a:solidFill>
                <a:cs typeface="Arial" panose="020B0604020202020204" pitchFamily="34" charset="0"/>
              </a:rPr>
              <a:t> la </a:t>
            </a:r>
            <a:r>
              <a:rPr lang="en-US" sz="1200" dirty="0" err="1">
                <a:solidFill>
                  <a:prstClr val="white"/>
                </a:solidFill>
                <a:cs typeface="Arial" panose="020B0604020202020204" pitchFamily="34" charset="0"/>
              </a:rPr>
              <a:t>perte</a:t>
            </a:r>
            <a:r>
              <a:rPr lang="en-US" sz="1200" dirty="0">
                <a:solidFill>
                  <a:prstClr val="white"/>
                </a:solidFill>
                <a:cs typeface="Arial" panose="020B0604020202020204" pitchFamily="34" charset="0"/>
              </a:rPr>
              <a:t> du </a:t>
            </a:r>
            <a:r>
              <a:rPr lang="en-US" sz="1200" dirty="0" err="1">
                <a:solidFill>
                  <a:prstClr val="white"/>
                </a:solidFill>
                <a:cs typeface="Arial" panose="020B0604020202020204" pitchFamily="34" charset="0"/>
              </a:rPr>
              <a:t>bénéfice</a:t>
            </a:r>
            <a:r>
              <a:rPr lang="en-US" sz="1200" dirty="0">
                <a:solidFill>
                  <a:prstClr val="white"/>
                </a:solidFill>
                <a:cs typeface="Arial" panose="020B0604020202020204" pitchFamily="34" charset="0"/>
              </a:rPr>
              <a:t> </a:t>
            </a:r>
            <a:r>
              <a:rPr lang="en-US" sz="1200" dirty="0" err="1">
                <a:solidFill>
                  <a:prstClr val="white"/>
                </a:solidFill>
                <a:cs typeface="Arial" panose="020B0604020202020204" pitchFamily="34" charset="0"/>
              </a:rPr>
              <a:t>clinique</a:t>
            </a:r>
            <a:endParaRPr lang="en-US" sz="1200" dirty="0">
              <a:solidFill>
                <a:prstClr val="white"/>
              </a:solidFill>
              <a:cs typeface="Arial" panose="020B0604020202020204" pitchFamily="34" charset="0"/>
            </a:endParaRPr>
          </a:p>
        </p:txBody>
      </p:sp>
      <p:sp>
        <p:nvSpPr>
          <p:cNvPr id="7" name="Freeform 41">
            <a:extLst>
              <a:ext uri="{FF2B5EF4-FFF2-40B4-BE49-F238E27FC236}">
                <a16:creationId xmlns="" xmlns:a16="http://schemas.microsoft.com/office/drawing/2014/main" id="{10528299-B8BD-AB28-29EE-495062D414C4}"/>
              </a:ext>
            </a:extLst>
          </p:cNvPr>
          <p:cNvSpPr/>
          <p:nvPr/>
        </p:nvSpPr>
        <p:spPr>
          <a:xfrm>
            <a:off x="9033028" y="1400197"/>
            <a:ext cx="2583423" cy="1260000"/>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200"/>
              </a:lnSpc>
              <a:spcAft>
                <a:spcPts val="600"/>
              </a:spcAft>
              <a:defRPr/>
            </a:pPr>
            <a:r>
              <a:rPr lang="en-US" sz="1200" b="1" dirty="0">
                <a:solidFill>
                  <a:prstClr val="white"/>
                </a:solidFill>
                <a:cs typeface="Arial" panose="020B0604020202020204" pitchFamily="34" charset="0"/>
              </a:rPr>
              <a:t>Maintenance</a:t>
            </a:r>
            <a:endParaRPr lang="en-US" sz="1200" dirty="0">
              <a:solidFill>
                <a:prstClr val="white"/>
              </a:solidFill>
              <a:cs typeface="Arial" panose="020B0604020202020204" pitchFamily="34" charset="0"/>
            </a:endParaRPr>
          </a:p>
          <a:p>
            <a:pPr algn="ctr" defTabSz="514350">
              <a:lnSpc>
                <a:spcPts val="1200"/>
              </a:lnSpc>
              <a:spcAft>
                <a:spcPts val="600"/>
              </a:spcAft>
              <a:defRPr/>
            </a:pPr>
            <a:r>
              <a:rPr lang="en-US" sz="1200" dirty="0">
                <a:solidFill>
                  <a:prstClr val="white"/>
                </a:solidFill>
                <a:cs typeface="Arial" panose="020B0604020202020204" pitchFamily="34" charset="0"/>
              </a:rPr>
              <a:t>Atézolizumab 1 200 mg +</a:t>
            </a:r>
            <a:br>
              <a:rPr lang="en-US" sz="1200" dirty="0">
                <a:solidFill>
                  <a:prstClr val="white"/>
                </a:solidFill>
                <a:cs typeface="Arial" panose="020B0604020202020204" pitchFamily="34" charset="0"/>
              </a:rPr>
            </a:br>
            <a:r>
              <a:rPr lang="en-US" sz="1200" dirty="0">
                <a:solidFill>
                  <a:prstClr val="white"/>
                </a:solidFill>
                <a:cs typeface="Arial" panose="020B0604020202020204" pitchFamily="34" charset="0"/>
              </a:rPr>
              <a:t>Bévacizumab 15 mg/kg</a:t>
            </a:r>
          </a:p>
          <a:p>
            <a:pPr algn="ctr" defTabSz="514350">
              <a:lnSpc>
                <a:spcPts val="1200"/>
              </a:lnSpc>
              <a:spcAft>
                <a:spcPts val="600"/>
              </a:spcAft>
              <a:defRPr/>
            </a:pPr>
            <a:r>
              <a:rPr lang="en-US" sz="1200" dirty="0" err="1">
                <a:solidFill>
                  <a:prstClr val="white"/>
                </a:solidFill>
                <a:cs typeface="Arial" panose="020B0604020202020204" pitchFamily="34" charset="0"/>
              </a:rPr>
              <a:t>Toutes</a:t>
            </a:r>
            <a:r>
              <a:rPr lang="en-US" sz="1200" dirty="0">
                <a:solidFill>
                  <a:prstClr val="white"/>
                </a:solidFill>
                <a:cs typeface="Arial" panose="020B0604020202020204" pitchFamily="34" charset="0"/>
              </a:rPr>
              <a:t> les 3s </a:t>
            </a:r>
            <a:r>
              <a:rPr lang="en-US" sz="1200" dirty="0" err="1">
                <a:solidFill>
                  <a:prstClr val="white"/>
                </a:solidFill>
                <a:cs typeface="Arial" panose="020B0604020202020204" pitchFamily="34" charset="0"/>
              </a:rPr>
              <a:t>jusqu'à</a:t>
            </a:r>
            <a:r>
              <a:rPr lang="en-US" sz="1200" dirty="0">
                <a:solidFill>
                  <a:prstClr val="white"/>
                </a:solidFill>
                <a:cs typeface="Arial" panose="020B0604020202020204" pitchFamily="34" charset="0"/>
              </a:rPr>
              <a:t> la PD </a:t>
            </a:r>
            <a:r>
              <a:rPr lang="en-US" sz="1200" dirty="0" err="1">
                <a:solidFill>
                  <a:prstClr val="white"/>
                </a:solidFill>
                <a:cs typeface="Arial" panose="020B0604020202020204" pitchFamily="34" charset="0"/>
              </a:rPr>
              <a:t>ou</a:t>
            </a:r>
            <a:r>
              <a:rPr lang="en-US" sz="1200" dirty="0">
                <a:solidFill>
                  <a:prstClr val="white"/>
                </a:solidFill>
                <a:cs typeface="Arial" panose="020B0604020202020204" pitchFamily="34" charset="0"/>
              </a:rPr>
              <a:t> la </a:t>
            </a:r>
            <a:r>
              <a:rPr lang="en-US" sz="1200" dirty="0" err="1">
                <a:solidFill>
                  <a:prstClr val="white"/>
                </a:solidFill>
                <a:cs typeface="Arial" panose="020B0604020202020204" pitchFamily="34" charset="0"/>
              </a:rPr>
              <a:t>perte</a:t>
            </a:r>
            <a:r>
              <a:rPr lang="en-US" sz="1200" dirty="0">
                <a:solidFill>
                  <a:prstClr val="white"/>
                </a:solidFill>
                <a:cs typeface="Arial" panose="020B0604020202020204" pitchFamily="34" charset="0"/>
              </a:rPr>
              <a:t> du </a:t>
            </a:r>
            <a:r>
              <a:rPr lang="en-US" sz="1200" dirty="0" err="1">
                <a:solidFill>
                  <a:prstClr val="white"/>
                </a:solidFill>
                <a:cs typeface="Arial" panose="020B0604020202020204" pitchFamily="34" charset="0"/>
              </a:rPr>
              <a:t>bénéfice</a:t>
            </a:r>
            <a:r>
              <a:rPr lang="en-US" sz="1200" dirty="0">
                <a:solidFill>
                  <a:prstClr val="white"/>
                </a:solidFill>
                <a:cs typeface="Arial" panose="020B0604020202020204" pitchFamily="34" charset="0"/>
              </a:rPr>
              <a:t> </a:t>
            </a:r>
            <a:r>
              <a:rPr lang="en-US" sz="1200" dirty="0" err="1">
                <a:solidFill>
                  <a:prstClr val="white"/>
                </a:solidFill>
                <a:cs typeface="Arial" panose="020B0604020202020204" pitchFamily="34" charset="0"/>
              </a:rPr>
              <a:t>clinique</a:t>
            </a:r>
            <a:endParaRPr lang="en-US" sz="1200" dirty="0">
              <a:solidFill>
                <a:prstClr val="white"/>
              </a:solidFill>
              <a:cs typeface="Arial" panose="020B0604020202020204" pitchFamily="34" charset="0"/>
            </a:endParaRPr>
          </a:p>
        </p:txBody>
      </p:sp>
      <p:sp>
        <p:nvSpPr>
          <p:cNvPr id="8" name="Freeform 5">
            <a:extLst>
              <a:ext uri="{FF2B5EF4-FFF2-40B4-BE49-F238E27FC236}">
                <a16:creationId xmlns="" xmlns:a16="http://schemas.microsoft.com/office/drawing/2014/main" id="{DC38DE05-027F-294A-12C0-BC8F2ADEEE4F}"/>
              </a:ext>
            </a:extLst>
          </p:cNvPr>
          <p:cNvSpPr/>
          <p:nvPr/>
        </p:nvSpPr>
        <p:spPr>
          <a:xfrm>
            <a:off x="1379634" y="3600008"/>
            <a:ext cx="3604258" cy="1004943"/>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300"/>
              </a:spcBef>
              <a:buClr>
                <a:schemeClr val="bg2"/>
              </a:buClr>
              <a:buSzPct val="70000"/>
              <a:tabLst>
                <a:tab pos="120650" algn="l"/>
              </a:tabLst>
              <a:defRPr/>
            </a:pPr>
            <a:r>
              <a:rPr lang="en-US" sz="1200" b="1" dirty="0" err="1">
                <a:solidFill>
                  <a:schemeClr val="accent2"/>
                </a:solidFill>
                <a:cs typeface="Arial" panose="020B0604020202020204" pitchFamily="34" charset="0"/>
              </a:rPr>
              <a:t>Facteur</a:t>
            </a:r>
            <a:r>
              <a:rPr lang="en-US" sz="1200" b="1" dirty="0">
                <a:solidFill>
                  <a:schemeClr val="accent2"/>
                </a:solidFill>
                <a:cs typeface="Arial" panose="020B0604020202020204" pitchFamily="34" charset="0"/>
              </a:rPr>
              <a:t> de stratification</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Présence</a:t>
            </a:r>
            <a:r>
              <a:rPr lang="en-US" sz="1100" dirty="0">
                <a:solidFill>
                  <a:schemeClr val="tx2"/>
                </a:solidFill>
                <a:cs typeface="Arial" panose="020B0604020202020204" pitchFamily="34" charset="0"/>
              </a:rPr>
              <a:t> de </a:t>
            </a:r>
            <a:r>
              <a:rPr lang="en-US" sz="1100" dirty="0" err="1">
                <a:solidFill>
                  <a:schemeClr val="tx2"/>
                </a:solidFill>
                <a:cs typeface="Arial" panose="020B0604020202020204" pitchFamily="34" charset="0"/>
              </a:rPr>
              <a:t>métastases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cérébrales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oui</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ou</a:t>
            </a:r>
            <a:r>
              <a:rPr lang="en-US" sz="1100" dirty="0">
                <a:solidFill>
                  <a:schemeClr val="tx2"/>
                </a:solidFill>
                <a:cs typeface="Arial" panose="020B0604020202020204" pitchFamily="34" charset="0"/>
              </a:rPr>
              <a:t> non)</a:t>
            </a:r>
          </a:p>
          <a:p>
            <a:pPr marL="168275" indent="-168275" defTabSz="450056">
              <a:spcBef>
                <a:spcPts val="300"/>
              </a:spcBef>
              <a:buClr>
                <a:schemeClr val="bg2"/>
              </a:buClr>
              <a:buSzPct val="70000"/>
              <a:buFont typeface="Wingdings" panose="05000000000000000000" pitchFamily="2" charset="2"/>
              <a:buChar char="n"/>
              <a:tabLst>
                <a:tab pos="120650" algn="l"/>
              </a:tabLst>
              <a:defRPr/>
            </a:pPr>
            <a:r>
              <a:rPr lang="en-US" sz="1100" dirty="0" err="1">
                <a:solidFill>
                  <a:schemeClr val="tx2"/>
                </a:solidFill>
                <a:cs typeface="Arial" panose="020B0604020202020204" pitchFamily="34" charset="0"/>
              </a:rPr>
              <a:t>Statut</a:t>
            </a:r>
            <a:r>
              <a:rPr lang="en-US" sz="1100" dirty="0">
                <a:solidFill>
                  <a:schemeClr val="tx2"/>
                </a:solidFill>
                <a:cs typeface="Arial" panose="020B0604020202020204" pitchFamily="34" charset="0"/>
              </a:rPr>
              <a:t> de la mutation (</a:t>
            </a:r>
            <a:r>
              <a:rPr lang="en-US" sz="1100" i="1" dirty="0">
                <a:solidFill>
                  <a:schemeClr val="tx2"/>
                </a:solidFill>
                <a:cs typeface="Arial" panose="020B0604020202020204" pitchFamily="34" charset="0"/>
              </a:rPr>
              <a:t>EGFR</a:t>
            </a:r>
            <a:r>
              <a:rPr lang="en-US" sz="1100" dirty="0">
                <a:solidFill>
                  <a:schemeClr val="tx2"/>
                </a:solidFill>
                <a:cs typeface="Arial" panose="020B0604020202020204" pitchFamily="34" charset="0"/>
              </a:rPr>
              <a:t> vs. </a:t>
            </a:r>
            <a:r>
              <a:rPr lang="en-US" sz="1100" i="1" dirty="0">
                <a:solidFill>
                  <a:schemeClr val="tx2"/>
                </a:solidFill>
                <a:cs typeface="Arial" panose="020B0604020202020204" pitchFamily="34" charset="0"/>
              </a:rPr>
              <a:t>ALK</a:t>
            </a:r>
            <a:r>
              <a:rPr lang="en-US" sz="1100" dirty="0">
                <a:solidFill>
                  <a:schemeClr val="tx2"/>
                </a:solidFill>
                <a:cs typeface="Arial" panose="020B0604020202020204" pitchFamily="34" charset="0"/>
              </a:rPr>
              <a:t>)</a:t>
            </a:r>
          </a:p>
          <a:p>
            <a:pPr defTabSz="450056">
              <a:spcBef>
                <a:spcPts val="300"/>
              </a:spcBef>
              <a:buClr>
                <a:schemeClr val="bg2"/>
              </a:buClr>
              <a:buSzPct val="70000"/>
              <a:tabLst>
                <a:tab pos="120650" algn="l"/>
              </a:tabLst>
              <a:defRPr/>
            </a:pPr>
            <a:r>
              <a:rPr lang="en-US" sz="1100" dirty="0">
                <a:solidFill>
                  <a:schemeClr val="tx2"/>
                </a:solidFill>
                <a:cs typeface="Arial" panose="020B0604020202020204" pitchFamily="34" charset="0"/>
              </a:rPr>
              <a:t>	- Patients T790M (+) </a:t>
            </a:r>
            <a:r>
              <a:rPr lang="en-US" sz="1100" dirty="0" err="1">
                <a:solidFill>
                  <a:schemeClr val="tx2"/>
                </a:solidFill>
                <a:cs typeface="Arial" panose="020B0604020202020204" pitchFamily="34" charset="0"/>
              </a:rPr>
              <a:t>plafonnés</a:t>
            </a:r>
            <a:r>
              <a:rPr lang="en-US" sz="1100" dirty="0">
                <a:solidFill>
                  <a:schemeClr val="tx2"/>
                </a:solidFill>
                <a:cs typeface="Arial" panose="020B0604020202020204" pitchFamily="34" charset="0"/>
              </a:rPr>
              <a:t> </a:t>
            </a:r>
            <a:r>
              <a:rPr lang="en-US" sz="1100" dirty="0" err="1">
                <a:solidFill>
                  <a:schemeClr val="tx2"/>
                </a:solidFill>
                <a:cs typeface="Arial" panose="020B0604020202020204" pitchFamily="34" charset="0"/>
              </a:rPr>
              <a:t>à</a:t>
            </a:r>
            <a:r>
              <a:rPr lang="en-US" sz="1100" dirty="0">
                <a:solidFill>
                  <a:schemeClr val="tx2"/>
                </a:solidFill>
                <a:cs typeface="Arial" panose="020B0604020202020204" pitchFamily="34" charset="0"/>
              </a:rPr>
              <a:t> 30 %.</a:t>
            </a:r>
          </a:p>
        </p:txBody>
      </p:sp>
      <p:cxnSp>
        <p:nvCxnSpPr>
          <p:cNvPr id="21" name="Connecteur droit 20">
            <a:extLst>
              <a:ext uri="{FF2B5EF4-FFF2-40B4-BE49-F238E27FC236}">
                <a16:creationId xmlns="" xmlns:a16="http://schemas.microsoft.com/office/drawing/2014/main" id="{9FDB6EE2-0104-6A4E-11E3-B7CE110921A1}"/>
              </a:ext>
            </a:extLst>
          </p:cNvPr>
          <p:cNvCxnSpPr/>
          <p:nvPr/>
        </p:nvCxnSpPr>
        <p:spPr>
          <a:xfrm>
            <a:off x="1053265" y="965298"/>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3963138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dirty="0">
                <a:cs typeface="Gordita" pitchFamily="2" charset="77"/>
              </a:rPr>
              <a:t>SSP (RECIST v1.1) par investigateur</a:t>
            </a:r>
            <a:endParaRPr lang="fr-FR"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68151" y="1588292"/>
            <a:ext cx="10523106" cy="416149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nvGraphicFramePr>
        <p:xfrm>
          <a:off x="1199106" y="4915299"/>
          <a:ext cx="6725694" cy="717351"/>
        </p:xfrm>
        <a:graphic>
          <a:graphicData uri="http://schemas.openxmlformats.org/drawingml/2006/table">
            <a:tbl>
              <a:tblPr firstRow="1" bandRow="1">
                <a:tableStyleId>{5C22544A-7EE6-4342-B048-85BDC9FD1C3A}</a:tableStyleId>
              </a:tblPr>
              <a:tblGrid>
                <a:gridCol w="1108034">
                  <a:extLst>
                    <a:ext uri="{9D8B030D-6E8A-4147-A177-3AD203B41FA5}">
                      <a16:colId xmlns="" xmlns:a16="http://schemas.microsoft.com/office/drawing/2014/main" val="20000"/>
                    </a:ext>
                  </a:extLst>
                </a:gridCol>
                <a:gridCol w="815537">
                  <a:extLst>
                    <a:ext uri="{9D8B030D-6E8A-4147-A177-3AD203B41FA5}">
                      <a16:colId xmlns="" xmlns:a16="http://schemas.microsoft.com/office/drawing/2014/main" val="20001"/>
                    </a:ext>
                  </a:extLst>
                </a:gridCol>
                <a:gridCol w="815537">
                  <a:extLst>
                    <a:ext uri="{9D8B030D-6E8A-4147-A177-3AD203B41FA5}">
                      <a16:colId xmlns="" xmlns:a16="http://schemas.microsoft.com/office/drawing/2014/main" val="20006"/>
                    </a:ext>
                  </a:extLst>
                </a:gridCol>
                <a:gridCol w="729366">
                  <a:extLst>
                    <a:ext uri="{9D8B030D-6E8A-4147-A177-3AD203B41FA5}">
                      <a16:colId xmlns="" xmlns:a16="http://schemas.microsoft.com/office/drawing/2014/main" val="20002"/>
                    </a:ext>
                  </a:extLst>
                </a:gridCol>
                <a:gridCol w="830075">
                  <a:extLst>
                    <a:ext uri="{9D8B030D-6E8A-4147-A177-3AD203B41FA5}">
                      <a16:colId xmlns="" xmlns:a16="http://schemas.microsoft.com/office/drawing/2014/main" val="20007"/>
                    </a:ext>
                  </a:extLst>
                </a:gridCol>
                <a:gridCol w="914574">
                  <a:extLst>
                    <a:ext uri="{9D8B030D-6E8A-4147-A177-3AD203B41FA5}">
                      <a16:colId xmlns="" xmlns:a16="http://schemas.microsoft.com/office/drawing/2014/main" val="20003"/>
                    </a:ext>
                  </a:extLst>
                </a:gridCol>
                <a:gridCol w="764012">
                  <a:extLst>
                    <a:ext uri="{9D8B030D-6E8A-4147-A177-3AD203B41FA5}">
                      <a16:colId xmlns="" xmlns:a16="http://schemas.microsoft.com/office/drawing/2014/main" val="20008"/>
                    </a:ext>
                  </a:extLst>
                </a:gridCol>
                <a:gridCol w="748559">
                  <a:extLst>
                    <a:ext uri="{9D8B030D-6E8A-4147-A177-3AD203B41FA5}">
                      <a16:colId xmlns="" xmlns:a16="http://schemas.microsoft.com/office/drawing/2014/main" val="20004"/>
                    </a:ext>
                  </a:extLst>
                </a:gridCol>
              </a:tblGrid>
              <a:tr h="314611">
                <a:tc grid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a:solidFill>
                            <a:schemeClr val="tx1">
                              <a:lumMod val="65000"/>
                              <a:lumOff val="35000"/>
                            </a:schemeClr>
                          </a:solidFill>
                        </a:rPr>
                        <a:t>Nb </a:t>
                      </a:r>
                      <a:r>
                        <a:rPr lang="fr-FR" sz="1050" b="0" dirty="0">
                          <a:solidFill>
                            <a:schemeClr val="tx1">
                              <a:lumMod val="65000"/>
                              <a:lumOff val="35000"/>
                            </a:schemeClr>
                          </a:solidFill>
                        </a:rPr>
                        <a:t>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kern="1200" dirty="0">
                          <a:solidFill>
                            <a:schemeClr val="bg2"/>
                          </a:solidFill>
                          <a:latin typeface="+mn-lt"/>
                          <a:ea typeface="+mn-ea"/>
                          <a:cs typeface="+mn-cs"/>
                        </a:rPr>
                        <a:t>Bras ABCP</a:t>
                      </a:r>
                      <a:endParaRPr lang="fr-FR" sz="1100" b="0" spc="-30" dirty="0">
                        <a:solidFill>
                          <a:schemeClr val="accent5">
                            <a:lumMod val="75000"/>
                          </a:schemeClr>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151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98 (15)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44 (21)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21 (27)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10 (31)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2 (36)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mn-cs"/>
                        </a:rPr>
                        <a:t>1 (36)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100" b="1" dirty="0">
                          <a:solidFill>
                            <a:schemeClr val="bg1">
                              <a:lumMod val="50000"/>
                            </a:schemeClr>
                          </a:solidFill>
                        </a:rPr>
                        <a:t>Bras PC </a:t>
                      </a:r>
                      <a:endParaRPr lang="fr-FR" sz="1100" b="0" spc="-30" dirty="0">
                        <a:solidFill>
                          <a:schemeClr val="bg2"/>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1">
                              <a:lumMod val="50000"/>
                            </a:schemeClr>
                          </a:solidFill>
                        </a:rPr>
                        <a:t>74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33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14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7 (9)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4 (9)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0 (11)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FFFF">
                              <a:lumMod val="50000"/>
                            </a:srgbClr>
                          </a:solidFill>
                          <a:effectLst/>
                          <a:uLnTx/>
                          <a:uFillTx/>
                          <a:latin typeface="Century Gothic" panose="020F0302020204030204"/>
                          <a:ea typeface="+mn-ea"/>
                          <a:cs typeface="+mn-cs"/>
                        </a:rPr>
                        <a:t>0 (11)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p:nvPr/>
        </p:nvCxnSpPr>
        <p:spPr>
          <a:xfrm>
            <a:off x="2148027" y="5095938"/>
            <a:ext cx="5415202"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254623" y="1838528"/>
            <a:ext cx="6790866" cy="3104435"/>
            <a:chOff x="529157" y="2485881"/>
            <a:chExt cx="5305459" cy="3223042"/>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667259" y="3728499"/>
              <a:ext cx="2666159"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PFS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421341"/>
              <a:ext cx="3306656" cy="28758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graphicFrame>
        <p:nvGraphicFramePr>
          <p:cNvPr id="13" name="Tableau 12">
            <a:extLst>
              <a:ext uri="{FF2B5EF4-FFF2-40B4-BE49-F238E27FC236}">
                <a16:creationId xmlns="" xmlns:a16="http://schemas.microsoft.com/office/drawing/2014/main" id="{76AD43E4-AD88-DD19-F2A7-0BCDDE3D77E1}"/>
              </a:ext>
            </a:extLst>
          </p:cNvPr>
          <p:cNvGraphicFramePr>
            <a:graphicFrameLocks noGrp="1"/>
          </p:cNvGraphicFramePr>
          <p:nvPr/>
        </p:nvGraphicFramePr>
        <p:xfrm>
          <a:off x="6455397" y="2027564"/>
          <a:ext cx="5071018" cy="784860"/>
        </p:xfrm>
        <a:graphic>
          <a:graphicData uri="http://schemas.openxmlformats.org/drawingml/2006/table">
            <a:tbl>
              <a:tblPr firstRow="1" bandRow="1">
                <a:tableStyleId>{5C22544A-7EE6-4342-B048-85BDC9FD1C3A}</a:tableStyleId>
              </a:tblPr>
              <a:tblGrid>
                <a:gridCol w="889000">
                  <a:extLst>
                    <a:ext uri="{9D8B030D-6E8A-4147-A177-3AD203B41FA5}">
                      <a16:colId xmlns="" xmlns:a16="http://schemas.microsoft.com/office/drawing/2014/main" val="20000"/>
                    </a:ext>
                  </a:extLst>
                </a:gridCol>
                <a:gridCol w="931334">
                  <a:extLst>
                    <a:ext uri="{9D8B030D-6E8A-4147-A177-3AD203B41FA5}">
                      <a16:colId xmlns="" xmlns:a16="http://schemas.microsoft.com/office/drawing/2014/main" val="20002"/>
                    </a:ext>
                  </a:extLst>
                </a:gridCol>
                <a:gridCol w="1413933">
                  <a:extLst>
                    <a:ext uri="{9D8B030D-6E8A-4147-A177-3AD203B41FA5}">
                      <a16:colId xmlns="" xmlns:a16="http://schemas.microsoft.com/office/drawing/2014/main" val="2446333535"/>
                    </a:ext>
                  </a:extLst>
                </a:gridCol>
                <a:gridCol w="787400">
                  <a:extLst>
                    <a:ext uri="{9D8B030D-6E8A-4147-A177-3AD203B41FA5}">
                      <a16:colId xmlns="" xmlns:a16="http://schemas.microsoft.com/office/drawing/2014/main" val="2346068091"/>
                    </a:ext>
                  </a:extLst>
                </a:gridCol>
                <a:gridCol w="1049351">
                  <a:extLst>
                    <a:ext uri="{9D8B030D-6E8A-4147-A177-3AD203B41FA5}">
                      <a16:colId xmlns="" xmlns:a16="http://schemas.microsoft.com/office/drawing/2014/main" val="1219194835"/>
                    </a:ext>
                  </a:extLst>
                </a:gridCol>
              </a:tblGrid>
              <a:tr h="220616">
                <a:tc>
                  <a:txBody>
                    <a:bodyPr/>
                    <a:lstStyle/>
                    <a:p>
                      <a:pPr algn="ctr">
                        <a:lnSpc>
                          <a:spcPts val="1120"/>
                        </a:lnSpc>
                      </a:pPr>
                      <a:endParaRPr lang="fr-FR" sz="105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120"/>
                        </a:lnSpc>
                      </a:pPr>
                      <a:r>
                        <a:rPr lang="fr-FR" sz="1000" b="0" dirty="0">
                          <a:solidFill>
                            <a:schemeClr val="tx1"/>
                          </a:solidFill>
                          <a:latin typeface="+mj-lt"/>
                          <a:cs typeface="Arial" panose="020B0604020202020204" pitchFamily="34" charset="0"/>
                        </a:rPr>
                        <a:t>EVE,  No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dirty="0" err="1">
                          <a:solidFill>
                            <a:schemeClr val="tx1"/>
                          </a:solidFill>
                          <a:latin typeface="+mj-lt"/>
                          <a:cs typeface="Arial" panose="020B0604020202020204" pitchFamily="34" charset="0"/>
                        </a:rPr>
                        <a:t>Median</a:t>
                      </a:r>
                      <a:r>
                        <a:rPr lang="fr-FR" sz="1000" b="0" dirty="0">
                          <a:solidFill>
                            <a:schemeClr val="tx1"/>
                          </a:solidFill>
                          <a:latin typeface="+mj-lt"/>
                          <a:cs typeface="Arial" panose="020B0604020202020204" pitchFamily="34" charset="0"/>
                        </a:rPr>
                        <a:t> (95% CI)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dirty="0">
                          <a:solidFill>
                            <a:schemeClr val="tx1"/>
                          </a:solidFill>
                          <a:latin typeface="+mj-lt"/>
                          <a:cs typeface="Arial" panose="020B0604020202020204" pitchFamily="34" charset="0"/>
                        </a:rPr>
                        <a:t>Log-</a:t>
                      </a:r>
                      <a:r>
                        <a:rPr lang="fr-FR" sz="1000" b="0" dirty="0" err="1">
                          <a:solidFill>
                            <a:schemeClr val="tx1"/>
                          </a:solidFill>
                          <a:latin typeface="+mj-lt"/>
                          <a:cs typeface="Arial" panose="020B0604020202020204" pitchFamily="34" charset="0"/>
                        </a:rPr>
                        <a:t>rank</a:t>
                      </a:r>
                      <a:r>
                        <a:rPr lang="fr-FR" sz="1000" b="0" dirty="0">
                          <a:solidFill>
                            <a:schemeClr val="tx1"/>
                          </a:solidFill>
                          <a:latin typeface="+mj-lt"/>
                          <a:cs typeface="Arial" panose="020B0604020202020204" pitchFamily="34" charset="0"/>
                        </a:rPr>
                        <a:t> </a:t>
                      </a:r>
                      <a:r>
                        <a:rPr lang="fr-FR" sz="1000" b="0" i="1" dirty="0">
                          <a:solidFill>
                            <a:schemeClr val="tx1"/>
                          </a:solidFill>
                          <a:latin typeface="+mj-lt"/>
                          <a:cs typeface="Arial" panose="020B0604020202020204" pitchFamily="34" charset="0"/>
                        </a:rPr>
                        <a:t>P</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kern="1200" dirty="0">
                          <a:solidFill>
                            <a:schemeClr val="tx1"/>
                          </a:solidFill>
                          <a:latin typeface="+mj-lt"/>
                          <a:ea typeface="+mn-ea"/>
                          <a:cs typeface="Arial" panose="020B0604020202020204" pitchFamily="34" charset="0"/>
                        </a:rPr>
                        <a:t>HR (95% CI)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20616">
                <a:tc>
                  <a:txBody>
                    <a:bodyPr/>
                    <a:lstStyle/>
                    <a:p>
                      <a:pPr marL="0" marR="0" lvl="0" indent="0" algn="ctr" defTabSz="457200" rtl="0" eaLnBrk="1" fontAlgn="auto" latinLnBrk="0" hangingPunct="1">
                        <a:lnSpc>
                          <a:spcPts val="1120"/>
                        </a:lnSpc>
                        <a:spcBef>
                          <a:spcPts val="0"/>
                        </a:spcBef>
                        <a:spcAft>
                          <a:spcPts val="0"/>
                        </a:spcAft>
                        <a:buClrTx/>
                        <a:buSzTx/>
                        <a:buFontTx/>
                        <a:buNone/>
                        <a:tabLst/>
                        <a:defRPr/>
                      </a:pPr>
                      <a:r>
                        <a:rPr lang="fr-FR" sz="1100" b="1" dirty="0">
                          <a:solidFill>
                            <a:schemeClr val="bg2"/>
                          </a:solidFill>
                          <a:latin typeface="+mj-lt"/>
                          <a:cs typeface="Arial" panose="020B0604020202020204" pitchFamily="34" charset="0"/>
                        </a:rPr>
                        <a:t>Bras ABCP </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114 (75,5)</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8,48 (8,18-10,28)</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ts val="1120"/>
                        </a:lnSpc>
                      </a:pPr>
                      <a:r>
                        <a:rPr lang="fr-FR" sz="1100" b="1" dirty="0">
                          <a:solidFill>
                            <a:schemeClr val="tx1"/>
                          </a:solidFill>
                          <a:latin typeface="+mj-lt"/>
                          <a:cs typeface="Arial" panose="020B0604020202020204" pitchFamily="34" charset="0"/>
                        </a:rPr>
                        <a:t>0,004</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0,62</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20616">
                <a:tc>
                  <a:txBody>
                    <a:bodyPr/>
                    <a:lstStyle/>
                    <a:p>
                      <a:pPr marL="0" marR="0" lvl="0" indent="0" algn="ctr" defTabSz="457200" rtl="0" eaLnBrk="1" fontAlgn="auto" latinLnBrk="0" hangingPunct="1">
                        <a:lnSpc>
                          <a:spcPts val="1120"/>
                        </a:lnSpc>
                        <a:spcBef>
                          <a:spcPts val="0"/>
                        </a:spcBef>
                        <a:spcAft>
                          <a:spcPts val="0"/>
                        </a:spcAft>
                        <a:buClrTx/>
                        <a:buSzTx/>
                        <a:buFontTx/>
                        <a:buNone/>
                        <a:tabLst/>
                        <a:defRPr/>
                      </a:pPr>
                      <a:r>
                        <a:rPr lang="fr-FR" sz="1100" b="1" dirty="0">
                          <a:solidFill>
                            <a:schemeClr val="tx2"/>
                          </a:solidFill>
                          <a:latin typeface="+mj-lt"/>
                          <a:cs typeface="Arial" panose="020B0604020202020204" pitchFamily="34" charset="0"/>
                        </a:rPr>
                        <a:t>Bras PC </a:t>
                      </a: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63 (85,1)</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5,62 (4,27-7,22)</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ct val="100000"/>
                        </a:lnSpc>
                      </a:pPr>
                      <a:r>
                        <a:rPr lang="fr-FR" sz="1200" b="1" dirty="0">
                          <a:solidFill>
                            <a:schemeClr val="tx1"/>
                          </a:solidFill>
                          <a:latin typeface="+mj-lt"/>
                          <a:cs typeface="Arial" panose="020B0604020202020204" pitchFamily="34" charset="0"/>
                        </a:rPr>
                        <a:t>63 (85,1)</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tx1"/>
                          </a:solidFill>
                          <a:latin typeface="+mj-lt"/>
                          <a:cs typeface="Arial" panose="020B0604020202020204" pitchFamily="34" charset="0"/>
                        </a:rPr>
                        <a:t>(0,45-0,86)</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21" name="Forme libre 20">
            <a:extLst>
              <a:ext uri="{FF2B5EF4-FFF2-40B4-BE49-F238E27FC236}">
                <a16:creationId xmlns="" xmlns:a16="http://schemas.microsoft.com/office/drawing/2014/main" id="{92679C4A-D955-EABC-DED9-4B9494E1EB2A}"/>
              </a:ext>
            </a:extLst>
          </p:cNvPr>
          <p:cNvSpPr/>
          <p:nvPr/>
        </p:nvSpPr>
        <p:spPr>
          <a:xfrm>
            <a:off x="1906291" y="1906293"/>
            <a:ext cx="5920351" cy="2316996"/>
          </a:xfrm>
          <a:custGeom>
            <a:avLst/>
            <a:gdLst>
              <a:gd name="connsiteX0" fmla="*/ 0 w 5990094"/>
              <a:gd name="connsiteY0" fmla="*/ 0 h 2309247"/>
              <a:gd name="connsiteX1" fmla="*/ 271220 w 5990094"/>
              <a:gd name="connsiteY1" fmla="*/ 0 h 2309247"/>
              <a:gd name="connsiteX2" fmla="*/ 278969 w 5990094"/>
              <a:gd name="connsiteY2" fmla="*/ 69742 h 2309247"/>
              <a:gd name="connsiteX3" fmla="*/ 464949 w 5990094"/>
              <a:gd name="connsiteY3" fmla="*/ 69742 h 2309247"/>
              <a:gd name="connsiteX4" fmla="*/ 503694 w 5990094"/>
              <a:gd name="connsiteY4" fmla="*/ 170481 h 2309247"/>
              <a:gd name="connsiteX5" fmla="*/ 650928 w 5990094"/>
              <a:gd name="connsiteY5" fmla="*/ 170481 h 2309247"/>
              <a:gd name="connsiteX6" fmla="*/ 720671 w 5990094"/>
              <a:gd name="connsiteY6" fmla="*/ 449450 h 2309247"/>
              <a:gd name="connsiteX7" fmla="*/ 836908 w 5990094"/>
              <a:gd name="connsiteY7" fmla="*/ 519193 h 2309247"/>
              <a:gd name="connsiteX8" fmla="*/ 922149 w 5990094"/>
              <a:gd name="connsiteY8" fmla="*/ 557939 h 2309247"/>
              <a:gd name="connsiteX9" fmla="*/ 976393 w 5990094"/>
              <a:gd name="connsiteY9" fmla="*/ 681925 h 2309247"/>
              <a:gd name="connsiteX10" fmla="*/ 1077132 w 5990094"/>
              <a:gd name="connsiteY10" fmla="*/ 705172 h 2309247"/>
              <a:gd name="connsiteX11" fmla="*/ 1162372 w 5990094"/>
              <a:gd name="connsiteY11" fmla="*/ 852406 h 2309247"/>
              <a:gd name="connsiteX12" fmla="*/ 1154623 w 5990094"/>
              <a:gd name="connsiteY12" fmla="*/ 937647 h 2309247"/>
              <a:gd name="connsiteX13" fmla="*/ 1317355 w 5990094"/>
              <a:gd name="connsiteY13" fmla="*/ 976393 h 2309247"/>
              <a:gd name="connsiteX14" fmla="*/ 1363850 w 5990094"/>
              <a:gd name="connsiteY14" fmla="*/ 1022888 h 2309247"/>
              <a:gd name="connsiteX15" fmla="*/ 1410345 w 5990094"/>
              <a:gd name="connsiteY15" fmla="*/ 1224366 h 2309247"/>
              <a:gd name="connsiteX16" fmla="*/ 1573077 w 5990094"/>
              <a:gd name="connsiteY16" fmla="*/ 1263111 h 2309247"/>
              <a:gd name="connsiteX17" fmla="*/ 1681566 w 5990094"/>
              <a:gd name="connsiteY17" fmla="*/ 1387098 h 2309247"/>
              <a:gd name="connsiteX18" fmla="*/ 1790054 w 5990094"/>
              <a:gd name="connsiteY18" fmla="*/ 1441342 h 2309247"/>
              <a:gd name="connsiteX19" fmla="*/ 1852047 w 5990094"/>
              <a:gd name="connsiteY19" fmla="*/ 1495586 h 2309247"/>
              <a:gd name="connsiteX20" fmla="*/ 1960535 w 5990094"/>
              <a:gd name="connsiteY20" fmla="*/ 1542081 h 2309247"/>
              <a:gd name="connsiteX21" fmla="*/ 2138766 w 5990094"/>
              <a:gd name="connsiteY21" fmla="*/ 1542081 h 2309247"/>
              <a:gd name="connsiteX22" fmla="*/ 2224006 w 5990094"/>
              <a:gd name="connsiteY22" fmla="*/ 1720311 h 2309247"/>
              <a:gd name="connsiteX23" fmla="*/ 2363491 w 5990094"/>
              <a:gd name="connsiteY23" fmla="*/ 1720311 h 2309247"/>
              <a:gd name="connsiteX24" fmla="*/ 2471979 w 5990094"/>
              <a:gd name="connsiteY24" fmla="*/ 1782305 h 2309247"/>
              <a:gd name="connsiteX25" fmla="*/ 2471979 w 5990094"/>
              <a:gd name="connsiteY25" fmla="*/ 1782305 h 2309247"/>
              <a:gd name="connsiteX26" fmla="*/ 2572718 w 5990094"/>
              <a:gd name="connsiteY26" fmla="*/ 1883044 h 2309247"/>
              <a:gd name="connsiteX27" fmla="*/ 2991172 w 5990094"/>
              <a:gd name="connsiteY27" fmla="*/ 1883044 h 2309247"/>
              <a:gd name="connsiteX28" fmla="*/ 3177152 w 5990094"/>
              <a:gd name="connsiteY28" fmla="*/ 1883044 h 2309247"/>
              <a:gd name="connsiteX29" fmla="*/ 3301139 w 5990094"/>
              <a:gd name="connsiteY29" fmla="*/ 2038027 h 2309247"/>
              <a:gd name="connsiteX30" fmla="*/ 3642101 w 5990094"/>
              <a:gd name="connsiteY30" fmla="*/ 2038027 h 2309247"/>
              <a:gd name="connsiteX31" fmla="*/ 3634352 w 5990094"/>
              <a:gd name="connsiteY31" fmla="*/ 2100020 h 2309247"/>
              <a:gd name="connsiteX32" fmla="*/ 4029559 w 5990094"/>
              <a:gd name="connsiteY32" fmla="*/ 2100020 h 2309247"/>
              <a:gd name="connsiteX33" fmla="*/ 4068305 w 5990094"/>
              <a:gd name="connsiteY33" fmla="*/ 2154264 h 2309247"/>
              <a:gd name="connsiteX34" fmla="*/ 4517755 w 5990094"/>
              <a:gd name="connsiteY34" fmla="*/ 2154264 h 2309247"/>
              <a:gd name="connsiteX35" fmla="*/ 4541003 w 5990094"/>
              <a:gd name="connsiteY35" fmla="*/ 2224006 h 2309247"/>
              <a:gd name="connsiteX36" fmla="*/ 5556142 w 5990094"/>
              <a:gd name="connsiteY36" fmla="*/ 2224006 h 2309247"/>
              <a:gd name="connsiteX37" fmla="*/ 5556142 w 5990094"/>
              <a:gd name="connsiteY37" fmla="*/ 2309247 h 2309247"/>
              <a:gd name="connsiteX38" fmla="*/ 5990094 w 5990094"/>
              <a:gd name="connsiteY38" fmla="*/ 2309247 h 2309247"/>
              <a:gd name="connsiteX0" fmla="*/ 0 w 5920351"/>
              <a:gd name="connsiteY0" fmla="*/ 0 h 2316996"/>
              <a:gd name="connsiteX1" fmla="*/ 271220 w 5920351"/>
              <a:gd name="connsiteY1" fmla="*/ 0 h 2316996"/>
              <a:gd name="connsiteX2" fmla="*/ 278969 w 5920351"/>
              <a:gd name="connsiteY2" fmla="*/ 69742 h 2316996"/>
              <a:gd name="connsiteX3" fmla="*/ 464949 w 5920351"/>
              <a:gd name="connsiteY3" fmla="*/ 69742 h 2316996"/>
              <a:gd name="connsiteX4" fmla="*/ 503694 w 5920351"/>
              <a:gd name="connsiteY4" fmla="*/ 170481 h 2316996"/>
              <a:gd name="connsiteX5" fmla="*/ 650928 w 5920351"/>
              <a:gd name="connsiteY5" fmla="*/ 170481 h 2316996"/>
              <a:gd name="connsiteX6" fmla="*/ 720671 w 5920351"/>
              <a:gd name="connsiteY6" fmla="*/ 449450 h 2316996"/>
              <a:gd name="connsiteX7" fmla="*/ 836908 w 5920351"/>
              <a:gd name="connsiteY7" fmla="*/ 519193 h 2316996"/>
              <a:gd name="connsiteX8" fmla="*/ 922149 w 5920351"/>
              <a:gd name="connsiteY8" fmla="*/ 557939 h 2316996"/>
              <a:gd name="connsiteX9" fmla="*/ 976393 w 5920351"/>
              <a:gd name="connsiteY9" fmla="*/ 681925 h 2316996"/>
              <a:gd name="connsiteX10" fmla="*/ 1077132 w 5920351"/>
              <a:gd name="connsiteY10" fmla="*/ 705172 h 2316996"/>
              <a:gd name="connsiteX11" fmla="*/ 1162372 w 5920351"/>
              <a:gd name="connsiteY11" fmla="*/ 852406 h 2316996"/>
              <a:gd name="connsiteX12" fmla="*/ 1154623 w 5920351"/>
              <a:gd name="connsiteY12" fmla="*/ 937647 h 2316996"/>
              <a:gd name="connsiteX13" fmla="*/ 1317355 w 5920351"/>
              <a:gd name="connsiteY13" fmla="*/ 976393 h 2316996"/>
              <a:gd name="connsiteX14" fmla="*/ 1363850 w 5920351"/>
              <a:gd name="connsiteY14" fmla="*/ 1022888 h 2316996"/>
              <a:gd name="connsiteX15" fmla="*/ 1410345 w 5920351"/>
              <a:gd name="connsiteY15" fmla="*/ 1224366 h 2316996"/>
              <a:gd name="connsiteX16" fmla="*/ 1573077 w 5920351"/>
              <a:gd name="connsiteY16" fmla="*/ 1263111 h 2316996"/>
              <a:gd name="connsiteX17" fmla="*/ 1681566 w 5920351"/>
              <a:gd name="connsiteY17" fmla="*/ 1387098 h 2316996"/>
              <a:gd name="connsiteX18" fmla="*/ 1790054 w 5920351"/>
              <a:gd name="connsiteY18" fmla="*/ 1441342 h 2316996"/>
              <a:gd name="connsiteX19" fmla="*/ 1852047 w 5920351"/>
              <a:gd name="connsiteY19" fmla="*/ 1495586 h 2316996"/>
              <a:gd name="connsiteX20" fmla="*/ 1960535 w 5920351"/>
              <a:gd name="connsiteY20" fmla="*/ 1542081 h 2316996"/>
              <a:gd name="connsiteX21" fmla="*/ 2138766 w 5920351"/>
              <a:gd name="connsiteY21" fmla="*/ 1542081 h 2316996"/>
              <a:gd name="connsiteX22" fmla="*/ 2224006 w 5920351"/>
              <a:gd name="connsiteY22" fmla="*/ 1720311 h 2316996"/>
              <a:gd name="connsiteX23" fmla="*/ 2363491 w 5920351"/>
              <a:gd name="connsiteY23" fmla="*/ 1720311 h 2316996"/>
              <a:gd name="connsiteX24" fmla="*/ 2471979 w 5920351"/>
              <a:gd name="connsiteY24" fmla="*/ 1782305 h 2316996"/>
              <a:gd name="connsiteX25" fmla="*/ 2471979 w 5920351"/>
              <a:gd name="connsiteY25" fmla="*/ 1782305 h 2316996"/>
              <a:gd name="connsiteX26" fmla="*/ 2572718 w 5920351"/>
              <a:gd name="connsiteY26" fmla="*/ 1883044 h 2316996"/>
              <a:gd name="connsiteX27" fmla="*/ 2991172 w 5920351"/>
              <a:gd name="connsiteY27" fmla="*/ 1883044 h 2316996"/>
              <a:gd name="connsiteX28" fmla="*/ 3177152 w 5920351"/>
              <a:gd name="connsiteY28" fmla="*/ 1883044 h 2316996"/>
              <a:gd name="connsiteX29" fmla="*/ 3301139 w 5920351"/>
              <a:gd name="connsiteY29" fmla="*/ 2038027 h 2316996"/>
              <a:gd name="connsiteX30" fmla="*/ 3642101 w 5920351"/>
              <a:gd name="connsiteY30" fmla="*/ 2038027 h 2316996"/>
              <a:gd name="connsiteX31" fmla="*/ 3634352 w 5920351"/>
              <a:gd name="connsiteY31" fmla="*/ 2100020 h 2316996"/>
              <a:gd name="connsiteX32" fmla="*/ 4029559 w 5920351"/>
              <a:gd name="connsiteY32" fmla="*/ 2100020 h 2316996"/>
              <a:gd name="connsiteX33" fmla="*/ 4068305 w 5920351"/>
              <a:gd name="connsiteY33" fmla="*/ 2154264 h 2316996"/>
              <a:gd name="connsiteX34" fmla="*/ 4517755 w 5920351"/>
              <a:gd name="connsiteY34" fmla="*/ 2154264 h 2316996"/>
              <a:gd name="connsiteX35" fmla="*/ 4541003 w 5920351"/>
              <a:gd name="connsiteY35" fmla="*/ 2224006 h 2316996"/>
              <a:gd name="connsiteX36" fmla="*/ 5556142 w 5920351"/>
              <a:gd name="connsiteY36" fmla="*/ 2224006 h 2316996"/>
              <a:gd name="connsiteX37" fmla="*/ 5556142 w 5920351"/>
              <a:gd name="connsiteY37" fmla="*/ 2309247 h 2316996"/>
              <a:gd name="connsiteX38" fmla="*/ 5920351 w 5920351"/>
              <a:gd name="connsiteY38" fmla="*/ 2316996 h 23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20351" h="2316996">
                <a:moveTo>
                  <a:pt x="0" y="0"/>
                </a:moveTo>
                <a:lnTo>
                  <a:pt x="271220" y="0"/>
                </a:lnTo>
                <a:lnTo>
                  <a:pt x="278969" y="69742"/>
                </a:lnTo>
                <a:lnTo>
                  <a:pt x="464949" y="69742"/>
                </a:lnTo>
                <a:lnTo>
                  <a:pt x="503694" y="170481"/>
                </a:lnTo>
                <a:lnTo>
                  <a:pt x="650928" y="170481"/>
                </a:lnTo>
                <a:lnTo>
                  <a:pt x="720671" y="449450"/>
                </a:lnTo>
                <a:lnTo>
                  <a:pt x="836908" y="519193"/>
                </a:lnTo>
                <a:lnTo>
                  <a:pt x="922149" y="557939"/>
                </a:lnTo>
                <a:lnTo>
                  <a:pt x="976393" y="681925"/>
                </a:lnTo>
                <a:lnTo>
                  <a:pt x="1077132" y="705172"/>
                </a:lnTo>
                <a:lnTo>
                  <a:pt x="1162372" y="852406"/>
                </a:lnTo>
                <a:lnTo>
                  <a:pt x="1154623" y="937647"/>
                </a:lnTo>
                <a:lnTo>
                  <a:pt x="1317355" y="976393"/>
                </a:lnTo>
                <a:lnTo>
                  <a:pt x="1363850" y="1022888"/>
                </a:lnTo>
                <a:lnTo>
                  <a:pt x="1410345" y="1224366"/>
                </a:lnTo>
                <a:lnTo>
                  <a:pt x="1573077" y="1263111"/>
                </a:lnTo>
                <a:lnTo>
                  <a:pt x="1681566" y="1387098"/>
                </a:lnTo>
                <a:lnTo>
                  <a:pt x="1790054" y="1441342"/>
                </a:lnTo>
                <a:lnTo>
                  <a:pt x="1852047" y="1495586"/>
                </a:lnTo>
                <a:lnTo>
                  <a:pt x="1960535" y="1542081"/>
                </a:lnTo>
                <a:lnTo>
                  <a:pt x="2138766" y="1542081"/>
                </a:lnTo>
                <a:lnTo>
                  <a:pt x="2224006" y="1720311"/>
                </a:lnTo>
                <a:lnTo>
                  <a:pt x="2363491" y="1720311"/>
                </a:lnTo>
                <a:lnTo>
                  <a:pt x="2471979" y="1782305"/>
                </a:lnTo>
                <a:lnTo>
                  <a:pt x="2471979" y="1782305"/>
                </a:lnTo>
                <a:lnTo>
                  <a:pt x="2572718" y="1883044"/>
                </a:lnTo>
                <a:lnTo>
                  <a:pt x="2991172" y="1883044"/>
                </a:lnTo>
                <a:lnTo>
                  <a:pt x="3177152" y="1883044"/>
                </a:lnTo>
                <a:lnTo>
                  <a:pt x="3301139" y="2038027"/>
                </a:lnTo>
                <a:lnTo>
                  <a:pt x="3642101" y="2038027"/>
                </a:lnTo>
                <a:lnTo>
                  <a:pt x="3634352" y="2100020"/>
                </a:lnTo>
                <a:lnTo>
                  <a:pt x="4029559" y="2100020"/>
                </a:lnTo>
                <a:lnTo>
                  <a:pt x="4068305" y="2154264"/>
                </a:lnTo>
                <a:lnTo>
                  <a:pt x="4517755" y="2154264"/>
                </a:lnTo>
                <a:lnTo>
                  <a:pt x="4541003" y="2224006"/>
                </a:lnTo>
                <a:lnTo>
                  <a:pt x="5556142" y="2224006"/>
                </a:lnTo>
                <a:lnTo>
                  <a:pt x="5556142" y="2309247"/>
                </a:lnTo>
                <a:cubicBezTo>
                  <a:pt x="5700793" y="2309247"/>
                  <a:pt x="5775700" y="2316996"/>
                  <a:pt x="5920351" y="2316996"/>
                </a:cubicBez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a:extLst>
              <a:ext uri="{FF2B5EF4-FFF2-40B4-BE49-F238E27FC236}">
                <a16:creationId xmlns="" xmlns:a16="http://schemas.microsoft.com/office/drawing/2014/main" id="{68EE05DD-D50E-91D2-B8F4-2702CEC441FF}"/>
              </a:ext>
            </a:extLst>
          </p:cNvPr>
          <p:cNvSpPr/>
          <p:nvPr/>
        </p:nvSpPr>
        <p:spPr>
          <a:xfrm>
            <a:off x="1914041" y="1890793"/>
            <a:ext cx="4912962" cy="2417736"/>
          </a:xfrm>
          <a:custGeom>
            <a:avLst/>
            <a:gdLst>
              <a:gd name="connsiteX0" fmla="*/ 0 w 4912962"/>
              <a:gd name="connsiteY0" fmla="*/ 0 h 2417736"/>
              <a:gd name="connsiteX1" fmla="*/ 185979 w 4912962"/>
              <a:gd name="connsiteY1" fmla="*/ 0 h 2417736"/>
              <a:gd name="connsiteX2" fmla="*/ 209227 w 4912962"/>
              <a:gd name="connsiteY2" fmla="*/ 154983 h 2417736"/>
              <a:gd name="connsiteX3" fmla="*/ 232474 w 4912962"/>
              <a:gd name="connsiteY3" fmla="*/ 278970 h 2417736"/>
              <a:gd name="connsiteX4" fmla="*/ 402956 w 4912962"/>
              <a:gd name="connsiteY4" fmla="*/ 278970 h 2417736"/>
              <a:gd name="connsiteX5" fmla="*/ 464949 w 4912962"/>
              <a:gd name="connsiteY5" fmla="*/ 449451 h 2417736"/>
              <a:gd name="connsiteX6" fmla="*/ 612183 w 4912962"/>
              <a:gd name="connsiteY6" fmla="*/ 449451 h 2417736"/>
              <a:gd name="connsiteX7" fmla="*/ 643179 w 4912962"/>
              <a:gd name="connsiteY7" fmla="*/ 565688 h 2417736"/>
              <a:gd name="connsiteX8" fmla="*/ 681925 w 4912962"/>
              <a:gd name="connsiteY8" fmla="*/ 751668 h 2417736"/>
              <a:gd name="connsiteX9" fmla="*/ 697423 w 4912962"/>
              <a:gd name="connsiteY9" fmla="*/ 999641 h 2417736"/>
              <a:gd name="connsiteX10" fmla="*/ 712922 w 4912962"/>
              <a:gd name="connsiteY10" fmla="*/ 1030638 h 2417736"/>
              <a:gd name="connsiteX11" fmla="*/ 805912 w 4912962"/>
              <a:gd name="connsiteY11" fmla="*/ 1030638 h 2417736"/>
              <a:gd name="connsiteX12" fmla="*/ 805912 w 4912962"/>
              <a:gd name="connsiteY12" fmla="*/ 1108129 h 2417736"/>
              <a:gd name="connsiteX13" fmla="*/ 914400 w 4912962"/>
              <a:gd name="connsiteY13" fmla="*/ 1108129 h 2417736"/>
              <a:gd name="connsiteX14" fmla="*/ 914400 w 4912962"/>
              <a:gd name="connsiteY14" fmla="*/ 1263112 h 2417736"/>
              <a:gd name="connsiteX15" fmla="*/ 1115878 w 4912962"/>
              <a:gd name="connsiteY15" fmla="*/ 1263112 h 2417736"/>
              <a:gd name="connsiteX16" fmla="*/ 1154623 w 4912962"/>
              <a:gd name="connsiteY16" fmla="*/ 1495587 h 2417736"/>
              <a:gd name="connsiteX17" fmla="*/ 1208867 w 4912962"/>
              <a:gd name="connsiteY17" fmla="*/ 1565329 h 2417736"/>
              <a:gd name="connsiteX18" fmla="*/ 1317356 w 4912962"/>
              <a:gd name="connsiteY18" fmla="*/ 1565329 h 2417736"/>
              <a:gd name="connsiteX19" fmla="*/ 1433593 w 4912962"/>
              <a:gd name="connsiteY19" fmla="*/ 1681566 h 2417736"/>
              <a:gd name="connsiteX20" fmla="*/ 1596325 w 4912962"/>
              <a:gd name="connsiteY20" fmla="*/ 1681566 h 2417736"/>
              <a:gd name="connsiteX21" fmla="*/ 1596325 w 4912962"/>
              <a:gd name="connsiteY21" fmla="*/ 1735810 h 2417736"/>
              <a:gd name="connsiteX22" fmla="*/ 1828800 w 4912962"/>
              <a:gd name="connsiteY22" fmla="*/ 1735810 h 2417736"/>
              <a:gd name="connsiteX23" fmla="*/ 1828800 w 4912962"/>
              <a:gd name="connsiteY23" fmla="*/ 1883044 h 2417736"/>
              <a:gd name="connsiteX24" fmla="*/ 2061274 w 4912962"/>
              <a:gd name="connsiteY24" fmla="*/ 1883044 h 2417736"/>
              <a:gd name="connsiteX25" fmla="*/ 2061274 w 4912962"/>
              <a:gd name="connsiteY25" fmla="*/ 1883044 h 2417736"/>
              <a:gd name="connsiteX26" fmla="*/ 2115518 w 4912962"/>
              <a:gd name="connsiteY26" fmla="*/ 1937288 h 2417736"/>
              <a:gd name="connsiteX27" fmla="*/ 2255003 w 4912962"/>
              <a:gd name="connsiteY27" fmla="*/ 2045776 h 2417736"/>
              <a:gd name="connsiteX28" fmla="*/ 3277891 w 4912962"/>
              <a:gd name="connsiteY28" fmla="*/ 2045776 h 2417736"/>
              <a:gd name="connsiteX29" fmla="*/ 3277891 w 4912962"/>
              <a:gd name="connsiteY29" fmla="*/ 2045776 h 2417736"/>
              <a:gd name="connsiteX30" fmla="*/ 3332136 w 4912962"/>
              <a:gd name="connsiteY30" fmla="*/ 2100021 h 2417736"/>
              <a:gd name="connsiteX31" fmla="*/ 3332136 w 4912962"/>
              <a:gd name="connsiteY31" fmla="*/ 2100021 h 2417736"/>
              <a:gd name="connsiteX32" fmla="*/ 3332136 w 4912962"/>
              <a:gd name="connsiteY32" fmla="*/ 2177512 h 2417736"/>
              <a:gd name="connsiteX33" fmla="*/ 3603356 w 4912962"/>
              <a:gd name="connsiteY33" fmla="*/ 2177512 h 2417736"/>
              <a:gd name="connsiteX34" fmla="*/ 3603356 w 4912962"/>
              <a:gd name="connsiteY34" fmla="*/ 2177512 h 2417736"/>
              <a:gd name="connsiteX35" fmla="*/ 3998562 w 4912962"/>
              <a:gd name="connsiteY35" fmla="*/ 2177512 h 2417736"/>
              <a:gd name="connsiteX36" fmla="*/ 3998562 w 4912962"/>
              <a:gd name="connsiteY36" fmla="*/ 2286000 h 2417736"/>
              <a:gd name="connsiteX37" fmla="*/ 4912962 w 4912962"/>
              <a:gd name="connsiteY37" fmla="*/ 2286000 h 2417736"/>
              <a:gd name="connsiteX38" fmla="*/ 4912962 w 4912962"/>
              <a:gd name="connsiteY38" fmla="*/ 2417736 h 241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12962" h="2417736">
                <a:moveTo>
                  <a:pt x="0" y="0"/>
                </a:moveTo>
                <a:lnTo>
                  <a:pt x="185979" y="0"/>
                </a:lnTo>
                <a:lnTo>
                  <a:pt x="209227" y="154983"/>
                </a:lnTo>
                <a:lnTo>
                  <a:pt x="232474" y="278970"/>
                </a:lnTo>
                <a:lnTo>
                  <a:pt x="402956" y="278970"/>
                </a:lnTo>
                <a:lnTo>
                  <a:pt x="464949" y="449451"/>
                </a:lnTo>
                <a:lnTo>
                  <a:pt x="612183" y="449451"/>
                </a:lnTo>
                <a:lnTo>
                  <a:pt x="643179" y="565688"/>
                </a:lnTo>
                <a:lnTo>
                  <a:pt x="681925" y="751668"/>
                </a:lnTo>
                <a:lnTo>
                  <a:pt x="697423" y="999641"/>
                </a:lnTo>
                <a:lnTo>
                  <a:pt x="712922" y="1030638"/>
                </a:lnTo>
                <a:lnTo>
                  <a:pt x="805912" y="1030638"/>
                </a:lnTo>
                <a:lnTo>
                  <a:pt x="805912" y="1108129"/>
                </a:lnTo>
                <a:lnTo>
                  <a:pt x="914400" y="1108129"/>
                </a:lnTo>
                <a:lnTo>
                  <a:pt x="914400" y="1263112"/>
                </a:lnTo>
                <a:lnTo>
                  <a:pt x="1115878" y="1263112"/>
                </a:lnTo>
                <a:lnTo>
                  <a:pt x="1154623" y="1495587"/>
                </a:lnTo>
                <a:lnTo>
                  <a:pt x="1208867" y="1565329"/>
                </a:lnTo>
                <a:lnTo>
                  <a:pt x="1317356" y="1565329"/>
                </a:lnTo>
                <a:lnTo>
                  <a:pt x="1433593" y="1681566"/>
                </a:lnTo>
                <a:lnTo>
                  <a:pt x="1596325" y="1681566"/>
                </a:lnTo>
                <a:lnTo>
                  <a:pt x="1596325" y="1735810"/>
                </a:lnTo>
                <a:lnTo>
                  <a:pt x="1828800" y="1735810"/>
                </a:lnTo>
                <a:lnTo>
                  <a:pt x="1828800" y="1883044"/>
                </a:lnTo>
                <a:lnTo>
                  <a:pt x="2061274" y="1883044"/>
                </a:lnTo>
                <a:lnTo>
                  <a:pt x="2061274" y="1883044"/>
                </a:lnTo>
                <a:lnTo>
                  <a:pt x="2115518" y="1937288"/>
                </a:lnTo>
                <a:lnTo>
                  <a:pt x="2255003" y="2045776"/>
                </a:lnTo>
                <a:lnTo>
                  <a:pt x="3277891" y="2045776"/>
                </a:lnTo>
                <a:lnTo>
                  <a:pt x="3277891" y="2045776"/>
                </a:lnTo>
                <a:lnTo>
                  <a:pt x="3332136" y="2100021"/>
                </a:lnTo>
                <a:lnTo>
                  <a:pt x="3332136" y="2100021"/>
                </a:lnTo>
                <a:lnTo>
                  <a:pt x="3332136" y="2177512"/>
                </a:lnTo>
                <a:lnTo>
                  <a:pt x="3603356" y="2177512"/>
                </a:lnTo>
                <a:lnTo>
                  <a:pt x="3603356" y="2177512"/>
                </a:lnTo>
                <a:lnTo>
                  <a:pt x="3998562" y="2177512"/>
                </a:lnTo>
                <a:lnTo>
                  <a:pt x="3998562" y="2286000"/>
                </a:lnTo>
                <a:lnTo>
                  <a:pt x="4912962" y="2286000"/>
                </a:lnTo>
                <a:lnTo>
                  <a:pt x="4912962" y="2417736"/>
                </a:lnTo>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 xmlns:a16="http://schemas.microsoft.com/office/drawing/2014/main" id="{BAC2AABE-6328-B70F-9A41-53958B6D7112}"/>
              </a:ext>
            </a:extLst>
          </p:cNvPr>
          <p:cNvSpPr txBox="1"/>
          <p:nvPr/>
        </p:nvSpPr>
        <p:spPr>
          <a:xfrm>
            <a:off x="6219828" y="1670037"/>
            <a:ext cx="5542156" cy="307777"/>
          </a:xfrm>
          <a:prstGeom prst="rect">
            <a:avLst/>
          </a:prstGeom>
          <a:noFill/>
        </p:spPr>
        <p:txBody>
          <a:bodyPr wrap="square" rtlCol="0">
            <a:spAutoFit/>
          </a:bodyPr>
          <a:lstStyle/>
          <a:p>
            <a:pPr algn="ctr"/>
            <a:r>
              <a:rPr lang="fr-FR" sz="1400" b="1" dirty="0"/>
              <a:t>Suivi médian : 26,1 mois (95% CI 24,7-28,2)</a:t>
            </a:r>
          </a:p>
        </p:txBody>
      </p:sp>
      <p:graphicFrame>
        <p:nvGraphicFramePr>
          <p:cNvPr id="25" name="Tableau 24">
            <a:extLst>
              <a:ext uri="{FF2B5EF4-FFF2-40B4-BE49-F238E27FC236}">
                <a16:creationId xmlns="" xmlns:a16="http://schemas.microsoft.com/office/drawing/2014/main" id="{0308BE02-2DFF-11BF-21F3-6FC0F6F0A741}"/>
              </a:ext>
            </a:extLst>
          </p:cNvPr>
          <p:cNvGraphicFramePr>
            <a:graphicFrameLocks noGrp="1"/>
          </p:cNvGraphicFramePr>
          <p:nvPr/>
        </p:nvGraphicFramePr>
        <p:xfrm>
          <a:off x="6610729" y="2944508"/>
          <a:ext cx="4915686" cy="1046480"/>
        </p:xfrm>
        <a:graphic>
          <a:graphicData uri="http://schemas.openxmlformats.org/drawingml/2006/table">
            <a:tbl>
              <a:tblPr firstRow="1" bandRow="1">
                <a:tableStyleId>{5C22544A-7EE6-4342-B048-85BDC9FD1C3A}</a:tableStyleId>
              </a:tblPr>
              <a:tblGrid>
                <a:gridCol w="1079293">
                  <a:extLst>
                    <a:ext uri="{9D8B030D-6E8A-4147-A177-3AD203B41FA5}">
                      <a16:colId xmlns="" xmlns:a16="http://schemas.microsoft.com/office/drawing/2014/main" val="20002"/>
                    </a:ext>
                  </a:extLst>
                </a:gridCol>
                <a:gridCol w="1638561">
                  <a:extLst>
                    <a:ext uri="{9D8B030D-6E8A-4147-A177-3AD203B41FA5}">
                      <a16:colId xmlns="" xmlns:a16="http://schemas.microsoft.com/office/drawing/2014/main" val="2446333535"/>
                    </a:ext>
                  </a:extLst>
                </a:gridCol>
                <a:gridCol w="1098916">
                  <a:extLst>
                    <a:ext uri="{9D8B030D-6E8A-4147-A177-3AD203B41FA5}">
                      <a16:colId xmlns="" xmlns:a16="http://schemas.microsoft.com/office/drawing/2014/main" val="1219194835"/>
                    </a:ext>
                  </a:extLst>
                </a:gridCol>
                <a:gridCol w="1098916">
                  <a:extLst>
                    <a:ext uri="{9D8B030D-6E8A-4147-A177-3AD203B41FA5}">
                      <a16:colId xmlns="" xmlns:a16="http://schemas.microsoft.com/office/drawing/2014/main" val="1264787692"/>
                    </a:ext>
                  </a:extLst>
                </a:gridCol>
              </a:tblGrid>
              <a:tr h="0">
                <a:tc>
                  <a:txBody>
                    <a:bodyPr/>
                    <a:lstStyle/>
                    <a:p>
                      <a:pPr algn="ctr">
                        <a:lnSpc>
                          <a:spcPts val="1120"/>
                        </a:lnSpc>
                      </a:pPr>
                      <a:r>
                        <a:rPr lang="fr-FR" sz="1000" b="0" dirty="0">
                          <a:solidFill>
                            <a:schemeClr val="tx1"/>
                          </a:solidFill>
                          <a:latin typeface="+mj-lt"/>
                          <a:cs typeface="Arial" panose="020B0604020202020204" pitchFamily="34" charset="0"/>
                        </a:rPr>
                        <a:t>Taux PFS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dirty="0">
                          <a:solidFill>
                            <a:schemeClr val="bg2"/>
                          </a:solidFill>
                          <a:latin typeface="+mj-lt"/>
                          <a:cs typeface="Arial" panose="020B0604020202020204" pitchFamily="34" charset="0"/>
                        </a:rPr>
                        <a:t>Bras ABCP</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kern="1200" dirty="0">
                          <a:solidFill>
                            <a:schemeClr val="tx2"/>
                          </a:solidFill>
                          <a:latin typeface="+mj-lt"/>
                          <a:ea typeface="+mn-ea"/>
                          <a:cs typeface="Arial" panose="020B0604020202020204" pitchFamily="34" charset="0"/>
                        </a:rPr>
                        <a:t>Bras PC</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120"/>
                        </a:lnSpc>
                        <a:spcBef>
                          <a:spcPts val="0"/>
                        </a:spcBef>
                        <a:spcAft>
                          <a:spcPts val="0"/>
                        </a:spcAft>
                        <a:buClrTx/>
                        <a:buSzTx/>
                        <a:buFontTx/>
                        <a:buNone/>
                        <a:tabLst/>
                        <a:defRPr/>
                      </a:pPr>
                      <a:r>
                        <a:rPr lang="fr-FR" sz="1000" b="0" kern="1200" dirty="0">
                          <a:solidFill>
                            <a:schemeClr val="tx1"/>
                          </a:solidFill>
                          <a:latin typeface="+mj-lt"/>
                          <a:ea typeface="+mn-ea"/>
                          <a:cs typeface="Arial" panose="020B0604020202020204" pitchFamily="34" charset="0"/>
                        </a:rPr>
                        <a:t>P</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0">
                <a:tc>
                  <a:txBody>
                    <a:bodyPr/>
                    <a:lstStyle/>
                    <a:p>
                      <a:pPr algn="ctr">
                        <a:lnSpc>
                          <a:spcPts val="1120"/>
                        </a:lnSpc>
                      </a:pPr>
                      <a:r>
                        <a:rPr lang="fr-FR" sz="1100" b="1" dirty="0">
                          <a:solidFill>
                            <a:schemeClr val="tx1"/>
                          </a:solidFill>
                          <a:latin typeface="+mj-lt"/>
                          <a:cs typeface="Arial" panose="020B0604020202020204" pitchFamily="34" charset="0"/>
                        </a:rPr>
                        <a:t>6-mois</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dirty="0">
                          <a:solidFill>
                            <a:schemeClr val="bg2"/>
                          </a:solidFill>
                          <a:latin typeface="+mj-lt"/>
                          <a:cs typeface="Arial" panose="020B0604020202020204" pitchFamily="34" charset="0"/>
                        </a:rPr>
                        <a:t>72 %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48 %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120"/>
                        </a:lnSpc>
                      </a:pPr>
                      <a:r>
                        <a:rPr lang="fr-FR" sz="1100" b="1" kern="1200" dirty="0">
                          <a:solidFill>
                            <a:schemeClr val="tx1"/>
                          </a:solidFill>
                          <a:latin typeface="+mn-lt"/>
                          <a:ea typeface="+mn-ea"/>
                          <a:cs typeface="Arial" panose="020B0604020202020204" pitchFamily="34" charset="0"/>
                        </a:rPr>
                        <a:t>0,163</a:t>
                      </a:r>
                      <a:endParaRPr lang="fr-FR" sz="1100" b="1"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0">
                <a:tc>
                  <a:txBody>
                    <a:bodyPr/>
                    <a:lstStyle/>
                    <a:p>
                      <a:pPr algn="ctr">
                        <a:lnSpc>
                          <a:spcPts val="1120"/>
                        </a:lnSpc>
                      </a:pPr>
                      <a:r>
                        <a:rPr lang="fr-FR" sz="1100" b="1" dirty="0">
                          <a:solidFill>
                            <a:schemeClr val="tx1"/>
                          </a:solidFill>
                          <a:latin typeface="+mj-lt"/>
                          <a:cs typeface="Arial" panose="020B0604020202020204" pitchFamily="34" charset="0"/>
                        </a:rPr>
                        <a:t>1-an</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Arial" panose="020B0604020202020204" pitchFamily="34" charset="0"/>
                        </a:rPr>
                        <a:t>36 %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23 %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0,012</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0">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lang="fr-FR" sz="1100" b="1" kern="1200" dirty="0">
                          <a:solidFill>
                            <a:schemeClr val="tx1"/>
                          </a:solidFill>
                          <a:latin typeface="+mn-lt"/>
                          <a:ea typeface="+mn-ea"/>
                          <a:cs typeface="Arial" panose="020B0604020202020204" pitchFamily="34" charset="0"/>
                        </a:rPr>
                        <a:t>2-an</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7F4D"/>
                          </a:solidFill>
                          <a:effectLst/>
                          <a:uLnTx/>
                          <a:uFillTx/>
                          <a:latin typeface="Century Gothic" panose="020F0302020204030204"/>
                          <a:ea typeface="+mn-ea"/>
                          <a:cs typeface="Arial" panose="020B0604020202020204" pitchFamily="34" charset="0"/>
                        </a:rPr>
                        <a:t>13 %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2"/>
                          </a:solidFill>
                          <a:effectLst/>
                          <a:uLnTx/>
                          <a:uFillTx/>
                          <a:latin typeface="Century Gothic" panose="020F0302020204030204"/>
                          <a:ea typeface="+mn-ea"/>
                          <a:cs typeface="Arial" panose="020B0604020202020204" pitchFamily="34" charset="0"/>
                        </a:rPr>
                        <a:t>9 %</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12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0,001</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488208626"/>
                  </a:ext>
                </a:extLst>
              </a:tr>
            </a:tbl>
          </a:graphicData>
        </a:graphic>
      </p:graphicFrame>
      <p:cxnSp>
        <p:nvCxnSpPr>
          <p:cNvPr id="28" name="Connecteur droit 27">
            <a:extLst>
              <a:ext uri="{FF2B5EF4-FFF2-40B4-BE49-F238E27FC236}">
                <a16:creationId xmlns="" xmlns:a16="http://schemas.microsoft.com/office/drawing/2014/main" id="{73B6C480-1243-5438-C33C-B92B53A202F2}"/>
              </a:ext>
            </a:extLst>
          </p:cNvPr>
          <p:cNvCxnSpPr/>
          <p:nvPr/>
        </p:nvCxnSpPr>
        <p:spPr>
          <a:xfrm>
            <a:off x="1930174" y="3124200"/>
            <a:ext cx="14117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 xmlns:a16="http://schemas.microsoft.com/office/drawing/2014/main" id="{5116C8FC-3BD8-9076-6E24-417D204598DA}"/>
              </a:ext>
            </a:extLst>
          </p:cNvPr>
          <p:cNvCxnSpPr/>
          <p:nvPr/>
        </p:nvCxnSpPr>
        <p:spPr>
          <a:xfrm>
            <a:off x="2822330" y="3121269"/>
            <a:ext cx="0" cy="12078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 xmlns:a16="http://schemas.microsoft.com/office/drawing/2014/main" id="{5202C407-377D-28F0-C14E-C6C912713523}"/>
              </a:ext>
            </a:extLst>
          </p:cNvPr>
          <p:cNvCxnSpPr>
            <a:cxnSpLocks/>
          </p:cNvCxnSpPr>
          <p:nvPr/>
        </p:nvCxnSpPr>
        <p:spPr>
          <a:xfrm>
            <a:off x="3417015" y="3182815"/>
            <a:ext cx="0" cy="11462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texte 21">
            <a:extLst>
              <a:ext uri="{FF2B5EF4-FFF2-40B4-BE49-F238E27FC236}">
                <a16:creationId xmlns="" xmlns:a16="http://schemas.microsoft.com/office/drawing/2014/main" id="{A76FF5FA-5044-856C-8960-F289199720E7}"/>
              </a:ext>
            </a:extLst>
          </p:cNvPr>
          <p:cNvSpPr>
            <a:spLocks noGrp="1"/>
          </p:cNvSpPr>
          <p:nvPr>
            <p:ph type="body" sz="quarter" idx="13"/>
          </p:nvPr>
        </p:nvSpPr>
        <p:spPr>
          <a:xfrm>
            <a:off x="1077108" y="6088284"/>
            <a:ext cx="6875381" cy="769715"/>
          </a:xfrm>
        </p:spPr>
        <p:txBody>
          <a:bodyPr/>
          <a:lstStyle/>
          <a:p>
            <a:r>
              <a:rPr lang="fr-FR" dirty="0" smtClean="0"/>
              <a:t>M-J. </a:t>
            </a:r>
            <a:r>
              <a:rPr lang="fr-FR" dirty="0" err="1"/>
              <a:t>Ahn</a:t>
            </a:r>
            <a:r>
              <a:rPr lang="fr-FR" dirty="0"/>
              <a:t> et al., ESMO</a:t>
            </a:r>
            <a:r>
              <a:rPr lang="fr-FR" baseline="30000" dirty="0"/>
              <a:t>® </a:t>
            </a:r>
            <a:r>
              <a:rPr lang="fr-FR" dirty="0"/>
              <a:t>2023, Abs. #LBA67</a:t>
            </a:r>
            <a:endParaRPr lang="fr-FR" sz="1400" dirty="0"/>
          </a:p>
        </p:txBody>
      </p:sp>
      <p:sp>
        <p:nvSpPr>
          <p:cNvPr id="20" name="Titre 17">
            <a:extLst>
              <a:ext uri="{FF2B5EF4-FFF2-40B4-BE49-F238E27FC236}">
                <a16:creationId xmlns="" xmlns:a16="http://schemas.microsoft.com/office/drawing/2014/main" id="{2D3E263E-DCA4-4F5D-D5F5-E39B26A6A556}"/>
              </a:ext>
            </a:extLst>
          </p:cNvPr>
          <p:cNvSpPr>
            <a:spLocks noGrp="1"/>
          </p:cNvSpPr>
          <p:nvPr>
            <p:ph type="title"/>
          </p:nvPr>
        </p:nvSpPr>
        <p:spPr>
          <a:xfrm>
            <a:off x="933987" y="84566"/>
            <a:ext cx="11135858" cy="368406"/>
          </a:xfrm>
        </p:spPr>
        <p:txBody>
          <a:bodyPr/>
          <a:lstStyle/>
          <a:p>
            <a:r>
              <a:rPr lang="en-US" b="1" dirty="0">
                <a:solidFill>
                  <a:srgbClr val="FF7F4D"/>
                </a:solidFill>
                <a:latin typeface="Century Gothic" panose="020B0502020202020204" pitchFamily="34" charset="0"/>
              </a:rPr>
              <a:t>Etude ATTLAS</a:t>
            </a:r>
            <a:endParaRPr lang="fr-FR" dirty="0"/>
          </a:p>
        </p:txBody>
      </p:sp>
    </p:spTree>
    <p:extLst>
      <p:ext uri="{BB962C8B-B14F-4D97-AF65-F5344CB8AC3E}">
        <p14:creationId xmlns:p14="http://schemas.microsoft.com/office/powerpoint/2010/main" val="2974522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 68" descr="Une image contenant ligne, capture d’écran, Rectangle, jaune&#10;&#10;Description générée automatiquement">
            <a:extLst>
              <a:ext uri="{FF2B5EF4-FFF2-40B4-BE49-F238E27FC236}">
                <a16:creationId xmlns="" xmlns:a16="http://schemas.microsoft.com/office/drawing/2014/main" id="{C7EEB741-1AFD-2189-6299-5BA097170EFC}"/>
              </a:ext>
            </a:extLst>
          </p:cNvPr>
          <p:cNvPicPr>
            <a:picLocks noChangeAspect="1"/>
          </p:cNvPicPr>
          <p:nvPr/>
        </p:nvPicPr>
        <p:blipFill rotWithShape="1">
          <a:blip r:embed="rId2"/>
          <a:srcRect l="490" r="1"/>
          <a:stretch/>
        </p:blipFill>
        <p:spPr>
          <a:xfrm>
            <a:off x="1774826" y="1828086"/>
            <a:ext cx="4386742" cy="1633726"/>
          </a:xfrm>
          <a:prstGeom prst="rect">
            <a:avLst/>
          </a:prstGeom>
        </p:spPr>
      </p:pic>
      <p:pic>
        <p:nvPicPr>
          <p:cNvPr id="67" name="Image 66" descr="Une image contenant musique, ligne&#10;&#10;Description générée automatiquement">
            <a:extLst>
              <a:ext uri="{FF2B5EF4-FFF2-40B4-BE49-F238E27FC236}">
                <a16:creationId xmlns="" xmlns:a16="http://schemas.microsoft.com/office/drawing/2014/main" id="{A19FA322-E294-6C2E-E6BE-851EE4DE741A}"/>
              </a:ext>
            </a:extLst>
          </p:cNvPr>
          <p:cNvPicPr>
            <a:picLocks noChangeAspect="1"/>
          </p:cNvPicPr>
          <p:nvPr/>
        </p:nvPicPr>
        <p:blipFill rotWithShape="1">
          <a:blip r:embed="rId3"/>
          <a:srcRect l="545" r="-1"/>
          <a:stretch/>
        </p:blipFill>
        <p:spPr>
          <a:xfrm>
            <a:off x="7184020" y="1313973"/>
            <a:ext cx="4393317" cy="1832698"/>
          </a:xfrm>
          <a:prstGeom prst="rect">
            <a:avLst/>
          </a:prstGeom>
        </p:spPr>
      </p:pic>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Activité antitumorale (par investigateur)</a:t>
            </a:r>
          </a:p>
        </p:txBody>
      </p:sp>
      <p:sp>
        <p:nvSpPr>
          <p:cNvPr id="46" name="ZoneTexte 45">
            <a:extLst>
              <a:ext uri="{FF2B5EF4-FFF2-40B4-BE49-F238E27FC236}">
                <a16:creationId xmlns="" xmlns:a16="http://schemas.microsoft.com/office/drawing/2014/main" id="{F64D1770-4FC4-9015-E0E6-3B9AC781FAA1}"/>
              </a:ext>
            </a:extLst>
          </p:cNvPr>
          <p:cNvSpPr txBox="1"/>
          <p:nvPr/>
        </p:nvSpPr>
        <p:spPr>
          <a:xfrm>
            <a:off x="4585655" y="1664447"/>
            <a:ext cx="1623721" cy="211035"/>
          </a:xfrm>
          <a:prstGeom prst="rect">
            <a:avLst/>
          </a:prstGeom>
          <a:noFill/>
        </p:spPr>
        <p:txBody>
          <a:bodyPr wrap="square">
            <a:noAutofit/>
          </a:bodyPr>
          <a:lstStyle/>
          <a:p>
            <a:pPr marL="0" marR="0" lvl="0" indent="0" defTabSz="914400" eaLnBrk="1" fontAlgn="auto" latinLnBrk="0" hangingPunct="1">
              <a:lnSpc>
                <a:spcPct val="100000"/>
              </a:lnSpc>
              <a:spcBef>
                <a:spcPts val="0"/>
              </a:spcBef>
              <a:spcAft>
                <a:spcPts val="400"/>
              </a:spcAft>
              <a:buClrTx/>
              <a:buSzTx/>
              <a:buFontTx/>
              <a:buNone/>
              <a:tabLst/>
              <a:defRPr/>
            </a:pPr>
            <a:endParaRPr kumimoji="0" lang="fr-FR" sz="1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7" name="Rectangle à coins arrondis 10">
            <a:extLst>
              <a:ext uri="{FF2B5EF4-FFF2-40B4-BE49-F238E27FC236}">
                <a16:creationId xmlns="" xmlns:a16="http://schemas.microsoft.com/office/drawing/2014/main" id="{64D4F3B6-2870-F908-1230-191600D1FB56}"/>
              </a:ext>
            </a:extLst>
          </p:cNvPr>
          <p:cNvSpPr/>
          <p:nvPr/>
        </p:nvSpPr>
        <p:spPr>
          <a:xfrm>
            <a:off x="1185153" y="1308232"/>
            <a:ext cx="5024223" cy="235413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48" name="ZoneTexte 47">
            <a:extLst>
              <a:ext uri="{FF2B5EF4-FFF2-40B4-BE49-F238E27FC236}">
                <a16:creationId xmlns="" xmlns:a16="http://schemas.microsoft.com/office/drawing/2014/main" id="{9FF4B4E0-0CE0-C554-1085-7BA4E8B0C88C}"/>
              </a:ext>
            </a:extLst>
          </p:cNvPr>
          <p:cNvSpPr txBox="1"/>
          <p:nvPr/>
        </p:nvSpPr>
        <p:spPr>
          <a:xfrm>
            <a:off x="1734498" y="1133902"/>
            <a:ext cx="2266002" cy="338554"/>
          </a:xfrm>
          <a:prstGeom prst="rect">
            <a:avLst/>
          </a:prstGeom>
          <a:solidFill>
            <a:srgbClr val="FFFFFF"/>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600" b="1" dirty="0">
                <a:solidFill>
                  <a:srgbClr val="737078"/>
                </a:solidFill>
                <a:latin typeface="+mj-lt"/>
                <a:cs typeface="Arial Narrow" panose="020B0604020202020204" pitchFamily="34" charset="0"/>
              </a:rPr>
              <a:t>Bras ABCP</a:t>
            </a:r>
            <a:r>
              <a:rPr kumimoji="0" lang="da-DK" sz="1600" b="1" i="0" u="none" strike="noStrike" kern="0" cap="none" spc="0" normalizeH="0" baseline="0" noProof="0" dirty="0">
                <a:ln>
                  <a:noFill/>
                </a:ln>
                <a:solidFill>
                  <a:srgbClr val="000000"/>
                </a:solidFill>
                <a:effectLst/>
                <a:uLnTx/>
                <a:uFillTx/>
                <a:latin typeface="+mj-lt"/>
                <a:cs typeface="Arial" panose="020B0604020202020204" pitchFamily="34" charset="0"/>
              </a:rPr>
              <a:t> </a:t>
            </a:r>
            <a:r>
              <a:rPr lang="da-DK" sz="1600" b="1" dirty="0">
                <a:solidFill>
                  <a:srgbClr val="737078"/>
                </a:solidFill>
                <a:latin typeface="+mj-lt"/>
                <a:cs typeface="Arial Narrow" panose="020B0604020202020204" pitchFamily="34" charset="0"/>
              </a:rPr>
              <a:t>(N = 151)</a:t>
            </a:r>
            <a:endParaRPr lang="fr-FR" sz="1600" b="1" dirty="0">
              <a:solidFill>
                <a:srgbClr val="737078"/>
              </a:solidFill>
              <a:latin typeface="+mj-lt"/>
              <a:cs typeface="Arial Narrow" panose="020B0604020202020204" pitchFamily="34" charset="0"/>
            </a:endParaRPr>
          </a:p>
        </p:txBody>
      </p:sp>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77978" y="981489"/>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24" name="Rectangle à coins arrondis 10">
            <a:extLst>
              <a:ext uri="{FF2B5EF4-FFF2-40B4-BE49-F238E27FC236}">
                <a16:creationId xmlns="" xmlns:a16="http://schemas.microsoft.com/office/drawing/2014/main" id="{964357DF-7F33-C5E9-C222-3B25D027B4C1}"/>
              </a:ext>
            </a:extLst>
          </p:cNvPr>
          <p:cNvSpPr/>
          <p:nvPr/>
        </p:nvSpPr>
        <p:spPr>
          <a:xfrm>
            <a:off x="6672064" y="1308232"/>
            <a:ext cx="5024223" cy="2354131"/>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solidFill>
                <a:prstClr val="white"/>
              </a:solidFill>
              <a:cs typeface="Arial" panose="020B0604020202020204" pitchFamily="34" charset="0"/>
            </a:endParaRPr>
          </a:p>
        </p:txBody>
      </p:sp>
      <p:sp>
        <p:nvSpPr>
          <p:cNvPr id="25" name="ZoneTexte 24">
            <a:extLst>
              <a:ext uri="{FF2B5EF4-FFF2-40B4-BE49-F238E27FC236}">
                <a16:creationId xmlns="" xmlns:a16="http://schemas.microsoft.com/office/drawing/2014/main" id="{5D282520-C94C-5030-7810-92941BF526AB}"/>
              </a:ext>
            </a:extLst>
          </p:cNvPr>
          <p:cNvSpPr txBox="1"/>
          <p:nvPr/>
        </p:nvSpPr>
        <p:spPr>
          <a:xfrm>
            <a:off x="7221409" y="1133902"/>
            <a:ext cx="1965453" cy="338554"/>
          </a:xfrm>
          <a:prstGeom prst="rect">
            <a:avLst/>
          </a:prstGeom>
          <a:solidFill>
            <a:srgbClr val="FFFFFF"/>
          </a:solidFill>
          <a:ln>
            <a:noFill/>
          </a:ln>
        </p:spPr>
        <p:txBody>
          <a:bodyPr wrap="square" rtlCol="0" anchor="ctr">
            <a:spAutoFit/>
          </a:bodyPr>
          <a:lstStyle/>
          <a:p>
            <a:pPr marL="0" marR="0" lvl="0" indent="0" defTabSz="914400" eaLnBrk="1" fontAlgn="auto" latinLnBrk="0" hangingPunct="1">
              <a:lnSpc>
                <a:spcPct val="100000"/>
              </a:lnSpc>
              <a:spcBef>
                <a:spcPts val="0"/>
              </a:spcBef>
              <a:spcAft>
                <a:spcPts val="400"/>
              </a:spcAft>
              <a:buClrTx/>
              <a:buSzTx/>
              <a:buFontTx/>
              <a:buNone/>
              <a:tabLst/>
              <a:defRPr/>
            </a:pPr>
            <a:r>
              <a:rPr lang="da-DK" sz="1600" b="1" dirty="0">
                <a:solidFill>
                  <a:srgbClr val="737078"/>
                </a:solidFill>
                <a:latin typeface="+mj-lt"/>
                <a:cs typeface="Arial Narrow" panose="020B0604020202020204" pitchFamily="34" charset="0"/>
              </a:rPr>
              <a:t>Bras PC (N = 74)</a:t>
            </a:r>
            <a:endParaRPr lang="fr-FR" sz="1600" b="1" dirty="0">
              <a:solidFill>
                <a:srgbClr val="737078"/>
              </a:solidFill>
              <a:latin typeface="+mj-lt"/>
              <a:cs typeface="Arial Narrow" panose="020B0604020202020204" pitchFamily="34" charset="0"/>
            </a:endParaRPr>
          </a:p>
        </p:txBody>
      </p:sp>
      <p:sp>
        <p:nvSpPr>
          <p:cNvPr id="41" name="ZoneTexte 40">
            <a:extLst>
              <a:ext uri="{FF2B5EF4-FFF2-40B4-BE49-F238E27FC236}">
                <a16:creationId xmlns="" xmlns:a16="http://schemas.microsoft.com/office/drawing/2014/main" id="{3A2CB005-8CDE-9D48-97BE-37E9DF927574}"/>
              </a:ext>
            </a:extLst>
          </p:cNvPr>
          <p:cNvSpPr txBox="1"/>
          <p:nvPr/>
        </p:nvSpPr>
        <p:spPr>
          <a:xfrm>
            <a:off x="1285112" y="1576408"/>
            <a:ext cx="585189" cy="2477991"/>
          </a:xfrm>
          <a:prstGeom prst="rect">
            <a:avLst/>
          </a:prstGeom>
          <a:noFill/>
        </p:spPr>
        <p:txBody>
          <a:bodyPr wrap="square">
            <a:noAutofit/>
          </a:bodyPr>
          <a:lstStyle/>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0% -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endParaRPr kumimoji="0" lang="fr-FR" sz="1000" b="0" i="0" u="none" strike="noStrike" kern="0" cap="none" spc="0" normalizeH="0" baseline="0" noProof="0" dirty="0">
              <a:ln>
                <a:noFill/>
              </a:ln>
              <a:solidFill>
                <a:srgbClr val="FFFFFF">
                  <a:lumMod val="50000"/>
                </a:srgbClr>
              </a:solidFill>
              <a:effectLst/>
              <a:uLnTx/>
              <a:uFillTx/>
              <a:latin typeface="Arial"/>
            </a:endParaRPr>
          </a:p>
        </p:txBody>
      </p:sp>
      <p:grpSp>
        <p:nvGrpSpPr>
          <p:cNvPr id="42" name="Groupe 41">
            <a:extLst>
              <a:ext uri="{FF2B5EF4-FFF2-40B4-BE49-F238E27FC236}">
                <a16:creationId xmlns="" xmlns:a16="http://schemas.microsoft.com/office/drawing/2014/main" id="{416933B4-681B-8F19-2AA8-0FF46CD90F0E}"/>
              </a:ext>
            </a:extLst>
          </p:cNvPr>
          <p:cNvGrpSpPr/>
          <p:nvPr/>
        </p:nvGrpSpPr>
        <p:grpSpPr>
          <a:xfrm>
            <a:off x="1774825" y="1677819"/>
            <a:ext cx="9763625" cy="1863183"/>
            <a:chOff x="1788468" y="1649056"/>
            <a:chExt cx="9763625" cy="1863183"/>
          </a:xfrm>
        </p:grpSpPr>
        <p:cxnSp>
          <p:nvCxnSpPr>
            <p:cNvPr id="43" name="Connecteur droit 42">
              <a:extLst>
                <a:ext uri="{FF2B5EF4-FFF2-40B4-BE49-F238E27FC236}">
                  <a16:creationId xmlns="" xmlns:a16="http://schemas.microsoft.com/office/drawing/2014/main" id="{DB22CFD6-282D-2F1F-8707-41A6AB599640}"/>
                </a:ext>
              </a:extLst>
            </p:cNvPr>
            <p:cNvCxnSpPr/>
            <p:nvPr/>
          </p:nvCxnSpPr>
          <p:spPr>
            <a:xfrm flipH="1">
              <a:off x="7203931" y="1971942"/>
              <a:ext cx="4348162" cy="0"/>
            </a:xfrm>
            <a:prstGeom prst="line">
              <a:avLst/>
            </a:prstGeom>
            <a:noFill/>
            <a:ln w="12700" cap="flat" cmpd="sng" algn="ctr">
              <a:solidFill>
                <a:schemeClr val="tx1"/>
              </a:solidFill>
              <a:prstDash val="solid"/>
              <a:miter lim="800000"/>
            </a:ln>
            <a:effectLst/>
          </p:spPr>
        </p:cxnSp>
        <p:cxnSp>
          <p:nvCxnSpPr>
            <p:cNvPr id="44" name="Connecteur droit 43">
              <a:extLst>
                <a:ext uri="{FF2B5EF4-FFF2-40B4-BE49-F238E27FC236}">
                  <a16:creationId xmlns="" xmlns:a16="http://schemas.microsoft.com/office/drawing/2014/main" id="{99F12E9A-834B-8B90-4114-DF4CAE32E6F5}"/>
                </a:ext>
              </a:extLst>
            </p:cNvPr>
            <p:cNvCxnSpPr/>
            <p:nvPr/>
          </p:nvCxnSpPr>
          <p:spPr>
            <a:xfrm flipH="1">
              <a:off x="7203931" y="2415013"/>
              <a:ext cx="4348162" cy="0"/>
            </a:xfrm>
            <a:prstGeom prst="line">
              <a:avLst/>
            </a:prstGeom>
            <a:noFill/>
            <a:ln w="9525" cap="flat" cmpd="sng" algn="ctr">
              <a:solidFill>
                <a:schemeClr val="tx2"/>
              </a:solidFill>
              <a:prstDash val="dash"/>
              <a:miter lim="800000"/>
            </a:ln>
            <a:effectLst/>
          </p:spPr>
        </p:cxnSp>
        <p:cxnSp>
          <p:nvCxnSpPr>
            <p:cNvPr id="45" name="Connecteur droit 44">
              <a:extLst>
                <a:ext uri="{FF2B5EF4-FFF2-40B4-BE49-F238E27FC236}">
                  <a16:creationId xmlns="" xmlns:a16="http://schemas.microsoft.com/office/drawing/2014/main" id="{F2C69D90-69A4-596F-78AE-A8EE0D21A43D}"/>
                </a:ext>
              </a:extLst>
            </p:cNvPr>
            <p:cNvCxnSpPr>
              <a:cxnSpLocks/>
            </p:cNvCxnSpPr>
            <p:nvPr/>
          </p:nvCxnSpPr>
          <p:spPr>
            <a:xfrm>
              <a:off x="7188073" y="1649056"/>
              <a:ext cx="0" cy="1863183"/>
            </a:xfrm>
            <a:prstGeom prst="line">
              <a:avLst/>
            </a:prstGeom>
            <a:noFill/>
            <a:ln w="9525" cap="flat" cmpd="sng" algn="ctr">
              <a:solidFill>
                <a:srgbClr val="FFFFFF">
                  <a:lumMod val="50000"/>
                </a:srgbClr>
              </a:solidFill>
              <a:prstDash val="solid"/>
              <a:miter lim="800000"/>
            </a:ln>
            <a:effectLst/>
          </p:spPr>
        </p:cxnSp>
        <p:cxnSp>
          <p:nvCxnSpPr>
            <p:cNvPr id="70" name="Connecteur droit 69">
              <a:extLst>
                <a:ext uri="{FF2B5EF4-FFF2-40B4-BE49-F238E27FC236}">
                  <a16:creationId xmlns="" xmlns:a16="http://schemas.microsoft.com/office/drawing/2014/main" id="{EE564CCE-E749-B22A-8184-98B80830E3AB}"/>
                </a:ext>
              </a:extLst>
            </p:cNvPr>
            <p:cNvCxnSpPr/>
            <p:nvPr/>
          </p:nvCxnSpPr>
          <p:spPr>
            <a:xfrm flipH="1">
              <a:off x="1789163" y="1971942"/>
              <a:ext cx="4348162" cy="0"/>
            </a:xfrm>
            <a:prstGeom prst="line">
              <a:avLst/>
            </a:prstGeom>
            <a:noFill/>
            <a:ln w="12700" cap="flat" cmpd="sng" algn="ctr">
              <a:solidFill>
                <a:schemeClr val="tx1"/>
              </a:solidFill>
              <a:prstDash val="solid"/>
              <a:miter lim="800000"/>
            </a:ln>
            <a:effectLst/>
          </p:spPr>
        </p:cxnSp>
        <p:cxnSp>
          <p:nvCxnSpPr>
            <p:cNvPr id="71" name="Connecteur droit 70">
              <a:extLst>
                <a:ext uri="{FF2B5EF4-FFF2-40B4-BE49-F238E27FC236}">
                  <a16:creationId xmlns="" xmlns:a16="http://schemas.microsoft.com/office/drawing/2014/main" id="{7791EF3F-27F7-7D9D-CCAD-98ABA72A53D5}"/>
                </a:ext>
              </a:extLst>
            </p:cNvPr>
            <p:cNvCxnSpPr/>
            <p:nvPr/>
          </p:nvCxnSpPr>
          <p:spPr>
            <a:xfrm flipH="1">
              <a:off x="1788468" y="2415013"/>
              <a:ext cx="4348162" cy="0"/>
            </a:xfrm>
            <a:prstGeom prst="line">
              <a:avLst/>
            </a:prstGeom>
            <a:noFill/>
            <a:ln w="9525" cap="flat" cmpd="sng" algn="ctr">
              <a:solidFill>
                <a:schemeClr val="tx2"/>
              </a:solidFill>
              <a:prstDash val="dash"/>
              <a:miter lim="800000"/>
            </a:ln>
            <a:effectLst/>
          </p:spPr>
        </p:cxnSp>
        <p:cxnSp>
          <p:nvCxnSpPr>
            <p:cNvPr id="5" name="Connecteur droit 4">
              <a:extLst>
                <a:ext uri="{FF2B5EF4-FFF2-40B4-BE49-F238E27FC236}">
                  <a16:creationId xmlns="" xmlns:a16="http://schemas.microsoft.com/office/drawing/2014/main" id="{AA911EBC-09B1-CB2E-9960-5F019C411AE2}"/>
                </a:ext>
              </a:extLst>
            </p:cNvPr>
            <p:cNvCxnSpPr>
              <a:cxnSpLocks/>
            </p:cNvCxnSpPr>
            <p:nvPr/>
          </p:nvCxnSpPr>
          <p:spPr>
            <a:xfrm>
              <a:off x="1789163" y="1649056"/>
              <a:ext cx="0" cy="1863183"/>
            </a:xfrm>
            <a:prstGeom prst="line">
              <a:avLst/>
            </a:prstGeom>
            <a:noFill/>
            <a:ln w="9525" cap="flat" cmpd="sng" algn="ctr">
              <a:solidFill>
                <a:srgbClr val="FFFFFF">
                  <a:lumMod val="50000"/>
                </a:srgbClr>
              </a:solidFill>
              <a:prstDash val="solid"/>
              <a:miter lim="800000"/>
            </a:ln>
            <a:effectLst/>
          </p:spPr>
        </p:cxnSp>
      </p:grpSp>
      <p:sp>
        <p:nvSpPr>
          <p:cNvPr id="73" name="ZoneTexte 72">
            <a:extLst>
              <a:ext uri="{FF2B5EF4-FFF2-40B4-BE49-F238E27FC236}">
                <a16:creationId xmlns="" xmlns:a16="http://schemas.microsoft.com/office/drawing/2014/main" id="{13201F5A-FF66-0038-EBAA-D85D8BDEA79E}"/>
              </a:ext>
            </a:extLst>
          </p:cNvPr>
          <p:cNvSpPr txBox="1"/>
          <p:nvPr/>
        </p:nvSpPr>
        <p:spPr>
          <a:xfrm>
            <a:off x="1898815" y="3110423"/>
            <a:ext cx="1325325" cy="510589"/>
          </a:xfrm>
          <a:prstGeom prst="rect">
            <a:avLst/>
          </a:prstGeom>
          <a:noFill/>
        </p:spPr>
        <p:txBody>
          <a:bodyPr wrap="square" rtlCol="0" anchor="b">
            <a:spAutoFit/>
          </a:bodyPr>
          <a:lstStyle/>
          <a:p>
            <a:pPr>
              <a:lnSpc>
                <a:spcPts val="800"/>
              </a:lnSpc>
            </a:pPr>
            <a:r>
              <a:rPr lang="fr-FR" sz="1200" b="1" dirty="0">
                <a:solidFill>
                  <a:schemeClr val="accent3"/>
                </a:solidFill>
              </a:rPr>
              <a:t>–</a:t>
            </a:r>
            <a:r>
              <a:rPr lang="fr-FR" sz="800" b="1" dirty="0"/>
              <a:t> </a:t>
            </a:r>
            <a:r>
              <a:rPr lang="fr-FR" sz="800" dirty="0"/>
              <a:t>Réponse complète</a:t>
            </a:r>
          </a:p>
          <a:p>
            <a:pPr>
              <a:lnSpc>
                <a:spcPts val="800"/>
              </a:lnSpc>
            </a:pPr>
            <a:r>
              <a:rPr lang="fr-FR" sz="1200" b="1" dirty="0">
                <a:solidFill>
                  <a:srgbClr val="E3B946"/>
                </a:solidFill>
              </a:rPr>
              <a:t>–</a:t>
            </a:r>
            <a:r>
              <a:rPr lang="fr-FR" sz="800" b="1" dirty="0"/>
              <a:t> </a:t>
            </a:r>
            <a:r>
              <a:rPr lang="fr-FR" sz="800" dirty="0"/>
              <a:t>Réponse partielle</a:t>
            </a:r>
          </a:p>
          <a:p>
            <a:pPr>
              <a:lnSpc>
                <a:spcPts val="800"/>
              </a:lnSpc>
            </a:pPr>
            <a:r>
              <a:rPr lang="fr-FR" sz="1200" b="1" dirty="0">
                <a:solidFill>
                  <a:schemeClr val="bg1">
                    <a:lumMod val="65000"/>
                  </a:schemeClr>
                </a:solidFill>
              </a:rPr>
              <a:t>–</a:t>
            </a:r>
            <a:r>
              <a:rPr lang="fr-FR" sz="800" b="1" dirty="0"/>
              <a:t> </a:t>
            </a:r>
            <a:r>
              <a:rPr lang="fr-FR" sz="800" dirty="0"/>
              <a:t>Stable</a:t>
            </a:r>
          </a:p>
          <a:p>
            <a:pPr>
              <a:lnSpc>
                <a:spcPts val="800"/>
              </a:lnSpc>
            </a:pPr>
            <a:r>
              <a:rPr lang="fr-FR" sz="1200" b="1" dirty="0">
                <a:solidFill>
                  <a:schemeClr val="accent6"/>
                </a:solidFill>
              </a:rPr>
              <a:t>–</a:t>
            </a:r>
            <a:r>
              <a:rPr lang="fr-FR" sz="800" b="1" dirty="0"/>
              <a:t> </a:t>
            </a:r>
            <a:r>
              <a:rPr lang="fr-FR" sz="800" dirty="0"/>
              <a:t>Progression</a:t>
            </a:r>
          </a:p>
        </p:txBody>
      </p:sp>
      <p:sp>
        <p:nvSpPr>
          <p:cNvPr id="74" name="ZoneTexte 73">
            <a:extLst>
              <a:ext uri="{FF2B5EF4-FFF2-40B4-BE49-F238E27FC236}">
                <a16:creationId xmlns="" xmlns:a16="http://schemas.microsoft.com/office/drawing/2014/main" id="{4AECD973-40F6-11EC-0E1E-28296BF6B441}"/>
              </a:ext>
            </a:extLst>
          </p:cNvPr>
          <p:cNvSpPr txBox="1"/>
          <p:nvPr/>
        </p:nvSpPr>
        <p:spPr>
          <a:xfrm>
            <a:off x="7278211" y="3212952"/>
            <a:ext cx="1325325" cy="408060"/>
          </a:xfrm>
          <a:prstGeom prst="rect">
            <a:avLst/>
          </a:prstGeom>
          <a:noFill/>
        </p:spPr>
        <p:txBody>
          <a:bodyPr wrap="square" rtlCol="0" anchor="b">
            <a:spAutoFit/>
          </a:bodyPr>
          <a:lstStyle/>
          <a:p>
            <a:pPr>
              <a:lnSpc>
                <a:spcPts val="800"/>
              </a:lnSpc>
            </a:pPr>
            <a:r>
              <a:rPr lang="fr-FR" sz="1200" b="1" dirty="0">
                <a:solidFill>
                  <a:srgbClr val="E3B946"/>
                </a:solidFill>
              </a:rPr>
              <a:t>–</a:t>
            </a:r>
            <a:r>
              <a:rPr lang="fr-FR" sz="800" b="1" dirty="0"/>
              <a:t> </a:t>
            </a:r>
            <a:r>
              <a:rPr lang="fr-FR" sz="800" dirty="0"/>
              <a:t>Réponse partielle</a:t>
            </a:r>
          </a:p>
          <a:p>
            <a:pPr>
              <a:lnSpc>
                <a:spcPts val="800"/>
              </a:lnSpc>
            </a:pPr>
            <a:r>
              <a:rPr lang="fr-FR" sz="1200" b="1" dirty="0">
                <a:solidFill>
                  <a:schemeClr val="bg1">
                    <a:lumMod val="65000"/>
                  </a:schemeClr>
                </a:solidFill>
              </a:rPr>
              <a:t>–</a:t>
            </a:r>
            <a:r>
              <a:rPr lang="fr-FR" sz="800" b="1" dirty="0"/>
              <a:t> </a:t>
            </a:r>
            <a:r>
              <a:rPr lang="fr-FR" sz="800" dirty="0"/>
              <a:t>Stable </a:t>
            </a:r>
          </a:p>
          <a:p>
            <a:pPr>
              <a:lnSpc>
                <a:spcPts val="800"/>
              </a:lnSpc>
            </a:pPr>
            <a:r>
              <a:rPr lang="fr-FR" sz="1200" b="1" dirty="0">
                <a:solidFill>
                  <a:schemeClr val="accent6"/>
                </a:solidFill>
              </a:rPr>
              <a:t>–</a:t>
            </a:r>
            <a:r>
              <a:rPr lang="fr-FR" sz="800" b="1" dirty="0"/>
              <a:t> </a:t>
            </a:r>
            <a:r>
              <a:rPr lang="fr-FR" sz="800" dirty="0"/>
              <a:t>Progression</a:t>
            </a:r>
          </a:p>
        </p:txBody>
      </p:sp>
      <p:graphicFrame>
        <p:nvGraphicFramePr>
          <p:cNvPr id="75" name="Tableau 74">
            <a:extLst>
              <a:ext uri="{FF2B5EF4-FFF2-40B4-BE49-F238E27FC236}">
                <a16:creationId xmlns="" xmlns:a16="http://schemas.microsoft.com/office/drawing/2014/main" id="{E912EEA4-AF59-38F5-778E-AC3E4DC6D18C}"/>
              </a:ext>
            </a:extLst>
          </p:cNvPr>
          <p:cNvGraphicFramePr>
            <a:graphicFrameLocks noGrp="1"/>
          </p:cNvGraphicFramePr>
          <p:nvPr>
            <p:extLst>
              <p:ext uri="{D42A27DB-BD31-4B8C-83A1-F6EECF244321}">
                <p14:modId xmlns:p14="http://schemas.microsoft.com/office/powerpoint/2010/main" val="3740526909"/>
              </p:ext>
            </p:extLst>
          </p:nvPr>
        </p:nvGraphicFramePr>
        <p:xfrm>
          <a:off x="1200872" y="3830532"/>
          <a:ext cx="10507652" cy="2085340"/>
        </p:xfrm>
        <a:graphic>
          <a:graphicData uri="http://schemas.openxmlformats.org/drawingml/2006/table">
            <a:tbl>
              <a:tblPr firstRow="1" bandRow="1"/>
              <a:tblGrid>
                <a:gridCol w="2710660">
                  <a:extLst>
                    <a:ext uri="{9D8B030D-6E8A-4147-A177-3AD203B41FA5}">
                      <a16:colId xmlns="" xmlns:a16="http://schemas.microsoft.com/office/drawing/2014/main" val="20000"/>
                    </a:ext>
                  </a:extLst>
                </a:gridCol>
                <a:gridCol w="2710660">
                  <a:extLst>
                    <a:ext uri="{9D8B030D-6E8A-4147-A177-3AD203B41FA5}">
                      <a16:colId xmlns="" xmlns:a16="http://schemas.microsoft.com/office/drawing/2014/main" val="636519081"/>
                    </a:ext>
                  </a:extLst>
                </a:gridCol>
                <a:gridCol w="2611900">
                  <a:extLst>
                    <a:ext uri="{9D8B030D-6E8A-4147-A177-3AD203B41FA5}">
                      <a16:colId xmlns="" xmlns:a16="http://schemas.microsoft.com/office/drawing/2014/main" val="20001"/>
                    </a:ext>
                  </a:extLst>
                </a:gridCol>
                <a:gridCol w="2474432">
                  <a:extLst>
                    <a:ext uri="{9D8B030D-6E8A-4147-A177-3AD203B41FA5}">
                      <a16:colId xmlns="" xmlns:a16="http://schemas.microsoft.com/office/drawing/2014/main" val="20002"/>
                    </a:ext>
                  </a:extLst>
                </a:gridCol>
              </a:tblGrid>
              <a:tr h="177243">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20"/>
                        </a:lnSpc>
                        <a:spcBef>
                          <a:spcPts val="0"/>
                        </a:spcBef>
                      </a:pPr>
                      <a:r>
                        <a:rPr lang="fr-FR" sz="1000" b="1" i="0" kern="1200" dirty="0">
                          <a:solidFill>
                            <a:schemeClr val="tx2"/>
                          </a:solidFill>
                          <a:latin typeface="Century Gothic" panose="020B0502020202020204" pitchFamily="34" charset="0"/>
                          <a:ea typeface="+mn-ea"/>
                          <a:cs typeface="Arial" panose="020B0604020202020204" pitchFamily="34" charset="0"/>
                        </a:rPr>
                        <a:t>Catégorie – n (%)</a:t>
                      </a: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da-DK" sz="1050" b="0" i="0" kern="1200" dirty="0">
                          <a:solidFill>
                            <a:schemeClr val="lt1"/>
                          </a:solidFill>
                          <a:latin typeface="Century Gothic" panose="020B0502020202020204" pitchFamily="34" charset="0"/>
                          <a:ea typeface="+mn-ea"/>
                          <a:cs typeface="Arial" panose="020B0604020202020204" pitchFamily="34" charset="0"/>
                        </a:rPr>
                        <a:t>Bras ABCP  (N = 151)</a:t>
                      </a:r>
                      <a:endParaRPr lang="fr-FR" sz="105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20"/>
                        </a:lnSpc>
                        <a:spcBef>
                          <a:spcPts val="0"/>
                        </a:spcBef>
                        <a:spcAft>
                          <a:spcPts val="0"/>
                        </a:spcAft>
                        <a:buClrTx/>
                        <a:buSzTx/>
                        <a:buFontTx/>
                        <a:buNone/>
                        <a:tabLst/>
                        <a:defRPr/>
                      </a:pPr>
                      <a:r>
                        <a:rPr lang="da-DK" sz="1050" b="0" i="0" kern="1200" dirty="0">
                          <a:solidFill>
                            <a:schemeClr val="lt1"/>
                          </a:solidFill>
                          <a:latin typeface="Century Gothic" panose="020B0502020202020204" pitchFamily="34" charset="0"/>
                          <a:ea typeface="+mn-ea"/>
                          <a:cs typeface="Arial" panose="020B0604020202020204" pitchFamily="34" charset="0"/>
                        </a:rPr>
                        <a:t>Bras </a:t>
                      </a:r>
                      <a:r>
                        <a:rPr lang="da-DK" sz="1050" b="0" i="0" kern="1200">
                          <a:solidFill>
                            <a:schemeClr val="lt1"/>
                          </a:solidFill>
                          <a:latin typeface="Century Gothic" panose="020B0502020202020204" pitchFamily="34" charset="0"/>
                          <a:ea typeface="+mn-ea"/>
                          <a:cs typeface="Arial" panose="020B0604020202020204" pitchFamily="34" charset="0"/>
                        </a:rPr>
                        <a:t>PC (</a:t>
                      </a:r>
                      <a:r>
                        <a:rPr lang="da-DK" sz="1050" b="0" i="0" kern="1200" dirty="0">
                          <a:solidFill>
                            <a:schemeClr val="lt1"/>
                          </a:solidFill>
                          <a:latin typeface="Century Gothic" panose="020B0502020202020204" pitchFamily="34" charset="0"/>
                          <a:ea typeface="+mn-ea"/>
                          <a:cs typeface="Arial" panose="020B0604020202020204" pitchFamily="34" charset="0"/>
                        </a:rPr>
                        <a:t>N = 74)</a:t>
                      </a:r>
                      <a:endParaRPr lang="fr-FR" sz="105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605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indent="-177800" algn="l">
                        <a:lnSpc>
                          <a:spcPts val="1120"/>
                        </a:lnSpc>
                        <a:spcBef>
                          <a:spcPts val="0"/>
                        </a:spcBef>
                        <a:tabLst/>
                      </a:pPr>
                      <a:r>
                        <a:rPr lang="fr-FR" sz="1000" b="1" i="0" dirty="0">
                          <a:solidFill>
                            <a:schemeClr val="tx2"/>
                          </a:solidFill>
                          <a:latin typeface="Century Gothic" panose="020B0502020202020204" pitchFamily="34" charset="0"/>
                          <a:cs typeface="Arial" panose="020B0604020202020204" pitchFamily="34" charset="0"/>
                        </a:rPr>
                        <a:t>Meilleur réponse</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lgn="l">
                        <a:lnSpc>
                          <a:spcPts val="1120"/>
                        </a:lnSpc>
                        <a:spcBef>
                          <a:spcPts val="0"/>
                        </a:spcBef>
                        <a:tabLst/>
                      </a:pPr>
                      <a:r>
                        <a:rPr lang="fr-FR" sz="1000" b="0" i="0" dirty="0">
                          <a:solidFill>
                            <a:schemeClr val="tx2"/>
                          </a:solidFill>
                          <a:latin typeface="Century Gothic" panose="020B0502020202020204" pitchFamily="34" charset="0"/>
                          <a:cs typeface="Arial" panose="020B0604020202020204" pitchFamily="34" charset="0"/>
                        </a:rPr>
                        <a:t>CR</a:t>
                      </a:r>
                    </a:p>
                    <a:p>
                      <a:pPr marL="177800" indent="-177800" algn="l">
                        <a:lnSpc>
                          <a:spcPts val="1120"/>
                        </a:lnSpc>
                        <a:spcBef>
                          <a:spcPts val="0"/>
                        </a:spcBef>
                        <a:tabLst/>
                      </a:pPr>
                      <a:r>
                        <a:rPr lang="fr-FR" sz="1000" b="0" i="0" dirty="0">
                          <a:solidFill>
                            <a:schemeClr val="tx2"/>
                          </a:solidFill>
                          <a:latin typeface="Century Gothic" panose="020B0502020202020204" pitchFamily="34" charset="0"/>
                          <a:cs typeface="Arial" panose="020B0604020202020204" pitchFamily="34" charset="0"/>
                        </a:rPr>
                        <a:t>RP</a:t>
                      </a:r>
                    </a:p>
                    <a:p>
                      <a:pPr marL="9525" indent="0" algn="l">
                        <a:lnSpc>
                          <a:spcPts val="1120"/>
                        </a:lnSpc>
                        <a:spcBef>
                          <a:spcPts val="0"/>
                        </a:spcBef>
                        <a:tabLst/>
                      </a:pPr>
                      <a:r>
                        <a:rPr lang="fr-FR" sz="1000" b="0" i="0" dirty="0">
                          <a:solidFill>
                            <a:schemeClr val="tx2"/>
                          </a:solidFill>
                          <a:latin typeface="Century Gothic" panose="020B0502020202020204" pitchFamily="34" charset="0"/>
                          <a:cs typeface="Arial" panose="020B0604020202020204" pitchFamily="34" charset="0"/>
                        </a:rPr>
                        <a:t>SD</a:t>
                      </a:r>
                    </a:p>
                    <a:p>
                      <a:pPr marL="9525" indent="0" algn="l">
                        <a:lnSpc>
                          <a:spcPts val="1120"/>
                        </a:lnSpc>
                        <a:spcBef>
                          <a:spcPts val="0"/>
                        </a:spcBef>
                        <a:tabLst/>
                      </a:pPr>
                      <a:r>
                        <a:rPr lang="fr-FR" sz="1000" b="0" i="0" dirty="0">
                          <a:solidFill>
                            <a:schemeClr val="tx2"/>
                          </a:solidFill>
                          <a:latin typeface="Century Gothic" panose="020B0502020202020204" pitchFamily="34" charset="0"/>
                          <a:cs typeface="Arial" panose="020B0604020202020204" pitchFamily="34" charset="0"/>
                        </a:rPr>
                        <a:t>PD</a:t>
                      </a:r>
                    </a:p>
                    <a:p>
                      <a:pPr marL="9525" indent="0" algn="l">
                        <a:lnSpc>
                          <a:spcPts val="1120"/>
                        </a:lnSpc>
                        <a:spcBef>
                          <a:spcPts val="0"/>
                        </a:spcBef>
                        <a:tabLst/>
                      </a:pPr>
                      <a:r>
                        <a:rPr lang="fr-FR" sz="1000" b="0" i="0" dirty="0">
                          <a:solidFill>
                            <a:schemeClr val="tx2"/>
                          </a:solidFill>
                          <a:latin typeface="Century Gothic" panose="020B0502020202020204" pitchFamily="34" charset="0"/>
                          <a:cs typeface="Arial" panose="020B0604020202020204" pitchFamily="34" charset="0"/>
                        </a:rPr>
                        <a:t>Non évaluable</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bg2"/>
                          </a:solidFill>
                          <a:latin typeface="Century Gothic" panose="020B0502020202020204" pitchFamily="34" charset="0"/>
                          <a:ea typeface="+mn-ea"/>
                          <a:cs typeface="Arial" panose="020B0604020202020204" pitchFamily="34" charset="0"/>
                        </a:rPr>
                        <a:t>1 (0,7)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bg2"/>
                          </a:solidFill>
                          <a:latin typeface="Century Gothic" panose="020B0502020202020204" pitchFamily="34" charset="0"/>
                          <a:ea typeface="+mn-ea"/>
                          <a:cs typeface="Arial" panose="020B0604020202020204" pitchFamily="34" charset="0"/>
                        </a:rPr>
                        <a:t>104 (68,9)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bg2"/>
                          </a:solidFill>
                          <a:latin typeface="Century Gothic" panose="020B0502020202020204" pitchFamily="34" charset="0"/>
                          <a:ea typeface="+mn-ea"/>
                          <a:cs typeface="Arial" panose="020B0604020202020204" pitchFamily="34" charset="0"/>
                        </a:rPr>
                        <a:t>41 (26,5)</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bg2"/>
                          </a:solidFill>
                          <a:latin typeface="Century Gothic" panose="020B0502020202020204" pitchFamily="34" charset="0"/>
                          <a:ea typeface="+mn-ea"/>
                          <a:cs typeface="Arial" panose="020B0604020202020204" pitchFamily="34" charset="0"/>
                        </a:rPr>
                        <a:t>1 (0,7)</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bg2"/>
                          </a:solidFill>
                          <a:latin typeface="Century Gothic" panose="020B0502020202020204" pitchFamily="34" charset="0"/>
                          <a:ea typeface="+mn-ea"/>
                          <a:cs typeface="Arial" panose="020B0604020202020204" pitchFamily="34" charset="0"/>
                        </a:rPr>
                        <a:t>4 (2,7)</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a:t>
                      </a:r>
                    </a:p>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31 (41,9)</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35 (47,3)</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8 (10,8)</a:t>
                      </a:r>
                    </a:p>
                    <a:p>
                      <a:pPr marL="0" marR="0" lvl="0" indent="0" algn="ctr" defTabSz="609585" rtl="0" eaLnBrk="1" fontAlgn="auto" latinLnBrk="0" hangingPunct="1">
                        <a:lnSpc>
                          <a:spcPts val="1120"/>
                        </a:lnSpc>
                        <a:spcBef>
                          <a:spcPts val="0"/>
                        </a:spcBef>
                        <a:spcAft>
                          <a:spcPts val="0"/>
                        </a:spcAft>
                        <a:buClrTx/>
                        <a:buSzTx/>
                        <a:buFontTx/>
                        <a:buNone/>
                        <a:tabLst>
                          <a:tab pos="452438" algn="l"/>
                          <a:tab pos="722313" algn="l"/>
                        </a:tabLst>
                        <a:defRPr/>
                      </a:pPr>
                      <a:r>
                        <a:rPr lang="fr-FR" sz="1100" b="1" i="0" kern="1200" dirty="0">
                          <a:solidFill>
                            <a:schemeClr val="tx2"/>
                          </a:solidFill>
                          <a:latin typeface="Century Gothic" panose="020B0502020202020204" pitchFamily="34" charset="0"/>
                          <a:ea typeface="+mn-ea"/>
                          <a:cs typeface="Arial" panose="020B0604020202020204" pitchFamily="34" charset="0"/>
                        </a:rPr>
                        <a:t>1 (1,4)</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7724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indent="-177800" algn="l">
                        <a:lnSpc>
                          <a:spcPts val="1120"/>
                        </a:lnSpc>
                        <a:spcBef>
                          <a:spcPts val="0"/>
                        </a:spcBef>
                        <a:tabLst/>
                      </a:pPr>
                      <a:r>
                        <a:rPr lang="fr-FR" sz="1000" b="1" i="0" dirty="0">
                          <a:solidFill>
                            <a:schemeClr val="tx2"/>
                          </a:solidFill>
                          <a:latin typeface="Century Gothic" panose="020B0502020202020204" pitchFamily="34" charset="0"/>
                          <a:cs typeface="Arial" panose="020B0604020202020204" pitchFamily="34" charset="0"/>
                        </a:rPr>
                        <a:t>ORR, % (95% CI)</a:t>
                      </a: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bg2"/>
                          </a:solidFill>
                          <a:latin typeface="Century Gothic" panose="020B0502020202020204" pitchFamily="34" charset="0"/>
                          <a:ea typeface="+mn-ea"/>
                          <a:cs typeface="Arial" panose="020B0604020202020204" pitchFamily="34" charset="0"/>
                        </a:rPr>
                        <a:t>69,5 (61,5-76,8)</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41,9 (30,5-53,9)</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2964066121"/>
                  </a:ext>
                </a:extLst>
              </a:tr>
              <a:tr h="284368">
                <a:tc gridSpan="2">
                  <a:txBody>
                    <a:bodyPr/>
                    <a:lstStyle/>
                    <a:p>
                      <a:pPr marL="0" marR="0" lvl="0" indent="0" algn="l" defTabSz="914400" rtl="0" eaLnBrk="1" fontAlgn="auto" latinLnBrk="0" hangingPunct="1">
                        <a:lnSpc>
                          <a:spcPts val="1120"/>
                        </a:lnSpc>
                        <a:spcBef>
                          <a:spcPts val="0"/>
                        </a:spcBef>
                        <a:spcAft>
                          <a:spcPts val="0"/>
                        </a:spcAft>
                        <a:buClrTx/>
                        <a:buSzTx/>
                        <a:buFontTx/>
                        <a:buNone/>
                        <a:tabLst/>
                        <a:defRPr/>
                      </a:pPr>
                      <a:r>
                        <a:rPr lang="fr-FR" sz="1000" b="1" i="0" dirty="0">
                          <a:solidFill>
                            <a:schemeClr val="tx2"/>
                          </a:solidFill>
                          <a:latin typeface="Century Gothic" panose="020B0502020202020204" pitchFamily="34" charset="0"/>
                          <a:cs typeface="Arial" panose="020B0604020202020204" pitchFamily="34" charset="0"/>
                        </a:rPr>
                        <a:t>DCR, % (95% CI)</a:t>
                      </a:r>
                    </a:p>
                    <a:p>
                      <a:pPr>
                        <a:lnSpc>
                          <a:spcPts val="1120"/>
                        </a:lnSpc>
                      </a:pPr>
                      <a:endParaRPr lang="en-US" sz="1000" b="0" i="0" dirty="0">
                        <a:solidFill>
                          <a:schemeClr val="tx2"/>
                        </a:solidFill>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bg2"/>
                          </a:solidFill>
                          <a:latin typeface="Century Gothic" panose="020B0502020202020204" pitchFamily="34" charset="0"/>
                          <a:ea typeface="+mn-ea"/>
                          <a:cs typeface="Arial" panose="020B0604020202020204" pitchFamily="34" charset="0"/>
                        </a:rPr>
                        <a:t>96,7 (92,4-98,9)</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87,8 (78,2-94,3)</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151243144"/>
                  </a:ext>
                </a:extLst>
              </a:tr>
              <a:tr h="177243">
                <a:tc gridSpan="2">
                  <a:txBody>
                    <a:bodyPr/>
                    <a:lstStyle/>
                    <a:p>
                      <a:pPr marL="177800" marR="0" lvl="0" indent="-177800" algn="l" defTabSz="914400" rtl="0" eaLnBrk="1" fontAlgn="auto" latinLnBrk="0" hangingPunct="1">
                        <a:lnSpc>
                          <a:spcPts val="112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Meilleur réponse (en taille)</a:t>
                      </a:r>
                      <a:r>
                        <a:rPr lang="fr-FR" sz="1000" b="1" i="0" dirty="0">
                          <a:solidFill>
                            <a:schemeClr val="tx2"/>
                          </a:solidFill>
                          <a:latin typeface="Century Gothic" panose="020B0502020202020204" pitchFamily="34" charset="0"/>
                          <a:cs typeface="Arial" panose="020B0604020202020204" pitchFamily="34" charset="0"/>
                        </a:rPr>
                        <a:t> % (</a:t>
                      </a:r>
                      <a:r>
                        <a:rPr lang="fr-FR" sz="1000" b="0" i="0" dirty="0">
                          <a:solidFill>
                            <a:schemeClr val="tx2"/>
                          </a:solidFill>
                          <a:latin typeface="Century Gothic" panose="020B0502020202020204" pitchFamily="34" charset="0"/>
                          <a:cs typeface="Arial" panose="020B0604020202020204" pitchFamily="34" charset="0"/>
                        </a:rPr>
                        <a:t>intervalle)</a:t>
                      </a:r>
                      <a:endParaRPr kumimoji="0" lang="fr-FR" sz="10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bg2"/>
                          </a:solidFill>
                          <a:latin typeface="Century Gothic" panose="020B0502020202020204" pitchFamily="34" charset="0"/>
                          <a:ea typeface="+mn-ea"/>
                          <a:cs typeface="Arial" panose="020B0604020202020204" pitchFamily="34" charset="0"/>
                        </a:rPr>
                        <a:t>-43,8 (-100-10,9)</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-26,0 (-75,0-44,4)</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012132703"/>
                  </a:ext>
                </a:extLst>
              </a:tr>
              <a:tr h="202497">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7800" marR="0" lvl="0" indent="-177800" algn="l" defTabSz="914400" rtl="0" eaLnBrk="1" fontAlgn="auto" latinLnBrk="0" hangingPunct="1">
                        <a:lnSpc>
                          <a:spcPts val="112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Durée médiane de réponse, mois </a:t>
                      </a:r>
                      <a:r>
                        <a:rPr lang="fr-FR" sz="1000" b="1" i="0" dirty="0">
                          <a:solidFill>
                            <a:schemeClr val="tx2"/>
                          </a:solidFill>
                          <a:latin typeface="Century Gothic" panose="020B0502020202020204" pitchFamily="34" charset="0"/>
                          <a:cs typeface="Arial" panose="020B0604020202020204" pitchFamily="34" charset="0"/>
                        </a:rPr>
                        <a:t>(95% CI)</a:t>
                      </a:r>
                      <a:endParaRPr kumimoji="0" lang="fr-FR" sz="10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bg2"/>
                          </a:solidFill>
                          <a:latin typeface="Century Gothic" panose="020B0502020202020204" pitchFamily="34" charset="0"/>
                          <a:ea typeface="+mn-ea"/>
                          <a:cs typeface="Arial" panose="020B0604020202020204" pitchFamily="34" charset="0"/>
                        </a:rPr>
                        <a:t>7,10 (5,92-9,00)</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20"/>
                        </a:lnSpc>
                        <a:spcBef>
                          <a:spcPts val="0"/>
                        </a:spcBef>
                        <a:tabLst>
                          <a:tab pos="452438" algn="l"/>
                          <a:tab pos="722313" algn="l"/>
                        </a:tabLst>
                      </a:pPr>
                      <a:r>
                        <a:rPr lang="fr-FR" sz="1100" b="1" i="0" kern="1200" dirty="0">
                          <a:solidFill>
                            <a:schemeClr val="tx2"/>
                          </a:solidFill>
                          <a:latin typeface="Century Gothic" panose="020B0502020202020204" pitchFamily="34" charset="0"/>
                          <a:ea typeface="+mn-ea"/>
                          <a:cs typeface="Arial" panose="020B0604020202020204" pitchFamily="34" charset="0"/>
                        </a:rPr>
                        <a:t>7,06 (4,11-8,41)</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21067169"/>
                  </a:ext>
                </a:extLst>
              </a:tr>
            </a:tbl>
          </a:graphicData>
        </a:graphic>
      </p:graphicFrame>
      <p:sp>
        <p:nvSpPr>
          <p:cNvPr id="6" name="ZoneTexte 5">
            <a:extLst>
              <a:ext uri="{FF2B5EF4-FFF2-40B4-BE49-F238E27FC236}">
                <a16:creationId xmlns="" xmlns:a16="http://schemas.microsoft.com/office/drawing/2014/main" id="{891F3EBE-438E-2846-F938-DBF4C16A143E}"/>
              </a:ext>
            </a:extLst>
          </p:cNvPr>
          <p:cNvSpPr txBox="1"/>
          <p:nvPr/>
        </p:nvSpPr>
        <p:spPr>
          <a:xfrm>
            <a:off x="6688270" y="1576408"/>
            <a:ext cx="585189" cy="2477991"/>
          </a:xfrm>
          <a:prstGeom prst="rect">
            <a:avLst/>
          </a:prstGeom>
          <a:noFill/>
        </p:spPr>
        <p:txBody>
          <a:bodyPr wrap="square">
            <a:noAutofit/>
          </a:bodyPr>
          <a:lstStyle/>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a:ln>
                  <a:noFill/>
                </a:ln>
                <a:solidFill>
                  <a:srgbClr val="FFFFFF">
                    <a:lumMod val="50000"/>
                  </a:srgbClr>
                </a:solidFill>
                <a:effectLst/>
                <a:uLnTx/>
                <a:uFillTx/>
                <a:latin typeface="Arial"/>
              </a:rPr>
              <a:t>20</a:t>
            </a:r>
            <a:r>
              <a:rPr kumimoji="0" lang="da-DK" sz="700" b="0" i="0" u="none" strike="noStrike" kern="0" cap="none" spc="0" normalizeH="0" baseline="0" noProof="0" dirty="0">
                <a:ln>
                  <a:noFill/>
                </a:ln>
                <a:solidFill>
                  <a:srgbClr val="FFFFFF">
                    <a:lumMod val="50000"/>
                  </a:srgbClr>
                </a:solidFill>
                <a:effectLst/>
                <a:uLnTx/>
                <a:uFillTx/>
                <a:latin typeface="Arial"/>
              </a:rPr>
              <a:t>% -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0% -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-20%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-40%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-60%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-80% -</a:t>
            </a:r>
          </a:p>
          <a:p>
            <a:pPr marL="0" marR="0" lvl="0" indent="0" algn="r" defTabSz="914400" eaLnBrk="1" fontAlgn="auto" latinLnBrk="0" hangingPunct="1">
              <a:lnSpc>
                <a:spcPct val="100000"/>
              </a:lnSpc>
              <a:spcBef>
                <a:spcPts val="0"/>
              </a:spcBef>
              <a:spcAft>
                <a:spcPts val="1600"/>
              </a:spcAft>
              <a:buClrTx/>
              <a:buSzTx/>
              <a:buFontTx/>
              <a:buNone/>
              <a:tabLst/>
              <a:defRPr/>
            </a:pPr>
            <a:r>
              <a:rPr kumimoji="0" lang="da-DK" sz="700" b="0" i="0" u="none" strike="noStrike" kern="0" cap="none" spc="0" normalizeH="0" baseline="0" noProof="0" dirty="0">
                <a:ln>
                  <a:noFill/>
                </a:ln>
                <a:solidFill>
                  <a:srgbClr val="FFFFFF">
                    <a:lumMod val="50000"/>
                  </a:srgbClr>
                </a:solidFill>
                <a:effectLst/>
                <a:uLnTx/>
                <a:uFillTx/>
                <a:latin typeface="Arial"/>
              </a:rPr>
              <a:t>-100% -</a:t>
            </a:r>
            <a:endParaRPr kumimoji="0" lang="fr-FR" sz="1000" b="0" i="0" u="none" strike="noStrike" kern="0" cap="none" spc="0" normalizeH="0" baseline="0" noProof="0" dirty="0">
              <a:ln>
                <a:noFill/>
              </a:ln>
              <a:solidFill>
                <a:srgbClr val="FFFFFF">
                  <a:lumMod val="50000"/>
                </a:srgbClr>
              </a:solidFill>
              <a:effectLst/>
              <a:uLnTx/>
              <a:uFillTx/>
              <a:latin typeface="Arial"/>
            </a:endParaRPr>
          </a:p>
        </p:txBody>
      </p:sp>
      <p:sp>
        <p:nvSpPr>
          <p:cNvPr id="11" name="Espace réservé du texte 21">
            <a:extLst>
              <a:ext uri="{FF2B5EF4-FFF2-40B4-BE49-F238E27FC236}">
                <a16:creationId xmlns="" xmlns:a16="http://schemas.microsoft.com/office/drawing/2014/main" id="{6858D560-E595-DB2D-465D-675DCE429E3A}"/>
              </a:ext>
            </a:extLst>
          </p:cNvPr>
          <p:cNvSpPr>
            <a:spLocks noGrp="1"/>
          </p:cNvSpPr>
          <p:nvPr>
            <p:ph type="body" sz="quarter" idx="13"/>
          </p:nvPr>
        </p:nvSpPr>
        <p:spPr>
          <a:xfrm>
            <a:off x="1077108" y="6088284"/>
            <a:ext cx="6875381" cy="769715"/>
          </a:xfrm>
        </p:spPr>
        <p:txBody>
          <a:bodyPr/>
          <a:lstStyle/>
          <a:p>
            <a:r>
              <a:rPr lang="fr-FR" dirty="0" smtClean="0"/>
              <a:t>M-J. </a:t>
            </a:r>
            <a:r>
              <a:rPr lang="fr-FR" dirty="0" err="1"/>
              <a:t>Ahn</a:t>
            </a:r>
            <a:r>
              <a:rPr lang="fr-FR" dirty="0"/>
              <a:t> et al., ESMO</a:t>
            </a:r>
            <a:r>
              <a:rPr lang="fr-FR" baseline="30000" dirty="0"/>
              <a:t>® </a:t>
            </a:r>
            <a:r>
              <a:rPr lang="fr-FR" dirty="0"/>
              <a:t>2023, Abs. #LBA67</a:t>
            </a:r>
            <a:endParaRPr lang="fr-FR" sz="1400" dirty="0"/>
          </a:p>
        </p:txBody>
      </p:sp>
      <p:sp>
        <p:nvSpPr>
          <p:cNvPr id="12" name="Titre 17">
            <a:extLst>
              <a:ext uri="{FF2B5EF4-FFF2-40B4-BE49-F238E27FC236}">
                <a16:creationId xmlns="" xmlns:a16="http://schemas.microsoft.com/office/drawing/2014/main" id="{A7D15B41-EC34-CC7C-7EC9-B1D3DB7C4F56}"/>
              </a:ext>
            </a:extLst>
          </p:cNvPr>
          <p:cNvSpPr txBox="1">
            <a:spLocks/>
          </p:cNvSpPr>
          <p:nvPr/>
        </p:nvSpPr>
        <p:spPr>
          <a:xfrm>
            <a:off x="933987" y="84566"/>
            <a:ext cx="11135858" cy="3684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i="0" kern="1200">
                <a:solidFill>
                  <a:srgbClr val="FF7F4D"/>
                </a:solidFill>
                <a:latin typeface="Century Gothic" panose="020B0502020202020204" pitchFamily="34" charset="0"/>
                <a:ea typeface="+mj-ea"/>
                <a:cs typeface="+mj-cs"/>
              </a:defRPr>
            </a:lvl1pPr>
          </a:lstStyle>
          <a:p>
            <a:r>
              <a:rPr lang="en-US" dirty="0"/>
              <a:t>Etude ATTLAS</a:t>
            </a:r>
            <a:endParaRPr lang="fr-FR" dirty="0"/>
          </a:p>
        </p:txBody>
      </p:sp>
    </p:spTree>
    <p:extLst>
      <p:ext uri="{BB962C8B-B14F-4D97-AF65-F5344CB8AC3E}">
        <p14:creationId xmlns:p14="http://schemas.microsoft.com/office/powerpoint/2010/main" val="191895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r>
              <a:rPr lang="fr-FR" dirty="0">
                <a:cs typeface="Gordita" pitchFamily="2" charset="77"/>
              </a:rPr>
              <a:t>20 -24 octobre 2023</a:t>
            </a:r>
            <a:r>
              <a:rPr lang="fr-FR" dirty="0">
                <a:cs typeface="Gordita Light" pitchFamily="2" charset="77"/>
              </a:rPr>
              <a:t> </a:t>
            </a:r>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de la population (ITT)</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en-US" dirty="0"/>
              <a:t>Etude ALINA</a:t>
            </a:r>
            <a:endParaRPr lang="fr-FR" dirty="0"/>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r>
              <a:rPr lang="fr-FR" sz="1200" i="1" dirty="0">
                <a:solidFill>
                  <a:schemeClr val="bg1"/>
                </a:solidFill>
                <a:latin typeface="Century Gothic" panose="020B0502020202020204" pitchFamily="34" charset="0"/>
              </a:rPr>
              <a:t>B.J. Solomon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t>
            </a:r>
            <a:r>
              <a:rPr lang="fr-FR" dirty="0"/>
              <a:t>Abs. #LBA2</a:t>
            </a:r>
            <a:endParaRPr lang="fr-FR" sz="1400" dirty="0"/>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1624977446"/>
              </p:ext>
            </p:extLst>
          </p:nvPr>
        </p:nvGraphicFramePr>
        <p:xfrm>
          <a:off x="1416908" y="1416907"/>
          <a:ext cx="10168564" cy="3864698"/>
        </p:xfrm>
        <a:graphic>
          <a:graphicData uri="http://schemas.openxmlformats.org/drawingml/2006/table">
            <a:tbl>
              <a:tblPr firstRow="1" bandRow="1"/>
              <a:tblGrid>
                <a:gridCol w="4871650">
                  <a:extLst>
                    <a:ext uri="{9D8B030D-6E8A-4147-A177-3AD203B41FA5}">
                      <a16:colId xmlns="" xmlns:a16="http://schemas.microsoft.com/office/drawing/2014/main" val="20000"/>
                    </a:ext>
                  </a:extLst>
                </a:gridCol>
                <a:gridCol w="2648457">
                  <a:extLst>
                    <a:ext uri="{9D8B030D-6E8A-4147-A177-3AD203B41FA5}">
                      <a16:colId xmlns="" xmlns:a16="http://schemas.microsoft.com/office/drawing/2014/main" val="20001"/>
                    </a:ext>
                  </a:extLst>
                </a:gridCol>
                <a:gridCol w="2648457">
                  <a:extLst>
                    <a:ext uri="{9D8B030D-6E8A-4147-A177-3AD203B41FA5}">
                      <a16:colId xmlns="" xmlns:a16="http://schemas.microsoft.com/office/drawing/2014/main" val="20002"/>
                    </a:ext>
                  </a:extLst>
                </a:gridCol>
              </a:tblGrid>
              <a:tr h="5624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400" b="1" i="0" dirty="0">
                        <a:latin typeface="Century Gothic" panose="020B0502020202020204" pitchFamily="34" charset="0"/>
                        <a:cs typeface="Arial" panose="020B0604020202020204" pitchFamily="34" charset="0"/>
                      </a:endParaRP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0" i="0" kern="1200" dirty="0" err="1">
                          <a:solidFill>
                            <a:schemeClr val="lt1"/>
                          </a:solidFill>
                          <a:latin typeface="Century Gothic" panose="020B0502020202020204" pitchFamily="34" charset="0"/>
                          <a:ea typeface="+mn-ea"/>
                          <a:cs typeface="Arial" panose="020B0604020202020204" pitchFamily="34" charset="0"/>
                        </a:rPr>
                        <a:t>Alectinib</a:t>
                      </a:r>
                      <a:r>
                        <a:rPr lang="da-DK" sz="1400" b="0" i="0" kern="1200" dirty="0">
                          <a:solidFill>
                            <a:schemeClr val="lt1"/>
                          </a:solidFill>
                          <a:latin typeface="Century Gothic" panose="020B0502020202020204" pitchFamily="34" charset="0"/>
                          <a:ea typeface="+mn-ea"/>
                          <a:cs typeface="Arial" panose="020B0604020202020204" pitchFamily="34" charset="0"/>
                        </a:rPr>
                        <a:t> (n=130)</a:t>
                      </a:r>
                      <a:endParaRPr lang="fr-FR" sz="14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0" i="0" kern="1200" dirty="0" err="1">
                          <a:solidFill>
                            <a:schemeClr val="lt1"/>
                          </a:solidFill>
                          <a:latin typeface="Century Gothic" panose="020B0502020202020204" pitchFamily="34" charset="0"/>
                          <a:ea typeface="+mn-ea"/>
                          <a:cs typeface="Arial" panose="020B0604020202020204" pitchFamily="34" charset="0"/>
                        </a:rPr>
                        <a:t>Chimiothérapie</a:t>
                      </a:r>
                      <a:r>
                        <a:rPr lang="da-DK" sz="1400" b="0" i="0" kern="1200" dirty="0">
                          <a:solidFill>
                            <a:schemeClr val="lt1"/>
                          </a:solidFill>
                          <a:latin typeface="Century Gothic" panose="020B0502020202020204" pitchFamily="34" charset="0"/>
                          <a:ea typeface="+mn-ea"/>
                          <a:cs typeface="Arial" panose="020B0604020202020204" pitchFamily="34" charset="0"/>
                        </a:rPr>
                        <a:t> (n=127)</a:t>
                      </a:r>
                      <a:endParaRPr lang="fr-FR" sz="1400" b="0" i="0" kern="1200" dirty="0">
                        <a:solidFill>
                          <a:schemeClr val="lt1"/>
                        </a:solidFill>
                        <a:latin typeface="Century Gothic" panose="020B0502020202020204" pitchFamily="34" charset="0"/>
                        <a:ea typeface="+mn-ea"/>
                        <a:cs typeface="Arial" panose="020B0604020202020204" pitchFamily="34" charset="0"/>
                      </a:endParaRPr>
                    </a:p>
                  </a:txBody>
                  <a:tcPr marL="36000" marR="36000" marT="46234" marB="46234"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extLst>
                  <a:ext uri="{0D108BD9-81ED-4DB2-BD59-A6C34878D82A}">
                    <a16:rowId xmlns="" xmlns:a16="http://schemas.microsoft.com/office/drawing/2014/main" val="10000"/>
                  </a:ext>
                </a:extLst>
              </a:tr>
              <a:tr h="366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400" b="1" i="0" dirty="0">
                          <a:solidFill>
                            <a:schemeClr val="tx2"/>
                          </a:solidFill>
                          <a:latin typeface="Century Gothic" panose="020B0502020202020204" pitchFamily="34" charset="0"/>
                          <a:cs typeface="Arial" panose="020B0604020202020204" pitchFamily="34" charset="0"/>
                        </a:rPr>
                        <a:t>Âge médian : </a:t>
                      </a:r>
                      <a:r>
                        <a:rPr lang="fr-FR" sz="1400" b="0" i="0" dirty="0">
                          <a:solidFill>
                            <a:schemeClr val="tx2"/>
                          </a:solidFill>
                          <a:latin typeface="Century Gothic" panose="020B0502020202020204" pitchFamily="34" charset="0"/>
                          <a:cs typeface="Arial" panose="020B0604020202020204" pitchFamily="34" charset="0"/>
                        </a:rPr>
                        <a:t>&lt; 65 / ≥ 65 ans,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54  (79/21)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57  (39/27)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66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Sexe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femme/homme,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58/42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46/54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366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Statut tabac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Non fumeur/Sevré/Actif,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65/32/4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55/43/2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366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Ethnie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Asiatique /non-Asiatique,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55/45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56/44</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3669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ECOG PS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0/1,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55/45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51/49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36691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Stade au diagnostic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IB/II/IIIA,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11/36/53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9/35/55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185802633"/>
                  </a:ext>
                </a:extLst>
              </a:tr>
              <a:tr h="36691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Statut N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N0/N1/N2,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16/35/49</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14/34/52</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80572728"/>
                  </a:ext>
                </a:extLst>
              </a:tr>
              <a:tr h="36691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Histologie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Epidermoïde /Non épidermoïde</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5/95</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2/98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775731981"/>
                  </a:ext>
                </a:extLst>
              </a:tr>
              <a:tr h="36691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Type de chirurgie : </a:t>
                      </a:r>
                      <a:r>
                        <a:rPr kumimoji="0" lang="fr-FR" sz="1400" b="0" i="0" u="none" strike="noStrike" kern="1200" cap="none" spc="0" normalizeH="0" baseline="0" noProof="0" dirty="0">
                          <a:ln>
                            <a:noFill/>
                          </a:ln>
                          <a:solidFill>
                            <a:srgbClr val="44546A"/>
                          </a:solidFill>
                          <a:effectLst/>
                          <a:uLnTx/>
                          <a:uFillTx/>
                          <a:latin typeface="Century Gothic" panose="020B0502020202020204" pitchFamily="34" charset="0"/>
                          <a:ea typeface="+mn-ea"/>
                          <a:cs typeface="Arial" panose="020B0604020202020204" pitchFamily="34" charset="0"/>
                        </a:rPr>
                        <a:t>Lobectomie/Autres,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FF7F4D"/>
                          </a:solidFill>
                          <a:latin typeface="Century Gothic" panose="020B0502020202020204" pitchFamily="34" charset="0"/>
                          <a:ea typeface="+mn-ea"/>
                          <a:cs typeface="Arial" panose="020B0604020202020204" pitchFamily="34" charset="0"/>
                        </a:rPr>
                        <a:t>97/3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b="1" i="0" kern="1200" dirty="0">
                          <a:solidFill>
                            <a:srgbClr val="0070C0"/>
                          </a:solidFill>
                          <a:latin typeface="Century Gothic" panose="020B0502020202020204" pitchFamily="34" charset="0"/>
                          <a:ea typeface="+mn-ea"/>
                          <a:cs typeface="Arial" panose="020B0604020202020204" pitchFamily="34" charset="0"/>
                        </a:rPr>
                        <a:t>92/8</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562911823"/>
                  </a:ext>
                </a:extLst>
              </a:tr>
            </a:tbl>
          </a:graphicData>
        </a:graphic>
      </p:graphicFrame>
      <p:cxnSp>
        <p:nvCxnSpPr>
          <p:cNvPr id="63" name="Connecteur droit 62">
            <a:extLst>
              <a:ext uri="{FF2B5EF4-FFF2-40B4-BE49-F238E27FC236}">
                <a16:creationId xmlns="" xmlns:a16="http://schemas.microsoft.com/office/drawing/2014/main" id="{BCF9D89E-98AB-59C6-8D3D-58342E004729}"/>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4277241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8">
            <a:extLst>
              <a:ext uri="{FF2B5EF4-FFF2-40B4-BE49-F238E27FC236}">
                <a16:creationId xmlns="" xmlns:a16="http://schemas.microsoft.com/office/drawing/2014/main" id="{4BF513DF-5331-3ED1-0543-849751D35E69}"/>
              </a:ext>
            </a:extLst>
          </p:cNvPr>
          <p:cNvSpPr txBox="1">
            <a:spLocks/>
          </p:cNvSpPr>
          <p:nvPr/>
        </p:nvSpPr>
        <p:spPr>
          <a:xfrm>
            <a:off x="1285313" y="1253278"/>
            <a:ext cx="10494795" cy="3677930"/>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2400"/>
              </a:spcAft>
            </a:pPr>
            <a:r>
              <a:rPr lang="fr-FR" sz="2000" dirty="0"/>
              <a:t>La traitement post-</a:t>
            </a:r>
            <a:r>
              <a:rPr lang="fr-FR" sz="2000" dirty="0" err="1"/>
              <a:t>osimertinib</a:t>
            </a:r>
            <a:r>
              <a:rPr lang="fr-FR" sz="2000" dirty="0"/>
              <a:t> posent toujours question ?</a:t>
            </a:r>
          </a:p>
          <a:p>
            <a:pPr>
              <a:spcBef>
                <a:spcPts val="600"/>
              </a:spcBef>
              <a:spcAft>
                <a:spcPts val="2400"/>
              </a:spcAft>
            </a:pPr>
            <a:r>
              <a:rPr lang="fr-FR" sz="2000" dirty="0"/>
              <a:t>La combinaison chimiothérapie (Carboplatine-</a:t>
            </a:r>
            <a:r>
              <a:rPr lang="fr-FR" sz="2000" dirty="0" err="1"/>
              <a:t>Paclitaxel</a:t>
            </a:r>
            <a:r>
              <a:rPr lang="fr-FR" sz="2000" dirty="0"/>
              <a:t>) – immunothérapie (Atézolizumab) – anti-</a:t>
            </a:r>
            <a:r>
              <a:rPr lang="fr-FR" sz="2000" dirty="0" err="1"/>
              <a:t>angiogénique</a:t>
            </a:r>
            <a:r>
              <a:rPr lang="fr-FR" sz="2000" dirty="0"/>
              <a:t> (Bévacizumab)améliore la SSP par rapport à la chimiothérapie seule dans cette étude de phase II randomisé</a:t>
            </a:r>
          </a:p>
          <a:p>
            <a:pPr>
              <a:spcAft>
                <a:spcPts val="2400"/>
              </a:spcAft>
            </a:pPr>
            <a:r>
              <a:rPr lang="fr-FR" sz="2000" dirty="0"/>
              <a:t>Ces données confirme les résultats de l’étude GFPC Immuno-addict sur l’efficacité de la combinaison.</a:t>
            </a:r>
          </a:p>
          <a:p>
            <a:pPr>
              <a:spcAft>
                <a:spcPts val="2400"/>
              </a:spcAft>
            </a:pPr>
            <a:r>
              <a:rPr lang="fr-FR" sz="2000" dirty="0"/>
              <a:t>Pas d’indication et de remboursement en France cette association, le débat reste d’actualité</a:t>
            </a:r>
          </a:p>
        </p:txBody>
      </p:sp>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Conclusions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32575" y="121159"/>
            <a:ext cx="11135858" cy="368406"/>
          </a:xfrm>
        </p:spPr>
        <p:txBody>
          <a:bodyPr/>
          <a:lstStyle/>
          <a:p>
            <a:r>
              <a:rPr lang="en-US" dirty="0"/>
              <a:t>Etude ATTLAS</a:t>
            </a:r>
            <a:endParaRPr lang="fr-FR" dirty="0"/>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smtClean="0"/>
              <a:t>M-J. </a:t>
            </a:r>
            <a:r>
              <a:rPr lang="fr-FR" dirty="0" err="1"/>
              <a:t>Ahn</a:t>
            </a:r>
            <a:r>
              <a:rPr lang="fr-FR" dirty="0"/>
              <a:t> et al., ESMO</a:t>
            </a:r>
            <a:r>
              <a:rPr lang="fr-FR" baseline="30000" dirty="0"/>
              <a:t>® </a:t>
            </a:r>
            <a:r>
              <a:rPr lang="fr-FR" dirty="0"/>
              <a:t>2023, Abs. #LBA67</a:t>
            </a:r>
            <a:endParaRPr lang="fr-FR" sz="1400" dirty="0"/>
          </a:p>
        </p:txBody>
      </p:sp>
    </p:spTree>
    <p:extLst>
      <p:ext uri="{BB962C8B-B14F-4D97-AF65-F5344CB8AC3E}">
        <p14:creationId xmlns:p14="http://schemas.microsoft.com/office/powerpoint/2010/main" val="53174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4" name="Espace réservé du texte 3"/>
          <p:cNvSpPr>
            <a:spLocks noGrp="1"/>
          </p:cNvSpPr>
          <p:nvPr>
            <p:ph type="body" sz="quarter" idx="17"/>
          </p:nvPr>
        </p:nvSpPr>
        <p:spPr>
          <a:xfrm>
            <a:off x="1383496" y="1241437"/>
            <a:ext cx="10370160" cy="1690915"/>
          </a:xfrm>
        </p:spPr>
        <p:txBody>
          <a:bodyPr/>
          <a:lstStyle/>
          <a:p>
            <a:r>
              <a:rPr lang="fr-FR" sz="7200" dirty="0"/>
              <a:t>CBNPC Métastatiques</a:t>
            </a:r>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408209" y="2809888"/>
            <a:ext cx="10370160" cy="1690915"/>
          </a:xfrm>
        </p:spPr>
        <p:txBody>
          <a:bodyPr/>
          <a:lstStyle/>
          <a:p>
            <a:r>
              <a:rPr lang="fr-FR" i="1" dirty="0"/>
              <a:t>Fusion RET</a:t>
            </a:r>
          </a:p>
        </p:txBody>
      </p:sp>
    </p:spTree>
    <p:extLst>
      <p:ext uri="{BB962C8B-B14F-4D97-AF65-F5344CB8AC3E}">
        <p14:creationId xmlns:p14="http://schemas.microsoft.com/office/powerpoint/2010/main" val="3633270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endParaRPr lang="fr-FR" dirty="0"/>
          </a:p>
        </p:txBody>
      </p:sp>
      <p:sp>
        <p:nvSpPr>
          <p:cNvPr id="3" name="Espace réservé du texte 2"/>
          <p:cNvSpPr>
            <a:spLocks noGrp="1"/>
          </p:cNvSpPr>
          <p:nvPr>
            <p:ph type="body" sz="quarter" idx="17"/>
          </p:nvPr>
        </p:nvSpPr>
        <p:spPr>
          <a:xfrm>
            <a:off x="1331296" y="1313005"/>
            <a:ext cx="10370160" cy="4552127"/>
          </a:xfrm>
        </p:spPr>
        <p:txBody>
          <a:bodyPr/>
          <a:lstStyle/>
          <a:p>
            <a:r>
              <a:rPr lang="fr-FR" dirty="0" err="1"/>
              <a:t>Selpercatinib</a:t>
            </a:r>
            <a:r>
              <a:rPr lang="fr-FR" dirty="0"/>
              <a:t> </a:t>
            </a:r>
            <a:r>
              <a:rPr lang="fr-FR" i="1" dirty="0"/>
              <a:t>vs</a:t>
            </a:r>
            <a:r>
              <a:rPr lang="fr-FR" dirty="0"/>
              <a:t> chimiothérapie et Pembrolizumab dans les CBNPC avec fusion de </a:t>
            </a:r>
            <a:r>
              <a:rPr lang="fr-FR" i="1" dirty="0"/>
              <a:t>RET</a:t>
            </a:r>
            <a:r>
              <a:rPr lang="fr-FR" dirty="0"/>
              <a:t> en 1</a:t>
            </a:r>
            <a:r>
              <a:rPr lang="fr-FR" baseline="30000" dirty="0"/>
              <a:t>ère</a:t>
            </a:r>
            <a:r>
              <a:rPr lang="fr-FR" dirty="0"/>
              <a:t> ligne.</a:t>
            </a:r>
          </a:p>
        </p:txBody>
      </p:sp>
      <p:sp>
        <p:nvSpPr>
          <p:cNvPr id="4" name="Espace réservé du texte 3"/>
          <p:cNvSpPr>
            <a:spLocks noGrp="1"/>
          </p:cNvSpPr>
          <p:nvPr>
            <p:ph type="body" sz="quarter" idx="18"/>
          </p:nvPr>
        </p:nvSpPr>
        <p:spPr>
          <a:xfrm>
            <a:off x="1364249" y="3358013"/>
            <a:ext cx="10370160" cy="1690915"/>
          </a:xfrm>
        </p:spPr>
        <p:txBody>
          <a:bodyPr/>
          <a:lstStyle/>
          <a:p>
            <a:r>
              <a:rPr lang="fr-FR" sz="3200" dirty="0"/>
              <a:t>Étude de phase III randomisée LIBRETTO-431 (NCT04194944)</a:t>
            </a:r>
          </a:p>
        </p:txBody>
      </p:sp>
      <p:sp>
        <p:nvSpPr>
          <p:cNvPr id="5" name="Espace réservé du texte 2">
            <a:extLst>
              <a:ext uri="{FF2B5EF4-FFF2-40B4-BE49-F238E27FC236}">
                <a16:creationId xmlns="" xmlns:a16="http://schemas.microsoft.com/office/drawing/2014/main" id="{55C34DF6-7C80-8F7B-9171-2968F5C81CDB}"/>
              </a:ext>
            </a:extLst>
          </p:cNvPr>
          <p:cNvSpPr txBox="1">
            <a:spLocks/>
          </p:cNvSpPr>
          <p:nvPr/>
        </p:nvSpPr>
        <p:spPr>
          <a:xfrm>
            <a:off x="1077108" y="6088284"/>
            <a:ext cx="6875381" cy="769715"/>
          </a:xfrm>
          <a:prstGeom prst="rect">
            <a:avLst/>
          </a:prstGeom>
        </p:spPr>
        <p:txBody>
          <a:bodyPr anchor="ct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i="1" dirty="0">
                <a:solidFill>
                  <a:schemeClr val="bg1"/>
                </a:solidFill>
                <a:latin typeface="Century Gothic" panose="020B0502020202020204" pitchFamily="34" charset="0"/>
              </a:rPr>
              <a:t>H.H</a:t>
            </a:r>
            <a:r>
              <a:rPr lang="fr-FR" sz="1200" i="1" dirty="0" smtClean="0">
                <a:solidFill>
                  <a:schemeClr val="bg1"/>
                </a:solidFill>
                <a:latin typeface="Century Gothic" panose="020B0502020202020204" pitchFamily="34" charset="0"/>
              </a:rPr>
              <a:t>. F. </a:t>
            </a:r>
            <a:r>
              <a:rPr lang="fr-FR" sz="1200" i="1" dirty="0" err="1">
                <a:solidFill>
                  <a:schemeClr val="bg1"/>
                </a:solidFill>
                <a:latin typeface="Century Gothic" panose="020B0502020202020204" pitchFamily="34" charset="0"/>
              </a:rPr>
              <a:t>Loong</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#LBA4</a:t>
            </a:r>
            <a:endParaRPr lang="fr-FR" sz="1400" dirty="0"/>
          </a:p>
        </p:txBody>
      </p:sp>
    </p:spTree>
    <p:extLst>
      <p:ext uri="{BB962C8B-B14F-4D97-AF65-F5344CB8AC3E}">
        <p14:creationId xmlns:p14="http://schemas.microsoft.com/office/powerpoint/2010/main" val="949721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7">
            <a:extLst>
              <a:ext uri="{FF2B5EF4-FFF2-40B4-BE49-F238E27FC236}">
                <a16:creationId xmlns="" xmlns:a16="http://schemas.microsoft.com/office/drawing/2014/main" id="{8D73D0F0-18BF-CFB5-E8A8-78EBCFB71587}"/>
              </a:ext>
            </a:extLst>
          </p:cNvPr>
          <p:cNvCxnSpPr>
            <a:cxnSpLocks/>
          </p:cNvCxnSpPr>
          <p:nvPr/>
        </p:nvCxnSpPr>
        <p:spPr>
          <a:xfrm>
            <a:off x="6688899" y="3377384"/>
            <a:ext cx="2628900" cy="0"/>
          </a:xfrm>
          <a:prstGeom prst="straightConnector1">
            <a:avLst/>
          </a:prstGeom>
          <a:ln w="12700">
            <a:solidFill>
              <a:schemeClr val="tx1">
                <a:lumMod val="50000"/>
                <a:lumOff val="50000"/>
              </a:schemeClr>
            </a:solidFill>
            <a:prstDash val="dash"/>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Espace réservé du texte 1">
            <a:extLst>
              <a:ext uri="{FF2B5EF4-FFF2-40B4-BE49-F238E27FC236}">
                <a16:creationId xmlns="" xmlns:a16="http://schemas.microsoft.com/office/drawing/2014/main" id="{86F426C5-8D6C-FB8E-4162-187F5252FF29}"/>
              </a:ext>
            </a:extLst>
          </p:cNvPr>
          <p:cNvSpPr>
            <a:spLocks noGrp="1"/>
          </p:cNvSpPr>
          <p:nvPr>
            <p:ph type="body" sz="quarter" idx="15"/>
          </p:nvPr>
        </p:nvSpPr>
        <p:spPr>
          <a:xfrm>
            <a:off x="8334205" y="6615112"/>
            <a:ext cx="1411407" cy="242888"/>
          </a:xfrm>
        </p:spPr>
        <p:txBody>
          <a:bodyPr>
            <a:normAutofit lnSpcReduction="10000"/>
          </a:bodyPr>
          <a:lstStyle/>
          <a:p>
            <a:endParaRPr lang="fr-FR" dirty="0"/>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p:txBody>
          <a:bodyPr/>
          <a:lstStyle/>
          <a:p>
            <a:r>
              <a:rPr lang="fr-FR" dirty="0"/>
              <a:t>Design de l’étude</a:t>
            </a:r>
          </a:p>
          <a:p>
            <a:endParaRPr lang="fr-FR" dirty="0"/>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p:txBody>
          <a:bodyPr/>
          <a:lstStyle/>
          <a:p>
            <a:r>
              <a:rPr lang="fr-FR" dirty="0"/>
              <a:t>Etude LIBRETTO-431</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p:txBody>
          <a:bodyPr/>
          <a:lstStyle/>
          <a:p>
            <a:r>
              <a:rPr lang="fr-FR" dirty="0"/>
              <a:t>H.H. F. </a:t>
            </a:r>
            <a:r>
              <a:rPr lang="fr-FR" dirty="0" err="1"/>
              <a:t>Loong</a:t>
            </a:r>
            <a:r>
              <a:rPr lang="fr-FR" dirty="0"/>
              <a:t> et al., ESMO</a:t>
            </a:r>
            <a:r>
              <a:rPr lang="fr-FR" baseline="30000" dirty="0"/>
              <a:t>® </a:t>
            </a:r>
            <a:r>
              <a:rPr lang="fr-FR" dirty="0"/>
              <a:t>2023, Abs. #LBA4</a:t>
            </a:r>
            <a:endParaRPr lang="fr-FR" sz="1400" dirty="0"/>
          </a:p>
        </p:txBody>
      </p:sp>
      <p:sp>
        <p:nvSpPr>
          <p:cNvPr id="29" name="Freeform 5">
            <a:extLst>
              <a:ext uri="{FF2B5EF4-FFF2-40B4-BE49-F238E27FC236}">
                <a16:creationId xmlns="" xmlns:a16="http://schemas.microsoft.com/office/drawing/2014/main" id="{EF8A0858-828B-7792-3B27-C334CCBB6E34}"/>
              </a:ext>
            </a:extLst>
          </p:cNvPr>
          <p:cNvSpPr/>
          <p:nvPr/>
        </p:nvSpPr>
        <p:spPr>
          <a:xfrm>
            <a:off x="1411214" y="1281944"/>
            <a:ext cx="2774893" cy="3281668"/>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Aft>
                <a:spcPts val="200"/>
              </a:spcAft>
              <a:defRPr/>
            </a:pPr>
            <a:r>
              <a:rPr lang="da-DK" sz="1200" b="1" dirty="0" err="1">
                <a:solidFill>
                  <a:schemeClr val="accent2"/>
                </a:solidFill>
                <a:cs typeface="Arial" panose="020B0604020202020204" pitchFamily="34" charset="0"/>
              </a:rPr>
              <a:t>Critères</a:t>
            </a:r>
            <a:r>
              <a:rPr lang="da-DK" sz="1200" b="1" dirty="0">
                <a:solidFill>
                  <a:schemeClr val="accent2"/>
                </a:solidFill>
                <a:cs typeface="Arial" panose="020B0604020202020204" pitchFamily="34" charset="0"/>
              </a:rPr>
              <a:t> </a:t>
            </a:r>
            <a:r>
              <a:rPr lang="da-DK" sz="1200" b="1" dirty="0" err="1">
                <a:solidFill>
                  <a:schemeClr val="accent2"/>
                </a:solidFill>
                <a:cs typeface="Arial" panose="020B0604020202020204" pitchFamily="34" charset="0"/>
              </a:rPr>
              <a:t>d’éligibilté</a:t>
            </a:r>
            <a:endParaRPr lang="da-DK" sz="1200" b="1" dirty="0">
              <a:solidFill>
                <a:schemeClr val="accent2"/>
              </a:solidFill>
              <a:cs typeface="Arial" panose="020B0604020202020204" pitchFamily="34" charset="0"/>
            </a:endParaRP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Stade </a:t>
            </a:r>
            <a:r>
              <a:rPr lang="en-US" sz="1200" dirty="0" err="1">
                <a:solidFill>
                  <a:schemeClr val="tx2"/>
                </a:solidFill>
                <a:cs typeface="Arial" panose="020B0604020202020204" pitchFamily="34" charset="0"/>
              </a:rPr>
              <a:t>IlIB</a:t>
            </a:r>
            <a:r>
              <a:rPr lang="en-US" sz="1200" dirty="0">
                <a:solidFill>
                  <a:schemeClr val="tx2"/>
                </a:solidFill>
                <a:cs typeface="Arial" panose="020B0604020202020204" pitchFamily="34" charset="0"/>
              </a:rPr>
              <a:t>-IIC, IV non </a:t>
            </a:r>
            <a:r>
              <a:rPr lang="en-US" sz="1200" dirty="0" err="1">
                <a:solidFill>
                  <a:schemeClr val="tx2"/>
                </a:solidFill>
                <a:cs typeface="Arial" panose="020B0604020202020204" pitchFamily="34" charset="0"/>
              </a:rPr>
              <a:t>épidermoïde</a:t>
            </a:r>
            <a:r>
              <a:rPr lang="en-US" sz="1200" dirty="0">
                <a:solidFill>
                  <a:schemeClr val="tx2"/>
                </a:solidFill>
                <a:cs typeface="Arial" panose="020B0604020202020204" pitchFamily="34" charset="0"/>
              </a:rPr>
              <a:t> </a:t>
            </a: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Naïf de </a:t>
            </a:r>
            <a:r>
              <a:rPr lang="en-US" sz="1200" dirty="0" err="1">
                <a:solidFill>
                  <a:schemeClr val="tx2"/>
                </a:solidFill>
                <a:cs typeface="Arial" panose="020B0604020202020204" pitchFamily="34" charset="0"/>
              </a:rPr>
              <a:t>traitement</a:t>
            </a:r>
            <a:endParaRPr lang="en-US" sz="1200" dirty="0">
              <a:solidFill>
                <a:schemeClr val="tx2"/>
              </a:solidFill>
              <a:cs typeface="Arial" panose="020B0604020202020204" pitchFamily="34" charset="0"/>
            </a:endParaRP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Fusion de RET (NGS ou PCR)</a:t>
            </a: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ECOG PS 0-2</a:t>
            </a:r>
          </a:p>
          <a:p>
            <a:pPr marL="168275" indent="-168275" defTabSz="450056">
              <a:spcAft>
                <a:spcPts val="600"/>
              </a:spcAft>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Métastases</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cérébrales</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symptomatiques</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exclues</a:t>
            </a:r>
            <a:endParaRPr lang="en-US" sz="1200" dirty="0">
              <a:solidFill>
                <a:schemeClr val="tx2"/>
              </a:solidFill>
              <a:cs typeface="Arial" panose="020B0604020202020204" pitchFamily="34" charset="0"/>
            </a:endParaRPr>
          </a:p>
          <a:p>
            <a:pPr defTabSz="450056">
              <a:spcBef>
                <a:spcPts val="600"/>
              </a:spcBef>
              <a:spcAft>
                <a:spcPts val="200"/>
              </a:spcAft>
              <a:buClr>
                <a:schemeClr val="bg2"/>
              </a:buClr>
              <a:buSzPct val="70000"/>
              <a:tabLst>
                <a:tab pos="120650" algn="l"/>
              </a:tabLst>
              <a:defRPr/>
            </a:pPr>
            <a:r>
              <a:rPr lang="fr-FR" sz="1200" b="1" dirty="0">
                <a:solidFill>
                  <a:schemeClr val="accent2"/>
                </a:solidFill>
                <a:cs typeface="Arial" panose="020B0604020202020204" pitchFamily="34" charset="0"/>
              </a:rPr>
              <a:t>Facteur de stratification</a:t>
            </a:r>
            <a:endParaRPr lang="en-US" sz="1200" dirty="0">
              <a:solidFill>
                <a:schemeClr val="tx2"/>
              </a:solidFill>
              <a:cs typeface="Arial" panose="020B0604020202020204" pitchFamily="34" charset="0"/>
            </a:endParaRP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Géographie</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Asie</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l’Est</a:t>
            </a:r>
            <a:r>
              <a:rPr lang="en-US" sz="1200" dirty="0">
                <a:solidFill>
                  <a:schemeClr val="tx2"/>
                </a:solidFill>
                <a:cs typeface="Arial" panose="020B0604020202020204" pitchFamily="34" charset="0"/>
              </a:rPr>
              <a:t> </a:t>
            </a:r>
            <a:r>
              <a:rPr lang="en-US" sz="1200" i="1" dirty="0">
                <a:solidFill>
                  <a:schemeClr val="tx2"/>
                </a:solidFill>
                <a:cs typeface="Arial" panose="020B0604020202020204" pitchFamily="34" charset="0"/>
              </a:rPr>
              <a:t>vs. </a:t>
            </a:r>
            <a:r>
              <a:rPr lang="en-US" sz="1200" dirty="0">
                <a:solidFill>
                  <a:schemeClr val="tx2"/>
                </a:solidFill>
                <a:cs typeface="Arial" panose="020B0604020202020204" pitchFamily="34" charset="0"/>
              </a:rPr>
              <a:t>non- </a:t>
            </a:r>
            <a:r>
              <a:rPr lang="en-US" sz="1200" dirty="0" err="1">
                <a:solidFill>
                  <a:schemeClr val="tx2"/>
                </a:solidFill>
                <a:cs typeface="Arial" panose="020B0604020202020204" pitchFamily="34" charset="0"/>
              </a:rPr>
              <a:t>Asie</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l’Est</a:t>
            </a:r>
            <a:r>
              <a:rPr lang="en-US" sz="1200" dirty="0">
                <a:solidFill>
                  <a:schemeClr val="tx2"/>
                </a:solidFill>
                <a:cs typeface="Arial" panose="020B0604020202020204" pitchFamily="34" charset="0"/>
              </a:rPr>
              <a:t>)</a:t>
            </a: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Métastases</a:t>
            </a:r>
            <a:r>
              <a:rPr lang="en-US" sz="1200" dirty="0">
                <a:solidFill>
                  <a:schemeClr val="tx2"/>
                </a:solidFill>
                <a:cs typeface="Arial" panose="020B0604020202020204" pitchFamily="34" charset="0"/>
              </a:rPr>
              <a:t> </a:t>
            </a:r>
            <a:r>
              <a:rPr lang="en-US" sz="1200" dirty="0" err="1">
                <a:solidFill>
                  <a:schemeClr val="tx2"/>
                </a:solidFill>
                <a:cs typeface="Arial" panose="020B0604020202020204" pitchFamily="34" charset="0"/>
              </a:rPr>
              <a:t>cérébrale</a:t>
            </a:r>
            <a:r>
              <a:rPr lang="en-US" sz="1200" dirty="0">
                <a:solidFill>
                  <a:schemeClr val="tx2"/>
                </a:solidFill>
                <a:cs typeface="Arial" panose="020B0604020202020204" pitchFamily="34" charset="0"/>
              </a:rPr>
              <a:t> (present </a:t>
            </a:r>
            <a:r>
              <a:rPr lang="en-US" sz="1200" i="1" dirty="0">
                <a:solidFill>
                  <a:schemeClr val="tx2"/>
                </a:solidFill>
                <a:cs typeface="Arial" panose="020B0604020202020204" pitchFamily="34" charset="0"/>
              </a:rPr>
              <a:t>vs</a:t>
            </a:r>
            <a:r>
              <a:rPr lang="en-US" sz="1200" dirty="0">
                <a:solidFill>
                  <a:schemeClr val="tx2"/>
                </a:solidFill>
                <a:cs typeface="Arial" panose="020B0604020202020204" pitchFamily="34" charset="0"/>
              </a:rPr>
              <a:t>. absent/inconnu)</a:t>
            </a:r>
          </a:p>
          <a:p>
            <a:pPr marL="168275" indent="-168275" defTabSz="450056">
              <a:spcAft>
                <a:spcPts val="200"/>
              </a:spcAft>
              <a:buClr>
                <a:schemeClr val="bg2"/>
              </a:buClr>
              <a:buSzPct val="70000"/>
              <a:buFont typeface="Wingdings" panose="05000000000000000000" pitchFamily="2" charset="2"/>
              <a:buChar char="n"/>
              <a:tabLst>
                <a:tab pos="120650" algn="l"/>
              </a:tabLst>
              <a:defRPr/>
            </a:pPr>
            <a:r>
              <a:rPr lang="en-US" sz="1200" dirty="0" err="1">
                <a:solidFill>
                  <a:schemeClr val="tx2"/>
                </a:solidFill>
                <a:cs typeface="Arial" panose="020B0604020202020204" pitchFamily="34" charset="0"/>
              </a:rPr>
              <a:t>Choix</a:t>
            </a:r>
            <a:r>
              <a:rPr lang="en-US" sz="1200" dirty="0">
                <a:solidFill>
                  <a:schemeClr val="tx2"/>
                </a:solidFill>
                <a:cs typeface="Arial" panose="020B0604020202020204" pitchFamily="34" charset="0"/>
              </a:rPr>
              <a:t> de </a:t>
            </a:r>
            <a:r>
              <a:rPr lang="en-US" sz="1200" dirty="0" err="1">
                <a:solidFill>
                  <a:schemeClr val="tx2"/>
                </a:solidFill>
                <a:cs typeface="Arial" panose="020B0604020202020204" pitchFamily="34" charset="0"/>
              </a:rPr>
              <a:t>l'investigateur</a:t>
            </a:r>
            <a:r>
              <a:rPr lang="en-US" sz="1200" dirty="0">
                <a:solidFill>
                  <a:schemeClr val="tx2"/>
                </a:solidFill>
                <a:cs typeface="Arial" panose="020B0604020202020204" pitchFamily="34" charset="0"/>
              </a:rPr>
              <a:t> pour le </a:t>
            </a:r>
            <a:r>
              <a:rPr lang="en-US" sz="1200" dirty="0" err="1">
                <a:solidFill>
                  <a:schemeClr val="tx2"/>
                </a:solidFill>
                <a:cs typeface="Arial" panose="020B0604020202020204" pitchFamily="34" charset="0"/>
              </a:rPr>
              <a:t>traitement</a:t>
            </a:r>
            <a:r>
              <a:rPr lang="en-US" sz="1200" dirty="0">
                <a:solidFill>
                  <a:schemeClr val="tx2"/>
                </a:solidFill>
                <a:cs typeface="Arial" panose="020B0604020202020204" pitchFamily="34" charset="0"/>
              </a:rPr>
              <a:t> par pembrolizumab</a:t>
            </a:r>
          </a:p>
        </p:txBody>
      </p:sp>
      <p:sp>
        <p:nvSpPr>
          <p:cNvPr id="32" name="Freeform 9">
            <a:extLst>
              <a:ext uri="{FF2B5EF4-FFF2-40B4-BE49-F238E27FC236}">
                <a16:creationId xmlns="" xmlns:a16="http://schemas.microsoft.com/office/drawing/2014/main" id="{A8E0FE17-5278-651E-CFC0-E587E61499C8}"/>
              </a:ext>
            </a:extLst>
          </p:cNvPr>
          <p:cNvSpPr/>
          <p:nvPr/>
        </p:nvSpPr>
        <p:spPr>
          <a:xfrm>
            <a:off x="1397000" y="4914900"/>
            <a:ext cx="4254500" cy="90170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600"/>
              </a:spcBef>
              <a:spcAft>
                <a:spcPts val="200"/>
              </a:spcAft>
              <a:buClr>
                <a:schemeClr val="bg2"/>
              </a:buClr>
              <a:buSzPct val="70000"/>
              <a:tabLst>
                <a:tab pos="120650" algn="l"/>
              </a:tabLst>
              <a:defRPr/>
            </a:pPr>
            <a:r>
              <a:rPr lang="en-US" sz="1200" b="1" dirty="0">
                <a:solidFill>
                  <a:schemeClr val="accent2"/>
                </a:solidFill>
                <a:cs typeface="Arial" panose="020B0604020202020204" pitchFamily="34" charset="0"/>
              </a:rPr>
              <a:t>Objectif principal :</a:t>
            </a:r>
          </a:p>
          <a:p>
            <a:pPr marL="168275" indent="-168275" defTabSz="450056">
              <a:spcBef>
                <a:spcPts val="600"/>
              </a:spcBef>
              <a:buClr>
                <a:schemeClr val="bg2"/>
              </a:buClr>
              <a:buSzPct val="70000"/>
              <a:buFont typeface="Wingdings" panose="05000000000000000000" pitchFamily="2" charset="2"/>
              <a:buChar char="n"/>
              <a:tabLst>
                <a:tab pos="120650" algn="l"/>
              </a:tabLst>
              <a:defRPr/>
            </a:pPr>
            <a:r>
              <a:rPr lang="en-US" sz="1200" dirty="0">
                <a:solidFill>
                  <a:schemeClr val="tx2"/>
                </a:solidFill>
                <a:cs typeface="Arial" panose="020B0604020202020204" pitchFamily="34" charset="0"/>
              </a:rPr>
              <a:t>SSP par BICR en ITT pembrolizumab et ITT population</a:t>
            </a:r>
          </a:p>
        </p:txBody>
      </p:sp>
      <p:sp>
        <p:nvSpPr>
          <p:cNvPr id="34" name="Rectangle à coins arrondis 30">
            <a:extLst>
              <a:ext uri="{FF2B5EF4-FFF2-40B4-BE49-F238E27FC236}">
                <a16:creationId xmlns="" xmlns:a16="http://schemas.microsoft.com/office/drawing/2014/main" id="{17765E9A-AEE9-60C2-FBBA-6D1FDCB850E1}"/>
              </a:ext>
            </a:extLst>
          </p:cNvPr>
          <p:cNvSpPr/>
          <p:nvPr/>
        </p:nvSpPr>
        <p:spPr>
          <a:xfrm>
            <a:off x="1246144" y="1031846"/>
            <a:ext cx="10620000" cy="3800213"/>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grpSp>
        <p:nvGrpSpPr>
          <p:cNvPr id="12" name="Groupe 11">
            <a:extLst>
              <a:ext uri="{FF2B5EF4-FFF2-40B4-BE49-F238E27FC236}">
                <a16:creationId xmlns="" xmlns:a16="http://schemas.microsoft.com/office/drawing/2014/main" id="{7AD04B27-DCEA-5D9D-F81D-79933A460BD4}"/>
              </a:ext>
            </a:extLst>
          </p:cNvPr>
          <p:cNvGrpSpPr/>
          <p:nvPr/>
        </p:nvGrpSpPr>
        <p:grpSpPr>
          <a:xfrm>
            <a:off x="4309095" y="1736429"/>
            <a:ext cx="7367742" cy="2068692"/>
            <a:chOff x="4249596" y="2003945"/>
            <a:chExt cx="7367742" cy="2068692"/>
          </a:xfrm>
        </p:grpSpPr>
        <p:sp>
          <p:nvSpPr>
            <p:cNvPr id="26" name="TextBox 17">
              <a:extLst>
                <a:ext uri="{FF2B5EF4-FFF2-40B4-BE49-F238E27FC236}">
                  <a16:creationId xmlns="" xmlns:a16="http://schemas.microsoft.com/office/drawing/2014/main" id="{249A2BC1-5ECD-E68F-BD20-B43ED34E7BE8}"/>
                </a:ext>
              </a:extLst>
            </p:cNvPr>
            <p:cNvSpPr txBox="1"/>
            <p:nvPr/>
          </p:nvSpPr>
          <p:spPr>
            <a:xfrm>
              <a:off x="4553760" y="2003945"/>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N=159</a:t>
              </a:r>
            </a:p>
          </p:txBody>
        </p:sp>
        <p:sp>
          <p:nvSpPr>
            <p:cNvPr id="27" name="TextBox 25">
              <a:extLst>
                <a:ext uri="{FF2B5EF4-FFF2-40B4-BE49-F238E27FC236}">
                  <a16:creationId xmlns="" xmlns:a16="http://schemas.microsoft.com/office/drawing/2014/main" id="{9D307FC1-C29C-D56D-EC8E-F0D34C2ED0D2}"/>
                </a:ext>
              </a:extLst>
            </p:cNvPr>
            <p:cNvSpPr txBox="1"/>
            <p:nvPr/>
          </p:nvSpPr>
          <p:spPr>
            <a:xfrm>
              <a:off x="4553760" y="3751792"/>
              <a:ext cx="543418" cy="261610"/>
            </a:xfrm>
            <a:prstGeom prst="rect">
              <a:avLst/>
            </a:prstGeom>
            <a:noFill/>
          </p:spPr>
          <p:txBody>
            <a:bodyPr wrap="none" lIns="0" tIns="0" rIns="0" rtlCol="0">
              <a:spAutoFit/>
            </a:bodyPr>
            <a:lstStyle/>
            <a:p>
              <a:r>
                <a:rPr lang="en-US" altLang="zh-CN" sz="1400" b="1" dirty="0">
                  <a:solidFill>
                    <a:schemeClr val="tx1">
                      <a:lumMod val="50000"/>
                      <a:lumOff val="50000"/>
                    </a:schemeClr>
                  </a:solidFill>
                  <a:cs typeface="Arial" panose="020B0604020202020204" pitchFamily="34" charset="0"/>
                </a:rPr>
                <a:t>N=102</a:t>
              </a:r>
            </a:p>
          </p:txBody>
        </p:sp>
        <p:sp>
          <p:nvSpPr>
            <p:cNvPr id="28" name="Parenthèse ouvrante 27">
              <a:extLst>
                <a:ext uri="{FF2B5EF4-FFF2-40B4-BE49-F238E27FC236}">
                  <a16:creationId xmlns="" xmlns:a16="http://schemas.microsoft.com/office/drawing/2014/main" id="{A8D56526-A4BC-9379-4859-F68D9ED07F27}"/>
                </a:ext>
              </a:extLst>
            </p:cNvPr>
            <p:cNvSpPr/>
            <p:nvPr/>
          </p:nvSpPr>
          <p:spPr>
            <a:xfrm>
              <a:off x="4515624" y="2289556"/>
              <a:ext cx="729476" cy="1368044"/>
            </a:xfrm>
            <a:prstGeom prst="leftBracket">
              <a:avLst>
                <a:gd name="adj" fmla="val 0"/>
              </a:avLst>
            </a:prstGeom>
            <a:ln w="12700">
              <a:solidFill>
                <a:schemeClr val="tx1">
                  <a:lumMod val="50000"/>
                  <a:lumOff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400">
                <a:cs typeface="Arial" panose="020B0604020202020204" pitchFamily="34" charset="0"/>
              </a:endParaRPr>
            </a:p>
          </p:txBody>
        </p:sp>
        <p:sp>
          <p:nvSpPr>
            <p:cNvPr id="30" name="Freeform 41">
              <a:extLst>
                <a:ext uri="{FF2B5EF4-FFF2-40B4-BE49-F238E27FC236}">
                  <a16:creationId xmlns="" xmlns:a16="http://schemas.microsoft.com/office/drawing/2014/main" id="{95F85855-8D02-3505-FB4D-5B9AEF81C26B}"/>
                </a:ext>
              </a:extLst>
            </p:cNvPr>
            <p:cNvSpPr/>
            <p:nvPr/>
          </p:nvSpPr>
          <p:spPr>
            <a:xfrm>
              <a:off x="5255769" y="3203957"/>
              <a:ext cx="2681732" cy="868680"/>
            </a:xfrm>
            <a:prstGeom prst="roundRect">
              <a:avLst>
                <a:gd name="adj" fmla="val 9151"/>
              </a:avLst>
            </a:prstGeom>
            <a:solidFill>
              <a:srgbClr val="0070C0"/>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solidFill>
                    <a:prstClr val="white"/>
                  </a:solidFill>
                  <a:cs typeface="Arial" panose="020B0604020202020204" pitchFamily="34" charset="0"/>
                </a:rPr>
                <a:t>Carboplatine </a:t>
              </a:r>
              <a:r>
                <a:rPr lang="en-US" sz="1400" dirty="0">
                  <a:solidFill>
                    <a:prstClr val="white"/>
                  </a:solidFill>
                  <a:cs typeface="Arial" panose="020B0604020202020204" pitchFamily="34" charset="0"/>
                </a:rPr>
                <a:t>(AUC 5) ou </a:t>
              </a:r>
              <a:r>
                <a:rPr lang="en-US" sz="1400" b="1" dirty="0">
                  <a:solidFill>
                    <a:prstClr val="white"/>
                  </a:solidFill>
                  <a:cs typeface="Arial" panose="020B0604020202020204" pitchFamily="34" charset="0"/>
                </a:rPr>
                <a:t>Cisplatine </a:t>
              </a:r>
              <a:r>
                <a:rPr lang="en-US" sz="1400" dirty="0">
                  <a:solidFill>
                    <a:prstClr val="white"/>
                  </a:solidFill>
                  <a:cs typeface="Arial" panose="020B0604020202020204" pitchFamily="34" charset="0"/>
                </a:rPr>
                <a:t>(75 mg/m</a:t>
              </a:r>
              <a:r>
                <a:rPr lang="en-US" sz="1400" baseline="30000" dirty="0">
                  <a:solidFill>
                    <a:prstClr val="white"/>
                  </a:solidFill>
                  <a:cs typeface="Arial" panose="020B0604020202020204" pitchFamily="34" charset="0"/>
                </a:rPr>
                <a:t>2</a:t>
              </a:r>
              <a:r>
                <a:rPr lang="en-US" sz="1400" dirty="0">
                  <a:solidFill>
                    <a:prstClr val="white"/>
                  </a:solidFill>
                  <a:cs typeface="Arial" panose="020B0604020202020204" pitchFamily="34" charset="0"/>
                </a:rPr>
                <a:t>)</a:t>
              </a:r>
            </a:p>
            <a:p>
              <a:pPr algn="ctr" defTabSz="514350">
                <a:lnSpc>
                  <a:spcPts val="1500"/>
                </a:lnSpc>
                <a:defRPr/>
              </a:pPr>
              <a:r>
                <a:rPr lang="en-US" sz="1400" b="1" dirty="0">
                  <a:solidFill>
                    <a:prstClr val="white"/>
                  </a:solidFill>
                  <a:cs typeface="Arial" panose="020B0604020202020204" pitchFamily="34" charset="0"/>
                </a:rPr>
                <a:t>+ Pemetrexed </a:t>
              </a:r>
              <a:r>
                <a:rPr lang="en-US" sz="1400" dirty="0">
                  <a:solidFill>
                    <a:prstClr val="white"/>
                  </a:solidFill>
                  <a:cs typeface="Arial" panose="020B0604020202020204" pitchFamily="34" charset="0"/>
                </a:rPr>
                <a:t>(500 mg/m</a:t>
              </a:r>
              <a:r>
                <a:rPr lang="en-US" sz="1400" baseline="30000" dirty="0">
                  <a:solidFill>
                    <a:prstClr val="white"/>
                  </a:solidFill>
                  <a:cs typeface="Arial" panose="020B0604020202020204" pitchFamily="34" charset="0"/>
                </a:rPr>
                <a:t>2</a:t>
              </a:r>
              <a:r>
                <a:rPr lang="en-US" sz="1400" dirty="0">
                  <a:solidFill>
                    <a:prstClr val="white"/>
                  </a:solidFill>
                  <a:cs typeface="Arial" panose="020B0604020202020204" pitchFamily="34" charset="0"/>
                </a:rPr>
                <a:t>)</a:t>
              </a:r>
            </a:p>
            <a:p>
              <a:pPr algn="ctr" defTabSz="514350">
                <a:lnSpc>
                  <a:spcPts val="1500"/>
                </a:lnSpc>
                <a:defRPr/>
              </a:pPr>
              <a:r>
                <a:rPr lang="en-US" sz="1400" b="1" dirty="0">
                  <a:solidFill>
                    <a:prstClr val="white"/>
                  </a:solidFill>
                  <a:cs typeface="Arial" panose="020B0604020202020204" pitchFamily="34" charset="0"/>
                </a:rPr>
                <a:t>+/- Pembrolizumab </a:t>
              </a:r>
              <a:r>
                <a:rPr lang="en-US" sz="1400" dirty="0">
                  <a:solidFill>
                    <a:prstClr val="white"/>
                  </a:solidFill>
                  <a:cs typeface="Arial" panose="020B0604020202020204" pitchFamily="34" charset="0"/>
                </a:rPr>
                <a:t>(200 mg)</a:t>
              </a:r>
            </a:p>
          </p:txBody>
        </p:sp>
        <p:sp>
          <p:nvSpPr>
            <p:cNvPr id="31" name="Ellipse 30">
              <a:extLst>
                <a:ext uri="{FF2B5EF4-FFF2-40B4-BE49-F238E27FC236}">
                  <a16:creationId xmlns="" xmlns:a16="http://schemas.microsoft.com/office/drawing/2014/main" id="{111B0E5F-943B-A4AC-E37D-CBC483C1F84B}"/>
                </a:ext>
              </a:extLst>
            </p:cNvPr>
            <p:cNvSpPr/>
            <p:nvPr/>
          </p:nvSpPr>
          <p:spPr>
            <a:xfrm>
              <a:off x="4249596" y="2677531"/>
              <a:ext cx="532056" cy="532056"/>
            </a:xfrm>
            <a:prstGeom prst="ellipse">
              <a:avLst/>
            </a:prstGeom>
            <a:solidFill>
              <a:schemeClr val="tx1">
                <a:lumMod val="50000"/>
                <a:lumOff val="50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3500" tIns="13500" rIns="13500" bIns="13500" rtlCol="0" anchor="b"/>
            <a:lstStyle/>
            <a:p>
              <a:pPr algn="ctr">
                <a:lnSpc>
                  <a:spcPts val="1300"/>
                </a:lnSpc>
              </a:pPr>
              <a:r>
                <a:rPr lang="en-US" altLang="zh-CN" sz="1600" b="1" dirty="0">
                  <a:solidFill>
                    <a:srgbClr val="FFFFFF"/>
                  </a:solidFill>
                  <a:cs typeface="Arial" panose="020B0604020202020204" pitchFamily="34" charset="0"/>
                </a:rPr>
                <a:t>R</a:t>
              </a:r>
              <a:br>
                <a:rPr lang="en-US" altLang="zh-CN" sz="1600" b="1" dirty="0">
                  <a:solidFill>
                    <a:srgbClr val="FFFFFF"/>
                  </a:solidFill>
                  <a:cs typeface="Arial" panose="020B0604020202020204" pitchFamily="34" charset="0"/>
                </a:rPr>
              </a:br>
              <a:r>
                <a:rPr lang="en-US" altLang="zh-CN" sz="1200" b="1" dirty="0">
                  <a:solidFill>
                    <a:srgbClr val="FFFFFF"/>
                  </a:solidFill>
                  <a:cs typeface="Arial" panose="020B0604020202020204" pitchFamily="34" charset="0"/>
                </a:rPr>
                <a:t>2:1</a:t>
              </a:r>
            </a:p>
          </p:txBody>
        </p:sp>
        <p:sp>
          <p:nvSpPr>
            <p:cNvPr id="38" name="Freeform 41">
              <a:extLst>
                <a:ext uri="{FF2B5EF4-FFF2-40B4-BE49-F238E27FC236}">
                  <a16:creationId xmlns="" xmlns:a16="http://schemas.microsoft.com/office/drawing/2014/main" id="{3D5C626A-C9F5-3543-D919-E0C79D660BB1}"/>
                </a:ext>
              </a:extLst>
            </p:cNvPr>
            <p:cNvSpPr/>
            <p:nvPr/>
          </p:nvSpPr>
          <p:spPr>
            <a:xfrm>
              <a:off x="5255769" y="2060955"/>
              <a:ext cx="2681732" cy="390011"/>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Selpercatinib</a:t>
              </a:r>
              <a:r>
                <a:rPr lang="en-US" sz="1400" b="1" dirty="0">
                  <a:solidFill>
                    <a:prstClr val="white"/>
                  </a:solidFill>
                  <a:cs typeface="Arial" panose="020B0604020202020204" pitchFamily="34" charset="0"/>
                </a:rPr>
                <a:t> </a:t>
              </a:r>
              <a:r>
                <a:rPr lang="en-US" sz="1400" dirty="0">
                  <a:solidFill>
                    <a:prstClr val="white"/>
                  </a:solidFill>
                  <a:cs typeface="Arial" panose="020B0604020202020204" pitchFamily="34" charset="0"/>
                </a:rPr>
                <a:t>(160 mg 2/jour)</a:t>
              </a:r>
            </a:p>
          </p:txBody>
        </p:sp>
        <p:sp>
          <p:nvSpPr>
            <p:cNvPr id="10" name="Freeform 41">
              <a:extLst>
                <a:ext uri="{FF2B5EF4-FFF2-40B4-BE49-F238E27FC236}">
                  <a16:creationId xmlns="" xmlns:a16="http://schemas.microsoft.com/office/drawing/2014/main" id="{F25BA07D-87F7-BA36-83A9-2C3C285BC2DB}"/>
                </a:ext>
              </a:extLst>
            </p:cNvPr>
            <p:cNvSpPr/>
            <p:nvPr/>
          </p:nvSpPr>
          <p:spPr>
            <a:xfrm>
              <a:off x="9330803" y="3381755"/>
              <a:ext cx="2286535" cy="529845"/>
            </a:xfrm>
            <a:prstGeom prst="roundRect">
              <a:avLst>
                <a:gd name="adj" fmla="val 9151"/>
              </a:avLst>
            </a:prstGeom>
            <a:solidFill>
              <a:schemeClr val="bg2"/>
            </a:solid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err="1">
                  <a:solidFill>
                    <a:prstClr val="white"/>
                  </a:solidFill>
                  <a:cs typeface="Arial" panose="020B0604020202020204" pitchFamily="34" charset="0"/>
                </a:rPr>
                <a:t>Selpercatinib</a:t>
              </a:r>
              <a:r>
                <a:rPr lang="en-US" sz="1400" b="1" dirty="0">
                  <a:solidFill>
                    <a:prstClr val="white"/>
                  </a:solidFill>
                  <a:cs typeface="Arial" panose="020B0604020202020204" pitchFamily="34" charset="0"/>
                </a:rPr>
                <a:t> </a:t>
              </a:r>
              <a:r>
                <a:rPr lang="en-US" sz="1400" dirty="0">
                  <a:solidFill>
                    <a:prstClr val="white"/>
                  </a:solidFill>
                  <a:cs typeface="Arial" panose="020B0604020202020204" pitchFamily="34" charset="0"/>
                </a:rPr>
                <a:t>(Après PD </a:t>
              </a:r>
              <a:r>
                <a:rPr lang="en-US" sz="1400" dirty="0" err="1">
                  <a:solidFill>
                    <a:prstClr val="white"/>
                  </a:solidFill>
                  <a:cs typeface="Arial" panose="020B0604020202020204" pitchFamily="34" charset="0"/>
                </a:rPr>
                <a:t>confirmé</a:t>
              </a:r>
              <a:r>
                <a:rPr lang="en-US" sz="1400" dirty="0">
                  <a:solidFill>
                    <a:prstClr val="white"/>
                  </a:solidFill>
                  <a:cs typeface="Arial" panose="020B0604020202020204" pitchFamily="34" charset="0"/>
                </a:rPr>
                <a:t> par BICR) </a:t>
              </a:r>
            </a:p>
          </p:txBody>
        </p:sp>
        <p:sp>
          <p:nvSpPr>
            <p:cNvPr id="14" name="Freeform 41">
              <a:extLst>
                <a:ext uri="{FF2B5EF4-FFF2-40B4-BE49-F238E27FC236}">
                  <a16:creationId xmlns="" xmlns:a16="http://schemas.microsoft.com/office/drawing/2014/main" id="{1037FB18-4D7B-DA8B-3109-B73EB39B8027}"/>
                </a:ext>
              </a:extLst>
            </p:cNvPr>
            <p:cNvSpPr/>
            <p:nvPr/>
          </p:nvSpPr>
          <p:spPr>
            <a:xfrm>
              <a:off x="7852916" y="3457955"/>
              <a:ext cx="1430784" cy="390011"/>
            </a:xfrm>
            <a:prstGeom prst="roundRect">
              <a:avLst>
                <a:gd name="adj" fmla="val 9151"/>
              </a:avLst>
            </a:prstGeom>
            <a:noFill/>
            <a:ln w="25400" cap="flat" cmpd="sng" algn="ctr">
              <a:noFill/>
              <a:prstDash val="solid"/>
            </a:ln>
            <a:effectLst/>
          </p:spPr>
          <p:txBody>
            <a:bodyPr spcFirstLastPara="0" vert="horz" wrap="square" lIns="74434" tIns="74434" rIns="74434" bIns="74434" numCol="1" spcCol="1270" anchor="ctr" anchorCtr="0">
              <a:noAutofit/>
            </a:bodyPr>
            <a:lstStyle/>
            <a:p>
              <a:pPr algn="ctr" defTabSz="514350">
                <a:lnSpc>
                  <a:spcPts val="1500"/>
                </a:lnSpc>
                <a:defRPr/>
              </a:pPr>
              <a:r>
                <a:rPr lang="en-US" sz="1400" b="1" dirty="0">
                  <a:cs typeface="Arial" panose="020B0604020202020204" pitchFamily="34" charset="0"/>
                </a:rPr>
                <a:t>crossover </a:t>
              </a:r>
              <a:r>
                <a:rPr lang="en-US" sz="1400" b="1" dirty="0" err="1">
                  <a:cs typeface="Arial" panose="020B0604020202020204" pitchFamily="34" charset="0"/>
                </a:rPr>
                <a:t>optionel</a:t>
              </a:r>
              <a:endParaRPr lang="en-US" sz="1400" dirty="0">
                <a:cs typeface="Arial" panose="020B0604020202020204" pitchFamily="34" charset="0"/>
              </a:endParaRPr>
            </a:p>
          </p:txBody>
        </p:sp>
      </p:grpSp>
      <p:sp>
        <p:nvSpPr>
          <p:cNvPr id="11" name="Freeform 9">
            <a:extLst>
              <a:ext uri="{FF2B5EF4-FFF2-40B4-BE49-F238E27FC236}">
                <a16:creationId xmlns="" xmlns:a16="http://schemas.microsoft.com/office/drawing/2014/main" id="{BEE7CCDB-7995-B9D1-8BA2-92D8E1EDA68B}"/>
              </a:ext>
            </a:extLst>
          </p:cNvPr>
          <p:cNvSpPr/>
          <p:nvPr/>
        </p:nvSpPr>
        <p:spPr>
          <a:xfrm>
            <a:off x="6173230" y="4891244"/>
            <a:ext cx="5866370" cy="1295400"/>
          </a:xfrm>
          <a:prstGeom prst="rect">
            <a:avLst/>
          </a:prstGeom>
          <a:noFill/>
          <a:ln w="25400" cap="flat" cmpd="sng" algn="ctr">
            <a:noFill/>
            <a:prstDash val="solid"/>
          </a:ln>
          <a:effectLst/>
        </p:spPr>
        <p:txBody>
          <a:bodyPr spcFirstLastPara="0" vert="horz" wrap="square" lIns="74434" tIns="74434" rIns="74434" bIns="74434" numCol="1" spcCol="1270" anchor="t" anchorCtr="0">
            <a:noAutofit/>
          </a:bodyPr>
          <a:lstStyle/>
          <a:p>
            <a:pPr defTabSz="450056">
              <a:spcBef>
                <a:spcPts val="600"/>
              </a:spcBef>
              <a:spcAft>
                <a:spcPts val="200"/>
              </a:spcAft>
              <a:buClr>
                <a:schemeClr val="bg2"/>
              </a:buClr>
              <a:buSzPct val="70000"/>
              <a:tabLst>
                <a:tab pos="120650" algn="l"/>
              </a:tabLst>
              <a:defRPr/>
            </a:pPr>
            <a:r>
              <a:rPr lang="en-US" sz="1200" b="1" dirty="0" err="1">
                <a:solidFill>
                  <a:schemeClr val="accent2"/>
                </a:solidFill>
                <a:cs typeface="Arial" panose="020B0604020202020204" pitchFamily="34" charset="0"/>
              </a:rPr>
              <a:t>Objectifs</a:t>
            </a:r>
            <a:r>
              <a:rPr lang="en-US" sz="1200" b="1" dirty="0">
                <a:solidFill>
                  <a:schemeClr val="accent2"/>
                </a:solidFill>
                <a:cs typeface="Arial" panose="020B0604020202020204" pitchFamily="34" charset="0"/>
              </a:rPr>
              <a:t> </a:t>
            </a:r>
            <a:r>
              <a:rPr lang="en-US" sz="1200" b="1" dirty="0" err="1">
                <a:solidFill>
                  <a:schemeClr val="accent2"/>
                </a:solidFill>
                <a:cs typeface="Arial" panose="020B0604020202020204" pitchFamily="34" charset="0"/>
              </a:rPr>
              <a:t>secondaires</a:t>
            </a:r>
            <a:r>
              <a:rPr lang="en-US" sz="1200" b="1" dirty="0">
                <a:solidFill>
                  <a:schemeClr val="accent2"/>
                </a:solidFill>
                <a:cs typeface="Arial" panose="020B0604020202020204" pitchFamily="34" charset="0"/>
              </a:rPr>
              <a:t> :</a:t>
            </a:r>
          </a:p>
          <a:p>
            <a:pPr marL="168275" indent="-168275" defTabSz="450056">
              <a:lnSpc>
                <a:spcPts val="1480"/>
              </a:lnSpc>
              <a:spcBef>
                <a:spcPts val="400"/>
              </a:spcBef>
              <a:spcAft>
                <a:spcPts val="200"/>
              </a:spcAft>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Efficacité ([OS, ORR, DOR], CNS [ORR, DOR, Temps jusqu’à progression])</a:t>
            </a:r>
          </a:p>
          <a:p>
            <a:pPr marL="168275" indent="-168275" defTabSz="450056">
              <a:lnSpc>
                <a:spcPts val="1480"/>
              </a:lnSpc>
              <a:spcBef>
                <a:spcPts val="400"/>
              </a:spcBef>
              <a:spcAft>
                <a:spcPts val="200"/>
              </a:spcAft>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Tolérance</a:t>
            </a:r>
          </a:p>
          <a:p>
            <a:pPr marL="168275" indent="-168275" defTabSz="450056">
              <a:lnSpc>
                <a:spcPts val="1480"/>
              </a:lnSpc>
              <a:spcBef>
                <a:spcPts val="400"/>
              </a:spcBef>
              <a:spcAft>
                <a:spcPts val="200"/>
              </a:spcAft>
              <a:buClr>
                <a:schemeClr val="bg2"/>
              </a:buClr>
              <a:buSzPct val="70000"/>
              <a:buFont typeface="Wingdings" panose="05000000000000000000" pitchFamily="2" charset="2"/>
              <a:buChar char="n"/>
              <a:tabLst>
                <a:tab pos="120650" algn="l"/>
              </a:tabLst>
              <a:defRPr/>
            </a:pPr>
            <a:r>
              <a:rPr lang="fr-FR" sz="1200" dirty="0">
                <a:solidFill>
                  <a:schemeClr val="tx2"/>
                </a:solidFill>
                <a:cs typeface="Arial" panose="020B0604020202020204" pitchFamily="34" charset="0"/>
              </a:rPr>
              <a:t>PRO (qualité de vie)</a:t>
            </a:r>
          </a:p>
        </p:txBody>
      </p:sp>
    </p:spTree>
    <p:extLst>
      <p:ext uri="{BB962C8B-B14F-4D97-AF65-F5344CB8AC3E}">
        <p14:creationId xmlns:p14="http://schemas.microsoft.com/office/powerpoint/2010/main" val="15792416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056FD76-203E-81A8-698F-15513AEC33FB}"/>
              </a:ext>
            </a:extLst>
          </p:cNvPr>
          <p:cNvSpPr>
            <a:spLocks noGrp="1"/>
          </p:cNvSpPr>
          <p:nvPr>
            <p:ph type="body" sz="quarter" idx="15"/>
          </p:nvPr>
        </p:nvSpPr>
        <p:spPr/>
        <p:txBody>
          <a:bodyPr>
            <a:normAutofit lnSpcReduction="10000"/>
          </a:bodyPr>
          <a:lstStyle/>
          <a:p>
            <a:endParaRPr lang="fr-FR" dirty="0"/>
          </a:p>
        </p:txBody>
      </p:sp>
      <p:sp>
        <p:nvSpPr>
          <p:cNvPr id="4" name="Espace réservé du texte 3">
            <a:extLst>
              <a:ext uri="{FF2B5EF4-FFF2-40B4-BE49-F238E27FC236}">
                <a16:creationId xmlns="" xmlns:a16="http://schemas.microsoft.com/office/drawing/2014/main" id="{231947E4-2692-0E00-D0CA-169FEE7F4537}"/>
              </a:ext>
            </a:extLst>
          </p:cNvPr>
          <p:cNvSpPr>
            <a:spLocks noGrp="1"/>
          </p:cNvSpPr>
          <p:nvPr>
            <p:ph type="body" sz="quarter" idx="18"/>
          </p:nvPr>
        </p:nvSpPr>
        <p:spPr/>
        <p:txBody>
          <a:bodyPr/>
          <a:lstStyle/>
          <a:p>
            <a:r>
              <a:rPr lang="fr-FR" dirty="0"/>
              <a:t>Caractéristiques de la population</a:t>
            </a:r>
          </a:p>
        </p:txBody>
      </p:sp>
      <p:sp>
        <p:nvSpPr>
          <p:cNvPr id="8" name="Titre 7">
            <a:extLst>
              <a:ext uri="{FF2B5EF4-FFF2-40B4-BE49-F238E27FC236}">
                <a16:creationId xmlns="" xmlns:a16="http://schemas.microsoft.com/office/drawing/2014/main" id="{9C70C641-BADD-62C7-2C69-1096C6F2AE47}"/>
              </a:ext>
            </a:extLst>
          </p:cNvPr>
          <p:cNvSpPr>
            <a:spLocks noGrp="1"/>
          </p:cNvSpPr>
          <p:nvPr>
            <p:ph type="title"/>
          </p:nvPr>
        </p:nvSpPr>
        <p:spPr/>
        <p:txBody>
          <a:bodyPr/>
          <a:lstStyle/>
          <a:p>
            <a:r>
              <a:rPr lang="fr-FR" dirty="0"/>
              <a:t>Etude LIBRETTO-431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3"/>
          </p:nvPr>
        </p:nvSpPr>
        <p:spPr/>
        <p:txBody>
          <a:bodyPr>
            <a:normAutofit/>
          </a:bodyPr>
          <a:lstStyle/>
          <a:p>
            <a:pPr marL="0" indent="0">
              <a:buNone/>
            </a:pPr>
            <a:r>
              <a:rPr lang="fr-FR" sz="1200" i="1" dirty="0">
                <a:solidFill>
                  <a:schemeClr val="bg1"/>
                </a:solidFill>
                <a:latin typeface="Century Gothic" panose="020B0502020202020204" pitchFamily="34" charset="0"/>
              </a:rPr>
              <a:t>H.H. </a:t>
            </a:r>
            <a:r>
              <a:rPr lang="fr-FR" sz="1200" i="1" dirty="0" err="1">
                <a:solidFill>
                  <a:schemeClr val="bg1"/>
                </a:solidFill>
                <a:latin typeface="Century Gothic" panose="020B0502020202020204" pitchFamily="34" charset="0"/>
              </a:rPr>
              <a:t>Loong</a:t>
            </a:r>
            <a:r>
              <a:rPr lang="fr-FR" sz="1200" i="1" dirty="0">
                <a:solidFill>
                  <a:schemeClr val="bg1"/>
                </a:solidFill>
                <a:latin typeface="Century Gothic" panose="020B0502020202020204" pitchFamily="34" charset="0"/>
              </a:rPr>
              <a:t> et al., ESMO</a:t>
            </a:r>
            <a:r>
              <a:rPr lang="fr-FR" sz="1200" i="1" baseline="30000" dirty="0">
                <a:solidFill>
                  <a:schemeClr val="bg1"/>
                </a:solidFill>
                <a:latin typeface="Century Gothic" panose="020B0502020202020204" pitchFamily="34" charset="0"/>
              </a:rPr>
              <a:t>® </a:t>
            </a:r>
            <a:r>
              <a:rPr lang="fr-FR" sz="1200" i="1" dirty="0">
                <a:solidFill>
                  <a:schemeClr val="bg1"/>
                </a:solidFill>
                <a:latin typeface="Century Gothic" panose="020B0502020202020204" pitchFamily="34" charset="0"/>
              </a:rPr>
              <a:t>2023, Abs. #LBA4</a:t>
            </a:r>
            <a:endParaRPr lang="fr-FR" sz="1400" dirty="0"/>
          </a:p>
        </p:txBody>
      </p:sp>
      <p:graphicFrame>
        <p:nvGraphicFramePr>
          <p:cNvPr id="10" name="Tableau 9">
            <a:extLst>
              <a:ext uri="{FF2B5EF4-FFF2-40B4-BE49-F238E27FC236}">
                <a16:creationId xmlns="" xmlns:a16="http://schemas.microsoft.com/office/drawing/2014/main" id="{1E27456D-5C3C-04A2-23FF-C8DAA1692EB5}"/>
              </a:ext>
            </a:extLst>
          </p:cNvPr>
          <p:cNvGraphicFramePr>
            <a:graphicFrameLocks noGrp="1"/>
          </p:cNvGraphicFramePr>
          <p:nvPr>
            <p:extLst>
              <p:ext uri="{D42A27DB-BD31-4B8C-83A1-F6EECF244321}">
                <p14:modId xmlns:p14="http://schemas.microsoft.com/office/powerpoint/2010/main" val="1945970996"/>
              </p:ext>
            </p:extLst>
          </p:nvPr>
        </p:nvGraphicFramePr>
        <p:xfrm>
          <a:off x="1614502" y="856736"/>
          <a:ext cx="9470997" cy="5148648"/>
        </p:xfrm>
        <a:graphic>
          <a:graphicData uri="http://schemas.openxmlformats.org/drawingml/2006/table">
            <a:tbl>
              <a:tblPr firstRow="1" bandRow="1"/>
              <a:tblGrid>
                <a:gridCol w="2328249">
                  <a:extLst>
                    <a:ext uri="{9D8B030D-6E8A-4147-A177-3AD203B41FA5}">
                      <a16:colId xmlns="" xmlns:a16="http://schemas.microsoft.com/office/drawing/2014/main" val="20000"/>
                    </a:ext>
                  </a:extLst>
                </a:gridCol>
                <a:gridCol w="2245894">
                  <a:extLst>
                    <a:ext uri="{9D8B030D-6E8A-4147-A177-3AD203B41FA5}">
                      <a16:colId xmlns="" xmlns:a16="http://schemas.microsoft.com/office/drawing/2014/main" val="19037434"/>
                    </a:ext>
                  </a:extLst>
                </a:gridCol>
                <a:gridCol w="2448427">
                  <a:extLst>
                    <a:ext uri="{9D8B030D-6E8A-4147-A177-3AD203B41FA5}">
                      <a16:colId xmlns="" xmlns:a16="http://schemas.microsoft.com/office/drawing/2014/main" val="20001"/>
                    </a:ext>
                  </a:extLst>
                </a:gridCol>
                <a:gridCol w="2448427">
                  <a:extLst>
                    <a:ext uri="{9D8B030D-6E8A-4147-A177-3AD203B41FA5}">
                      <a16:colId xmlns="" xmlns:a16="http://schemas.microsoft.com/office/drawing/2014/main" val="20002"/>
                    </a:ext>
                  </a:extLst>
                </a:gridCol>
              </a:tblGrid>
              <a:tr h="403653">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lnSpc>
                          <a:spcPts val="1160"/>
                        </a:lnSpc>
                        <a:spcBef>
                          <a:spcPts val="0"/>
                        </a:spcBef>
                      </a:pPr>
                      <a:endParaRPr lang="fr-FR" sz="1050" b="1" i="0" dirty="0">
                        <a:solidFill>
                          <a:srgbClr val="004477"/>
                        </a:solidFill>
                        <a:latin typeface="Century Gothic" panose="020B0502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Selpercatinib</a:t>
                      </a:r>
                      <a:r>
                        <a:rPr lang="da-DK" sz="1200" b="0" i="0" kern="1200" dirty="0">
                          <a:solidFill>
                            <a:schemeClr val="lt1"/>
                          </a:solidFill>
                          <a:latin typeface="Century Gothic" panose="020B0502020202020204" pitchFamily="34" charset="0"/>
                          <a:ea typeface="+mn-ea"/>
                          <a:cs typeface="Arial" panose="020B0604020202020204" pitchFamily="34" charset="0"/>
                        </a:rPr>
                        <a:t> (N = 129)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bg1"/>
                          </a:solidFill>
                          <a:latin typeface="Century Gothic" panose="020B0502020202020204" pitchFamily="34" charset="0"/>
                          <a:ea typeface="+mn-ea"/>
                          <a:cs typeface="Arial" panose="020B0604020202020204" pitchFamily="34" charset="0"/>
                        </a:rPr>
                        <a:t>Contrôle</a:t>
                      </a:r>
                      <a:r>
                        <a:rPr lang="da-DK" sz="1200" b="0" i="0" kern="1200" dirty="0">
                          <a:solidFill>
                            <a:schemeClr val="bg1"/>
                          </a:solidFill>
                          <a:latin typeface="Century Gothic" panose="020B0502020202020204" pitchFamily="34" charset="0"/>
                          <a:ea typeface="+mn-ea"/>
                          <a:cs typeface="Arial" panose="020B0604020202020204" pitchFamily="34" charset="0"/>
                        </a:rPr>
                        <a:t> (N = 83)</a:t>
                      </a:r>
                      <a:endParaRPr lang="fr-FR" sz="1200" b="0" i="0" kern="1200" dirty="0">
                        <a:solidFill>
                          <a:schemeClr val="bg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25290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160"/>
                        </a:lnSpc>
                        <a:spcBef>
                          <a:spcPts val="0"/>
                        </a:spcBef>
                      </a:pPr>
                      <a:r>
                        <a:rPr lang="fr-FR" sz="1100" b="1" i="0" dirty="0">
                          <a:solidFill>
                            <a:schemeClr val="tx2"/>
                          </a:solidFill>
                          <a:latin typeface="Century Gothic" panose="020B0502020202020204" pitchFamily="34" charset="0"/>
                          <a:cs typeface="Arial" panose="020B0604020202020204" pitchFamily="34" charset="0"/>
                        </a:rPr>
                        <a:t>Âge, </a:t>
                      </a:r>
                      <a:r>
                        <a:rPr lang="fr-FR" sz="1100" b="0" i="0" dirty="0">
                          <a:solidFill>
                            <a:schemeClr val="tx2"/>
                          </a:solidFill>
                          <a:latin typeface="Century Gothic" panose="020B0502020202020204" pitchFamily="34" charset="0"/>
                          <a:cs typeface="Arial" panose="020B0604020202020204" pitchFamily="34" charset="0"/>
                        </a:rPr>
                        <a:t>ans</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ts val="1160"/>
                        </a:lnSpc>
                        <a:spcBef>
                          <a:spcPts val="0"/>
                        </a:spcBef>
                      </a:pPr>
                      <a:r>
                        <a:rPr lang="fr-FR" sz="1100" b="0" i="0" dirty="0">
                          <a:solidFill>
                            <a:schemeClr val="tx2"/>
                          </a:solidFill>
                          <a:latin typeface="Century Gothic" panose="020B0502020202020204" pitchFamily="34" charset="0"/>
                          <a:cs typeface="Arial" panose="020B0604020202020204" pitchFamily="34" charset="0"/>
                        </a:rPr>
                        <a:t>Médiane (range)</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60"/>
                        </a:lnSpc>
                        <a:spcBef>
                          <a:spcPts val="0"/>
                        </a:spcBef>
                        <a:tabLst>
                          <a:tab pos="452438" algn="l"/>
                          <a:tab pos="722313" algn="l"/>
                        </a:tabLst>
                      </a:pPr>
                      <a:r>
                        <a:rPr lang="fr-FR" sz="1200" b="1" i="0" kern="1200" dirty="0">
                          <a:solidFill>
                            <a:schemeClr val="bg2"/>
                          </a:solidFill>
                          <a:latin typeface="Century Gothic" panose="020B0502020202020204" pitchFamily="34" charset="0"/>
                          <a:ea typeface="+mn-ea"/>
                          <a:cs typeface="Arial" panose="020B0604020202020204" pitchFamily="34" charset="0"/>
                        </a:rPr>
                        <a:t>60,0 (31-84)</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60"/>
                        </a:lnSpc>
                        <a:spcBef>
                          <a:spcPts val="0"/>
                        </a:spcBef>
                        <a:tabLst>
                          <a:tab pos="452438" algn="l"/>
                          <a:tab pos="722313" algn="l"/>
                        </a:tabLst>
                      </a:pPr>
                      <a:r>
                        <a:rPr lang="fr-FR" sz="1200" b="1" i="0" kern="1200" dirty="0">
                          <a:solidFill>
                            <a:srgbClr val="0070C0"/>
                          </a:solidFill>
                          <a:latin typeface="Century Gothic" panose="020B0502020202020204" pitchFamily="34" charset="0"/>
                          <a:ea typeface="+mn-ea"/>
                          <a:cs typeface="Arial" panose="020B0604020202020204" pitchFamily="34" charset="0"/>
                        </a:rPr>
                        <a:t>62,0 (31-84)</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410968">
                <a:tc>
                  <a:txBody>
                    <a:bodyPr/>
                    <a:lstStyle/>
                    <a:p>
                      <a:pPr algn="l">
                        <a:lnSpc>
                          <a:spcPts val="1160"/>
                        </a:lnSpc>
                        <a:spcBef>
                          <a:spcPts val="0"/>
                        </a:spcBef>
                      </a:pPr>
                      <a:r>
                        <a:rPr lang="fr-FR" sz="1100" b="1" i="0" dirty="0">
                          <a:solidFill>
                            <a:schemeClr val="tx2"/>
                          </a:solidFill>
                          <a:latin typeface="Century Gothic" panose="020B0502020202020204" pitchFamily="34" charset="0"/>
                          <a:cs typeface="Arial" panose="020B0604020202020204" pitchFamily="34" charset="0"/>
                        </a:rPr>
                        <a:t>Sexe</a:t>
                      </a:r>
                      <a:r>
                        <a:rPr lang="fr-FR" sz="1100" b="0" i="0" dirty="0">
                          <a:solidFill>
                            <a:schemeClr val="tx2"/>
                          </a:solidFill>
                          <a:latin typeface="Century Gothic" panose="020B0502020202020204" pitchFamily="34" charset="0"/>
                          <a:cs typeface="Arial" panose="020B0604020202020204" pitchFamily="34" charset="0"/>
                        </a:rPr>
                        <a:t>, 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ts val="1160"/>
                        </a:lnSpc>
                        <a:spcBef>
                          <a:spcPts val="0"/>
                        </a:spcBef>
                      </a:pPr>
                      <a:r>
                        <a:rPr lang="fr-FR" sz="1100" b="0" i="0" dirty="0">
                          <a:solidFill>
                            <a:schemeClr val="tx2"/>
                          </a:solidFill>
                          <a:latin typeface="Century Gothic" panose="020B0502020202020204" pitchFamily="34" charset="0"/>
                          <a:cs typeface="Arial" panose="020B0604020202020204" pitchFamily="34" charset="0"/>
                        </a:rPr>
                        <a:t>Femme</a:t>
                      </a:r>
                    </a:p>
                    <a:p>
                      <a:pPr algn="l">
                        <a:lnSpc>
                          <a:spcPts val="1160"/>
                        </a:lnSpc>
                        <a:spcBef>
                          <a:spcPts val="0"/>
                        </a:spcBef>
                      </a:pPr>
                      <a:r>
                        <a:rPr lang="fr-FR" sz="1100" b="0" i="0" dirty="0">
                          <a:solidFill>
                            <a:schemeClr val="tx2"/>
                          </a:solidFill>
                          <a:latin typeface="Century Gothic" panose="020B0502020202020204" pitchFamily="34" charset="0"/>
                          <a:cs typeface="Arial" panose="020B0604020202020204" pitchFamily="34" charset="0"/>
                        </a:rPr>
                        <a:t>Homme</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65 (50,4)</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64 (49,6)</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48 (57,8)</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35 (42,2)</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794440089"/>
                  </a:ext>
                </a:extLst>
              </a:tr>
              <a:tr h="4109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60"/>
                        </a:lnSpc>
                      </a:pPr>
                      <a:r>
                        <a:rPr lang="da-DK" sz="1100" b="1" i="0" dirty="0">
                          <a:solidFill>
                            <a:schemeClr val="tx2"/>
                          </a:solidFill>
                          <a:latin typeface="Century Gothic" panose="020B0502020202020204" pitchFamily="34" charset="0"/>
                        </a:rPr>
                        <a:t>Status Tabagique, </a:t>
                      </a:r>
                      <a:r>
                        <a:rPr lang="da-DK" sz="1100" b="0" i="0" dirty="0">
                          <a:solidFill>
                            <a:schemeClr val="tx2"/>
                          </a:solidFill>
                          <a:latin typeface="Century Gothic" panose="020B0502020202020204" pitchFamily="34" charset="0"/>
                        </a:rPr>
                        <a:t>n (%)</a:t>
                      </a:r>
                      <a:endParaRPr lang="en-US" sz="1100" b="0" i="0" dirty="0">
                        <a:solidFill>
                          <a:schemeClr val="tx2"/>
                        </a:solidFill>
                        <a:latin typeface="Century Gothic" panose="020B0502020202020204" pitchFamily="34" charset="0"/>
                      </a:endParaRP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ts val="1160"/>
                        </a:lnSpc>
                      </a:pPr>
                      <a:r>
                        <a:rPr lang="en-US" sz="1100" b="0" i="0" dirty="0" err="1">
                          <a:solidFill>
                            <a:schemeClr val="tx2"/>
                          </a:solidFill>
                          <a:latin typeface="Century Gothic" panose="020B0502020202020204" pitchFamily="34" charset="0"/>
                        </a:rPr>
                        <a:t>Actif</a:t>
                      </a:r>
                      <a:r>
                        <a:rPr lang="en-US" sz="1100" b="0" i="0" dirty="0">
                          <a:solidFill>
                            <a:schemeClr val="tx2"/>
                          </a:solidFill>
                          <a:latin typeface="Century Gothic" panose="020B0502020202020204" pitchFamily="34" charset="0"/>
                        </a:rPr>
                        <a:t>/</a:t>
                      </a:r>
                      <a:r>
                        <a:rPr lang="en-US" sz="1100" b="0" i="0" dirty="0" err="1">
                          <a:solidFill>
                            <a:schemeClr val="tx2"/>
                          </a:solidFill>
                          <a:latin typeface="Century Gothic" panose="020B0502020202020204" pitchFamily="34" charset="0"/>
                        </a:rPr>
                        <a:t>sevré</a:t>
                      </a:r>
                      <a:endParaRPr lang="en-US" sz="1100" b="0" i="0" dirty="0">
                        <a:solidFill>
                          <a:schemeClr val="tx2"/>
                        </a:solidFill>
                        <a:latin typeface="Century Gothic" panose="020B0502020202020204" pitchFamily="34" charset="0"/>
                      </a:endParaRPr>
                    </a:p>
                    <a:p>
                      <a:pPr>
                        <a:lnSpc>
                          <a:spcPts val="1160"/>
                        </a:lnSpc>
                      </a:pPr>
                      <a:r>
                        <a:rPr lang="en-US" sz="1100" b="0" i="0" dirty="0">
                          <a:solidFill>
                            <a:schemeClr val="tx2"/>
                          </a:solidFill>
                          <a:latin typeface="Century Gothic" panose="020B0502020202020204" pitchFamily="34" charset="0"/>
                        </a:rPr>
                        <a:t>Non </a:t>
                      </a:r>
                      <a:r>
                        <a:rPr lang="en-US" sz="1100" b="0" i="0" dirty="0" err="1">
                          <a:solidFill>
                            <a:schemeClr val="tx2"/>
                          </a:solidFill>
                          <a:latin typeface="Century Gothic" panose="020B0502020202020204" pitchFamily="34" charset="0"/>
                        </a:rPr>
                        <a:t>fumeur</a:t>
                      </a:r>
                      <a:endParaRPr lang="en-US" sz="1100" b="0" i="0" dirty="0">
                        <a:solidFill>
                          <a:schemeClr val="tx2"/>
                        </a:solidFill>
                        <a:latin typeface="Century Gothic" panose="020B0502020202020204" pitchFamily="34" charset="0"/>
                      </a:endParaRP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60"/>
                        </a:lnSpc>
                        <a:spcBef>
                          <a:spcPts val="0"/>
                        </a:spcBef>
                        <a:tabLst>
                          <a:tab pos="452438" algn="l"/>
                          <a:tab pos="722313" algn="l"/>
                        </a:tabLst>
                      </a:pPr>
                      <a:r>
                        <a:rPr lang="fr-FR" sz="1200" b="1" i="0" kern="1200" dirty="0">
                          <a:solidFill>
                            <a:schemeClr val="bg2"/>
                          </a:solidFill>
                          <a:latin typeface="Century Gothic" panose="020B0502020202020204" pitchFamily="34" charset="0"/>
                          <a:ea typeface="+mn-ea"/>
                          <a:cs typeface="Arial" panose="020B0604020202020204" pitchFamily="34" charset="0"/>
                        </a:rPr>
                        <a:t>44 (34,1)</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85 (65,9)</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ts val="1160"/>
                        </a:lnSpc>
                        <a:spcBef>
                          <a:spcPts val="0"/>
                        </a:spcBef>
                        <a:tabLst>
                          <a:tab pos="452438" algn="l"/>
                          <a:tab pos="722313" algn="l"/>
                        </a:tabLst>
                      </a:pPr>
                      <a:r>
                        <a:rPr lang="fr-FR" sz="1200" b="1" i="0" kern="1200" dirty="0">
                          <a:solidFill>
                            <a:srgbClr val="0070C0"/>
                          </a:solidFill>
                          <a:latin typeface="Century Gothic" panose="020B0502020202020204" pitchFamily="34" charset="0"/>
                          <a:ea typeface="+mn-ea"/>
                          <a:cs typeface="Arial" panose="020B0604020202020204" pitchFamily="34" charset="0"/>
                        </a:rPr>
                        <a:t>24 (28,9)</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59 (71,1)</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5690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60"/>
                        </a:lnSpc>
                      </a:pPr>
                      <a:r>
                        <a:rPr lang="da-DK" sz="1100" b="1" i="0" dirty="0">
                          <a:solidFill>
                            <a:schemeClr val="tx2"/>
                          </a:solidFill>
                          <a:latin typeface="Century Gothic" panose="020B0502020202020204" pitchFamily="34" charset="0"/>
                        </a:rPr>
                        <a:t>Ethnie, </a:t>
                      </a:r>
                      <a:r>
                        <a:rPr lang="da-DK" sz="1100" b="0" i="0" dirty="0">
                          <a:solidFill>
                            <a:schemeClr val="tx2"/>
                          </a:solidFill>
                          <a:latin typeface="Century Gothic" panose="020B0502020202020204" pitchFamily="34" charset="0"/>
                        </a:rPr>
                        <a:t>n (%)</a:t>
                      </a:r>
                      <a:endParaRPr lang="en-US" sz="1100" b="0" i="0" dirty="0">
                        <a:solidFill>
                          <a:schemeClr val="tx2"/>
                        </a:solidFill>
                        <a:latin typeface="Century Gothic" panose="020B0502020202020204" pitchFamily="34" charset="0"/>
                      </a:endParaRP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ts val="1160"/>
                        </a:lnSpc>
                      </a:pPr>
                      <a:r>
                        <a:rPr lang="en-US" sz="1100" b="0" i="0" dirty="0" err="1">
                          <a:solidFill>
                            <a:schemeClr val="tx2"/>
                          </a:solidFill>
                          <a:latin typeface="Century Gothic" panose="020B0502020202020204" pitchFamily="34" charset="0"/>
                        </a:rPr>
                        <a:t>Asiatique</a:t>
                      </a:r>
                      <a:endParaRPr lang="en-US" sz="1100" b="0" i="0" dirty="0">
                        <a:solidFill>
                          <a:schemeClr val="tx2"/>
                        </a:solidFill>
                        <a:latin typeface="Century Gothic" panose="020B0502020202020204" pitchFamily="34" charset="0"/>
                      </a:endParaRPr>
                    </a:p>
                    <a:p>
                      <a:pPr>
                        <a:lnSpc>
                          <a:spcPts val="1160"/>
                        </a:lnSpc>
                      </a:pPr>
                      <a:r>
                        <a:rPr lang="en-US" sz="1100" b="0" i="0" dirty="0" err="1">
                          <a:solidFill>
                            <a:schemeClr val="tx2"/>
                          </a:solidFill>
                          <a:latin typeface="Century Gothic" panose="020B0502020202020204" pitchFamily="34" charset="0"/>
                        </a:rPr>
                        <a:t>Caucasien</a:t>
                      </a:r>
                      <a:endParaRPr lang="en-US" sz="1100" b="0" i="0" dirty="0">
                        <a:solidFill>
                          <a:schemeClr val="tx2"/>
                        </a:solidFill>
                        <a:latin typeface="Century Gothic" panose="020B0502020202020204" pitchFamily="34" charset="0"/>
                      </a:endParaRPr>
                    </a:p>
                    <a:p>
                      <a:pPr>
                        <a:lnSpc>
                          <a:spcPts val="1160"/>
                        </a:lnSpc>
                      </a:pPr>
                      <a:r>
                        <a:rPr lang="en-US" sz="1100" b="0" i="0" dirty="0" err="1">
                          <a:solidFill>
                            <a:schemeClr val="tx2"/>
                          </a:solidFill>
                          <a:latin typeface="Century Gothic" panose="020B0502020202020204" pitchFamily="34" charset="0"/>
                        </a:rPr>
                        <a:t>Autres</a:t>
                      </a:r>
                      <a:endParaRPr lang="en-US" sz="1100" b="0" i="0" dirty="0">
                        <a:solidFill>
                          <a:schemeClr val="tx2"/>
                        </a:solidFill>
                        <a:latin typeface="Century Gothic" panose="020B0502020202020204" pitchFamily="34" charset="0"/>
                      </a:endParaRP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76 (58,9)</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49 (38,0)</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 (3,2)</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41 (51,9)</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37 (46,8)</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1 (1,3)</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r h="4109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60"/>
                        </a:lnSpc>
                      </a:pPr>
                      <a:r>
                        <a:rPr lang="en-US" sz="1100" b="1" i="0" dirty="0" err="1">
                          <a:solidFill>
                            <a:schemeClr val="tx2"/>
                          </a:solidFill>
                          <a:latin typeface="Century Gothic" panose="020B0502020202020204" pitchFamily="34" charset="0"/>
                        </a:rPr>
                        <a:t>Géographie</a:t>
                      </a:r>
                      <a:r>
                        <a:rPr lang="en-US" sz="1100" b="1" i="0" dirty="0">
                          <a:solidFill>
                            <a:schemeClr val="tx2"/>
                          </a:solidFill>
                          <a:latin typeface="Century Gothic" panose="020B0502020202020204" pitchFamily="34" charset="0"/>
                        </a:rPr>
                        <a:t>, </a:t>
                      </a:r>
                      <a:r>
                        <a:rPr lang="en-US" sz="1100" b="0" i="0" dirty="0">
                          <a:solidFill>
                            <a:schemeClr val="tx2"/>
                          </a:solidFill>
                          <a:latin typeface="Century Gothic" panose="020B0502020202020204" pitchFamily="34" charset="0"/>
                        </a:rPr>
                        <a:t>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ts val="1160"/>
                        </a:lnSpc>
                      </a:pPr>
                      <a:r>
                        <a:rPr lang="en-US" sz="1100" b="0" i="0" dirty="0" err="1">
                          <a:solidFill>
                            <a:schemeClr val="tx2"/>
                          </a:solidFill>
                          <a:latin typeface="Century Gothic" panose="020B0502020202020204" pitchFamily="34" charset="0"/>
                        </a:rPr>
                        <a:t>Asie</a:t>
                      </a:r>
                      <a:r>
                        <a:rPr lang="en-US" sz="1100" b="0" i="0" dirty="0">
                          <a:solidFill>
                            <a:schemeClr val="tx2"/>
                          </a:solidFill>
                          <a:latin typeface="Century Gothic" panose="020B0502020202020204" pitchFamily="34" charset="0"/>
                        </a:rPr>
                        <a:t> de </a:t>
                      </a:r>
                      <a:r>
                        <a:rPr lang="en-US" sz="1100" b="0" i="0" dirty="0" err="1">
                          <a:solidFill>
                            <a:schemeClr val="tx2"/>
                          </a:solidFill>
                          <a:latin typeface="Century Gothic" panose="020B0502020202020204" pitchFamily="34" charset="0"/>
                        </a:rPr>
                        <a:t>l’Est</a:t>
                      </a:r>
                      <a:endParaRPr lang="en-US" sz="1100" b="0" i="0" dirty="0">
                        <a:solidFill>
                          <a:schemeClr val="tx2"/>
                        </a:solidFill>
                        <a:latin typeface="Century Gothic" panose="020B0502020202020204" pitchFamily="34" charset="0"/>
                      </a:endParaRPr>
                    </a:p>
                    <a:p>
                      <a:pPr>
                        <a:lnSpc>
                          <a:spcPts val="1160"/>
                        </a:lnSpc>
                      </a:pPr>
                      <a:r>
                        <a:rPr lang="en-US" sz="1100" b="0" i="0" dirty="0">
                          <a:solidFill>
                            <a:schemeClr val="tx2"/>
                          </a:solidFill>
                          <a:latin typeface="Century Gothic" panose="020B0502020202020204" pitchFamily="34" charset="0"/>
                        </a:rPr>
                        <a:t>Non </a:t>
                      </a:r>
                      <a:r>
                        <a:rPr lang="en-US" sz="1100" b="0" i="0" dirty="0" err="1">
                          <a:solidFill>
                            <a:schemeClr val="tx2"/>
                          </a:solidFill>
                          <a:latin typeface="Century Gothic" panose="020B0502020202020204" pitchFamily="34" charset="0"/>
                        </a:rPr>
                        <a:t>Asie</a:t>
                      </a:r>
                      <a:r>
                        <a:rPr lang="en-US" sz="1100" b="0" i="0" dirty="0">
                          <a:solidFill>
                            <a:schemeClr val="tx2"/>
                          </a:solidFill>
                          <a:latin typeface="Century Gothic" panose="020B0502020202020204" pitchFamily="34" charset="0"/>
                        </a:rPr>
                        <a:t> de </a:t>
                      </a:r>
                      <a:r>
                        <a:rPr lang="en-US" sz="1100" b="0" i="0" dirty="0" err="1">
                          <a:solidFill>
                            <a:schemeClr val="tx2"/>
                          </a:solidFill>
                          <a:latin typeface="Century Gothic" panose="020B0502020202020204" pitchFamily="34" charset="0"/>
                        </a:rPr>
                        <a:t>l’Est</a:t>
                      </a:r>
                      <a:endParaRPr lang="en-US" sz="1100" b="0" i="0" dirty="0">
                        <a:solidFill>
                          <a:schemeClr val="tx2"/>
                        </a:solidFill>
                        <a:latin typeface="Century Gothic" panose="020B0502020202020204" pitchFamily="34" charset="0"/>
                      </a:endParaRP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75 (58,1)</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FF7F4D"/>
                          </a:solidFill>
                          <a:effectLst/>
                          <a:uLnTx/>
                          <a:uFillTx/>
                          <a:latin typeface="Century Gothic" panose="020B0502020202020204" pitchFamily="34" charset="0"/>
                          <a:ea typeface="+mn-ea"/>
                          <a:cs typeface="Arial" panose="020B0604020202020204" pitchFamily="34" charset="0"/>
                        </a:rPr>
                        <a:t>54 (41,9)</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41 (49,4)</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kumimoji="0" lang="fr-FR" sz="12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Arial" panose="020B0604020202020204" pitchFamily="34" charset="0"/>
                        </a:rPr>
                        <a:t>42 (50,6)</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964066121"/>
                  </a:ext>
                </a:extLst>
              </a:tr>
              <a:tr h="4109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160"/>
                        </a:lnSpc>
                      </a:pPr>
                      <a:r>
                        <a:rPr lang="en-US" sz="1100" b="1" i="0" dirty="0">
                          <a:solidFill>
                            <a:schemeClr val="tx2"/>
                          </a:solidFill>
                          <a:latin typeface="Century Gothic" panose="020B0502020202020204" pitchFamily="34" charset="0"/>
                        </a:rPr>
                        <a:t>Stade, </a:t>
                      </a:r>
                      <a:r>
                        <a:rPr lang="en-US" sz="1100" b="0" i="0" dirty="0">
                          <a:solidFill>
                            <a:schemeClr val="tx2"/>
                          </a:solidFill>
                          <a:latin typeface="Century Gothic" panose="020B0502020202020204" pitchFamily="34" charset="0"/>
                        </a:rPr>
                        <a:t>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160"/>
                        </a:lnSpc>
                      </a:pPr>
                      <a:r>
                        <a:rPr lang="en-US" sz="1100" b="0" i="0" dirty="0">
                          <a:solidFill>
                            <a:schemeClr val="tx2"/>
                          </a:solidFill>
                          <a:latin typeface="Century Gothic" panose="020B0502020202020204" pitchFamily="34" charset="0"/>
                        </a:rPr>
                        <a:t>Stade IIIB/C</a:t>
                      </a:r>
                    </a:p>
                    <a:p>
                      <a:pPr>
                        <a:lnSpc>
                          <a:spcPts val="1160"/>
                        </a:lnSpc>
                      </a:pPr>
                      <a:r>
                        <a:rPr lang="en-US" sz="1100" b="0" i="0" dirty="0">
                          <a:solidFill>
                            <a:schemeClr val="tx2"/>
                          </a:solidFill>
                          <a:latin typeface="Century Gothic" panose="020B0502020202020204" pitchFamily="34" charset="0"/>
                        </a:rPr>
                        <a:t>Stade IV</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7 (5,4)</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122 (94,6)</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7 (8,4)</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76 (91,6)</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221067169"/>
                  </a:ext>
                </a:extLst>
              </a:tr>
              <a:tr h="569032">
                <a:tc>
                  <a:txBody>
                    <a:bodyPr/>
                    <a:lstStyle/>
                    <a:p>
                      <a:pPr>
                        <a:lnSpc>
                          <a:spcPts val="1160"/>
                        </a:lnSpc>
                      </a:pPr>
                      <a:r>
                        <a:rPr lang="en-US" sz="1100" b="1" i="0" dirty="0">
                          <a:solidFill>
                            <a:schemeClr val="tx2"/>
                          </a:solidFill>
                          <a:latin typeface="Century Gothic" panose="020B0502020202020204" pitchFamily="34" charset="0"/>
                        </a:rPr>
                        <a:t>ECOG PS, </a:t>
                      </a:r>
                      <a:r>
                        <a:rPr lang="en-US" sz="1100" b="0" i="0" dirty="0">
                          <a:solidFill>
                            <a:schemeClr val="tx2"/>
                          </a:solidFill>
                          <a:latin typeface="Century Gothic" panose="020B0502020202020204" pitchFamily="34" charset="0"/>
                        </a:rPr>
                        <a:t>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60"/>
                        </a:lnSpc>
                      </a:pPr>
                      <a:r>
                        <a:rPr lang="en-US" sz="1100" b="0" i="0" dirty="0">
                          <a:solidFill>
                            <a:schemeClr val="tx2"/>
                          </a:solidFill>
                          <a:latin typeface="Century Gothic" panose="020B0502020202020204" pitchFamily="34" charset="0"/>
                        </a:rPr>
                        <a:t>0</a:t>
                      </a:r>
                    </a:p>
                    <a:p>
                      <a:pPr>
                        <a:lnSpc>
                          <a:spcPts val="1160"/>
                        </a:lnSpc>
                      </a:pPr>
                      <a:r>
                        <a:rPr lang="en-US" sz="1100" b="0" i="0" dirty="0">
                          <a:solidFill>
                            <a:schemeClr val="tx2"/>
                          </a:solidFill>
                          <a:latin typeface="Century Gothic" panose="020B0502020202020204" pitchFamily="34" charset="0"/>
                        </a:rPr>
                        <a:t>1</a:t>
                      </a:r>
                    </a:p>
                    <a:p>
                      <a:pPr>
                        <a:lnSpc>
                          <a:spcPts val="1160"/>
                        </a:lnSpc>
                      </a:pPr>
                      <a:r>
                        <a:rPr lang="en-US" sz="1100" b="0" i="0" dirty="0">
                          <a:solidFill>
                            <a:schemeClr val="tx2"/>
                          </a:solidFill>
                          <a:latin typeface="Century Gothic" panose="020B0502020202020204" pitchFamily="34" charset="0"/>
                        </a:rPr>
                        <a:t>2</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45 (34,9)</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81 (62,8)</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 (2,3)</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27 (32,5)</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52 (62,7)</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4 (4,8)</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286866349"/>
                  </a:ext>
                </a:extLst>
              </a:tr>
              <a:tr h="410968">
                <a:tc>
                  <a:txBody>
                    <a:bodyPr/>
                    <a:lstStyle/>
                    <a:p>
                      <a:pPr>
                        <a:lnSpc>
                          <a:spcPts val="1160"/>
                        </a:lnSpc>
                      </a:pPr>
                      <a:r>
                        <a:rPr lang="en-US" sz="1100" b="1" i="0" dirty="0" err="1">
                          <a:solidFill>
                            <a:schemeClr val="tx2"/>
                          </a:solidFill>
                          <a:latin typeface="Century Gothic" panose="020B0502020202020204" pitchFamily="34" charset="0"/>
                        </a:rPr>
                        <a:t>Métastases</a:t>
                      </a:r>
                      <a:r>
                        <a:rPr lang="en-US" sz="1100" b="1" i="0" dirty="0">
                          <a:solidFill>
                            <a:schemeClr val="tx2"/>
                          </a:solidFill>
                          <a:latin typeface="Century Gothic" panose="020B0502020202020204" pitchFamily="34" charset="0"/>
                        </a:rPr>
                        <a:t> </a:t>
                      </a:r>
                      <a:r>
                        <a:rPr lang="en-US" sz="1100" b="1" i="0" dirty="0" err="1">
                          <a:solidFill>
                            <a:schemeClr val="tx2"/>
                          </a:solidFill>
                          <a:latin typeface="Century Gothic" panose="020B0502020202020204" pitchFamily="34" charset="0"/>
                        </a:rPr>
                        <a:t>cérébrales</a:t>
                      </a:r>
                      <a:r>
                        <a:rPr lang="en-US" sz="1100" b="1" i="0" dirty="0">
                          <a:solidFill>
                            <a:schemeClr val="tx2"/>
                          </a:solidFill>
                          <a:latin typeface="Century Gothic" panose="020B0502020202020204" pitchFamily="34" charset="0"/>
                        </a:rPr>
                        <a:t>, </a:t>
                      </a:r>
                      <a:r>
                        <a:rPr lang="en-US" sz="1100" b="0" i="0" dirty="0">
                          <a:solidFill>
                            <a:schemeClr val="tx2"/>
                          </a:solidFill>
                          <a:latin typeface="Century Gothic" panose="020B0502020202020204" pitchFamily="34" charset="0"/>
                        </a:rPr>
                        <a:t>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160"/>
                        </a:lnSpc>
                      </a:pPr>
                      <a:r>
                        <a:rPr lang="en-US" sz="1100" b="0" i="0" dirty="0">
                          <a:solidFill>
                            <a:schemeClr val="tx2"/>
                          </a:solidFill>
                          <a:latin typeface="Century Gothic" panose="020B0502020202020204" pitchFamily="34" charset="0"/>
                        </a:rPr>
                        <a:t>Non/inconnu</a:t>
                      </a:r>
                    </a:p>
                    <a:p>
                      <a:pPr>
                        <a:lnSpc>
                          <a:spcPts val="1160"/>
                        </a:lnSpc>
                      </a:pPr>
                      <a:r>
                        <a:rPr lang="en-US" sz="1100" b="0" i="0" dirty="0" err="1">
                          <a:solidFill>
                            <a:schemeClr val="tx2"/>
                          </a:solidFill>
                          <a:latin typeface="Century Gothic" panose="020B0502020202020204" pitchFamily="34" charset="0"/>
                        </a:rPr>
                        <a:t>Oui</a:t>
                      </a:r>
                      <a:endParaRPr lang="en-US" sz="1100" b="0" i="0" dirty="0">
                        <a:solidFill>
                          <a:schemeClr val="tx2"/>
                        </a:solidFill>
                        <a:latin typeface="Century Gothic" panose="020B0502020202020204" pitchFamily="34" charset="0"/>
                      </a:endParaRP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104 (80,6)</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25 (19,4)</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65 (78,3)</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18 (21,7)</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4148034654"/>
                  </a:ext>
                </a:extLst>
              </a:tr>
              <a:tr h="569032">
                <a:tc>
                  <a:txBody>
                    <a:bodyPr/>
                    <a:lstStyle/>
                    <a:p>
                      <a:pPr>
                        <a:lnSpc>
                          <a:spcPts val="1160"/>
                        </a:lnSpc>
                      </a:pPr>
                      <a:r>
                        <a:rPr lang="en-US" sz="1100" b="1" i="0" dirty="0">
                          <a:solidFill>
                            <a:schemeClr val="tx2"/>
                          </a:solidFill>
                          <a:latin typeface="Century Gothic" panose="020B0502020202020204" pitchFamily="34" charset="0"/>
                        </a:rPr>
                        <a:t>Expression</a:t>
                      </a:r>
                      <a:r>
                        <a:rPr lang="en-US" sz="1100" b="1" i="0" baseline="0" dirty="0">
                          <a:solidFill>
                            <a:schemeClr val="tx2"/>
                          </a:solidFill>
                          <a:latin typeface="Century Gothic" panose="020B0502020202020204" pitchFamily="34" charset="0"/>
                        </a:rPr>
                        <a:t> </a:t>
                      </a:r>
                      <a:r>
                        <a:rPr lang="en-US" sz="1100" b="1" i="0" dirty="0">
                          <a:solidFill>
                            <a:schemeClr val="tx2"/>
                          </a:solidFill>
                          <a:latin typeface="Century Gothic" panose="020B0502020202020204" pitchFamily="34" charset="0"/>
                        </a:rPr>
                        <a:t>PD-L1</a:t>
                      </a:r>
                      <a:r>
                        <a:rPr lang="en-US" sz="1100" b="0" i="0" dirty="0">
                          <a:solidFill>
                            <a:schemeClr val="tx2"/>
                          </a:solidFill>
                          <a:latin typeface="Century Gothic" panose="020B0502020202020204" pitchFamily="34" charset="0"/>
                        </a:rPr>
                        <a:t>, 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160"/>
                        </a:lnSpc>
                      </a:pPr>
                      <a:r>
                        <a:rPr lang="en-US" sz="1100" b="0" i="0" dirty="0" err="1">
                          <a:solidFill>
                            <a:schemeClr val="tx2"/>
                          </a:solidFill>
                          <a:latin typeface="Century Gothic" panose="020B0502020202020204" pitchFamily="34" charset="0"/>
                        </a:rPr>
                        <a:t>Négative</a:t>
                      </a:r>
                      <a:endParaRPr lang="en-US" sz="1100" b="0" i="0" dirty="0">
                        <a:solidFill>
                          <a:schemeClr val="tx2"/>
                        </a:solidFill>
                        <a:latin typeface="Century Gothic" panose="020B0502020202020204" pitchFamily="34" charset="0"/>
                      </a:endParaRPr>
                    </a:p>
                    <a:p>
                      <a:pPr>
                        <a:lnSpc>
                          <a:spcPts val="1160"/>
                        </a:lnSpc>
                      </a:pPr>
                      <a:r>
                        <a:rPr lang="en-US" sz="1100" b="0" i="0" dirty="0">
                          <a:solidFill>
                            <a:schemeClr val="tx2"/>
                          </a:solidFill>
                          <a:latin typeface="Century Gothic" panose="020B0502020202020204" pitchFamily="34" charset="0"/>
                        </a:rPr>
                        <a:t>Positive</a:t>
                      </a:r>
                    </a:p>
                    <a:p>
                      <a:pPr>
                        <a:lnSpc>
                          <a:spcPts val="1160"/>
                        </a:lnSpc>
                      </a:pPr>
                      <a:r>
                        <a:rPr lang="en-US" sz="1100" b="0" i="0" dirty="0" err="1">
                          <a:solidFill>
                            <a:schemeClr val="tx2"/>
                          </a:solidFill>
                          <a:latin typeface="Century Gothic" panose="020B0502020202020204" pitchFamily="34" charset="0"/>
                        </a:rPr>
                        <a:t>Manquant</a:t>
                      </a:r>
                      <a:endParaRPr lang="en-US" sz="1100" b="0" i="0" dirty="0">
                        <a:solidFill>
                          <a:schemeClr val="tx2"/>
                        </a:solidFill>
                        <a:latin typeface="Century Gothic" panose="020B0502020202020204" pitchFamily="34" charset="0"/>
                      </a:endParaRP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31 (24,0)</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55 (42,6)</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43 (33,3)</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12 (14,5)</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39 (47,0)</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32 (38,6)</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13395834"/>
                  </a:ext>
                </a:extLst>
              </a:tr>
              <a:tr h="730156">
                <a:tc>
                  <a:txBody>
                    <a:bodyPr/>
                    <a:lstStyle/>
                    <a:p>
                      <a:pPr>
                        <a:lnSpc>
                          <a:spcPts val="1160"/>
                        </a:lnSpc>
                      </a:pPr>
                      <a:r>
                        <a:rPr lang="en-US" sz="1100" b="1" i="1" dirty="0" err="1">
                          <a:solidFill>
                            <a:schemeClr val="tx2"/>
                          </a:solidFill>
                          <a:latin typeface="Century Gothic" panose="020B0502020202020204" pitchFamily="34" charset="0"/>
                        </a:rPr>
                        <a:t>Partenaire</a:t>
                      </a:r>
                      <a:r>
                        <a:rPr lang="en-US" sz="1100" b="1" i="1" dirty="0">
                          <a:solidFill>
                            <a:schemeClr val="tx2"/>
                          </a:solidFill>
                          <a:latin typeface="Century Gothic" panose="020B0502020202020204" pitchFamily="34" charset="0"/>
                        </a:rPr>
                        <a:t> RET</a:t>
                      </a:r>
                      <a:r>
                        <a:rPr lang="en-US" sz="1100" b="1" i="0" dirty="0">
                          <a:solidFill>
                            <a:schemeClr val="tx2"/>
                          </a:solidFill>
                          <a:latin typeface="Century Gothic" panose="020B0502020202020204" pitchFamily="34" charset="0"/>
                        </a:rPr>
                        <a:t> fusion </a:t>
                      </a:r>
                      <a:r>
                        <a:rPr lang="en-US" sz="1100" b="0" i="0" dirty="0">
                          <a:solidFill>
                            <a:schemeClr val="tx2"/>
                          </a:solidFill>
                          <a:latin typeface="Century Gothic" panose="020B0502020202020204" pitchFamily="34" charset="0"/>
                        </a:rPr>
                        <a:t>, n (%)</a:t>
                      </a:r>
                    </a:p>
                  </a:txBody>
                  <a:tcPr marL="45720" marR="45720">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nSpc>
                          <a:spcPts val="1160"/>
                        </a:lnSpc>
                      </a:pPr>
                      <a:r>
                        <a:rPr lang="en-US" sz="1100" b="0" i="0" dirty="0">
                          <a:solidFill>
                            <a:schemeClr val="tx2"/>
                          </a:solidFill>
                          <a:latin typeface="Century Gothic" panose="020B0502020202020204" pitchFamily="34" charset="0"/>
                        </a:rPr>
                        <a:t>KIF5B-RET</a:t>
                      </a:r>
                    </a:p>
                    <a:p>
                      <a:pPr>
                        <a:lnSpc>
                          <a:spcPts val="1160"/>
                        </a:lnSpc>
                      </a:pPr>
                      <a:r>
                        <a:rPr lang="en-US" sz="1100" b="0" i="0" dirty="0">
                          <a:solidFill>
                            <a:schemeClr val="tx2"/>
                          </a:solidFill>
                          <a:latin typeface="Century Gothic" panose="020B0502020202020204" pitchFamily="34" charset="0"/>
                        </a:rPr>
                        <a:t>CCDC6-RET</a:t>
                      </a:r>
                    </a:p>
                    <a:p>
                      <a:pPr>
                        <a:lnSpc>
                          <a:spcPts val="1160"/>
                        </a:lnSpc>
                      </a:pPr>
                      <a:r>
                        <a:rPr lang="en-US" sz="1100" b="0" i="0" dirty="0" err="1">
                          <a:solidFill>
                            <a:schemeClr val="tx2"/>
                          </a:solidFill>
                          <a:latin typeface="Century Gothic" panose="020B0502020202020204" pitchFamily="34" charset="0"/>
                        </a:rPr>
                        <a:t>Autres</a:t>
                      </a:r>
                      <a:endParaRPr lang="en-US" sz="1100" b="0" i="0" dirty="0">
                        <a:solidFill>
                          <a:schemeClr val="tx2"/>
                        </a:solidFill>
                        <a:latin typeface="Century Gothic" panose="020B0502020202020204" pitchFamily="34" charset="0"/>
                      </a:endParaRPr>
                    </a:p>
                    <a:p>
                      <a:pPr>
                        <a:lnSpc>
                          <a:spcPts val="1160"/>
                        </a:lnSpc>
                      </a:pPr>
                      <a:r>
                        <a:rPr lang="en-US" sz="1100" b="0" i="0" dirty="0">
                          <a:solidFill>
                            <a:schemeClr val="tx2"/>
                          </a:solidFill>
                          <a:latin typeface="Century Gothic" panose="020B0502020202020204" pitchFamily="34" charset="0"/>
                        </a:rPr>
                        <a:t>Positive (</a:t>
                      </a:r>
                      <a:r>
                        <a:rPr lang="en-US" sz="1100" b="0" i="0" dirty="0" err="1">
                          <a:solidFill>
                            <a:schemeClr val="tx2"/>
                          </a:solidFill>
                          <a:latin typeface="Century Gothic" panose="020B0502020202020204" pitchFamily="34" charset="0"/>
                        </a:rPr>
                        <a:t>partenaire</a:t>
                      </a:r>
                      <a:r>
                        <a:rPr lang="en-US" sz="1100" b="0" i="0" dirty="0">
                          <a:solidFill>
                            <a:schemeClr val="tx2"/>
                          </a:solidFill>
                          <a:latin typeface="Century Gothic" panose="020B0502020202020204" pitchFamily="34" charset="0"/>
                        </a:rPr>
                        <a:t> non-</a:t>
                      </a:r>
                      <a:r>
                        <a:rPr lang="en-US" sz="1100" b="0" i="0" dirty="0" err="1">
                          <a:solidFill>
                            <a:schemeClr val="tx2"/>
                          </a:solidFill>
                          <a:latin typeface="Century Gothic" panose="020B0502020202020204" pitchFamily="34" charset="0"/>
                        </a:rPr>
                        <a:t>defini</a:t>
                      </a:r>
                      <a:r>
                        <a:rPr lang="en-US" sz="1100" b="0" i="0" dirty="0">
                          <a:solidFill>
                            <a:schemeClr val="tx2"/>
                          </a:solidFill>
                          <a:latin typeface="Century Gothic" panose="020B0502020202020204" pitchFamily="34" charset="0"/>
                        </a:rPr>
                        <a:t>)</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54 (41,9)</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13 (10,1)</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4 (3,1)</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chemeClr val="bg2"/>
                          </a:solidFill>
                          <a:latin typeface="Century Gothic" panose="020B0502020202020204" pitchFamily="34" charset="0"/>
                          <a:ea typeface="+mn-ea"/>
                          <a:cs typeface="Arial" panose="020B0604020202020204" pitchFamily="34" charset="0"/>
                        </a:rPr>
                        <a:t>58 (45,0)</a:t>
                      </a:r>
                    </a:p>
                  </a:txBody>
                  <a:tcPr marL="45720" marR="4572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41 (49,4)</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8 (9,6)</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 (3,6)</a:t>
                      </a:r>
                    </a:p>
                    <a:p>
                      <a:pPr marL="0" marR="0" lvl="0" indent="0" algn="ctr" defTabSz="609585" rtl="0" eaLnBrk="1" fontAlgn="auto" latinLnBrk="0" hangingPunct="1">
                        <a:lnSpc>
                          <a:spcPts val="1160"/>
                        </a:lnSpc>
                        <a:spcBef>
                          <a:spcPts val="0"/>
                        </a:spcBef>
                        <a:spcAft>
                          <a:spcPts val="0"/>
                        </a:spcAft>
                        <a:buClrTx/>
                        <a:buSzTx/>
                        <a:buFontTx/>
                        <a:buNone/>
                        <a:tabLst>
                          <a:tab pos="452438" algn="l"/>
                          <a:tab pos="722313" algn="l"/>
                        </a:tabLst>
                        <a:defRPr/>
                      </a:pPr>
                      <a:r>
                        <a:rPr lang="fr-FR" sz="1200" b="1" i="0" kern="1200" dirty="0">
                          <a:solidFill>
                            <a:srgbClr val="0070C0"/>
                          </a:solidFill>
                          <a:latin typeface="Century Gothic" panose="020B0502020202020204" pitchFamily="34" charset="0"/>
                          <a:ea typeface="+mn-ea"/>
                          <a:cs typeface="Arial" panose="020B0604020202020204" pitchFamily="34" charset="0"/>
                        </a:rPr>
                        <a:t>31 (37,3)</a:t>
                      </a:r>
                    </a:p>
                  </a:txBody>
                  <a:tcPr marL="45720" marR="45720">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3135261398"/>
                  </a:ext>
                </a:extLst>
              </a:tr>
            </a:tbl>
          </a:graphicData>
        </a:graphic>
      </p:graphicFrame>
      <p:cxnSp>
        <p:nvCxnSpPr>
          <p:cNvPr id="7" name="Connecteur droit 6">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601577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Etude LIBRETTO-431</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SSP selon le BICR</a:t>
            </a:r>
            <a:endParaRPr lang="fr-FR" sz="2000" dirty="0"/>
          </a:p>
        </p:txBody>
      </p:sp>
      <p:sp>
        <p:nvSpPr>
          <p:cNvPr id="17" name="Espace réservé du texte 16">
            <a:extLst>
              <a:ext uri="{FF2B5EF4-FFF2-40B4-BE49-F238E27FC236}">
                <a16:creationId xmlns="" xmlns:a16="http://schemas.microsoft.com/office/drawing/2014/main" id="{C07A42DB-A121-FD8E-A3F4-D69869966F9D}"/>
              </a:ext>
            </a:extLst>
          </p:cNvPr>
          <p:cNvSpPr>
            <a:spLocks noGrp="1"/>
          </p:cNvSpPr>
          <p:nvPr>
            <p:ph type="body" sz="quarter" idx="13"/>
          </p:nvPr>
        </p:nvSpPr>
        <p:spPr/>
        <p:txBody>
          <a:bodyPr/>
          <a:lstStyle/>
          <a:p>
            <a:r>
              <a:rPr lang="fr-FR" dirty="0"/>
              <a:t>H.H. F. </a:t>
            </a:r>
            <a:r>
              <a:rPr lang="fr-FR" dirty="0" err="1"/>
              <a:t>Loong</a:t>
            </a:r>
            <a:r>
              <a:rPr lang="fr-FR" dirty="0"/>
              <a:t> et al., ESMO</a:t>
            </a:r>
            <a:r>
              <a:rPr lang="fr-FR" baseline="30000" dirty="0"/>
              <a:t>® </a:t>
            </a:r>
            <a:r>
              <a:rPr lang="fr-FR" dirty="0"/>
              <a:t>2023, Abs. #LBA4</a:t>
            </a:r>
            <a:endParaRPr lang="fr-FR" sz="1400" dirty="0"/>
          </a:p>
        </p:txBody>
      </p:sp>
      <p:sp>
        <p:nvSpPr>
          <p:cNvPr id="3" name="Rectangle à coins arrondis 16">
            <a:extLst>
              <a:ext uri="{FF2B5EF4-FFF2-40B4-BE49-F238E27FC236}">
                <a16:creationId xmlns="" xmlns:a16="http://schemas.microsoft.com/office/drawing/2014/main" id="{C013E658-E8B6-05F4-91DF-11AF36EA8432}"/>
              </a:ext>
            </a:extLst>
          </p:cNvPr>
          <p:cNvSpPr/>
          <p:nvPr/>
        </p:nvSpPr>
        <p:spPr>
          <a:xfrm>
            <a:off x="1184627" y="1373423"/>
            <a:ext cx="5192892" cy="386000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4" name="ZoneTexte 3">
            <a:extLst>
              <a:ext uri="{FF2B5EF4-FFF2-40B4-BE49-F238E27FC236}">
                <a16:creationId xmlns="" xmlns:a16="http://schemas.microsoft.com/office/drawing/2014/main" id="{CBA87D7A-C3B2-4F9E-EBB9-07ECA85CDFE6}"/>
              </a:ext>
            </a:extLst>
          </p:cNvPr>
          <p:cNvSpPr txBox="1"/>
          <p:nvPr/>
        </p:nvSpPr>
        <p:spPr>
          <a:xfrm>
            <a:off x="1514302" y="1095375"/>
            <a:ext cx="2933627" cy="543739"/>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ITT-Pembrolizumab </a:t>
            </a:r>
          </a:p>
          <a:p>
            <a:pPr>
              <a:spcAft>
                <a:spcPts val="400"/>
              </a:spcAft>
              <a:defRPr/>
            </a:pPr>
            <a:r>
              <a:rPr lang="fr-FR" sz="1200" dirty="0">
                <a:solidFill>
                  <a:srgbClr val="737078"/>
                </a:solidFill>
                <a:latin typeface="+mj-lt"/>
                <a:cs typeface="Arial Narrow" panose="020B0604020202020204" pitchFamily="34" charset="0"/>
              </a:rPr>
              <a:t>(Suivi médian de 19 mois)</a:t>
            </a:r>
          </a:p>
        </p:txBody>
      </p:sp>
      <p:graphicFrame>
        <p:nvGraphicFramePr>
          <p:cNvPr id="5" name="Tableau 4">
            <a:extLst>
              <a:ext uri="{FF2B5EF4-FFF2-40B4-BE49-F238E27FC236}">
                <a16:creationId xmlns="" xmlns:a16="http://schemas.microsoft.com/office/drawing/2014/main" id="{7E934E84-E044-568D-04F4-A4325E453292}"/>
              </a:ext>
            </a:extLst>
          </p:cNvPr>
          <p:cNvGraphicFramePr>
            <a:graphicFrameLocks noGrp="1"/>
          </p:cNvGraphicFramePr>
          <p:nvPr>
            <p:extLst>
              <p:ext uri="{D42A27DB-BD31-4B8C-83A1-F6EECF244321}">
                <p14:modId xmlns:p14="http://schemas.microsoft.com/office/powerpoint/2010/main" val="2791673196"/>
              </p:ext>
            </p:extLst>
          </p:nvPr>
        </p:nvGraphicFramePr>
        <p:xfrm>
          <a:off x="1215582" y="4499769"/>
          <a:ext cx="5008649" cy="618241"/>
        </p:xfrm>
        <a:graphic>
          <a:graphicData uri="http://schemas.openxmlformats.org/drawingml/2006/table">
            <a:tbl>
              <a:tblPr firstRow="1" bandRow="1">
                <a:tableStyleId>{5C22544A-7EE6-4342-B048-85BDC9FD1C3A}</a:tableStyleId>
              </a:tblPr>
              <a:tblGrid>
                <a:gridCol w="887072">
                  <a:extLst>
                    <a:ext uri="{9D8B030D-6E8A-4147-A177-3AD203B41FA5}">
                      <a16:colId xmlns="" xmlns:a16="http://schemas.microsoft.com/office/drawing/2014/main" val="20000"/>
                    </a:ext>
                  </a:extLst>
                </a:gridCol>
                <a:gridCol w="25400">
                  <a:extLst>
                    <a:ext uri="{9D8B030D-6E8A-4147-A177-3AD203B41FA5}">
                      <a16:colId xmlns="" xmlns:a16="http://schemas.microsoft.com/office/drawing/2014/main" val="20001"/>
                    </a:ext>
                  </a:extLst>
                </a:gridCol>
                <a:gridCol w="604285">
                  <a:extLst>
                    <a:ext uri="{9D8B030D-6E8A-4147-A177-3AD203B41FA5}">
                      <a16:colId xmlns="" xmlns:a16="http://schemas.microsoft.com/office/drawing/2014/main" val="20006"/>
                    </a:ext>
                  </a:extLst>
                </a:gridCol>
                <a:gridCol w="581982">
                  <a:extLst>
                    <a:ext uri="{9D8B030D-6E8A-4147-A177-3AD203B41FA5}">
                      <a16:colId xmlns="" xmlns:a16="http://schemas.microsoft.com/office/drawing/2014/main" val="20002"/>
                    </a:ext>
                  </a:extLst>
                </a:gridCol>
                <a:gridCol w="581982">
                  <a:extLst>
                    <a:ext uri="{9D8B030D-6E8A-4147-A177-3AD203B41FA5}">
                      <a16:colId xmlns="" xmlns:a16="http://schemas.microsoft.com/office/drawing/2014/main" val="20007"/>
                    </a:ext>
                  </a:extLst>
                </a:gridCol>
                <a:gridCol w="581982">
                  <a:extLst>
                    <a:ext uri="{9D8B030D-6E8A-4147-A177-3AD203B41FA5}">
                      <a16:colId xmlns="" xmlns:a16="http://schemas.microsoft.com/office/drawing/2014/main" val="20003"/>
                    </a:ext>
                  </a:extLst>
                </a:gridCol>
                <a:gridCol w="581982">
                  <a:extLst>
                    <a:ext uri="{9D8B030D-6E8A-4147-A177-3AD203B41FA5}">
                      <a16:colId xmlns="" xmlns:a16="http://schemas.microsoft.com/office/drawing/2014/main" val="20008"/>
                    </a:ext>
                  </a:extLst>
                </a:gridCol>
                <a:gridCol w="581982">
                  <a:extLst>
                    <a:ext uri="{9D8B030D-6E8A-4147-A177-3AD203B41FA5}">
                      <a16:colId xmlns="" xmlns:a16="http://schemas.microsoft.com/office/drawing/2014/main" val="20004"/>
                    </a:ext>
                  </a:extLst>
                </a:gridCol>
                <a:gridCol w="581982">
                  <a:extLst>
                    <a:ext uri="{9D8B030D-6E8A-4147-A177-3AD203B41FA5}">
                      <a16:colId xmlns="" xmlns:a16="http://schemas.microsoft.com/office/drawing/2014/main" val="20009"/>
                    </a:ext>
                  </a:extLst>
                </a:gridCol>
              </a:tblGrid>
              <a:tr h="215501">
                <a:tc gridSpan="9">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a-DK" sz="1000" b="1" kern="1200" dirty="0" err="1">
                          <a:solidFill>
                            <a:schemeClr val="bg2"/>
                          </a:solidFill>
                          <a:latin typeface="+mn-lt"/>
                          <a:ea typeface="+mn-ea"/>
                          <a:cs typeface="+mn-cs"/>
                        </a:rPr>
                        <a:t>Selpercatinib</a:t>
                      </a:r>
                      <a:endParaRPr lang="fr-FR" sz="1000" b="1" kern="1200" dirty="0">
                        <a:solidFill>
                          <a:schemeClr val="bg2"/>
                        </a:solidFill>
                        <a:latin typeface="+mn-lt"/>
                        <a:ea typeface="+mn-ea"/>
                        <a:cs typeface="+mn-cs"/>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000" b="1" kern="1200" dirty="0">
                        <a:solidFill>
                          <a:schemeClr val="bg2"/>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a-DK" sz="1000" b="1" kern="1200" dirty="0" err="1">
                          <a:solidFill>
                            <a:srgbClr val="0070C0"/>
                          </a:solidFill>
                          <a:latin typeface="+mn-lt"/>
                          <a:ea typeface="+mn-ea"/>
                          <a:cs typeface="+mn-cs"/>
                        </a:rPr>
                        <a:t>Contrôle</a:t>
                      </a:r>
                      <a:endParaRPr lang="fr-FR" sz="1000" b="0"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000" b="1" dirty="0">
                        <a:solidFill>
                          <a:srgbClr val="0070C0"/>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83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29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6" name="Connecteur droit 5">
            <a:extLst>
              <a:ext uri="{FF2B5EF4-FFF2-40B4-BE49-F238E27FC236}">
                <a16:creationId xmlns="" xmlns:a16="http://schemas.microsoft.com/office/drawing/2014/main" id="{7A40DF9B-402C-499F-668F-FC914BC84422}"/>
              </a:ext>
            </a:extLst>
          </p:cNvPr>
          <p:cNvCxnSpPr>
            <a:cxnSpLocks/>
          </p:cNvCxnSpPr>
          <p:nvPr/>
        </p:nvCxnSpPr>
        <p:spPr>
          <a:xfrm>
            <a:off x="2164502" y="4649928"/>
            <a:ext cx="3887013"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 name="Groupe 6">
            <a:extLst>
              <a:ext uri="{FF2B5EF4-FFF2-40B4-BE49-F238E27FC236}">
                <a16:creationId xmlns="" xmlns:a16="http://schemas.microsoft.com/office/drawing/2014/main" id="{9EFFE4A4-377C-986F-38B8-EB68A0B69722}"/>
              </a:ext>
            </a:extLst>
          </p:cNvPr>
          <p:cNvGrpSpPr/>
          <p:nvPr/>
        </p:nvGrpSpPr>
        <p:grpSpPr>
          <a:xfrm>
            <a:off x="1857284" y="1789190"/>
            <a:ext cx="4224711" cy="2772694"/>
            <a:chOff x="304313" y="2434447"/>
            <a:chExt cx="5530303" cy="3250685"/>
          </a:xfrm>
        </p:grpSpPr>
        <p:graphicFrame>
          <p:nvGraphicFramePr>
            <p:cNvPr id="8" name="Graphique 7">
              <a:extLst>
                <a:ext uri="{FF2B5EF4-FFF2-40B4-BE49-F238E27FC236}">
                  <a16:creationId xmlns="" xmlns:a16="http://schemas.microsoft.com/office/drawing/2014/main" id="{03CF8ECD-99B8-9C5E-6193-37D3BAE50461}"/>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 xmlns:a16="http://schemas.microsoft.com/office/drawing/2014/main" id="{E32D5BF9-1D55-9EBD-CA71-86EAB14BFAC2}"/>
                </a:ext>
              </a:extLst>
            </p:cNvPr>
            <p:cNvSpPr txBox="1">
              <a:spLocks noChangeArrowheads="1"/>
            </p:cNvSpPr>
            <p:nvPr/>
          </p:nvSpPr>
          <p:spPr bwMode="auto">
            <a:xfrm rot="16200000">
              <a:off x="-945666" y="3684426"/>
              <a:ext cx="2716368"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Progression-</a:t>
              </a:r>
              <a:r>
                <a:rPr lang="da-DK" sz="1200" dirty="0" err="1">
                  <a:solidFill>
                    <a:schemeClr val="tx1">
                      <a:lumMod val="50000"/>
                      <a:lumOff val="50000"/>
                    </a:schemeClr>
                  </a:solidFill>
                  <a:latin typeface="+mn-lt"/>
                  <a:ea typeface="+mn-ea"/>
                  <a:cs typeface="Arial"/>
                </a:rPr>
                <a:t>free</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survival</a:t>
              </a:r>
              <a:r>
                <a:rPr lang="da-DK" sz="1200" dirty="0">
                  <a:solidFill>
                    <a:schemeClr val="tx1">
                      <a:lumMod val="50000"/>
                      <a:lumOff val="50000"/>
                    </a:schemeClr>
                  </a:solidFill>
                  <a:latin typeface="+mn-lt"/>
                  <a:ea typeface="+mn-ea"/>
                  <a:cs typeface="Arial"/>
                </a:rPr>
                <a:t> (%)</a:t>
              </a:r>
            </a:p>
          </p:txBody>
        </p:sp>
        <p:sp>
          <p:nvSpPr>
            <p:cNvPr id="10" name="Text Box 4">
              <a:extLst>
                <a:ext uri="{FF2B5EF4-FFF2-40B4-BE49-F238E27FC236}">
                  <a16:creationId xmlns="" xmlns:a16="http://schemas.microsoft.com/office/drawing/2014/main" id="{F31244B0-7D17-285F-FB1F-6EE5F822CD87}"/>
                </a:ext>
              </a:extLst>
            </p:cNvPr>
            <p:cNvSpPr txBox="1">
              <a:spLocks noChangeArrowheads="1"/>
            </p:cNvSpPr>
            <p:nvPr/>
          </p:nvSpPr>
          <p:spPr bwMode="auto">
            <a:xfrm>
              <a:off x="1693806" y="5361783"/>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(Mois)</a:t>
              </a:r>
            </a:p>
          </p:txBody>
        </p:sp>
      </p:grpSp>
      <p:cxnSp>
        <p:nvCxnSpPr>
          <p:cNvPr id="15" name="Connecteur droit 14">
            <a:extLst>
              <a:ext uri="{FF2B5EF4-FFF2-40B4-BE49-F238E27FC236}">
                <a16:creationId xmlns="" xmlns:a16="http://schemas.microsoft.com/office/drawing/2014/main" id="{75E36A7A-9208-85E8-A49C-A343B9DE7EFC}"/>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21" name="ZoneTexte 20">
            <a:extLst>
              <a:ext uri="{FF2B5EF4-FFF2-40B4-BE49-F238E27FC236}">
                <a16:creationId xmlns="" xmlns:a16="http://schemas.microsoft.com/office/drawing/2014/main" id="{01A1E5A8-692E-B969-6D87-65B855596B02}"/>
              </a:ext>
            </a:extLst>
          </p:cNvPr>
          <p:cNvSpPr txBox="1"/>
          <p:nvPr/>
        </p:nvSpPr>
        <p:spPr>
          <a:xfrm>
            <a:off x="3539661" y="1697338"/>
            <a:ext cx="2350393" cy="430887"/>
          </a:xfrm>
          <a:prstGeom prst="rect">
            <a:avLst/>
          </a:prstGeom>
          <a:noFill/>
        </p:spPr>
        <p:txBody>
          <a:bodyPr wrap="square" rtlCol="0">
            <a:spAutoFit/>
          </a:bodyPr>
          <a:lstStyle/>
          <a:p>
            <a:r>
              <a:rPr lang="fr-FR" sz="1100" b="1" dirty="0"/>
              <a:t>HR : 0,465 (IC95% : 0,309-0,699)</a:t>
            </a:r>
          </a:p>
          <a:p>
            <a:pPr algn="ctr"/>
            <a:r>
              <a:rPr lang="fr-FR" sz="1100" b="1" i="1" dirty="0"/>
              <a:t>p</a:t>
            </a:r>
            <a:r>
              <a:rPr lang="fr-FR" sz="1100" b="1" dirty="0"/>
              <a:t> &lt; 0,01</a:t>
            </a:r>
          </a:p>
        </p:txBody>
      </p:sp>
      <p:sp>
        <p:nvSpPr>
          <p:cNvPr id="23" name="Rectangle à coins arrondis 16">
            <a:extLst>
              <a:ext uri="{FF2B5EF4-FFF2-40B4-BE49-F238E27FC236}">
                <a16:creationId xmlns="" xmlns:a16="http://schemas.microsoft.com/office/drawing/2014/main" id="{9A7F47AE-31D1-BDF6-ADFB-D1B61B7EBDE6}"/>
              </a:ext>
            </a:extLst>
          </p:cNvPr>
          <p:cNvSpPr/>
          <p:nvPr/>
        </p:nvSpPr>
        <p:spPr>
          <a:xfrm>
            <a:off x="6611811" y="1373423"/>
            <a:ext cx="5225603" cy="386000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cs typeface="Arial" panose="020B0604020202020204" pitchFamily="34" charset="0"/>
            </a:endParaRPr>
          </a:p>
        </p:txBody>
      </p:sp>
      <p:sp>
        <p:nvSpPr>
          <p:cNvPr id="24" name="ZoneTexte 23">
            <a:extLst>
              <a:ext uri="{FF2B5EF4-FFF2-40B4-BE49-F238E27FC236}">
                <a16:creationId xmlns="" xmlns:a16="http://schemas.microsoft.com/office/drawing/2014/main" id="{C7A43E9D-3E46-3AE8-C12B-8BDC0E247CCF}"/>
              </a:ext>
            </a:extLst>
          </p:cNvPr>
          <p:cNvSpPr txBox="1"/>
          <p:nvPr/>
        </p:nvSpPr>
        <p:spPr>
          <a:xfrm>
            <a:off x="7048579" y="1095375"/>
            <a:ext cx="2933627" cy="543739"/>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latin typeface="+mj-lt"/>
                <a:cs typeface="Arial Narrow" panose="020B0604020202020204" pitchFamily="34" charset="0"/>
              </a:rPr>
              <a:t>ITT population</a:t>
            </a:r>
          </a:p>
          <a:p>
            <a:pPr>
              <a:spcAft>
                <a:spcPts val="400"/>
              </a:spcAft>
              <a:defRPr/>
            </a:pPr>
            <a:r>
              <a:rPr lang="fr-FR" sz="1200" dirty="0">
                <a:solidFill>
                  <a:srgbClr val="737078"/>
                </a:solidFill>
                <a:latin typeface="+mj-lt"/>
                <a:cs typeface="Arial Narrow" panose="020B0604020202020204" pitchFamily="34" charset="0"/>
              </a:rPr>
              <a:t>(Suivi médian de 18 mois)</a:t>
            </a:r>
          </a:p>
        </p:txBody>
      </p:sp>
      <p:graphicFrame>
        <p:nvGraphicFramePr>
          <p:cNvPr id="25" name="Tableau 24">
            <a:extLst>
              <a:ext uri="{FF2B5EF4-FFF2-40B4-BE49-F238E27FC236}">
                <a16:creationId xmlns="" xmlns:a16="http://schemas.microsoft.com/office/drawing/2014/main" id="{05DB9860-6CDA-88DA-F486-CB95A40517D4}"/>
              </a:ext>
            </a:extLst>
          </p:cNvPr>
          <p:cNvGraphicFramePr>
            <a:graphicFrameLocks noGrp="1"/>
          </p:cNvGraphicFramePr>
          <p:nvPr>
            <p:extLst>
              <p:ext uri="{D42A27DB-BD31-4B8C-83A1-F6EECF244321}">
                <p14:modId xmlns:p14="http://schemas.microsoft.com/office/powerpoint/2010/main" val="3372014163"/>
              </p:ext>
            </p:extLst>
          </p:nvPr>
        </p:nvGraphicFramePr>
        <p:xfrm>
          <a:off x="6642767" y="4499769"/>
          <a:ext cx="5008649" cy="618241"/>
        </p:xfrm>
        <a:graphic>
          <a:graphicData uri="http://schemas.openxmlformats.org/drawingml/2006/table">
            <a:tbl>
              <a:tblPr firstRow="1" bandRow="1">
                <a:tableStyleId>{5C22544A-7EE6-4342-B048-85BDC9FD1C3A}</a:tableStyleId>
              </a:tblPr>
              <a:tblGrid>
                <a:gridCol w="887072">
                  <a:extLst>
                    <a:ext uri="{9D8B030D-6E8A-4147-A177-3AD203B41FA5}">
                      <a16:colId xmlns="" xmlns:a16="http://schemas.microsoft.com/office/drawing/2014/main" val="20000"/>
                    </a:ext>
                  </a:extLst>
                </a:gridCol>
                <a:gridCol w="47703">
                  <a:extLst>
                    <a:ext uri="{9D8B030D-6E8A-4147-A177-3AD203B41FA5}">
                      <a16:colId xmlns="" xmlns:a16="http://schemas.microsoft.com/office/drawing/2014/main" val="20001"/>
                    </a:ext>
                  </a:extLst>
                </a:gridCol>
                <a:gridCol w="581982">
                  <a:extLst>
                    <a:ext uri="{9D8B030D-6E8A-4147-A177-3AD203B41FA5}">
                      <a16:colId xmlns="" xmlns:a16="http://schemas.microsoft.com/office/drawing/2014/main" val="20006"/>
                    </a:ext>
                  </a:extLst>
                </a:gridCol>
                <a:gridCol w="581982">
                  <a:extLst>
                    <a:ext uri="{9D8B030D-6E8A-4147-A177-3AD203B41FA5}">
                      <a16:colId xmlns="" xmlns:a16="http://schemas.microsoft.com/office/drawing/2014/main" val="20002"/>
                    </a:ext>
                  </a:extLst>
                </a:gridCol>
                <a:gridCol w="581982">
                  <a:extLst>
                    <a:ext uri="{9D8B030D-6E8A-4147-A177-3AD203B41FA5}">
                      <a16:colId xmlns="" xmlns:a16="http://schemas.microsoft.com/office/drawing/2014/main" val="20007"/>
                    </a:ext>
                  </a:extLst>
                </a:gridCol>
                <a:gridCol w="581982">
                  <a:extLst>
                    <a:ext uri="{9D8B030D-6E8A-4147-A177-3AD203B41FA5}">
                      <a16:colId xmlns="" xmlns:a16="http://schemas.microsoft.com/office/drawing/2014/main" val="20003"/>
                    </a:ext>
                  </a:extLst>
                </a:gridCol>
                <a:gridCol w="581982">
                  <a:extLst>
                    <a:ext uri="{9D8B030D-6E8A-4147-A177-3AD203B41FA5}">
                      <a16:colId xmlns="" xmlns:a16="http://schemas.microsoft.com/office/drawing/2014/main" val="20008"/>
                    </a:ext>
                  </a:extLst>
                </a:gridCol>
                <a:gridCol w="581982">
                  <a:extLst>
                    <a:ext uri="{9D8B030D-6E8A-4147-A177-3AD203B41FA5}">
                      <a16:colId xmlns="" xmlns:a16="http://schemas.microsoft.com/office/drawing/2014/main" val="20004"/>
                    </a:ext>
                  </a:extLst>
                </a:gridCol>
                <a:gridCol w="581982">
                  <a:extLst>
                    <a:ext uri="{9D8B030D-6E8A-4147-A177-3AD203B41FA5}">
                      <a16:colId xmlns="" xmlns:a16="http://schemas.microsoft.com/office/drawing/2014/main" val="20009"/>
                    </a:ext>
                  </a:extLst>
                </a:gridCol>
              </a:tblGrid>
              <a:tr h="215501">
                <a:tc gridSpan="9">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tx1">
                              <a:lumMod val="65000"/>
                              <a:lumOff val="35000"/>
                            </a:schemeClr>
                          </a:solidFill>
                        </a:rPr>
                        <a:t>Nb à risque</a:t>
                      </a: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10000"/>
                  </a:ext>
                </a:extLst>
              </a:tr>
              <a:tr h="21439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a-DK" sz="1000" b="1" kern="1200" dirty="0" err="1">
                          <a:solidFill>
                            <a:schemeClr val="bg2"/>
                          </a:solidFill>
                          <a:latin typeface="+mn-lt"/>
                          <a:ea typeface="+mn-ea"/>
                          <a:cs typeface="+mn-cs"/>
                        </a:rPr>
                        <a:t>Selpercatinib</a:t>
                      </a:r>
                      <a:endParaRPr lang="fr-FR" sz="1000" b="1" kern="1200" dirty="0">
                        <a:solidFill>
                          <a:schemeClr val="bg2"/>
                        </a:solidFill>
                        <a:latin typeface="+mn-lt"/>
                        <a:ea typeface="+mn-ea"/>
                        <a:cs typeface="+mn-cs"/>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kern="1200" dirty="0">
                        <a:solidFill>
                          <a:schemeClr val="bg2"/>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52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chemeClr val="bg2"/>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88342">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a-DK" sz="1000" b="1" kern="1200" dirty="0" err="1">
                          <a:solidFill>
                            <a:srgbClr val="0070C0"/>
                          </a:solidFill>
                          <a:latin typeface="+mn-lt"/>
                          <a:ea typeface="+mn-ea"/>
                          <a:cs typeface="+mn-cs"/>
                        </a:rPr>
                        <a:t>Contrôle</a:t>
                      </a:r>
                      <a:endParaRPr lang="fr-FR" sz="1000" b="1" spc="-30" dirty="0">
                        <a:solidFill>
                          <a:srgbClr val="0070C0"/>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0070C0"/>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102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63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33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0070C0"/>
                          </a:solidFill>
                        </a:rPr>
                        <a:t>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cxnSp>
        <p:nvCxnSpPr>
          <p:cNvPr id="26" name="Connecteur droit 25">
            <a:extLst>
              <a:ext uri="{FF2B5EF4-FFF2-40B4-BE49-F238E27FC236}">
                <a16:creationId xmlns="" xmlns:a16="http://schemas.microsoft.com/office/drawing/2014/main" id="{DF89CA22-F03F-CEDE-243C-03B47EDC4FD5}"/>
              </a:ext>
            </a:extLst>
          </p:cNvPr>
          <p:cNvCxnSpPr>
            <a:cxnSpLocks/>
          </p:cNvCxnSpPr>
          <p:nvPr/>
        </p:nvCxnSpPr>
        <p:spPr>
          <a:xfrm>
            <a:off x="7591687" y="4649928"/>
            <a:ext cx="3887013" cy="0"/>
          </a:xfrm>
          <a:prstGeom prst="line">
            <a:avLst/>
          </a:prstGeom>
          <a:ln w="12700">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7" name="Groupe 26">
            <a:extLst>
              <a:ext uri="{FF2B5EF4-FFF2-40B4-BE49-F238E27FC236}">
                <a16:creationId xmlns="" xmlns:a16="http://schemas.microsoft.com/office/drawing/2014/main" id="{A088EA4D-F0EC-548E-5FDE-79A5CA621061}"/>
              </a:ext>
            </a:extLst>
          </p:cNvPr>
          <p:cNvGrpSpPr/>
          <p:nvPr/>
        </p:nvGrpSpPr>
        <p:grpSpPr>
          <a:xfrm>
            <a:off x="7284469" y="1789190"/>
            <a:ext cx="4224711" cy="2772694"/>
            <a:chOff x="304313" y="2434447"/>
            <a:chExt cx="5530303" cy="3250685"/>
          </a:xfrm>
        </p:grpSpPr>
        <p:graphicFrame>
          <p:nvGraphicFramePr>
            <p:cNvPr id="28" name="Graphique 27">
              <a:extLst>
                <a:ext uri="{FF2B5EF4-FFF2-40B4-BE49-F238E27FC236}">
                  <a16:creationId xmlns="" xmlns:a16="http://schemas.microsoft.com/office/drawing/2014/main" id="{12A72882-3521-CC43-0959-EAA133B13C09}"/>
                </a:ext>
              </a:extLst>
            </p:cNvPr>
            <p:cNvGraphicFramePr/>
            <p:nvPr/>
          </p:nvGraphicFramePr>
          <p:xfrm>
            <a:off x="529157" y="2485881"/>
            <a:ext cx="5305459" cy="2984771"/>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 Box 4">
              <a:extLst>
                <a:ext uri="{FF2B5EF4-FFF2-40B4-BE49-F238E27FC236}">
                  <a16:creationId xmlns="" xmlns:a16="http://schemas.microsoft.com/office/drawing/2014/main" id="{97E0E3B8-61B1-642C-1607-98F772D9867A}"/>
                </a:ext>
              </a:extLst>
            </p:cNvPr>
            <p:cNvSpPr txBox="1">
              <a:spLocks noChangeArrowheads="1"/>
            </p:cNvSpPr>
            <p:nvPr/>
          </p:nvSpPr>
          <p:spPr bwMode="auto">
            <a:xfrm rot="16200000">
              <a:off x="-945666" y="3684426"/>
              <a:ext cx="2716368"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a:solidFill>
                    <a:schemeClr val="tx1">
                      <a:lumMod val="50000"/>
                      <a:lumOff val="50000"/>
                    </a:schemeClr>
                  </a:solidFill>
                  <a:latin typeface="+mn-lt"/>
                  <a:ea typeface="+mn-ea"/>
                  <a:cs typeface="Arial"/>
                </a:rPr>
                <a:t>Progression-</a:t>
              </a:r>
              <a:r>
                <a:rPr lang="da-DK" sz="1200" dirty="0" err="1">
                  <a:solidFill>
                    <a:schemeClr val="tx1">
                      <a:lumMod val="50000"/>
                      <a:lumOff val="50000"/>
                    </a:schemeClr>
                  </a:solidFill>
                  <a:latin typeface="+mn-lt"/>
                  <a:ea typeface="+mn-ea"/>
                  <a:cs typeface="Arial"/>
                </a:rPr>
                <a:t>free</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survival</a:t>
              </a:r>
              <a:r>
                <a:rPr lang="da-DK" sz="1200" dirty="0">
                  <a:solidFill>
                    <a:schemeClr val="tx1">
                      <a:lumMod val="50000"/>
                      <a:lumOff val="50000"/>
                    </a:schemeClr>
                  </a:solidFill>
                  <a:latin typeface="+mn-lt"/>
                  <a:ea typeface="+mn-ea"/>
                  <a:cs typeface="Arial"/>
                </a:rPr>
                <a:t> (%)</a:t>
              </a:r>
            </a:p>
          </p:txBody>
        </p:sp>
        <p:sp>
          <p:nvSpPr>
            <p:cNvPr id="30" name="Text Box 4">
              <a:extLst>
                <a:ext uri="{FF2B5EF4-FFF2-40B4-BE49-F238E27FC236}">
                  <a16:creationId xmlns="" xmlns:a16="http://schemas.microsoft.com/office/drawing/2014/main" id="{8102FB76-25E2-745C-B981-562ADB9FEF36}"/>
                </a:ext>
              </a:extLst>
            </p:cNvPr>
            <p:cNvSpPr txBox="1">
              <a:spLocks noChangeArrowheads="1"/>
            </p:cNvSpPr>
            <p:nvPr/>
          </p:nvSpPr>
          <p:spPr bwMode="auto">
            <a:xfrm>
              <a:off x="1693806" y="5361783"/>
              <a:ext cx="330665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r>
                <a:rPr lang="da-DK" sz="1200" dirty="0" err="1">
                  <a:solidFill>
                    <a:schemeClr val="tx1">
                      <a:lumMod val="50000"/>
                      <a:lumOff val="50000"/>
                    </a:schemeClr>
                  </a:solidFill>
                  <a:latin typeface="+mn-lt"/>
                  <a:ea typeface="+mn-ea"/>
                  <a:cs typeface="Arial"/>
                </a:rPr>
                <a:t>Temps</a:t>
              </a:r>
              <a:r>
                <a:rPr lang="da-DK" sz="1200" dirty="0">
                  <a:solidFill>
                    <a:schemeClr val="tx1">
                      <a:lumMod val="50000"/>
                      <a:lumOff val="50000"/>
                    </a:schemeClr>
                  </a:solidFill>
                  <a:latin typeface="+mn-lt"/>
                  <a:ea typeface="+mn-ea"/>
                  <a:cs typeface="Arial"/>
                </a:rPr>
                <a:t> (</a:t>
              </a:r>
              <a:r>
                <a:rPr lang="da-DK" sz="1200" dirty="0" err="1">
                  <a:solidFill>
                    <a:schemeClr val="tx1">
                      <a:lumMod val="50000"/>
                      <a:lumOff val="50000"/>
                    </a:schemeClr>
                  </a:solidFill>
                  <a:latin typeface="+mn-lt"/>
                  <a:ea typeface="+mn-ea"/>
                  <a:cs typeface="Arial"/>
                </a:rPr>
                <a:t>mois</a:t>
              </a:r>
              <a:r>
                <a:rPr lang="da-DK" sz="1200" dirty="0">
                  <a:solidFill>
                    <a:schemeClr val="tx1">
                      <a:lumMod val="50000"/>
                      <a:lumOff val="50000"/>
                    </a:schemeClr>
                  </a:solidFill>
                  <a:latin typeface="+mn-lt"/>
                  <a:ea typeface="+mn-ea"/>
                  <a:cs typeface="Arial"/>
                </a:rPr>
                <a:t>)</a:t>
              </a:r>
            </a:p>
          </p:txBody>
        </p:sp>
      </p:grpSp>
      <p:sp>
        <p:nvSpPr>
          <p:cNvPr id="31" name="ZoneTexte 30">
            <a:extLst>
              <a:ext uri="{FF2B5EF4-FFF2-40B4-BE49-F238E27FC236}">
                <a16:creationId xmlns="" xmlns:a16="http://schemas.microsoft.com/office/drawing/2014/main" id="{234B30CA-21FA-5242-0548-E9941CF6DFDD}"/>
              </a:ext>
            </a:extLst>
          </p:cNvPr>
          <p:cNvSpPr txBox="1"/>
          <p:nvPr/>
        </p:nvSpPr>
        <p:spPr>
          <a:xfrm>
            <a:off x="8670285" y="1903970"/>
            <a:ext cx="2475510" cy="430887"/>
          </a:xfrm>
          <a:prstGeom prst="rect">
            <a:avLst/>
          </a:prstGeom>
          <a:noFill/>
        </p:spPr>
        <p:txBody>
          <a:bodyPr wrap="square" rtlCol="0">
            <a:spAutoFit/>
          </a:bodyPr>
          <a:lstStyle/>
          <a:p>
            <a:pPr algn="ctr"/>
            <a:r>
              <a:rPr lang="fr-FR" sz="1100" b="1" dirty="0"/>
              <a:t>HR : 0,482 (IC95% : 0,331-0,700)</a:t>
            </a:r>
          </a:p>
          <a:p>
            <a:pPr algn="ctr"/>
            <a:r>
              <a:rPr lang="fr-FR" sz="1100" b="1" i="1" dirty="0"/>
              <a:t> p </a:t>
            </a:r>
            <a:r>
              <a:rPr lang="fr-FR" sz="1100" b="1" dirty="0"/>
              <a:t>&lt; 0,001</a:t>
            </a:r>
          </a:p>
        </p:txBody>
      </p:sp>
      <p:sp>
        <p:nvSpPr>
          <p:cNvPr id="32" name="Forme libre 31">
            <a:extLst>
              <a:ext uri="{FF2B5EF4-FFF2-40B4-BE49-F238E27FC236}">
                <a16:creationId xmlns="" xmlns:a16="http://schemas.microsoft.com/office/drawing/2014/main" id="{42813A19-CD66-4EC1-B4B9-4FFC96CBA1A1}"/>
              </a:ext>
            </a:extLst>
          </p:cNvPr>
          <p:cNvSpPr/>
          <p:nvPr/>
        </p:nvSpPr>
        <p:spPr>
          <a:xfrm>
            <a:off x="2428749" y="2015613"/>
            <a:ext cx="2817223" cy="1863634"/>
          </a:xfrm>
          <a:custGeom>
            <a:avLst/>
            <a:gdLst>
              <a:gd name="connsiteX0" fmla="*/ 0 w 2817223"/>
              <a:gd name="connsiteY0" fmla="*/ 0 h 1863634"/>
              <a:gd name="connsiteX1" fmla="*/ 43543 w 2817223"/>
              <a:gd name="connsiteY1" fmla="*/ 60960 h 1863634"/>
              <a:gd name="connsiteX2" fmla="*/ 117566 w 2817223"/>
              <a:gd name="connsiteY2" fmla="*/ 60960 h 1863634"/>
              <a:gd name="connsiteX3" fmla="*/ 117566 w 2817223"/>
              <a:gd name="connsiteY3" fmla="*/ 148046 h 1863634"/>
              <a:gd name="connsiteX4" fmla="*/ 256903 w 2817223"/>
              <a:gd name="connsiteY4" fmla="*/ 148046 h 1863634"/>
              <a:gd name="connsiteX5" fmla="*/ 317863 w 2817223"/>
              <a:gd name="connsiteY5" fmla="*/ 304800 h 1863634"/>
              <a:gd name="connsiteX6" fmla="*/ 444137 w 2817223"/>
              <a:gd name="connsiteY6" fmla="*/ 370114 h 1863634"/>
              <a:gd name="connsiteX7" fmla="*/ 500743 w 2817223"/>
              <a:gd name="connsiteY7" fmla="*/ 574766 h 1863634"/>
              <a:gd name="connsiteX8" fmla="*/ 661852 w 2817223"/>
              <a:gd name="connsiteY8" fmla="*/ 574766 h 1863634"/>
              <a:gd name="connsiteX9" fmla="*/ 714103 w 2817223"/>
              <a:gd name="connsiteY9" fmla="*/ 757646 h 1863634"/>
              <a:gd name="connsiteX10" fmla="*/ 844732 w 2817223"/>
              <a:gd name="connsiteY10" fmla="*/ 757646 h 1863634"/>
              <a:gd name="connsiteX11" fmla="*/ 844732 w 2817223"/>
              <a:gd name="connsiteY11" fmla="*/ 805543 h 1863634"/>
              <a:gd name="connsiteX12" fmla="*/ 914400 w 2817223"/>
              <a:gd name="connsiteY12" fmla="*/ 805543 h 1863634"/>
              <a:gd name="connsiteX13" fmla="*/ 914400 w 2817223"/>
              <a:gd name="connsiteY13" fmla="*/ 849086 h 1863634"/>
              <a:gd name="connsiteX14" fmla="*/ 1062446 w 2817223"/>
              <a:gd name="connsiteY14" fmla="*/ 849086 h 1863634"/>
              <a:gd name="connsiteX15" fmla="*/ 1110343 w 2817223"/>
              <a:gd name="connsiteY15" fmla="*/ 1097280 h 1863634"/>
              <a:gd name="connsiteX16" fmla="*/ 1345475 w 2817223"/>
              <a:gd name="connsiteY16" fmla="*/ 1097280 h 1863634"/>
              <a:gd name="connsiteX17" fmla="*/ 1345475 w 2817223"/>
              <a:gd name="connsiteY17" fmla="*/ 1171303 h 1863634"/>
              <a:gd name="connsiteX18" fmla="*/ 1397726 w 2817223"/>
              <a:gd name="connsiteY18" fmla="*/ 1171303 h 1863634"/>
              <a:gd name="connsiteX19" fmla="*/ 1397726 w 2817223"/>
              <a:gd name="connsiteY19" fmla="*/ 1219200 h 1863634"/>
              <a:gd name="connsiteX20" fmla="*/ 1458686 w 2817223"/>
              <a:gd name="connsiteY20" fmla="*/ 1219200 h 1863634"/>
              <a:gd name="connsiteX21" fmla="*/ 1458686 w 2817223"/>
              <a:gd name="connsiteY21" fmla="*/ 1258388 h 1863634"/>
              <a:gd name="connsiteX22" fmla="*/ 1545772 w 2817223"/>
              <a:gd name="connsiteY22" fmla="*/ 1258388 h 1863634"/>
              <a:gd name="connsiteX23" fmla="*/ 1545772 w 2817223"/>
              <a:gd name="connsiteY23" fmla="*/ 1301931 h 1863634"/>
              <a:gd name="connsiteX24" fmla="*/ 1632857 w 2817223"/>
              <a:gd name="connsiteY24" fmla="*/ 1301931 h 1863634"/>
              <a:gd name="connsiteX25" fmla="*/ 1632857 w 2817223"/>
              <a:gd name="connsiteY25" fmla="*/ 1380308 h 1863634"/>
              <a:gd name="connsiteX26" fmla="*/ 1881052 w 2817223"/>
              <a:gd name="connsiteY26" fmla="*/ 1380308 h 1863634"/>
              <a:gd name="connsiteX27" fmla="*/ 1881052 w 2817223"/>
              <a:gd name="connsiteY27" fmla="*/ 1432560 h 1863634"/>
              <a:gd name="connsiteX28" fmla="*/ 2420983 w 2817223"/>
              <a:gd name="connsiteY28" fmla="*/ 1432560 h 1863634"/>
              <a:gd name="connsiteX29" fmla="*/ 2420983 w 2817223"/>
              <a:gd name="connsiteY29" fmla="*/ 1641566 h 1863634"/>
              <a:gd name="connsiteX30" fmla="*/ 2690949 w 2817223"/>
              <a:gd name="connsiteY30" fmla="*/ 1641566 h 1863634"/>
              <a:gd name="connsiteX31" fmla="*/ 2690949 w 2817223"/>
              <a:gd name="connsiteY31" fmla="*/ 1863634 h 1863634"/>
              <a:gd name="connsiteX32" fmla="*/ 2817223 w 2817223"/>
              <a:gd name="connsiteY32" fmla="*/ 1863634 h 18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17223" h="1863634">
                <a:moveTo>
                  <a:pt x="0" y="0"/>
                </a:moveTo>
                <a:lnTo>
                  <a:pt x="43543" y="60960"/>
                </a:lnTo>
                <a:lnTo>
                  <a:pt x="117566" y="60960"/>
                </a:lnTo>
                <a:lnTo>
                  <a:pt x="117566" y="148046"/>
                </a:lnTo>
                <a:lnTo>
                  <a:pt x="256903" y="148046"/>
                </a:lnTo>
                <a:lnTo>
                  <a:pt x="317863" y="304800"/>
                </a:lnTo>
                <a:lnTo>
                  <a:pt x="444137" y="370114"/>
                </a:lnTo>
                <a:lnTo>
                  <a:pt x="500743" y="574766"/>
                </a:lnTo>
                <a:lnTo>
                  <a:pt x="661852" y="574766"/>
                </a:lnTo>
                <a:lnTo>
                  <a:pt x="714103" y="757646"/>
                </a:lnTo>
                <a:lnTo>
                  <a:pt x="844732" y="757646"/>
                </a:lnTo>
                <a:lnTo>
                  <a:pt x="844732" y="805543"/>
                </a:lnTo>
                <a:lnTo>
                  <a:pt x="914400" y="805543"/>
                </a:lnTo>
                <a:lnTo>
                  <a:pt x="914400" y="849086"/>
                </a:lnTo>
                <a:lnTo>
                  <a:pt x="1062446" y="849086"/>
                </a:lnTo>
                <a:lnTo>
                  <a:pt x="1110343" y="1097280"/>
                </a:lnTo>
                <a:lnTo>
                  <a:pt x="1345475" y="1097280"/>
                </a:lnTo>
                <a:lnTo>
                  <a:pt x="1345475" y="1171303"/>
                </a:lnTo>
                <a:lnTo>
                  <a:pt x="1397726" y="1171303"/>
                </a:lnTo>
                <a:lnTo>
                  <a:pt x="1397726" y="1219200"/>
                </a:lnTo>
                <a:lnTo>
                  <a:pt x="1458686" y="1219200"/>
                </a:lnTo>
                <a:lnTo>
                  <a:pt x="1458686" y="1258388"/>
                </a:lnTo>
                <a:lnTo>
                  <a:pt x="1545772" y="1258388"/>
                </a:lnTo>
                <a:lnTo>
                  <a:pt x="1545772" y="1301931"/>
                </a:lnTo>
                <a:lnTo>
                  <a:pt x="1632857" y="1301931"/>
                </a:lnTo>
                <a:lnTo>
                  <a:pt x="1632857" y="1380308"/>
                </a:lnTo>
                <a:lnTo>
                  <a:pt x="1881052" y="1380308"/>
                </a:lnTo>
                <a:lnTo>
                  <a:pt x="1881052" y="1432560"/>
                </a:lnTo>
                <a:lnTo>
                  <a:pt x="2420983" y="1432560"/>
                </a:lnTo>
                <a:lnTo>
                  <a:pt x="2420983" y="1641566"/>
                </a:lnTo>
                <a:lnTo>
                  <a:pt x="2690949" y="1641566"/>
                </a:lnTo>
                <a:lnTo>
                  <a:pt x="2690949" y="1863634"/>
                </a:lnTo>
                <a:lnTo>
                  <a:pt x="2817223" y="1863634"/>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a:extLst>
              <a:ext uri="{FF2B5EF4-FFF2-40B4-BE49-F238E27FC236}">
                <a16:creationId xmlns="" xmlns:a16="http://schemas.microsoft.com/office/drawing/2014/main" id="{E467A847-8A05-857E-EBF1-E32063691738}"/>
              </a:ext>
            </a:extLst>
          </p:cNvPr>
          <p:cNvSpPr/>
          <p:nvPr/>
        </p:nvSpPr>
        <p:spPr>
          <a:xfrm>
            <a:off x="2446166" y="2037384"/>
            <a:ext cx="2934789" cy="1040675"/>
          </a:xfrm>
          <a:custGeom>
            <a:avLst/>
            <a:gdLst>
              <a:gd name="connsiteX0" fmla="*/ 0 w 2934789"/>
              <a:gd name="connsiteY0" fmla="*/ 0 h 1040675"/>
              <a:gd name="connsiteX1" fmla="*/ 74023 w 2934789"/>
              <a:gd name="connsiteY1" fmla="*/ 47897 h 1040675"/>
              <a:gd name="connsiteX2" fmla="*/ 100149 w 2934789"/>
              <a:gd name="connsiteY2" fmla="*/ 69669 h 1040675"/>
              <a:gd name="connsiteX3" fmla="*/ 230778 w 2934789"/>
              <a:gd name="connsiteY3" fmla="*/ 108857 h 1040675"/>
              <a:gd name="connsiteX4" fmla="*/ 265612 w 2934789"/>
              <a:gd name="connsiteY4" fmla="*/ 165463 h 1040675"/>
              <a:gd name="connsiteX5" fmla="*/ 396240 w 2934789"/>
              <a:gd name="connsiteY5" fmla="*/ 165463 h 1040675"/>
              <a:gd name="connsiteX6" fmla="*/ 487680 w 2934789"/>
              <a:gd name="connsiteY6" fmla="*/ 269966 h 1040675"/>
              <a:gd name="connsiteX7" fmla="*/ 644435 w 2934789"/>
              <a:gd name="connsiteY7" fmla="*/ 269966 h 1040675"/>
              <a:gd name="connsiteX8" fmla="*/ 692332 w 2934789"/>
              <a:gd name="connsiteY8" fmla="*/ 378823 h 1040675"/>
              <a:gd name="connsiteX9" fmla="*/ 840378 w 2934789"/>
              <a:gd name="connsiteY9" fmla="*/ 378823 h 1040675"/>
              <a:gd name="connsiteX10" fmla="*/ 892629 w 2934789"/>
              <a:gd name="connsiteY10" fmla="*/ 500743 h 1040675"/>
              <a:gd name="connsiteX11" fmla="*/ 1062446 w 2934789"/>
              <a:gd name="connsiteY11" fmla="*/ 500743 h 1040675"/>
              <a:gd name="connsiteX12" fmla="*/ 1097280 w 2934789"/>
              <a:gd name="connsiteY12" fmla="*/ 605246 h 1040675"/>
              <a:gd name="connsiteX13" fmla="*/ 1323703 w 2934789"/>
              <a:gd name="connsiteY13" fmla="*/ 605246 h 1040675"/>
              <a:gd name="connsiteX14" fmla="*/ 1354183 w 2934789"/>
              <a:gd name="connsiteY14" fmla="*/ 722812 h 1040675"/>
              <a:gd name="connsiteX15" fmla="*/ 1580606 w 2934789"/>
              <a:gd name="connsiteY15" fmla="*/ 722812 h 1040675"/>
              <a:gd name="connsiteX16" fmla="*/ 1667692 w 2934789"/>
              <a:gd name="connsiteY16" fmla="*/ 857795 h 1040675"/>
              <a:gd name="connsiteX17" fmla="*/ 1833155 w 2934789"/>
              <a:gd name="connsiteY17" fmla="*/ 857795 h 1040675"/>
              <a:gd name="connsiteX18" fmla="*/ 1898469 w 2934789"/>
              <a:gd name="connsiteY18" fmla="*/ 949235 h 1040675"/>
              <a:gd name="connsiteX19" fmla="*/ 2390503 w 2934789"/>
              <a:gd name="connsiteY19" fmla="*/ 949235 h 1040675"/>
              <a:gd name="connsiteX20" fmla="*/ 2390503 w 2934789"/>
              <a:gd name="connsiteY20" fmla="*/ 1040675 h 1040675"/>
              <a:gd name="connsiteX21" fmla="*/ 2934789 w 2934789"/>
              <a:gd name="connsiteY21" fmla="*/ 1040675 h 10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4789" h="1040675">
                <a:moveTo>
                  <a:pt x="0" y="0"/>
                </a:moveTo>
                <a:lnTo>
                  <a:pt x="74023" y="47897"/>
                </a:lnTo>
                <a:lnTo>
                  <a:pt x="100149" y="69669"/>
                </a:lnTo>
                <a:lnTo>
                  <a:pt x="230778" y="108857"/>
                </a:lnTo>
                <a:lnTo>
                  <a:pt x="265612" y="165463"/>
                </a:lnTo>
                <a:lnTo>
                  <a:pt x="396240" y="165463"/>
                </a:lnTo>
                <a:lnTo>
                  <a:pt x="487680" y="269966"/>
                </a:lnTo>
                <a:lnTo>
                  <a:pt x="644435" y="269966"/>
                </a:lnTo>
                <a:lnTo>
                  <a:pt x="692332" y="378823"/>
                </a:lnTo>
                <a:lnTo>
                  <a:pt x="840378" y="378823"/>
                </a:lnTo>
                <a:lnTo>
                  <a:pt x="892629" y="500743"/>
                </a:lnTo>
                <a:lnTo>
                  <a:pt x="1062446" y="500743"/>
                </a:lnTo>
                <a:lnTo>
                  <a:pt x="1097280" y="605246"/>
                </a:lnTo>
                <a:lnTo>
                  <a:pt x="1323703" y="605246"/>
                </a:lnTo>
                <a:lnTo>
                  <a:pt x="1354183" y="722812"/>
                </a:lnTo>
                <a:lnTo>
                  <a:pt x="1580606" y="722812"/>
                </a:lnTo>
                <a:lnTo>
                  <a:pt x="1667692" y="857795"/>
                </a:lnTo>
                <a:lnTo>
                  <a:pt x="1833155" y="857795"/>
                </a:lnTo>
                <a:lnTo>
                  <a:pt x="1898469" y="949235"/>
                </a:lnTo>
                <a:lnTo>
                  <a:pt x="2390503" y="949235"/>
                </a:lnTo>
                <a:lnTo>
                  <a:pt x="2390503" y="1040675"/>
                </a:lnTo>
                <a:lnTo>
                  <a:pt x="2934789" y="1040675"/>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 xmlns:a16="http://schemas.microsoft.com/office/drawing/2014/main" id="{B05EA75E-DE24-E61B-F8B4-D152A2DA99EC}"/>
              </a:ext>
            </a:extLst>
          </p:cNvPr>
          <p:cNvSpPr txBox="1"/>
          <p:nvPr/>
        </p:nvSpPr>
        <p:spPr>
          <a:xfrm>
            <a:off x="2404075" y="3155950"/>
            <a:ext cx="1415142" cy="600164"/>
          </a:xfrm>
          <a:prstGeom prst="rect">
            <a:avLst/>
          </a:prstGeom>
          <a:noFill/>
        </p:spPr>
        <p:txBody>
          <a:bodyPr wrap="square" rtlCol="0">
            <a:spAutoFit/>
          </a:bodyPr>
          <a:lstStyle/>
          <a:p>
            <a:r>
              <a:rPr lang="fr-FR" sz="1100" b="1" dirty="0">
                <a:solidFill>
                  <a:srgbClr val="0070C0"/>
                </a:solidFill>
              </a:rPr>
              <a:t>Contrôle</a:t>
            </a:r>
          </a:p>
          <a:p>
            <a:r>
              <a:rPr lang="fr-FR" sz="1100" b="1" dirty="0" err="1">
                <a:solidFill>
                  <a:srgbClr val="0070C0"/>
                </a:solidFill>
              </a:rPr>
              <a:t>mSSP</a:t>
            </a:r>
            <a:r>
              <a:rPr lang="fr-FR" sz="1100" b="1" dirty="0">
                <a:solidFill>
                  <a:srgbClr val="0070C0"/>
                </a:solidFill>
              </a:rPr>
              <a:t> : 11,2 mois</a:t>
            </a:r>
          </a:p>
          <a:p>
            <a:r>
              <a:rPr lang="fr-FR" sz="1100" b="1" dirty="0">
                <a:solidFill>
                  <a:srgbClr val="0070C0"/>
                </a:solidFill>
              </a:rPr>
              <a:t>(IC95% : 8,8-16,8)</a:t>
            </a:r>
          </a:p>
        </p:txBody>
      </p:sp>
      <p:cxnSp>
        <p:nvCxnSpPr>
          <p:cNvPr id="36" name="Connecteur droit 35">
            <a:extLst>
              <a:ext uri="{FF2B5EF4-FFF2-40B4-BE49-F238E27FC236}">
                <a16:creationId xmlns="" xmlns:a16="http://schemas.microsoft.com/office/drawing/2014/main" id="{B4E19397-C856-47F8-5923-036D14B94EA0}"/>
              </a:ext>
            </a:extLst>
          </p:cNvPr>
          <p:cNvCxnSpPr>
            <a:cxnSpLocks/>
          </p:cNvCxnSpPr>
          <p:nvPr/>
        </p:nvCxnSpPr>
        <p:spPr>
          <a:xfrm flipV="1">
            <a:off x="3521675" y="3099830"/>
            <a:ext cx="0" cy="9588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 xmlns:a16="http://schemas.microsoft.com/office/drawing/2014/main" id="{DBAAE49A-74B1-BE84-9724-35F325707DA6}"/>
              </a:ext>
            </a:extLst>
          </p:cNvPr>
          <p:cNvCxnSpPr>
            <a:cxnSpLocks/>
          </p:cNvCxnSpPr>
          <p:nvPr/>
        </p:nvCxnSpPr>
        <p:spPr>
          <a:xfrm flipV="1">
            <a:off x="4833747" y="3099830"/>
            <a:ext cx="0" cy="9588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 xmlns:a16="http://schemas.microsoft.com/office/drawing/2014/main" id="{08293E2C-C3B3-4C60-00F5-A98F50E57B26}"/>
              </a:ext>
            </a:extLst>
          </p:cNvPr>
          <p:cNvCxnSpPr/>
          <p:nvPr/>
        </p:nvCxnSpPr>
        <p:spPr>
          <a:xfrm>
            <a:off x="2404075" y="3069350"/>
            <a:ext cx="239340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 xmlns:a16="http://schemas.microsoft.com/office/drawing/2014/main" id="{915EF9F1-796D-B9D7-D0D0-32435D1ACA0A}"/>
              </a:ext>
            </a:extLst>
          </p:cNvPr>
          <p:cNvSpPr txBox="1"/>
          <p:nvPr/>
        </p:nvSpPr>
        <p:spPr>
          <a:xfrm>
            <a:off x="4517946" y="2327660"/>
            <a:ext cx="1415142" cy="600164"/>
          </a:xfrm>
          <a:prstGeom prst="rect">
            <a:avLst/>
          </a:prstGeom>
          <a:noFill/>
        </p:spPr>
        <p:txBody>
          <a:bodyPr wrap="square" rtlCol="0">
            <a:spAutoFit/>
          </a:bodyPr>
          <a:lstStyle/>
          <a:p>
            <a:r>
              <a:rPr lang="fr-FR" sz="1100" b="1" dirty="0" err="1">
                <a:solidFill>
                  <a:schemeClr val="bg2"/>
                </a:solidFill>
              </a:rPr>
              <a:t>Selpercatinib</a:t>
            </a:r>
            <a:endParaRPr lang="fr-FR" sz="1100" b="1" dirty="0">
              <a:solidFill>
                <a:schemeClr val="bg2"/>
              </a:solidFill>
            </a:endParaRPr>
          </a:p>
          <a:p>
            <a:r>
              <a:rPr lang="fr-FR" sz="1100" b="1" dirty="0" err="1">
                <a:solidFill>
                  <a:schemeClr val="bg2"/>
                </a:solidFill>
              </a:rPr>
              <a:t>mSSP</a:t>
            </a:r>
            <a:r>
              <a:rPr lang="fr-FR" sz="1100" b="1" dirty="0">
                <a:solidFill>
                  <a:schemeClr val="bg2"/>
                </a:solidFill>
              </a:rPr>
              <a:t> : 24,8 mois</a:t>
            </a:r>
          </a:p>
          <a:p>
            <a:r>
              <a:rPr lang="fr-FR" sz="1100" b="1" dirty="0">
                <a:solidFill>
                  <a:schemeClr val="bg2"/>
                </a:solidFill>
              </a:rPr>
              <a:t>(IC95%: 16,9-NE)</a:t>
            </a:r>
          </a:p>
        </p:txBody>
      </p:sp>
      <p:sp>
        <p:nvSpPr>
          <p:cNvPr id="44" name="Forme libre 43">
            <a:extLst>
              <a:ext uri="{FF2B5EF4-FFF2-40B4-BE49-F238E27FC236}">
                <a16:creationId xmlns="" xmlns:a16="http://schemas.microsoft.com/office/drawing/2014/main" id="{41258505-749E-35F4-5928-DD49FAF6A643}"/>
              </a:ext>
            </a:extLst>
          </p:cNvPr>
          <p:cNvSpPr/>
          <p:nvPr/>
        </p:nvSpPr>
        <p:spPr>
          <a:xfrm>
            <a:off x="7840914" y="2021879"/>
            <a:ext cx="2955073" cy="1033346"/>
          </a:xfrm>
          <a:custGeom>
            <a:avLst/>
            <a:gdLst>
              <a:gd name="connsiteX0" fmla="*/ 0 w 2955073"/>
              <a:gd name="connsiteY0" fmla="*/ 0 h 1033346"/>
              <a:gd name="connsiteX1" fmla="*/ 219307 w 2955073"/>
              <a:gd name="connsiteY1" fmla="*/ 66907 h 1033346"/>
              <a:gd name="connsiteX2" fmla="*/ 282498 w 2955073"/>
              <a:gd name="connsiteY2" fmla="*/ 126380 h 1033346"/>
              <a:gd name="connsiteX3" fmla="*/ 397727 w 2955073"/>
              <a:gd name="connsiteY3" fmla="*/ 126380 h 1033346"/>
              <a:gd name="connsiteX4" fmla="*/ 501805 w 2955073"/>
              <a:gd name="connsiteY4" fmla="*/ 241610 h 1033346"/>
              <a:gd name="connsiteX5" fmla="*/ 605883 w 2955073"/>
              <a:gd name="connsiteY5" fmla="*/ 241610 h 1033346"/>
              <a:gd name="connsiteX6" fmla="*/ 706244 w 2955073"/>
              <a:gd name="connsiteY6" fmla="*/ 341971 h 1033346"/>
              <a:gd name="connsiteX7" fmla="*/ 847493 w 2955073"/>
              <a:gd name="connsiteY7" fmla="*/ 341971 h 1033346"/>
              <a:gd name="connsiteX8" fmla="*/ 899532 w 2955073"/>
              <a:gd name="connsiteY8" fmla="*/ 453483 h 1033346"/>
              <a:gd name="connsiteX9" fmla="*/ 1066800 w 2955073"/>
              <a:gd name="connsiteY9" fmla="*/ 453483 h 1033346"/>
              <a:gd name="connsiteX10" fmla="*/ 1111405 w 2955073"/>
              <a:gd name="connsiteY10" fmla="*/ 538975 h 1033346"/>
              <a:gd name="connsiteX11" fmla="*/ 1330712 w 2955073"/>
              <a:gd name="connsiteY11" fmla="*/ 538975 h 1033346"/>
              <a:gd name="connsiteX12" fmla="*/ 1330712 w 2955073"/>
              <a:gd name="connsiteY12" fmla="*/ 576146 h 1033346"/>
              <a:gd name="connsiteX13" fmla="*/ 1371600 w 2955073"/>
              <a:gd name="connsiteY13" fmla="*/ 676507 h 1033346"/>
              <a:gd name="connsiteX14" fmla="*/ 1572322 w 2955073"/>
              <a:gd name="connsiteY14" fmla="*/ 676507 h 1033346"/>
              <a:gd name="connsiteX15" fmla="*/ 1572322 w 2955073"/>
              <a:gd name="connsiteY15" fmla="*/ 709961 h 1033346"/>
              <a:gd name="connsiteX16" fmla="*/ 1672683 w 2955073"/>
              <a:gd name="connsiteY16" fmla="*/ 836341 h 1033346"/>
              <a:gd name="connsiteX17" fmla="*/ 1836234 w 2955073"/>
              <a:gd name="connsiteY17" fmla="*/ 836341 h 1033346"/>
              <a:gd name="connsiteX18" fmla="*/ 1895707 w 2955073"/>
              <a:gd name="connsiteY18" fmla="*/ 962722 h 1033346"/>
              <a:gd name="connsiteX19" fmla="*/ 2408663 w 2955073"/>
              <a:gd name="connsiteY19" fmla="*/ 962722 h 1033346"/>
              <a:gd name="connsiteX20" fmla="*/ 2408663 w 2955073"/>
              <a:gd name="connsiteY20" fmla="*/ 1033346 h 1033346"/>
              <a:gd name="connsiteX21" fmla="*/ 2955073 w 2955073"/>
              <a:gd name="connsiteY21" fmla="*/ 1033346 h 103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5073" h="1033346">
                <a:moveTo>
                  <a:pt x="0" y="0"/>
                </a:moveTo>
                <a:lnTo>
                  <a:pt x="219307" y="66907"/>
                </a:lnTo>
                <a:lnTo>
                  <a:pt x="282498" y="126380"/>
                </a:lnTo>
                <a:lnTo>
                  <a:pt x="397727" y="126380"/>
                </a:lnTo>
                <a:lnTo>
                  <a:pt x="501805" y="241610"/>
                </a:lnTo>
                <a:lnTo>
                  <a:pt x="605883" y="241610"/>
                </a:lnTo>
                <a:lnTo>
                  <a:pt x="706244" y="341971"/>
                </a:lnTo>
                <a:lnTo>
                  <a:pt x="847493" y="341971"/>
                </a:lnTo>
                <a:lnTo>
                  <a:pt x="899532" y="453483"/>
                </a:lnTo>
                <a:lnTo>
                  <a:pt x="1066800" y="453483"/>
                </a:lnTo>
                <a:lnTo>
                  <a:pt x="1111405" y="538975"/>
                </a:lnTo>
                <a:lnTo>
                  <a:pt x="1330712" y="538975"/>
                </a:lnTo>
                <a:lnTo>
                  <a:pt x="1330712" y="576146"/>
                </a:lnTo>
                <a:lnTo>
                  <a:pt x="1371600" y="676507"/>
                </a:lnTo>
                <a:lnTo>
                  <a:pt x="1572322" y="676507"/>
                </a:lnTo>
                <a:lnTo>
                  <a:pt x="1572322" y="709961"/>
                </a:lnTo>
                <a:lnTo>
                  <a:pt x="1672683" y="836341"/>
                </a:lnTo>
                <a:lnTo>
                  <a:pt x="1836234" y="836341"/>
                </a:lnTo>
                <a:lnTo>
                  <a:pt x="1895707" y="962722"/>
                </a:lnTo>
                <a:lnTo>
                  <a:pt x="2408663" y="962722"/>
                </a:lnTo>
                <a:lnTo>
                  <a:pt x="2408663" y="1033346"/>
                </a:lnTo>
                <a:lnTo>
                  <a:pt x="2955073" y="1033346"/>
                </a:lnTo>
              </a:path>
            </a:pathLst>
          </a:cu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a:extLst>
              <a:ext uri="{FF2B5EF4-FFF2-40B4-BE49-F238E27FC236}">
                <a16:creationId xmlns="" xmlns:a16="http://schemas.microsoft.com/office/drawing/2014/main" id="{A5776384-1C27-50B2-9C83-2135BBC39A39}"/>
              </a:ext>
            </a:extLst>
          </p:cNvPr>
          <p:cNvSpPr/>
          <p:nvPr/>
        </p:nvSpPr>
        <p:spPr>
          <a:xfrm>
            <a:off x="7844631" y="2010728"/>
            <a:ext cx="3233854" cy="1706136"/>
          </a:xfrm>
          <a:custGeom>
            <a:avLst/>
            <a:gdLst>
              <a:gd name="connsiteX0" fmla="*/ 0 w 3233854"/>
              <a:gd name="connsiteY0" fmla="*/ 0 h 1706136"/>
              <a:gd name="connsiteX1" fmla="*/ 100361 w 3233854"/>
              <a:gd name="connsiteY1" fmla="*/ 29736 h 1706136"/>
              <a:gd name="connsiteX2" fmla="*/ 130098 w 3233854"/>
              <a:gd name="connsiteY2" fmla="*/ 130097 h 1706136"/>
              <a:gd name="connsiteX3" fmla="*/ 215590 w 3233854"/>
              <a:gd name="connsiteY3" fmla="*/ 152400 h 1706136"/>
              <a:gd name="connsiteX4" fmla="*/ 260195 w 3233854"/>
              <a:gd name="connsiteY4" fmla="*/ 197004 h 1706136"/>
              <a:gd name="connsiteX5" fmla="*/ 293649 w 3233854"/>
              <a:gd name="connsiteY5" fmla="*/ 263912 h 1706136"/>
              <a:gd name="connsiteX6" fmla="*/ 405161 w 3233854"/>
              <a:gd name="connsiteY6" fmla="*/ 304800 h 1706136"/>
              <a:gd name="connsiteX7" fmla="*/ 434898 w 3233854"/>
              <a:gd name="connsiteY7" fmla="*/ 338253 h 1706136"/>
              <a:gd name="connsiteX8" fmla="*/ 460917 w 3233854"/>
              <a:gd name="connsiteY8" fmla="*/ 505522 h 1706136"/>
              <a:gd name="connsiteX9" fmla="*/ 516673 w 3233854"/>
              <a:gd name="connsiteY9" fmla="*/ 605882 h 1706136"/>
              <a:gd name="connsiteX10" fmla="*/ 635620 w 3233854"/>
              <a:gd name="connsiteY10" fmla="*/ 605882 h 1706136"/>
              <a:gd name="connsiteX11" fmla="*/ 709961 w 3233854"/>
              <a:gd name="connsiteY11" fmla="*/ 769434 h 1706136"/>
              <a:gd name="connsiteX12" fmla="*/ 836342 w 3233854"/>
              <a:gd name="connsiteY12" fmla="*/ 769434 h 1706136"/>
              <a:gd name="connsiteX13" fmla="*/ 836342 w 3233854"/>
              <a:gd name="connsiteY13" fmla="*/ 828907 h 1706136"/>
              <a:gd name="connsiteX14" fmla="*/ 1044498 w 3233854"/>
              <a:gd name="connsiteY14" fmla="*/ 828907 h 1706136"/>
              <a:gd name="connsiteX15" fmla="*/ 1089103 w 3233854"/>
              <a:gd name="connsiteY15" fmla="*/ 1059365 h 1706136"/>
              <a:gd name="connsiteX16" fmla="*/ 1334429 w 3233854"/>
              <a:gd name="connsiteY16" fmla="*/ 1059365 h 1706136"/>
              <a:gd name="connsiteX17" fmla="*/ 1334429 w 3233854"/>
              <a:gd name="connsiteY17" fmla="*/ 1133707 h 1706136"/>
              <a:gd name="connsiteX18" fmla="*/ 1390185 w 3233854"/>
              <a:gd name="connsiteY18" fmla="*/ 1133707 h 1706136"/>
              <a:gd name="connsiteX19" fmla="*/ 1390185 w 3233854"/>
              <a:gd name="connsiteY19" fmla="*/ 1189463 h 1706136"/>
              <a:gd name="connsiteX20" fmla="*/ 1501698 w 3233854"/>
              <a:gd name="connsiteY20" fmla="*/ 1189463 h 1706136"/>
              <a:gd name="connsiteX21" fmla="*/ 1501698 w 3233854"/>
              <a:gd name="connsiteY21" fmla="*/ 1241502 h 1706136"/>
              <a:gd name="connsiteX22" fmla="*/ 1613210 w 3233854"/>
              <a:gd name="connsiteY22" fmla="*/ 1241502 h 1706136"/>
              <a:gd name="connsiteX23" fmla="*/ 1613210 w 3233854"/>
              <a:gd name="connsiteY23" fmla="*/ 1323278 h 1706136"/>
              <a:gd name="connsiteX24" fmla="*/ 1862254 w 3233854"/>
              <a:gd name="connsiteY24" fmla="*/ 1323278 h 1706136"/>
              <a:gd name="connsiteX25" fmla="*/ 1862254 w 3233854"/>
              <a:gd name="connsiteY25" fmla="*/ 1367882 h 1706136"/>
              <a:gd name="connsiteX26" fmla="*/ 2404946 w 3233854"/>
              <a:gd name="connsiteY26" fmla="*/ 1367882 h 1706136"/>
              <a:gd name="connsiteX27" fmla="*/ 2404946 w 3233854"/>
              <a:gd name="connsiteY27" fmla="*/ 1531434 h 1706136"/>
              <a:gd name="connsiteX28" fmla="*/ 2672576 w 3233854"/>
              <a:gd name="connsiteY28" fmla="*/ 1531434 h 1706136"/>
              <a:gd name="connsiteX29" fmla="*/ 2672576 w 3233854"/>
              <a:gd name="connsiteY29" fmla="*/ 1706136 h 1706136"/>
              <a:gd name="connsiteX30" fmla="*/ 3233854 w 3233854"/>
              <a:gd name="connsiteY30" fmla="*/ 1706136 h 170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33854" h="1706136">
                <a:moveTo>
                  <a:pt x="0" y="0"/>
                </a:moveTo>
                <a:lnTo>
                  <a:pt x="100361" y="29736"/>
                </a:lnTo>
                <a:lnTo>
                  <a:pt x="130098" y="130097"/>
                </a:lnTo>
                <a:lnTo>
                  <a:pt x="215590" y="152400"/>
                </a:lnTo>
                <a:lnTo>
                  <a:pt x="260195" y="197004"/>
                </a:lnTo>
                <a:lnTo>
                  <a:pt x="293649" y="263912"/>
                </a:lnTo>
                <a:lnTo>
                  <a:pt x="405161" y="304800"/>
                </a:lnTo>
                <a:lnTo>
                  <a:pt x="434898" y="338253"/>
                </a:lnTo>
                <a:lnTo>
                  <a:pt x="460917" y="505522"/>
                </a:lnTo>
                <a:lnTo>
                  <a:pt x="516673" y="605882"/>
                </a:lnTo>
                <a:lnTo>
                  <a:pt x="635620" y="605882"/>
                </a:lnTo>
                <a:lnTo>
                  <a:pt x="709961" y="769434"/>
                </a:lnTo>
                <a:lnTo>
                  <a:pt x="836342" y="769434"/>
                </a:lnTo>
                <a:lnTo>
                  <a:pt x="836342" y="828907"/>
                </a:lnTo>
                <a:lnTo>
                  <a:pt x="1044498" y="828907"/>
                </a:lnTo>
                <a:lnTo>
                  <a:pt x="1089103" y="1059365"/>
                </a:lnTo>
                <a:lnTo>
                  <a:pt x="1334429" y="1059365"/>
                </a:lnTo>
                <a:lnTo>
                  <a:pt x="1334429" y="1133707"/>
                </a:lnTo>
                <a:lnTo>
                  <a:pt x="1390185" y="1133707"/>
                </a:lnTo>
                <a:lnTo>
                  <a:pt x="1390185" y="1189463"/>
                </a:lnTo>
                <a:lnTo>
                  <a:pt x="1501698" y="1189463"/>
                </a:lnTo>
                <a:lnTo>
                  <a:pt x="1501698" y="1241502"/>
                </a:lnTo>
                <a:lnTo>
                  <a:pt x="1613210" y="1241502"/>
                </a:lnTo>
                <a:lnTo>
                  <a:pt x="1613210" y="1323278"/>
                </a:lnTo>
                <a:lnTo>
                  <a:pt x="1862254" y="1323278"/>
                </a:lnTo>
                <a:lnTo>
                  <a:pt x="1862254" y="1367882"/>
                </a:lnTo>
                <a:lnTo>
                  <a:pt x="2404946" y="1367882"/>
                </a:lnTo>
                <a:lnTo>
                  <a:pt x="2404946" y="1531434"/>
                </a:lnTo>
                <a:lnTo>
                  <a:pt x="2672576" y="1531434"/>
                </a:lnTo>
                <a:lnTo>
                  <a:pt x="2672576" y="1706136"/>
                </a:lnTo>
                <a:lnTo>
                  <a:pt x="3233854" y="1706136"/>
                </a:lnTo>
              </a:path>
            </a:pathLst>
          </a:cu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 xmlns:a16="http://schemas.microsoft.com/office/drawing/2014/main" id="{CD08A372-5D68-2243-824E-C494082B2640}"/>
              </a:ext>
            </a:extLst>
          </p:cNvPr>
          <p:cNvSpPr txBox="1"/>
          <p:nvPr/>
        </p:nvSpPr>
        <p:spPr>
          <a:xfrm>
            <a:off x="7841263" y="3093054"/>
            <a:ext cx="1415142" cy="600164"/>
          </a:xfrm>
          <a:prstGeom prst="rect">
            <a:avLst/>
          </a:prstGeom>
          <a:noFill/>
        </p:spPr>
        <p:txBody>
          <a:bodyPr wrap="square" rtlCol="0">
            <a:spAutoFit/>
          </a:bodyPr>
          <a:lstStyle/>
          <a:p>
            <a:r>
              <a:rPr lang="fr-FR" sz="1100" b="1" dirty="0">
                <a:solidFill>
                  <a:srgbClr val="0070C0"/>
                </a:solidFill>
              </a:rPr>
              <a:t>Contrôle</a:t>
            </a:r>
          </a:p>
          <a:p>
            <a:r>
              <a:rPr lang="fr-FR" sz="1100" b="1" dirty="0" err="1">
                <a:solidFill>
                  <a:srgbClr val="0070C0"/>
                </a:solidFill>
              </a:rPr>
              <a:t>mSSP</a:t>
            </a:r>
            <a:r>
              <a:rPr lang="fr-FR" sz="1100" b="1" dirty="0">
                <a:solidFill>
                  <a:srgbClr val="0070C0"/>
                </a:solidFill>
              </a:rPr>
              <a:t> : 11,2 mois</a:t>
            </a:r>
          </a:p>
          <a:p>
            <a:r>
              <a:rPr lang="fr-FR" sz="1100" b="1" dirty="0">
                <a:solidFill>
                  <a:srgbClr val="0070C0"/>
                </a:solidFill>
              </a:rPr>
              <a:t>(IC95% : 8,8-16,8)</a:t>
            </a:r>
          </a:p>
        </p:txBody>
      </p:sp>
      <p:sp>
        <p:nvSpPr>
          <p:cNvPr id="46" name="ZoneTexte 45">
            <a:extLst>
              <a:ext uri="{FF2B5EF4-FFF2-40B4-BE49-F238E27FC236}">
                <a16:creationId xmlns="" xmlns:a16="http://schemas.microsoft.com/office/drawing/2014/main" id="{0D39C473-2C1D-1BE8-0C4D-BA710AF6F3E1}"/>
              </a:ext>
            </a:extLst>
          </p:cNvPr>
          <p:cNvSpPr txBox="1"/>
          <p:nvPr/>
        </p:nvSpPr>
        <p:spPr>
          <a:xfrm>
            <a:off x="10255097" y="2409907"/>
            <a:ext cx="1415142" cy="600164"/>
          </a:xfrm>
          <a:prstGeom prst="rect">
            <a:avLst/>
          </a:prstGeom>
          <a:noFill/>
        </p:spPr>
        <p:txBody>
          <a:bodyPr wrap="square" rtlCol="0">
            <a:spAutoFit/>
          </a:bodyPr>
          <a:lstStyle/>
          <a:p>
            <a:r>
              <a:rPr lang="fr-FR" sz="1100" b="1" dirty="0" err="1">
                <a:solidFill>
                  <a:schemeClr val="bg2"/>
                </a:solidFill>
              </a:rPr>
              <a:t>Selpercatinib</a:t>
            </a:r>
            <a:endParaRPr lang="fr-FR" sz="1100" b="1" dirty="0">
              <a:solidFill>
                <a:schemeClr val="bg2"/>
              </a:solidFill>
            </a:endParaRPr>
          </a:p>
          <a:p>
            <a:r>
              <a:rPr lang="fr-FR" sz="1100" b="1" dirty="0" err="1">
                <a:solidFill>
                  <a:schemeClr val="bg2"/>
                </a:solidFill>
              </a:rPr>
              <a:t>mSSP</a:t>
            </a:r>
            <a:r>
              <a:rPr lang="fr-FR" sz="1100" b="1" dirty="0">
                <a:solidFill>
                  <a:schemeClr val="bg2"/>
                </a:solidFill>
              </a:rPr>
              <a:t> : 24,8 mois</a:t>
            </a:r>
          </a:p>
          <a:p>
            <a:r>
              <a:rPr lang="fr-FR" sz="1100" b="1" dirty="0">
                <a:solidFill>
                  <a:schemeClr val="bg2"/>
                </a:solidFill>
              </a:rPr>
              <a:t>(IC95% : 17,3-NE)</a:t>
            </a:r>
          </a:p>
        </p:txBody>
      </p:sp>
      <p:cxnSp>
        <p:nvCxnSpPr>
          <p:cNvPr id="47" name="Connecteur droit 46">
            <a:extLst>
              <a:ext uri="{FF2B5EF4-FFF2-40B4-BE49-F238E27FC236}">
                <a16:creationId xmlns="" xmlns:a16="http://schemas.microsoft.com/office/drawing/2014/main" id="{0D1C30E2-2298-968C-276C-59E337A9C74B}"/>
              </a:ext>
            </a:extLst>
          </p:cNvPr>
          <p:cNvCxnSpPr>
            <a:cxnSpLocks/>
          </p:cNvCxnSpPr>
          <p:nvPr/>
        </p:nvCxnSpPr>
        <p:spPr>
          <a:xfrm flipV="1">
            <a:off x="8958267" y="3099830"/>
            <a:ext cx="0" cy="9588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 xmlns:a16="http://schemas.microsoft.com/office/drawing/2014/main" id="{123617EE-6D11-BE6A-CBDC-0409BDCF9D20}"/>
              </a:ext>
            </a:extLst>
          </p:cNvPr>
          <p:cNvCxnSpPr>
            <a:cxnSpLocks/>
          </p:cNvCxnSpPr>
          <p:nvPr/>
        </p:nvCxnSpPr>
        <p:spPr>
          <a:xfrm flipV="1">
            <a:off x="10270339" y="3099830"/>
            <a:ext cx="0" cy="95885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 xmlns:a16="http://schemas.microsoft.com/office/drawing/2014/main" id="{7AE39275-6646-9894-23E4-426C4039C296}"/>
              </a:ext>
            </a:extLst>
          </p:cNvPr>
          <p:cNvCxnSpPr/>
          <p:nvPr/>
        </p:nvCxnSpPr>
        <p:spPr>
          <a:xfrm>
            <a:off x="7824191" y="3061112"/>
            <a:ext cx="239340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Freeform 5">
            <a:extLst>
              <a:ext uri="{FF2B5EF4-FFF2-40B4-BE49-F238E27FC236}">
                <a16:creationId xmlns="" xmlns:a16="http://schemas.microsoft.com/office/drawing/2014/main" id="{D3F6EEA1-1F5B-3CD5-FAD2-C693FFE62A41}"/>
              </a:ext>
            </a:extLst>
          </p:cNvPr>
          <p:cNvSpPr/>
          <p:nvPr/>
        </p:nvSpPr>
        <p:spPr>
          <a:xfrm>
            <a:off x="1436305" y="5404021"/>
            <a:ext cx="10343803" cy="560173"/>
          </a:xfrm>
          <a:prstGeom prst="rect">
            <a:avLst/>
          </a:prstGeom>
          <a:solidFill>
            <a:srgbClr val="005087"/>
          </a:solidFill>
        </p:spPr>
        <p:txBody>
          <a:bodyPr anchor="ctr"/>
          <a:lstStyle/>
          <a:p>
            <a:pPr algn="ctr">
              <a:spcBef>
                <a:spcPts val="300"/>
              </a:spcBef>
              <a:buClr>
                <a:srgbClr val="106DAE"/>
              </a:buClr>
              <a:buSzPct val="60000"/>
            </a:pPr>
            <a:r>
              <a:rPr lang="fr-FR" sz="2000" b="1" dirty="0">
                <a:solidFill>
                  <a:schemeClr val="bg1"/>
                </a:solidFill>
                <a:latin typeface="Century Gothic" panose="020B0502020202020204" pitchFamily="34" charset="0"/>
                <a:cs typeface="Arial Narrow" panose="020B0604020202020204" pitchFamily="34" charset="0"/>
              </a:rPr>
              <a:t>Les </a:t>
            </a:r>
            <a:r>
              <a:rPr lang="fr-FR" sz="1600" b="1" dirty="0">
                <a:solidFill>
                  <a:schemeClr val="bg1"/>
                </a:solidFill>
                <a:latin typeface="Century Gothic" panose="020B0502020202020204" pitchFamily="34" charset="0"/>
                <a:cs typeface="Arial Narrow" panose="020B0604020202020204" pitchFamily="34" charset="0"/>
              </a:rPr>
              <a:t>critères d'évaluation principaux ont été atteints, le </a:t>
            </a:r>
            <a:r>
              <a:rPr lang="fr-FR" sz="1600" b="1" dirty="0" err="1">
                <a:solidFill>
                  <a:schemeClr val="bg1"/>
                </a:solidFill>
                <a:latin typeface="Century Gothic" panose="020B0502020202020204" pitchFamily="34" charset="0"/>
                <a:cs typeface="Arial Narrow" panose="020B0604020202020204" pitchFamily="34" charset="0"/>
              </a:rPr>
              <a:t>selpercatinib</a:t>
            </a:r>
            <a:r>
              <a:rPr lang="fr-FR" sz="1600" b="1" dirty="0">
                <a:solidFill>
                  <a:schemeClr val="bg1"/>
                </a:solidFill>
                <a:latin typeface="Century Gothic" panose="020B0502020202020204" pitchFamily="34" charset="0"/>
                <a:cs typeface="Arial Narrow" panose="020B0604020202020204" pitchFamily="34" charset="0"/>
              </a:rPr>
              <a:t> ayant entraîné une amélioration statistiquement significative de la SSP dans les deux populations pré-spécifiées.</a:t>
            </a:r>
          </a:p>
        </p:txBody>
      </p:sp>
    </p:spTree>
    <p:extLst>
      <p:ext uri="{BB962C8B-B14F-4D97-AF65-F5344CB8AC3E}">
        <p14:creationId xmlns:p14="http://schemas.microsoft.com/office/powerpoint/2010/main" val="28186900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Etude LIBRETTO-431</a:t>
            </a:r>
          </a:p>
        </p:txBody>
      </p:sp>
      <p:sp>
        <p:nvSpPr>
          <p:cNvPr id="16" name="Espace réservé du contenu 15">
            <a:extLst>
              <a:ext uri="{FF2B5EF4-FFF2-40B4-BE49-F238E27FC236}">
                <a16:creationId xmlns="" xmlns:a16="http://schemas.microsoft.com/office/drawing/2014/main" id="{EA7CE719-7C14-5A55-96D2-56C64D46E026}"/>
              </a:ext>
            </a:extLst>
          </p:cNvPr>
          <p:cNvSpPr>
            <a:spLocks noGrp="1"/>
          </p:cNvSpPr>
          <p:nvPr>
            <p:ph sz="quarter" idx="10"/>
          </p:nvPr>
        </p:nvSpPr>
        <p:spPr>
          <a:xfrm>
            <a:off x="7783598" y="1709780"/>
            <a:ext cx="3911941" cy="852708"/>
          </a:xfrm>
          <a:noFill/>
        </p:spPr>
        <p:txBody>
          <a:bodyPr anchor="ctr">
            <a:noAutofit/>
          </a:bodyPr>
          <a:lstStyle/>
          <a:p>
            <a:pPr marL="0" indent="0">
              <a:buNone/>
            </a:pPr>
            <a:r>
              <a:rPr lang="fr-FR" sz="1600" dirty="0">
                <a:solidFill>
                  <a:srgbClr val="002C4C"/>
                </a:solidFill>
              </a:rPr>
              <a:t>L’ORR selon RECIST 1.1 était plus élevé et les réponses étaient plus durables avec le </a:t>
            </a:r>
            <a:r>
              <a:rPr lang="fr-FR" sz="1600" dirty="0" err="1">
                <a:solidFill>
                  <a:srgbClr val="002C4C"/>
                </a:solidFill>
              </a:rPr>
              <a:t>selpercatinib</a:t>
            </a:r>
            <a:r>
              <a:rPr lang="fr-FR" sz="1600" dirty="0">
                <a:solidFill>
                  <a:srgbClr val="002C4C"/>
                </a:solidFill>
              </a:rPr>
              <a:t>.</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p:txBody>
          <a:bodyPr>
            <a:normAutofit/>
          </a:bodyPr>
          <a:lstStyle/>
          <a:p>
            <a:r>
              <a:rPr lang="fr-FR" sz="2000" dirty="0">
                <a:cs typeface="Gordita" pitchFamily="2" charset="77"/>
              </a:rPr>
              <a:t>Efficacité : ORR, DOR, OS, ORR intracrânien et DOR intracrânien</a:t>
            </a:r>
            <a:endParaRPr lang="fr-FR" sz="2000" dirty="0"/>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dirty="0"/>
              <a:t>H.H. F. </a:t>
            </a:r>
            <a:r>
              <a:rPr lang="fr-FR" dirty="0" err="1"/>
              <a:t>Loong</a:t>
            </a:r>
            <a:r>
              <a:rPr lang="fr-FR" dirty="0"/>
              <a:t> et al., ESMO</a:t>
            </a:r>
            <a:r>
              <a:rPr lang="fr-FR" baseline="30000" dirty="0"/>
              <a:t>® </a:t>
            </a:r>
            <a:r>
              <a:rPr lang="fr-FR" dirty="0"/>
              <a:t>2023, Abs. #LBA4</a:t>
            </a:r>
            <a:endParaRPr lang="fr-FR" sz="1400" dirty="0"/>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4" name="Tableau 3">
            <a:extLst>
              <a:ext uri="{FF2B5EF4-FFF2-40B4-BE49-F238E27FC236}">
                <a16:creationId xmlns="" xmlns:a16="http://schemas.microsoft.com/office/drawing/2014/main" id="{3944FD01-C7D5-0156-C6E6-EA99FE3E82F6}"/>
              </a:ext>
            </a:extLst>
          </p:cNvPr>
          <p:cNvGraphicFramePr>
            <a:graphicFrameLocks noGrp="1"/>
          </p:cNvGraphicFramePr>
          <p:nvPr>
            <p:extLst>
              <p:ext uri="{D42A27DB-BD31-4B8C-83A1-F6EECF244321}">
                <p14:modId xmlns:p14="http://schemas.microsoft.com/office/powerpoint/2010/main" val="815453071"/>
              </p:ext>
            </p:extLst>
          </p:nvPr>
        </p:nvGraphicFramePr>
        <p:xfrm>
          <a:off x="1692189" y="1570454"/>
          <a:ext cx="5503453" cy="1827008"/>
        </p:xfrm>
        <a:graphic>
          <a:graphicData uri="http://schemas.openxmlformats.org/drawingml/2006/table">
            <a:tbl>
              <a:tblPr firstRow="1" bandRow="1"/>
              <a:tblGrid>
                <a:gridCol w="2550297">
                  <a:extLst>
                    <a:ext uri="{9D8B030D-6E8A-4147-A177-3AD203B41FA5}">
                      <a16:colId xmlns="" xmlns:a16="http://schemas.microsoft.com/office/drawing/2014/main" val="20000"/>
                    </a:ext>
                  </a:extLst>
                </a:gridCol>
                <a:gridCol w="1476578">
                  <a:extLst>
                    <a:ext uri="{9D8B030D-6E8A-4147-A177-3AD203B41FA5}">
                      <a16:colId xmlns="" xmlns:a16="http://schemas.microsoft.com/office/drawing/2014/main" val="20001"/>
                    </a:ext>
                  </a:extLst>
                </a:gridCol>
                <a:gridCol w="1476578">
                  <a:extLst>
                    <a:ext uri="{9D8B030D-6E8A-4147-A177-3AD203B41FA5}">
                      <a16:colId xmlns="" xmlns:a16="http://schemas.microsoft.com/office/drawing/2014/main" val="20002"/>
                    </a:ext>
                  </a:extLst>
                </a:gridCol>
              </a:tblGrid>
              <a:tr h="4511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r>
                        <a:rPr lang="fr-FR" sz="1100" b="1" i="0" dirty="0">
                          <a:solidFill>
                            <a:srgbClr val="004477"/>
                          </a:solidFill>
                          <a:latin typeface="Century Gothic" panose="020B0502020202020204" pitchFamily="34" charset="0"/>
                          <a:cs typeface="Arial" panose="020B0604020202020204" pitchFamily="34" charset="0"/>
                        </a:rPr>
                        <a:t>Résultats</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Selpercatinib</a:t>
                      </a:r>
                      <a:r>
                        <a:rPr lang="da-DK" sz="1200" b="0" i="0" kern="1200" dirty="0">
                          <a:solidFill>
                            <a:schemeClr val="lt1"/>
                          </a:solidFill>
                          <a:latin typeface="Century Gothic" panose="020B0502020202020204" pitchFamily="34" charset="0"/>
                          <a:ea typeface="+mn-ea"/>
                          <a:cs typeface="Arial" panose="020B0604020202020204" pitchFamily="34" charset="0"/>
                        </a:rPr>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129)</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Contrôle</a:t>
                      </a:r>
                      <a:r>
                        <a:rPr lang="da-DK" sz="1200" b="0" i="0" kern="1200" dirty="0">
                          <a:solidFill>
                            <a:schemeClr val="lt1"/>
                          </a:solidFill>
                          <a:latin typeface="Century Gothic" panose="020B0502020202020204" pitchFamily="34" charset="0"/>
                          <a:ea typeface="+mn-ea"/>
                          <a:cs typeface="Arial" panose="020B0604020202020204" pitchFamily="34" charset="0"/>
                        </a:rPr>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83)</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4511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0" i="0" dirty="0">
                          <a:solidFill>
                            <a:schemeClr val="tx2"/>
                          </a:solidFill>
                          <a:latin typeface="Century Gothic" panose="020B0502020202020204" pitchFamily="34" charset="0"/>
                          <a:cs typeface="Arial" panose="020B0604020202020204" pitchFamily="34" charset="0"/>
                        </a:rPr>
                        <a:t>ORR,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83,7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65,1</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3"/>
                  </a:ext>
                </a:extLst>
              </a:tr>
              <a:tr h="4511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1200" b="0" i="0" dirty="0">
                          <a:solidFill>
                            <a:schemeClr val="tx2"/>
                          </a:solidFill>
                          <a:latin typeface="Century Gothic" panose="020B0502020202020204" pitchFamily="34" charset="0"/>
                        </a:rPr>
                        <a:t>DOR médian, mois (IC 95%I)</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24,2 (17,9-NE)</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11,5 (9,7-23,3)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451180">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ts val="1540"/>
                        </a:lnSpc>
                      </a:pPr>
                      <a:r>
                        <a:rPr lang="da-DK" sz="900" b="0" i="0" dirty="0" err="1">
                          <a:solidFill>
                            <a:schemeClr val="tx2"/>
                          </a:solidFill>
                          <a:latin typeface="Century Gothic" panose="020B0502020202020204" pitchFamily="34" charset="0"/>
                        </a:rPr>
                        <a:t>Survie</a:t>
                      </a:r>
                      <a:r>
                        <a:rPr lang="da-DK" sz="900" b="0" i="0" dirty="0">
                          <a:solidFill>
                            <a:schemeClr val="tx2"/>
                          </a:solidFill>
                          <a:latin typeface="Century Gothic" panose="020B0502020202020204" pitchFamily="34" charset="0"/>
                        </a:rPr>
                        <a:t> globale </a:t>
                      </a:r>
                      <a:r>
                        <a:rPr lang="da-DK" sz="900" b="0" i="0" dirty="0" err="1">
                          <a:solidFill>
                            <a:schemeClr val="tx2"/>
                          </a:solidFill>
                          <a:latin typeface="Century Gothic" panose="020B0502020202020204" pitchFamily="34" charset="0"/>
                        </a:rPr>
                        <a:t>immature</a:t>
                      </a:r>
                      <a:r>
                        <a:rPr lang="da-DK" sz="900" b="0" i="0" dirty="0">
                          <a:solidFill>
                            <a:schemeClr val="tx2"/>
                          </a:solidFill>
                          <a:latin typeface="Century Gothic" panose="020B0502020202020204" pitchFamily="34" charset="0"/>
                        </a:rPr>
                        <a:t> (</a:t>
                      </a:r>
                      <a:r>
                        <a:rPr lang="da-DK" sz="900" b="0" i="0" dirty="0" err="1">
                          <a:solidFill>
                            <a:schemeClr val="tx2"/>
                          </a:solidFill>
                          <a:latin typeface="Century Gothic" panose="020B0502020202020204" pitchFamily="34" charset="0"/>
                        </a:rPr>
                        <a:t>taux</a:t>
                      </a:r>
                      <a:r>
                        <a:rPr lang="da-DK" sz="900" b="0" i="0" dirty="0">
                          <a:solidFill>
                            <a:schemeClr val="tx2"/>
                          </a:solidFill>
                          <a:latin typeface="Century Gothic" panose="020B0502020202020204" pitchFamily="34" charset="0"/>
                        </a:rPr>
                        <a:t> de </a:t>
                      </a:r>
                      <a:r>
                        <a:rPr lang="da-DK" sz="900" b="0" i="0" dirty="0" err="1">
                          <a:solidFill>
                            <a:schemeClr val="tx2"/>
                          </a:solidFill>
                          <a:latin typeface="Century Gothic" panose="020B0502020202020204" pitchFamily="34" charset="0"/>
                        </a:rPr>
                        <a:t>censure</a:t>
                      </a:r>
                      <a:r>
                        <a:rPr lang="da-DK" sz="900" b="0" i="0" dirty="0">
                          <a:solidFill>
                            <a:schemeClr val="tx2"/>
                          </a:solidFill>
                          <a:latin typeface="Century Gothic" panose="020B0502020202020204" pitchFamily="34" charset="0"/>
                        </a:rPr>
                        <a:t> de 80%) et </a:t>
                      </a:r>
                      <a:r>
                        <a:rPr lang="da-DK" sz="900" b="0" i="0" dirty="0" err="1">
                          <a:solidFill>
                            <a:schemeClr val="tx2"/>
                          </a:solidFill>
                          <a:latin typeface="Century Gothic" panose="020B0502020202020204" pitchFamily="34" charset="0"/>
                        </a:rPr>
                        <a:t>confondue</a:t>
                      </a:r>
                      <a:r>
                        <a:rPr lang="da-DK" sz="900" b="0" i="0" dirty="0">
                          <a:solidFill>
                            <a:schemeClr val="tx2"/>
                          </a:solidFill>
                          <a:latin typeface="Century Gothic" panose="020B0502020202020204" pitchFamily="34" charset="0"/>
                        </a:rPr>
                        <a:t> avec le crossover (</a:t>
                      </a:r>
                      <a:r>
                        <a:rPr lang="da-DK" sz="900" b="0" i="0" dirty="0" err="1">
                          <a:solidFill>
                            <a:schemeClr val="tx2"/>
                          </a:solidFill>
                          <a:latin typeface="Century Gothic" panose="020B0502020202020204" pitchFamily="34" charset="0"/>
                        </a:rPr>
                        <a:t>taux</a:t>
                      </a:r>
                      <a:r>
                        <a:rPr lang="da-DK" sz="900" b="0" i="0" dirty="0">
                          <a:solidFill>
                            <a:schemeClr val="tx2"/>
                          </a:solidFill>
                          <a:latin typeface="Century Gothic" panose="020B0502020202020204" pitchFamily="34" charset="0"/>
                        </a:rPr>
                        <a:t> </a:t>
                      </a:r>
                      <a:r>
                        <a:rPr lang="da-DK" sz="900" b="0" i="0" dirty="0" err="1">
                          <a:solidFill>
                            <a:schemeClr val="tx2"/>
                          </a:solidFill>
                          <a:latin typeface="Century Gothic" panose="020B0502020202020204" pitchFamily="34" charset="0"/>
                        </a:rPr>
                        <a:t>effectif</a:t>
                      </a:r>
                      <a:r>
                        <a:rPr lang="da-DK" sz="900" b="0" i="0" dirty="0">
                          <a:solidFill>
                            <a:schemeClr val="tx2"/>
                          </a:solidFill>
                          <a:latin typeface="Century Gothic" panose="020B0502020202020204" pitchFamily="34" charset="0"/>
                        </a:rPr>
                        <a:t> de 75%) HR 0,961 (95% CI 0,503-1,835)</a:t>
                      </a:r>
                      <a:endParaRPr lang="en-US" sz="900" b="0" i="0" dirty="0">
                        <a:solidFill>
                          <a:schemeClr val="tx2"/>
                        </a:solidFill>
                        <a:latin typeface="Century Gothic" panose="020B0502020202020204" pitchFamily="34" charset="0"/>
                      </a:endParaRPr>
                    </a:p>
                  </a:txBody>
                  <a:tcPr marL="81910" marR="27304" marT="46234" marB="46234">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chemeClr val="bg2"/>
                        </a:solidFill>
                        <a:latin typeface="Century Gothic" panose="020B0502020202020204" pitchFamily="34" charset="0"/>
                        <a:ea typeface="+mn-ea"/>
                        <a:cs typeface="Arial" panose="020B0604020202020204" pitchFamily="34" charset="0"/>
                      </a:endParaRPr>
                    </a:p>
                  </a:txBody>
                  <a:tcPr marL="36000" marR="36000" marT="46234" marB="46234">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endParaRPr lang="fr-FR" sz="1300" b="1" i="0" kern="1200" dirty="0">
                        <a:solidFill>
                          <a:srgbClr val="004477"/>
                        </a:solidFill>
                        <a:latin typeface="Century Gothic" panose="020B0502020202020204" pitchFamily="34" charset="0"/>
                        <a:ea typeface="+mn-ea"/>
                        <a:cs typeface="Arial" panose="020B0604020202020204" pitchFamily="34" charset="0"/>
                      </a:endParaRPr>
                    </a:p>
                  </a:txBody>
                  <a:tcPr marL="36000" marR="36000" marT="46234" marB="46234">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 xmlns:a16="http://schemas.microsoft.com/office/drawing/2014/main" val="10004"/>
                  </a:ext>
                </a:extLst>
              </a:tr>
            </a:tbl>
          </a:graphicData>
        </a:graphic>
      </p:graphicFrame>
      <p:sp>
        <p:nvSpPr>
          <p:cNvPr id="6" name="Espace réservé du contenu 15">
            <a:extLst>
              <a:ext uri="{FF2B5EF4-FFF2-40B4-BE49-F238E27FC236}">
                <a16:creationId xmlns="" xmlns:a16="http://schemas.microsoft.com/office/drawing/2014/main" id="{2E0EFE22-08BF-D8DB-48F2-62D4301D5C10}"/>
              </a:ext>
            </a:extLst>
          </p:cNvPr>
          <p:cNvSpPr txBox="1">
            <a:spLocks/>
          </p:cNvSpPr>
          <p:nvPr/>
        </p:nvSpPr>
        <p:spPr>
          <a:xfrm>
            <a:off x="7816551" y="3109263"/>
            <a:ext cx="3934820" cy="2080949"/>
          </a:xfrm>
          <a:prstGeom prst="rect">
            <a:avLst/>
          </a:prstGeom>
          <a:noFill/>
        </p:spPr>
        <p:txBody>
          <a:bodyPr vert="horz" lIns="91440" tIns="45720" rIns="91440" bIns="45720" rtlCol="0" anchor="ctr">
            <a:no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fr-FR" sz="1600" dirty="0">
                <a:solidFill>
                  <a:srgbClr val="002C4C"/>
                </a:solidFill>
              </a:rPr>
              <a:t>Chez les patients présentant une maladie mesurable du SNC, le </a:t>
            </a:r>
            <a:r>
              <a:rPr lang="fr-FR" sz="1600" dirty="0" err="1">
                <a:solidFill>
                  <a:srgbClr val="002C4C"/>
                </a:solidFill>
              </a:rPr>
              <a:t>selpercatinib</a:t>
            </a:r>
            <a:r>
              <a:rPr lang="fr-FR" sz="1600" dirty="0">
                <a:solidFill>
                  <a:srgbClr val="002C4C"/>
                </a:solidFill>
              </a:rPr>
              <a:t> a permis d'obtenir de meilleurs résultats en termes de :</a:t>
            </a:r>
          </a:p>
          <a:p>
            <a:pPr>
              <a:spcAft>
                <a:spcPts val="600"/>
              </a:spcAft>
            </a:pPr>
            <a:r>
              <a:rPr lang="fr-FR" sz="1600" dirty="0" err="1">
                <a:solidFill>
                  <a:srgbClr val="002C4C"/>
                </a:solidFill>
              </a:rPr>
              <a:t>Ic</a:t>
            </a:r>
            <a:r>
              <a:rPr lang="fr-FR" sz="1600" dirty="0">
                <a:solidFill>
                  <a:srgbClr val="002C4C"/>
                </a:solidFill>
              </a:rPr>
              <a:t>-ORR selon RECIST 1.1, y compris CR, et DOR.</a:t>
            </a:r>
          </a:p>
          <a:p>
            <a:pPr>
              <a:spcAft>
                <a:spcPts val="600"/>
              </a:spcAft>
            </a:pPr>
            <a:r>
              <a:rPr lang="fr-FR" sz="1600" dirty="0" err="1">
                <a:solidFill>
                  <a:srgbClr val="002C4C"/>
                </a:solidFill>
              </a:rPr>
              <a:t>Ic</a:t>
            </a:r>
            <a:r>
              <a:rPr lang="fr-FR" sz="1600" dirty="0">
                <a:solidFill>
                  <a:srgbClr val="002C4C"/>
                </a:solidFill>
              </a:rPr>
              <a:t>-PFS.</a:t>
            </a:r>
          </a:p>
        </p:txBody>
      </p:sp>
      <p:graphicFrame>
        <p:nvGraphicFramePr>
          <p:cNvPr id="7" name="Tableau 6">
            <a:extLst>
              <a:ext uri="{FF2B5EF4-FFF2-40B4-BE49-F238E27FC236}">
                <a16:creationId xmlns="" xmlns:a16="http://schemas.microsoft.com/office/drawing/2014/main" id="{BA0EAB1A-2406-0D97-C50B-89E8EC4EC5A1}"/>
              </a:ext>
            </a:extLst>
          </p:cNvPr>
          <p:cNvGraphicFramePr>
            <a:graphicFrameLocks noGrp="1"/>
          </p:cNvGraphicFramePr>
          <p:nvPr>
            <p:extLst>
              <p:ext uri="{D42A27DB-BD31-4B8C-83A1-F6EECF244321}">
                <p14:modId xmlns:p14="http://schemas.microsoft.com/office/powerpoint/2010/main" val="3165604693"/>
              </p:ext>
            </p:extLst>
          </p:nvPr>
        </p:nvGraphicFramePr>
        <p:xfrm>
          <a:off x="1692189" y="3639034"/>
          <a:ext cx="5503453" cy="1954832"/>
        </p:xfrm>
        <a:graphic>
          <a:graphicData uri="http://schemas.openxmlformats.org/drawingml/2006/table">
            <a:tbl>
              <a:tblPr firstRow="1" bandRow="1"/>
              <a:tblGrid>
                <a:gridCol w="2550297">
                  <a:extLst>
                    <a:ext uri="{9D8B030D-6E8A-4147-A177-3AD203B41FA5}">
                      <a16:colId xmlns="" xmlns:a16="http://schemas.microsoft.com/office/drawing/2014/main" val="20000"/>
                    </a:ext>
                  </a:extLst>
                </a:gridCol>
                <a:gridCol w="1476578">
                  <a:extLst>
                    <a:ext uri="{9D8B030D-6E8A-4147-A177-3AD203B41FA5}">
                      <a16:colId xmlns="" xmlns:a16="http://schemas.microsoft.com/office/drawing/2014/main" val="20001"/>
                    </a:ext>
                  </a:extLst>
                </a:gridCol>
                <a:gridCol w="1476578">
                  <a:extLst>
                    <a:ext uri="{9D8B030D-6E8A-4147-A177-3AD203B41FA5}">
                      <a16:colId xmlns="" xmlns:a16="http://schemas.microsoft.com/office/drawing/2014/main" val="20002"/>
                    </a:ext>
                  </a:extLst>
                </a:gridCol>
              </a:tblGrid>
              <a:tr h="48870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r>
                        <a:rPr lang="fr-FR" sz="1100" b="1" i="0" dirty="0">
                          <a:solidFill>
                            <a:srgbClr val="004477"/>
                          </a:solidFill>
                          <a:latin typeface="Century Gothic" panose="020B0502020202020204" pitchFamily="34" charset="0"/>
                          <a:cs typeface="Arial" panose="020B0604020202020204" pitchFamily="34" charset="0"/>
                        </a:rPr>
                        <a:t>Résultat intracrânienne</a:t>
                      </a:r>
                    </a:p>
                  </a:txBody>
                  <a:tcPr marL="92467" marR="92467" marT="46234" marB="46234"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Selpercatinib</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17)</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Contrôle</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12)</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488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0" i="0" dirty="0" err="1">
                          <a:solidFill>
                            <a:schemeClr val="tx2"/>
                          </a:solidFill>
                          <a:latin typeface="Century Gothic" panose="020B0502020202020204" pitchFamily="34" charset="0"/>
                          <a:cs typeface="Arial" panose="020B0604020202020204" pitchFamily="34" charset="0"/>
                        </a:rPr>
                        <a:t>Ic</a:t>
                      </a:r>
                      <a:r>
                        <a:rPr lang="fr-FR" sz="1200" b="0" i="0" dirty="0">
                          <a:solidFill>
                            <a:schemeClr val="tx2"/>
                          </a:solidFill>
                          <a:latin typeface="Century Gothic" panose="020B0502020202020204" pitchFamily="34" charset="0"/>
                          <a:cs typeface="Arial" panose="020B0604020202020204" pitchFamily="34" charset="0"/>
                        </a:rPr>
                        <a:t>-ORR, %</a:t>
                      </a:r>
                    </a:p>
                    <a:p>
                      <a:pPr marL="0" marR="0" lvl="0" indent="0" algn="l" defTabSz="914400" rtl="0" eaLnBrk="1" fontAlgn="auto" latinLnBrk="0" hangingPunct="1">
                        <a:lnSpc>
                          <a:spcPts val="1540"/>
                        </a:lnSpc>
                        <a:spcBef>
                          <a:spcPts val="0"/>
                        </a:spcBef>
                        <a:spcAft>
                          <a:spcPts val="0"/>
                        </a:spcAft>
                        <a:buClrTx/>
                        <a:buSzTx/>
                        <a:buFontTx/>
                        <a:buNone/>
                        <a:tabLst/>
                        <a:defRPr/>
                      </a:pPr>
                      <a:r>
                        <a:rPr lang="fr-FR" sz="1200" b="0" i="0" dirty="0" err="1">
                          <a:solidFill>
                            <a:schemeClr val="tx2"/>
                          </a:solidFill>
                          <a:latin typeface="Century Gothic" panose="020B0502020202020204" pitchFamily="34" charset="0"/>
                          <a:cs typeface="Arial" panose="020B0604020202020204" pitchFamily="34" charset="0"/>
                        </a:rPr>
                        <a:t>Ic</a:t>
                      </a:r>
                      <a:r>
                        <a:rPr lang="fr-FR" sz="1200" b="0" i="0" dirty="0">
                          <a:solidFill>
                            <a:schemeClr val="tx2"/>
                          </a:solidFill>
                          <a:latin typeface="Century Gothic" panose="020B0502020202020204" pitchFamily="34" charset="0"/>
                          <a:cs typeface="Arial" panose="020B0604020202020204" pitchFamily="34" charset="0"/>
                        </a:rPr>
                        <a:t>-CR, %</a:t>
                      </a: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82,4</a:t>
                      </a:r>
                    </a:p>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35,3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58,3</a:t>
                      </a:r>
                    </a:p>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16,7</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3"/>
                  </a:ext>
                </a:extLst>
              </a:tr>
              <a:tr h="4887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lang="fr-FR" sz="1200" b="0" i="0" dirty="0">
                          <a:solidFill>
                            <a:schemeClr val="tx2"/>
                          </a:solidFill>
                          <a:latin typeface="Century Gothic" panose="020B0502020202020204" pitchFamily="34" charset="0"/>
                          <a:cs typeface="Arial" panose="020B0604020202020204" pitchFamily="34" charset="0"/>
                        </a:rPr>
                        <a:t>Taux </a:t>
                      </a:r>
                      <a:r>
                        <a:rPr lang="fr-FR" sz="1200" b="0" i="0" dirty="0" err="1">
                          <a:solidFill>
                            <a:schemeClr val="tx2"/>
                          </a:solidFill>
                          <a:latin typeface="Century Gothic" panose="020B0502020202020204" pitchFamily="34" charset="0"/>
                          <a:cs typeface="Arial" panose="020B0604020202020204" pitchFamily="34" charset="0"/>
                        </a:rPr>
                        <a:t>Ic</a:t>
                      </a:r>
                      <a:r>
                        <a:rPr lang="fr-FR" sz="1200" b="0" i="0" dirty="0">
                          <a:solidFill>
                            <a:schemeClr val="tx2"/>
                          </a:solidFill>
                          <a:latin typeface="Century Gothic" panose="020B0502020202020204" pitchFamily="34" charset="0"/>
                          <a:cs typeface="Arial" panose="020B0604020202020204" pitchFamily="34" charset="0"/>
                        </a:rPr>
                        <a:t>-DOR à 12 mois,</a:t>
                      </a:r>
                    </a:p>
                    <a:p>
                      <a:pPr>
                        <a:lnSpc>
                          <a:spcPts val="1540"/>
                        </a:lnSpc>
                      </a:pPr>
                      <a:r>
                        <a:rPr lang="da-DK" sz="1200" b="0" i="0" dirty="0">
                          <a:solidFill>
                            <a:schemeClr val="tx2"/>
                          </a:solidFill>
                          <a:latin typeface="Century Gothic" panose="020B0502020202020204" pitchFamily="34" charset="0"/>
                        </a:rPr>
                        <a:t>(95% CI)</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76,0 (42,2-91,6)</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62,5 (14,2-89,3)</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48870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fr-FR" sz="1200" b="0" i="0" dirty="0" err="1">
                          <a:solidFill>
                            <a:schemeClr val="tx2"/>
                          </a:solidFill>
                          <a:latin typeface="Century Gothic" panose="020B0502020202020204" pitchFamily="34" charset="0"/>
                          <a:cs typeface="Arial" panose="020B0604020202020204" pitchFamily="34" charset="0"/>
                        </a:rPr>
                        <a:t>Ic</a:t>
                      </a:r>
                      <a:r>
                        <a:rPr lang="fr-FR" sz="1200" b="0" i="0" dirty="0">
                          <a:solidFill>
                            <a:schemeClr val="tx2"/>
                          </a:solidFill>
                          <a:latin typeface="Century Gothic" panose="020B0502020202020204" pitchFamily="34" charset="0"/>
                          <a:cs typeface="Arial" panose="020B0604020202020204" pitchFamily="34" charset="0"/>
                        </a:rPr>
                        <a:t>-PFS médian, mo </a:t>
                      </a:r>
                      <a:r>
                        <a:rPr lang="da-DK" sz="1200" b="0" i="0" dirty="0">
                          <a:solidFill>
                            <a:schemeClr val="tx2"/>
                          </a:solidFill>
                          <a:latin typeface="Century Gothic" panose="020B0502020202020204" pitchFamily="34" charset="0"/>
                        </a:rPr>
                        <a:t>(95% CI)</a:t>
                      </a:r>
                      <a:endParaRPr lang="en-US" sz="1200" b="0" i="0" dirty="0">
                        <a:solidFill>
                          <a:schemeClr val="tx2"/>
                        </a:solidFill>
                        <a:latin typeface="Century Gothic" panose="020B0502020202020204" pitchFamily="34" charset="0"/>
                      </a:endParaRPr>
                    </a:p>
                  </a:txBody>
                  <a:tcPr marL="81910" marR="27304" marT="46234" marB="46234"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16,1 (8,8-NE)</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10,4 (3,8-NE)</a:t>
                      </a:r>
                    </a:p>
                  </a:txBody>
                  <a:tcPr marL="36000" marR="36000" marT="46234" marB="46234"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314900544"/>
                  </a:ext>
                </a:extLst>
              </a:tr>
            </a:tbl>
          </a:graphicData>
        </a:graphic>
      </p:graphicFrame>
    </p:spTree>
    <p:extLst>
      <p:ext uri="{BB962C8B-B14F-4D97-AF65-F5344CB8AC3E}">
        <p14:creationId xmlns:p14="http://schemas.microsoft.com/office/powerpoint/2010/main" val="25109170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 xmlns:a16="http://schemas.microsoft.com/office/drawing/2014/main" id="{E55C3B0E-5F19-AEFC-FB37-82D27D4632B2}"/>
              </a:ext>
            </a:extLst>
          </p:cNvPr>
          <p:cNvSpPr>
            <a:spLocks noGrp="1"/>
          </p:cNvSpPr>
          <p:nvPr>
            <p:ph type="title"/>
          </p:nvPr>
        </p:nvSpPr>
        <p:spPr/>
        <p:txBody>
          <a:bodyPr/>
          <a:lstStyle/>
          <a:p>
            <a:r>
              <a:rPr lang="fr-FR" dirty="0"/>
              <a:t>Etude LIBRETTO-431</a:t>
            </a:r>
          </a:p>
        </p:txBody>
      </p:sp>
      <p:sp>
        <p:nvSpPr>
          <p:cNvPr id="16" name="Espace réservé du contenu 15">
            <a:extLst>
              <a:ext uri="{FF2B5EF4-FFF2-40B4-BE49-F238E27FC236}">
                <a16:creationId xmlns="" xmlns:a16="http://schemas.microsoft.com/office/drawing/2014/main" id="{EA7CE719-7C14-5A55-96D2-56C64D46E026}"/>
              </a:ext>
            </a:extLst>
          </p:cNvPr>
          <p:cNvSpPr>
            <a:spLocks noGrp="1"/>
          </p:cNvSpPr>
          <p:nvPr>
            <p:ph sz="quarter" idx="10"/>
          </p:nvPr>
        </p:nvSpPr>
        <p:spPr>
          <a:xfrm>
            <a:off x="6131229" y="734638"/>
            <a:ext cx="5455920" cy="2259978"/>
          </a:xfrm>
          <a:noFill/>
        </p:spPr>
        <p:txBody>
          <a:bodyPr anchor="ctr">
            <a:noAutofit/>
          </a:bodyPr>
          <a:lstStyle/>
          <a:p>
            <a:pPr marL="192088" indent="-192088">
              <a:spcAft>
                <a:spcPts val="600"/>
              </a:spcAft>
              <a:buSzPct val="100000"/>
              <a:buFont typeface="Wingdings" pitchFamily="2" charset="2"/>
              <a:buChar char="§"/>
            </a:pPr>
            <a:r>
              <a:rPr lang="fr-FR" sz="1600" dirty="0">
                <a:solidFill>
                  <a:srgbClr val="002C4C"/>
                </a:solidFill>
              </a:rPr>
              <a:t>La durée médiane du traitement par le </a:t>
            </a:r>
            <a:r>
              <a:rPr lang="fr-FR" sz="1600" dirty="0" err="1">
                <a:solidFill>
                  <a:srgbClr val="002C4C"/>
                </a:solidFill>
              </a:rPr>
              <a:t>selpercatinib</a:t>
            </a:r>
            <a:r>
              <a:rPr lang="fr-FR" sz="1600" dirty="0">
                <a:solidFill>
                  <a:srgbClr val="002C4C"/>
                </a:solidFill>
              </a:rPr>
              <a:t> a été environ 70 % plus longue que celle du contrôle (16,7 </a:t>
            </a:r>
            <a:r>
              <a:rPr lang="fr-FR" sz="1600" i="1" dirty="0">
                <a:solidFill>
                  <a:srgbClr val="002C4C"/>
                </a:solidFill>
              </a:rPr>
              <a:t>vs</a:t>
            </a:r>
            <a:r>
              <a:rPr lang="fr-FR" sz="1600" dirty="0">
                <a:solidFill>
                  <a:srgbClr val="002C4C"/>
                </a:solidFill>
              </a:rPr>
              <a:t> 9,8 mois).</a:t>
            </a:r>
          </a:p>
          <a:p>
            <a:pPr marL="192088" indent="-192088">
              <a:buSzPct val="100000"/>
              <a:buFont typeface="Wingdings" pitchFamily="2" charset="2"/>
              <a:buChar char="§"/>
            </a:pPr>
            <a:r>
              <a:rPr lang="fr-FR" sz="1600" dirty="0">
                <a:solidFill>
                  <a:srgbClr val="002C4C"/>
                </a:solidFill>
              </a:rPr>
              <a:t>Les effets indésirables observés avec le </a:t>
            </a:r>
            <a:r>
              <a:rPr lang="fr-FR" sz="1600" dirty="0" err="1">
                <a:solidFill>
                  <a:srgbClr val="002C4C"/>
                </a:solidFill>
              </a:rPr>
              <a:t>selpercatinib</a:t>
            </a:r>
            <a:r>
              <a:rPr lang="fr-FR" sz="1600" dirty="0">
                <a:solidFill>
                  <a:srgbClr val="002C4C"/>
                </a:solidFill>
              </a:rPr>
              <a:t> étaient généralement cohérents avec ceux précédemment rapportés, et la majorité d'entre eux ont été gérés avec des modifications de la dose.</a:t>
            </a:r>
          </a:p>
        </p:txBody>
      </p:sp>
      <p:sp>
        <p:nvSpPr>
          <p:cNvPr id="2" name="Espace réservé du texte 1">
            <a:extLst>
              <a:ext uri="{FF2B5EF4-FFF2-40B4-BE49-F238E27FC236}">
                <a16:creationId xmlns="" xmlns:a16="http://schemas.microsoft.com/office/drawing/2014/main" id="{A5660D53-07C7-501C-ACE7-6F094F11B5BC}"/>
              </a:ext>
            </a:extLst>
          </p:cNvPr>
          <p:cNvSpPr>
            <a:spLocks noGrp="1"/>
          </p:cNvSpPr>
          <p:nvPr>
            <p:ph type="body" sz="quarter" idx="11"/>
          </p:nvPr>
        </p:nvSpPr>
        <p:spPr>
          <a:xfrm>
            <a:off x="905631" y="520817"/>
            <a:ext cx="6066669" cy="505109"/>
          </a:xfrm>
        </p:spPr>
        <p:txBody>
          <a:bodyPr>
            <a:normAutofit/>
          </a:bodyPr>
          <a:lstStyle/>
          <a:p>
            <a:r>
              <a:rPr lang="fr-FR" sz="2000" dirty="0">
                <a:cs typeface="Gordita" pitchFamily="2" charset="77"/>
              </a:rPr>
              <a:t>Tolérance</a:t>
            </a:r>
            <a:endParaRPr lang="fr-FR" sz="2000" dirty="0"/>
          </a:p>
        </p:txBody>
      </p:sp>
      <p:sp>
        <p:nvSpPr>
          <p:cNvPr id="3" name="Espace réservé du texte 2">
            <a:extLst>
              <a:ext uri="{FF2B5EF4-FFF2-40B4-BE49-F238E27FC236}">
                <a16:creationId xmlns="" xmlns:a16="http://schemas.microsoft.com/office/drawing/2014/main" id="{347C04B8-6E39-0DD7-773B-C3732D32E686}"/>
              </a:ext>
            </a:extLst>
          </p:cNvPr>
          <p:cNvSpPr>
            <a:spLocks noGrp="1"/>
          </p:cNvSpPr>
          <p:nvPr>
            <p:ph type="body" sz="quarter" idx="13"/>
          </p:nvPr>
        </p:nvSpPr>
        <p:spPr/>
        <p:txBody>
          <a:bodyPr/>
          <a:lstStyle/>
          <a:p>
            <a:r>
              <a:rPr lang="fr-FR" dirty="0"/>
              <a:t>H.H. F. </a:t>
            </a:r>
            <a:r>
              <a:rPr lang="fr-FR" dirty="0" err="1"/>
              <a:t>Loong</a:t>
            </a:r>
            <a:r>
              <a:rPr lang="fr-FR" dirty="0"/>
              <a:t> et al., ESMO</a:t>
            </a:r>
            <a:r>
              <a:rPr lang="fr-FR" baseline="30000" dirty="0"/>
              <a:t>® </a:t>
            </a:r>
            <a:r>
              <a:rPr lang="fr-FR" dirty="0"/>
              <a:t>2023, Abs. #LBA4</a:t>
            </a:r>
            <a:endParaRPr lang="fr-FR" sz="1400" dirty="0"/>
          </a:p>
        </p:txBody>
      </p:sp>
      <p:cxnSp>
        <p:nvCxnSpPr>
          <p:cNvPr id="67" name="Connecteur droit 66">
            <a:extLst>
              <a:ext uri="{FF2B5EF4-FFF2-40B4-BE49-F238E27FC236}">
                <a16:creationId xmlns="" xmlns:a16="http://schemas.microsoft.com/office/drawing/2014/main" id="{85AE067B-4366-21D8-52D2-009E53DB18B4}"/>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graphicFrame>
        <p:nvGraphicFramePr>
          <p:cNvPr id="7" name="Tableau 6">
            <a:extLst>
              <a:ext uri="{FF2B5EF4-FFF2-40B4-BE49-F238E27FC236}">
                <a16:creationId xmlns="" xmlns:a16="http://schemas.microsoft.com/office/drawing/2014/main" id="{BA0EAB1A-2406-0D97-C50B-89E8EC4EC5A1}"/>
              </a:ext>
            </a:extLst>
          </p:cNvPr>
          <p:cNvGraphicFramePr>
            <a:graphicFrameLocks noGrp="1"/>
          </p:cNvGraphicFramePr>
          <p:nvPr>
            <p:extLst>
              <p:ext uri="{D42A27DB-BD31-4B8C-83A1-F6EECF244321}">
                <p14:modId xmlns:p14="http://schemas.microsoft.com/office/powerpoint/2010/main" val="3417817076"/>
              </p:ext>
            </p:extLst>
          </p:nvPr>
        </p:nvGraphicFramePr>
        <p:xfrm>
          <a:off x="6337918" y="3054809"/>
          <a:ext cx="5503453" cy="2480730"/>
        </p:xfrm>
        <a:graphic>
          <a:graphicData uri="http://schemas.openxmlformats.org/drawingml/2006/table">
            <a:tbl>
              <a:tblPr firstRow="1" bandRow="1"/>
              <a:tblGrid>
                <a:gridCol w="3169371">
                  <a:extLst>
                    <a:ext uri="{9D8B030D-6E8A-4147-A177-3AD203B41FA5}">
                      <a16:colId xmlns="" xmlns:a16="http://schemas.microsoft.com/office/drawing/2014/main" val="20000"/>
                    </a:ext>
                  </a:extLst>
                </a:gridCol>
                <a:gridCol w="1167041">
                  <a:extLst>
                    <a:ext uri="{9D8B030D-6E8A-4147-A177-3AD203B41FA5}">
                      <a16:colId xmlns="" xmlns:a16="http://schemas.microsoft.com/office/drawing/2014/main" val="20001"/>
                    </a:ext>
                  </a:extLst>
                </a:gridCol>
                <a:gridCol w="1167041">
                  <a:extLst>
                    <a:ext uri="{9D8B030D-6E8A-4147-A177-3AD203B41FA5}">
                      <a16:colId xmlns="" xmlns:a16="http://schemas.microsoft.com/office/drawing/2014/main" val="20002"/>
                    </a:ext>
                  </a:extLst>
                </a:gridCol>
              </a:tblGrid>
              <a:tr h="25915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Bef>
                          <a:spcPts val="0"/>
                        </a:spcBef>
                      </a:pPr>
                      <a:endParaRPr lang="fr-FR" sz="1100" b="1" i="0" dirty="0">
                        <a:solidFill>
                          <a:srgbClr val="004477"/>
                        </a:solidFill>
                        <a:latin typeface="Century Gothic" panose="020B0502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Selpercatinib</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158)</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9525"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ts val="1160"/>
                        </a:lnSpc>
                        <a:spcBef>
                          <a:spcPts val="0"/>
                        </a:spcBef>
                        <a:spcAft>
                          <a:spcPts val="0"/>
                        </a:spcAft>
                        <a:buClrTx/>
                        <a:buSzTx/>
                        <a:buFontTx/>
                        <a:buNone/>
                        <a:tabLst/>
                        <a:defRPr/>
                      </a:pPr>
                      <a:r>
                        <a:rPr lang="da-DK" sz="1200" b="0" i="0" kern="1200" dirty="0" err="1">
                          <a:solidFill>
                            <a:schemeClr val="lt1"/>
                          </a:solidFill>
                          <a:latin typeface="Century Gothic" panose="020B0502020202020204" pitchFamily="34" charset="0"/>
                          <a:ea typeface="+mn-ea"/>
                          <a:cs typeface="Arial" panose="020B0604020202020204" pitchFamily="34" charset="0"/>
                        </a:rPr>
                        <a:t>Contrôle</a:t>
                      </a:r>
                      <a:r>
                        <a:rPr lang="da-DK" sz="1200" b="0" i="0" kern="1200" dirty="0">
                          <a:solidFill>
                            <a:schemeClr val="lt1"/>
                          </a:solidFill>
                          <a:latin typeface="Century Gothic" panose="020B0502020202020204" pitchFamily="34" charset="0"/>
                          <a:ea typeface="+mn-ea"/>
                          <a:cs typeface="Arial" panose="020B0604020202020204" pitchFamily="34" charset="0"/>
                        </a:rPr>
                        <a:t> </a:t>
                      </a:r>
                      <a:br>
                        <a:rPr lang="da-DK" sz="1200" b="0" i="0" kern="1200" dirty="0">
                          <a:solidFill>
                            <a:schemeClr val="lt1"/>
                          </a:solidFill>
                          <a:latin typeface="Century Gothic" panose="020B0502020202020204" pitchFamily="34" charset="0"/>
                          <a:ea typeface="+mn-ea"/>
                          <a:cs typeface="Arial" panose="020B0604020202020204" pitchFamily="34" charset="0"/>
                        </a:rPr>
                      </a:br>
                      <a:r>
                        <a:rPr lang="da-DK" sz="1200" b="0" i="0" kern="1200" dirty="0">
                          <a:solidFill>
                            <a:schemeClr val="lt1"/>
                          </a:solidFill>
                          <a:latin typeface="Century Gothic" panose="020B0502020202020204" pitchFamily="34" charset="0"/>
                          <a:ea typeface="+mn-ea"/>
                          <a:cs typeface="Arial" panose="020B0604020202020204" pitchFamily="34" charset="0"/>
                        </a:rPr>
                        <a:t>(N = 98)</a:t>
                      </a:r>
                      <a:endParaRPr lang="fr-FR" sz="1200" b="0" i="0" kern="1200" dirty="0">
                        <a:solidFill>
                          <a:schemeClr val="lt1"/>
                        </a:solidFill>
                        <a:latin typeface="Century Gothic" panose="020B0502020202020204" pitchFamily="34" charset="0"/>
                        <a:ea typeface="+mn-ea"/>
                        <a:cs typeface="Arial" panose="020B0604020202020204" pitchFamily="34" charset="0"/>
                      </a:endParaRPr>
                    </a:p>
                  </a:txBody>
                  <a:tcPr marL="45720" marR="45720" anchor="ctr">
                    <a:lnL w="9525"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3107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ts val="1540"/>
                        </a:lnSpc>
                        <a:spcBef>
                          <a:spcPts val="0"/>
                        </a:spcBef>
                      </a:pPr>
                      <a:r>
                        <a:rPr lang="fr-FR" sz="1200" b="1" i="0" dirty="0">
                          <a:solidFill>
                            <a:schemeClr val="tx2"/>
                          </a:solidFill>
                          <a:latin typeface="Century Gothic" panose="020B0502020202020204" pitchFamily="34" charset="0"/>
                          <a:cs typeface="Arial" panose="020B0604020202020204" pitchFamily="34" charset="0"/>
                        </a:rPr>
                        <a:t>Temps médian de traitement, mois ± SD</a:t>
                      </a: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16,7 ± 8,3</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9,8 ± 7,2</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85000"/>
                        </a:srgb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0003"/>
                  </a:ext>
                </a:extLst>
              </a:tr>
              <a:tr h="3189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540"/>
                        </a:lnSpc>
                        <a:spcBef>
                          <a:spcPts val="0"/>
                        </a:spcBef>
                        <a:spcAft>
                          <a:spcPts val="0"/>
                        </a:spcAft>
                        <a:buClrTx/>
                        <a:buSzTx/>
                        <a:buFontTx/>
                        <a:buNone/>
                        <a:tabLst/>
                        <a:defRPr/>
                      </a:pPr>
                      <a:r>
                        <a:rPr lang="fr-FR" sz="1200" b="1" i="0" dirty="0">
                          <a:solidFill>
                            <a:schemeClr val="tx2"/>
                          </a:solidFill>
                          <a:latin typeface="Century Gothic" panose="020B0502020202020204" pitchFamily="34" charset="0"/>
                          <a:cs typeface="Arial" panose="020B0604020202020204" pitchFamily="34" charset="0"/>
                        </a:rPr>
                        <a:t>Tous EI, </a:t>
                      </a:r>
                      <a:r>
                        <a:rPr lang="fr-FR" sz="1200" b="0" i="0" dirty="0">
                          <a:solidFill>
                            <a:schemeClr val="tx2"/>
                          </a:solidFill>
                          <a:latin typeface="Century Gothic" panose="020B0502020202020204" pitchFamily="34" charset="0"/>
                          <a:cs typeface="Arial" panose="020B0604020202020204" pitchFamily="34" charset="0"/>
                        </a:rPr>
                        <a:t>n (%)</a:t>
                      </a:r>
                    </a:p>
                    <a:p>
                      <a:pPr marL="184150" marR="0" lvl="0" indent="0" algn="l" defTabSz="914400" rtl="0" eaLnBrk="1" fontAlgn="auto" latinLnBrk="0" hangingPunct="1">
                        <a:lnSpc>
                          <a:spcPts val="1540"/>
                        </a:lnSpc>
                        <a:spcBef>
                          <a:spcPts val="0"/>
                        </a:spcBef>
                        <a:spcAft>
                          <a:spcPts val="0"/>
                        </a:spcAft>
                        <a:buClrTx/>
                        <a:buSzTx/>
                        <a:buFontTx/>
                        <a:buNone/>
                        <a:tabLst/>
                        <a:defRPr/>
                      </a:pPr>
                      <a:r>
                        <a:rPr lang="fr-FR" sz="1100" b="0" i="0" dirty="0">
                          <a:solidFill>
                            <a:schemeClr val="tx2"/>
                          </a:solidFill>
                          <a:latin typeface="Century Gothic" panose="020B0502020202020204" pitchFamily="34" charset="0"/>
                          <a:cs typeface="Arial" panose="020B0604020202020204" pitchFamily="34" charset="0"/>
                        </a:rPr>
                        <a:t>EI grade ≥ 3</a:t>
                      </a:r>
                      <a:endParaRPr lang="en-US" sz="1100" b="0" i="0" dirty="0">
                        <a:solidFill>
                          <a:schemeClr val="tx2"/>
                        </a:solidFill>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158 (100,0)</a:t>
                      </a:r>
                    </a:p>
                    <a:p>
                      <a:pPr marL="0" indent="0" algn="ctr" defTabSz="609585" rtl="0" eaLnBrk="1" latinLnBrk="0" hangingPunct="1">
                        <a:lnSpc>
                          <a:spcPct val="100000"/>
                        </a:lnSpc>
                        <a:spcBef>
                          <a:spcPts val="0"/>
                        </a:spcBef>
                        <a:tabLst>
                          <a:tab pos="452438" algn="l"/>
                          <a:tab pos="722313" algn="l"/>
                        </a:tabLst>
                      </a:pPr>
                      <a:r>
                        <a:rPr lang="fr-FR" sz="1300" b="0" i="0" kern="1200" dirty="0">
                          <a:solidFill>
                            <a:schemeClr val="bg2"/>
                          </a:solidFill>
                          <a:latin typeface="Century Gothic" panose="020B0502020202020204" pitchFamily="34" charset="0"/>
                          <a:ea typeface="+mn-ea"/>
                          <a:cs typeface="Arial" panose="020B0604020202020204" pitchFamily="34" charset="0"/>
                        </a:rPr>
                        <a:t>111 (70,3)</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97 (99,0)</a:t>
                      </a:r>
                    </a:p>
                    <a:p>
                      <a:pPr marL="0" indent="0" algn="ctr" defTabSz="609585" rtl="0" eaLnBrk="1" latinLnBrk="0" hangingPunct="1">
                        <a:lnSpc>
                          <a:spcPct val="100000"/>
                        </a:lnSpc>
                        <a:spcBef>
                          <a:spcPts val="0"/>
                        </a:spcBef>
                        <a:tabLst>
                          <a:tab pos="452438" algn="l"/>
                          <a:tab pos="722313" algn="l"/>
                        </a:tabLst>
                      </a:pPr>
                      <a:r>
                        <a:rPr lang="fr-FR" sz="1300" b="0" i="0" kern="1200" dirty="0">
                          <a:solidFill>
                            <a:srgbClr val="0070C0"/>
                          </a:solidFill>
                          <a:latin typeface="Century Gothic" panose="020B0502020202020204" pitchFamily="34" charset="0"/>
                          <a:ea typeface="+mn-ea"/>
                          <a:cs typeface="Arial" panose="020B0604020202020204" pitchFamily="34" charset="0"/>
                        </a:rPr>
                        <a:t>56 (57,1)</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31895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fr-FR" sz="1200" b="1" i="0" dirty="0">
                          <a:solidFill>
                            <a:schemeClr val="tx2"/>
                          </a:solidFill>
                          <a:latin typeface="Century Gothic" panose="020B0502020202020204" pitchFamily="34" charset="0"/>
                        </a:rPr>
                        <a:t>Décès dû à  EI</a:t>
                      </a:r>
                      <a:r>
                        <a:rPr lang="fr-FR" sz="1200" b="0" i="0" dirty="0">
                          <a:solidFill>
                            <a:schemeClr val="tx2"/>
                          </a:solidFill>
                          <a:latin typeface="Century Gothic" panose="020B0502020202020204" pitchFamily="34" charset="0"/>
                        </a:rPr>
                        <a:t>, n (%)</a:t>
                      </a:r>
                    </a:p>
                    <a:p>
                      <a:pPr marL="184150" marR="0" lvl="0" indent="0" algn="l" defTabSz="914400" rtl="0" eaLnBrk="1" fontAlgn="auto" latinLnBrk="0" hangingPunct="1">
                        <a:lnSpc>
                          <a:spcPts val="1540"/>
                        </a:lnSpc>
                        <a:spcBef>
                          <a:spcPts val="0"/>
                        </a:spcBef>
                        <a:spcAft>
                          <a:spcPts val="0"/>
                        </a:spcAft>
                        <a:buClrTx/>
                        <a:buSzTx/>
                        <a:buFontTx/>
                        <a:buNone/>
                        <a:tabLst/>
                        <a:defRPr/>
                      </a:pPr>
                      <a:r>
                        <a:rPr lang="fr-FR" sz="1100" b="0" i="0" dirty="0" err="1">
                          <a:solidFill>
                            <a:schemeClr val="tx2"/>
                          </a:solidFill>
                          <a:latin typeface="Century Gothic" panose="020B0502020202020204" pitchFamily="34" charset="0"/>
                        </a:rPr>
                        <a:t>Related</a:t>
                      </a:r>
                      <a:r>
                        <a:rPr lang="fr-FR" sz="1100" b="0" i="0" dirty="0">
                          <a:solidFill>
                            <a:schemeClr val="tx2"/>
                          </a:solidFill>
                          <a:latin typeface="Century Gothic" panose="020B0502020202020204" pitchFamily="34" charset="0"/>
                        </a:rPr>
                        <a:t> AE </a:t>
                      </a:r>
                      <a:r>
                        <a:rPr lang="fr-FR" sz="900" b="0" i="0" dirty="0">
                          <a:solidFill>
                            <a:schemeClr val="tx2"/>
                          </a:solidFill>
                          <a:latin typeface="Century Gothic" panose="020B0502020202020204" pitchFamily="34" charset="0"/>
                        </a:rPr>
                        <a:t>(malnutrition et mort subite)</a:t>
                      </a:r>
                      <a:endParaRPr lang="en-US" sz="900" b="0" i="0" dirty="0">
                        <a:solidFill>
                          <a:schemeClr val="tx2"/>
                        </a:solidFill>
                        <a:latin typeface="Century Gothic" panose="020B0502020202020204" pitchFamily="34" charset="0"/>
                      </a:endParaRP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chemeClr val="bg2"/>
                          </a:solidFill>
                          <a:latin typeface="Century Gothic" panose="020B0502020202020204" pitchFamily="34" charset="0"/>
                          <a:ea typeface="+mn-ea"/>
                          <a:cs typeface="Arial" panose="020B0604020202020204" pitchFamily="34" charset="0"/>
                        </a:rPr>
                        <a:t>7 (4,4)</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0" i="0" kern="1200" dirty="0">
                          <a:solidFill>
                            <a:schemeClr val="bg2"/>
                          </a:solidFill>
                          <a:latin typeface="Century Gothic" panose="020B0502020202020204" pitchFamily="34" charset="0"/>
                          <a:ea typeface="+mn-ea"/>
                          <a:cs typeface="Arial" panose="020B0604020202020204" pitchFamily="34" charset="0"/>
                        </a:rPr>
                        <a:t>2 (1,3)</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609585" rtl="0" eaLnBrk="1" latinLnBrk="0" hangingPunct="1">
                        <a:lnSpc>
                          <a:spcPct val="100000"/>
                        </a:lnSpc>
                        <a:spcBef>
                          <a:spcPts val="0"/>
                        </a:spcBef>
                        <a:tabLst>
                          <a:tab pos="452438" algn="l"/>
                          <a:tab pos="722313" algn="l"/>
                        </a:tabLst>
                      </a:pPr>
                      <a:r>
                        <a:rPr lang="fr-FR" sz="1300" b="1" i="0" kern="1200" dirty="0">
                          <a:solidFill>
                            <a:srgbClr val="0070C0"/>
                          </a:solidFill>
                          <a:latin typeface="Century Gothic" panose="020B0502020202020204" pitchFamily="34" charset="0"/>
                          <a:ea typeface="+mn-ea"/>
                          <a:cs typeface="Arial" panose="020B0604020202020204" pitchFamily="34" charset="0"/>
                        </a:rPr>
                        <a:t>0</a:t>
                      </a:r>
                    </a:p>
                    <a:p>
                      <a:pPr marL="0" indent="0" algn="ctr" defTabSz="609585" rtl="0" eaLnBrk="1" latinLnBrk="0" hangingPunct="1">
                        <a:lnSpc>
                          <a:spcPct val="100000"/>
                        </a:lnSpc>
                        <a:spcBef>
                          <a:spcPts val="0"/>
                        </a:spcBef>
                        <a:tabLst>
                          <a:tab pos="452438" algn="l"/>
                          <a:tab pos="722313" algn="l"/>
                        </a:tabLst>
                      </a:pPr>
                      <a:r>
                        <a:rPr lang="fr-FR" sz="1300" b="0" i="0" kern="1200" dirty="0">
                          <a:solidFill>
                            <a:srgbClr val="0070C0"/>
                          </a:solidFill>
                          <a:latin typeface="Century Gothic" panose="020B0502020202020204" pitchFamily="34" charset="0"/>
                          <a:ea typeface="+mn-ea"/>
                          <a:cs typeface="Arial" panose="020B0604020202020204" pitchFamily="34" charset="0"/>
                        </a:rPr>
                        <a:t>0</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1314900544"/>
                  </a:ext>
                </a:extLst>
              </a:tr>
              <a:tr h="310725">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conduisant</a:t>
                      </a:r>
                      <a:r>
                        <a:rPr lang="en-US" sz="1200" b="1" i="0" dirty="0">
                          <a:solidFill>
                            <a:schemeClr val="tx2"/>
                          </a:solidFill>
                          <a:latin typeface="Century Gothic" panose="020B0502020202020204" pitchFamily="34" charset="0"/>
                        </a:rPr>
                        <a:t> à </a:t>
                      </a:r>
                      <a:r>
                        <a:rPr lang="en-US" sz="1200" b="1" i="0" dirty="0" err="1">
                          <a:solidFill>
                            <a:schemeClr val="tx2"/>
                          </a:solidFill>
                          <a:latin typeface="Century Gothic" panose="020B0502020202020204" pitchFamily="34" charset="0"/>
                        </a:rPr>
                        <a:t>l'arrêt</a:t>
                      </a:r>
                      <a:r>
                        <a:rPr lang="en-US" sz="1200" b="1" i="0" dirty="0">
                          <a:solidFill>
                            <a:schemeClr val="tx2"/>
                          </a:solidFill>
                          <a:latin typeface="Century Gothic" panose="020B0502020202020204" pitchFamily="34" charset="0"/>
                        </a:rPr>
                        <a:t> du TTT, </a:t>
                      </a:r>
                      <a:r>
                        <a:rPr lang="en-US" sz="1200" b="0" i="0" dirty="0">
                          <a:solidFill>
                            <a:schemeClr val="tx2"/>
                          </a:solidFill>
                          <a:latin typeface="Century Gothic" panose="020B0502020202020204" pitchFamily="34" charset="0"/>
                        </a:rPr>
                        <a:t>n (%)</a:t>
                      </a: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16 (10,1)</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0070C0"/>
                          </a:solidFill>
                          <a:latin typeface="Century Gothic" panose="020B0502020202020204" pitchFamily="34" charset="0"/>
                          <a:ea typeface="+mn-ea"/>
                          <a:cs typeface="Arial" panose="020B0604020202020204" pitchFamily="34" charset="0"/>
                        </a:rPr>
                        <a:t>2 (2,0)</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934886317"/>
                  </a:ext>
                </a:extLst>
              </a:tr>
              <a:tr h="318958">
                <a:tc>
                  <a:txBody>
                    <a:bodyPr/>
                    <a:lstStyle/>
                    <a:p>
                      <a:pPr marL="0" marR="0" lvl="0" indent="0" algn="l" defTabSz="914400" rtl="0" eaLnBrk="1" fontAlgn="auto" latinLnBrk="0" hangingPunct="1">
                        <a:lnSpc>
                          <a:spcPts val="1540"/>
                        </a:lnSpc>
                        <a:spcBef>
                          <a:spcPts val="0"/>
                        </a:spcBef>
                        <a:spcAft>
                          <a:spcPts val="0"/>
                        </a:spcAft>
                        <a:buClrTx/>
                        <a:buSzTx/>
                        <a:buFontTx/>
                        <a:buNone/>
                        <a:tabLst/>
                        <a:defRPr/>
                      </a:pPr>
                      <a:r>
                        <a:rPr lang="en-US" sz="1200" b="1" i="0" dirty="0">
                          <a:solidFill>
                            <a:schemeClr val="tx2"/>
                          </a:solidFill>
                          <a:latin typeface="Century Gothic" panose="020B0502020202020204" pitchFamily="34" charset="0"/>
                        </a:rPr>
                        <a:t>EIs </a:t>
                      </a:r>
                      <a:r>
                        <a:rPr lang="en-US" sz="1200" b="1" i="0" dirty="0" err="1">
                          <a:solidFill>
                            <a:schemeClr val="tx2"/>
                          </a:solidFill>
                          <a:latin typeface="Century Gothic" panose="020B0502020202020204" pitchFamily="34" charset="0"/>
                        </a:rPr>
                        <a:t>conduisant</a:t>
                      </a:r>
                      <a:r>
                        <a:rPr lang="en-US" sz="1200" b="1" i="0" dirty="0">
                          <a:solidFill>
                            <a:schemeClr val="tx2"/>
                          </a:solidFill>
                          <a:latin typeface="Century Gothic" panose="020B0502020202020204" pitchFamily="34" charset="0"/>
                        </a:rPr>
                        <a:t> à </a:t>
                      </a:r>
                      <a:r>
                        <a:rPr lang="en-US" sz="1200" b="1" i="0" dirty="0" err="1">
                          <a:solidFill>
                            <a:schemeClr val="tx2"/>
                          </a:solidFill>
                          <a:latin typeface="Century Gothic" panose="020B0502020202020204" pitchFamily="34" charset="0"/>
                        </a:rPr>
                        <a:t>une</a:t>
                      </a:r>
                      <a:r>
                        <a:rPr lang="en-US" sz="1200" b="1" i="0" dirty="0">
                          <a:solidFill>
                            <a:schemeClr val="tx2"/>
                          </a:solidFill>
                          <a:latin typeface="Century Gothic" panose="020B0502020202020204" pitchFamily="34" charset="0"/>
                        </a:rPr>
                        <a:t> modification</a:t>
                      </a:r>
                      <a:r>
                        <a:rPr lang="en-US" sz="1200" b="0" i="0" dirty="0">
                          <a:solidFill>
                            <a:schemeClr val="tx2"/>
                          </a:solidFill>
                          <a:latin typeface="Century Gothic" panose="020B0502020202020204" pitchFamily="34" charset="0"/>
                        </a:rPr>
                        <a:t>, n (%)</a:t>
                      </a:r>
                    </a:p>
                    <a:p>
                      <a:pPr marL="228600" marR="0" lvl="0" indent="0" algn="l" defTabSz="914400" rtl="0" eaLnBrk="1" fontAlgn="auto" latinLnBrk="0" hangingPunct="1">
                        <a:lnSpc>
                          <a:spcPts val="1540"/>
                        </a:lnSpc>
                        <a:spcBef>
                          <a:spcPts val="0"/>
                        </a:spcBef>
                        <a:spcAft>
                          <a:spcPts val="0"/>
                        </a:spcAft>
                        <a:buClrTx/>
                        <a:buSzTx/>
                        <a:buFontTx/>
                        <a:buNone/>
                        <a:tabLst/>
                        <a:defRPr/>
                      </a:pPr>
                      <a:r>
                        <a:rPr lang="en-US" sz="1100" b="0" i="0" dirty="0">
                          <a:solidFill>
                            <a:schemeClr val="tx2"/>
                          </a:solidFill>
                          <a:latin typeface="Century Gothic" panose="020B0502020202020204" pitchFamily="34" charset="0"/>
                        </a:rPr>
                        <a:t>EIs </a:t>
                      </a:r>
                      <a:r>
                        <a:rPr lang="en-US" sz="1100" b="0" i="0" dirty="0" err="1">
                          <a:solidFill>
                            <a:schemeClr val="tx2"/>
                          </a:solidFill>
                          <a:latin typeface="Century Gothic" panose="020B0502020202020204" pitchFamily="34" charset="0"/>
                        </a:rPr>
                        <a:t>conduisant</a:t>
                      </a:r>
                      <a:r>
                        <a:rPr lang="en-US" sz="1100" b="0" i="0" dirty="0">
                          <a:solidFill>
                            <a:schemeClr val="tx2"/>
                          </a:solidFill>
                          <a:latin typeface="Century Gothic" panose="020B0502020202020204" pitchFamily="34" charset="0"/>
                        </a:rPr>
                        <a:t> à </a:t>
                      </a:r>
                      <a:r>
                        <a:rPr lang="en-US" sz="1100" b="0" i="0" dirty="0" err="1">
                          <a:solidFill>
                            <a:schemeClr val="tx2"/>
                          </a:solidFill>
                          <a:latin typeface="Century Gothic" panose="020B0502020202020204" pitchFamily="34" charset="0"/>
                        </a:rPr>
                        <a:t>une</a:t>
                      </a:r>
                      <a:r>
                        <a:rPr lang="en-US" sz="1100" b="0" i="0" dirty="0">
                          <a:solidFill>
                            <a:schemeClr val="tx2"/>
                          </a:solidFill>
                          <a:latin typeface="Century Gothic" panose="020B0502020202020204" pitchFamily="34" charset="0"/>
                        </a:rPr>
                        <a:t> </a:t>
                      </a:r>
                      <a:r>
                        <a:rPr lang="en-US" sz="1100" b="0" i="0" dirty="0" err="1">
                          <a:solidFill>
                            <a:schemeClr val="tx2"/>
                          </a:solidFill>
                          <a:latin typeface="Century Gothic" panose="020B0502020202020204" pitchFamily="34" charset="0"/>
                        </a:rPr>
                        <a:t>réduction</a:t>
                      </a:r>
                      <a:r>
                        <a:rPr lang="en-US" sz="1100" b="0" i="0" dirty="0">
                          <a:solidFill>
                            <a:schemeClr val="tx2"/>
                          </a:solidFill>
                          <a:latin typeface="Century Gothic" panose="020B0502020202020204" pitchFamily="34" charset="0"/>
                        </a:rPr>
                        <a:t> de la dose</a:t>
                      </a:r>
                    </a:p>
                  </a:txBody>
                  <a:tcPr marL="45720" marR="45720" anchor="ctr">
                    <a:lnL w="1270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chemeClr val="bg2"/>
                          </a:solidFill>
                          <a:latin typeface="Century Gothic" panose="020B0502020202020204" pitchFamily="34" charset="0"/>
                          <a:ea typeface="+mn-ea"/>
                          <a:cs typeface="Arial" panose="020B0604020202020204" pitchFamily="34" charset="0"/>
                        </a:rPr>
                        <a:t>123 (77,8)</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0" i="0" kern="1200" dirty="0">
                          <a:solidFill>
                            <a:schemeClr val="bg2"/>
                          </a:solidFill>
                          <a:latin typeface="Century Gothic" panose="020B0502020202020204" pitchFamily="34" charset="0"/>
                          <a:ea typeface="+mn-ea"/>
                          <a:cs typeface="Arial" panose="020B0604020202020204" pitchFamily="34" charset="0"/>
                        </a:rPr>
                        <a:t>81 (51,3)</a:t>
                      </a:r>
                    </a:p>
                  </a:txBody>
                  <a:tcPr marL="45720" marR="4572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1" i="0" kern="1200" dirty="0">
                          <a:solidFill>
                            <a:srgbClr val="0070C0"/>
                          </a:solidFill>
                          <a:latin typeface="Century Gothic" panose="020B0502020202020204" pitchFamily="34" charset="0"/>
                          <a:ea typeface="+mn-ea"/>
                          <a:cs typeface="Arial" panose="020B0604020202020204" pitchFamily="34" charset="0"/>
                        </a:rPr>
                        <a:t>74 (75,5)</a:t>
                      </a:r>
                    </a:p>
                    <a:p>
                      <a:pPr marL="0" marR="0" lvl="0" indent="0" algn="ctr" defTabSz="609585" rtl="0" eaLnBrk="1" fontAlgn="auto" latinLnBrk="0" hangingPunct="1">
                        <a:lnSpc>
                          <a:spcPct val="100000"/>
                        </a:lnSpc>
                        <a:spcBef>
                          <a:spcPts val="0"/>
                        </a:spcBef>
                        <a:spcAft>
                          <a:spcPts val="0"/>
                        </a:spcAft>
                        <a:buClrTx/>
                        <a:buSzTx/>
                        <a:buFontTx/>
                        <a:buNone/>
                        <a:tabLst>
                          <a:tab pos="452438" algn="l"/>
                          <a:tab pos="722313" algn="l"/>
                        </a:tabLst>
                        <a:defRPr/>
                      </a:pPr>
                      <a:r>
                        <a:rPr lang="fr-FR" sz="1300" b="0" i="0" kern="1200" dirty="0">
                          <a:solidFill>
                            <a:srgbClr val="0070C0"/>
                          </a:solidFill>
                          <a:latin typeface="Century Gothic" panose="020B0502020202020204" pitchFamily="34" charset="0"/>
                          <a:ea typeface="+mn-ea"/>
                          <a:cs typeface="Arial" panose="020B0604020202020204" pitchFamily="34" charset="0"/>
                        </a:rPr>
                        <a:t>28 (28,6)</a:t>
                      </a:r>
                    </a:p>
                  </a:txBody>
                  <a:tcPr marL="45720" marR="45720" anchor="ctr">
                    <a:lnL w="635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 xmlns:a16="http://schemas.microsoft.com/office/drawing/2014/main" val="3584960130"/>
                  </a:ext>
                </a:extLst>
              </a:tr>
            </a:tbl>
          </a:graphicData>
        </a:graphic>
      </p:graphicFrame>
      <p:sp>
        <p:nvSpPr>
          <p:cNvPr id="10" name="ZoneTexte 9">
            <a:extLst>
              <a:ext uri="{FF2B5EF4-FFF2-40B4-BE49-F238E27FC236}">
                <a16:creationId xmlns="" xmlns:a16="http://schemas.microsoft.com/office/drawing/2014/main" id="{95C75A49-D0EA-043A-AE2E-018A8136BFFB}"/>
              </a:ext>
            </a:extLst>
          </p:cNvPr>
          <p:cNvSpPr txBox="1"/>
          <p:nvPr/>
        </p:nvSpPr>
        <p:spPr>
          <a:xfrm>
            <a:off x="1025285" y="5491320"/>
            <a:ext cx="5009755" cy="230832"/>
          </a:xfrm>
          <a:prstGeom prst="rect">
            <a:avLst/>
          </a:prstGeom>
          <a:noFill/>
        </p:spPr>
        <p:txBody>
          <a:bodyPr wrap="square" rtlCol="0">
            <a:spAutoFit/>
          </a:bodyPr>
          <a:lstStyle/>
          <a:p>
            <a:r>
              <a:rPr lang="fr-FR" sz="900" dirty="0"/>
              <a:t>Tout EI survenant chez ≥ 20 % des patients dans l'un ou l'autre bras de l'étude.</a:t>
            </a:r>
          </a:p>
        </p:txBody>
      </p:sp>
      <p:sp>
        <p:nvSpPr>
          <p:cNvPr id="11" name="Rectangle 10">
            <a:extLst>
              <a:ext uri="{FF2B5EF4-FFF2-40B4-BE49-F238E27FC236}">
                <a16:creationId xmlns="" xmlns:a16="http://schemas.microsoft.com/office/drawing/2014/main" id="{4ED8566D-AAB3-2CAD-618B-8CC1B402685D}"/>
              </a:ext>
            </a:extLst>
          </p:cNvPr>
          <p:cNvSpPr/>
          <p:nvPr/>
        </p:nvSpPr>
        <p:spPr>
          <a:xfrm>
            <a:off x="1243584" y="1408176"/>
            <a:ext cx="4700016" cy="3941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a:extLst>
              <a:ext uri="{FF2B5EF4-FFF2-40B4-BE49-F238E27FC236}">
                <a16:creationId xmlns="" xmlns:a16="http://schemas.microsoft.com/office/drawing/2014/main" id="{3A5475DE-A35C-71D5-5EFB-88D7F2E1C14B}"/>
              </a:ext>
            </a:extLst>
          </p:cNvPr>
          <p:cNvGrpSpPr/>
          <p:nvPr/>
        </p:nvGrpSpPr>
        <p:grpSpPr>
          <a:xfrm>
            <a:off x="2415966" y="5125103"/>
            <a:ext cx="2932043" cy="215444"/>
            <a:chOff x="4040257" y="4884068"/>
            <a:chExt cx="2932043" cy="215444"/>
          </a:xfrm>
        </p:grpSpPr>
        <p:sp>
          <p:nvSpPr>
            <p:cNvPr id="17" name="ZoneTexte 16">
              <a:extLst>
                <a:ext uri="{FF2B5EF4-FFF2-40B4-BE49-F238E27FC236}">
                  <a16:creationId xmlns="" xmlns:a16="http://schemas.microsoft.com/office/drawing/2014/main" id="{5041F35D-30E7-5DBA-FFEE-307619EA694A}"/>
                </a:ext>
              </a:extLst>
            </p:cNvPr>
            <p:cNvSpPr txBox="1"/>
            <p:nvPr/>
          </p:nvSpPr>
          <p:spPr>
            <a:xfrm>
              <a:off x="4057464" y="4884068"/>
              <a:ext cx="2914836" cy="215444"/>
            </a:xfrm>
            <a:prstGeom prst="rect">
              <a:avLst/>
            </a:prstGeom>
            <a:noFill/>
          </p:spPr>
          <p:txBody>
            <a:bodyPr wrap="square" rtlCol="0">
              <a:spAutoFit/>
            </a:bodyPr>
            <a:lstStyle/>
            <a:p>
              <a:r>
                <a:rPr lang="en-US" sz="800" b="1" dirty="0"/>
                <a:t>Grade &lt; 3         Grade ≥ 3        Grade &lt; 3         Grade ≥ 3</a:t>
              </a:r>
              <a:endParaRPr lang="fr-FR" sz="800" b="1" dirty="0"/>
            </a:p>
          </p:txBody>
        </p:sp>
        <p:sp>
          <p:nvSpPr>
            <p:cNvPr id="18" name="Rectangle 17">
              <a:extLst>
                <a:ext uri="{FF2B5EF4-FFF2-40B4-BE49-F238E27FC236}">
                  <a16:creationId xmlns="" xmlns:a16="http://schemas.microsoft.com/office/drawing/2014/main" id="{2AA69FD8-BA38-9CCA-D18A-04E456ABA137}"/>
                </a:ext>
              </a:extLst>
            </p:cNvPr>
            <p:cNvSpPr/>
            <p:nvPr/>
          </p:nvSpPr>
          <p:spPr>
            <a:xfrm>
              <a:off x="4040257" y="4954657"/>
              <a:ext cx="79513" cy="79513"/>
            </a:xfrm>
            <a:prstGeom prst="rect">
              <a:avLst/>
            </a:prstGeom>
            <a:solidFill>
              <a:schemeClr val="bg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 xmlns:a16="http://schemas.microsoft.com/office/drawing/2014/main" id="{FBA778CD-3383-A71A-136F-B17E552B7CB1}"/>
                </a:ext>
              </a:extLst>
            </p:cNvPr>
            <p:cNvSpPr/>
            <p:nvPr/>
          </p:nvSpPr>
          <p:spPr>
            <a:xfrm>
              <a:off x="4773510" y="4954657"/>
              <a:ext cx="79513" cy="795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 xmlns:a16="http://schemas.microsoft.com/office/drawing/2014/main" id="{61F774D6-8B4C-212A-4FA8-85DE58A3B5E5}"/>
                </a:ext>
              </a:extLst>
            </p:cNvPr>
            <p:cNvSpPr/>
            <p:nvPr/>
          </p:nvSpPr>
          <p:spPr>
            <a:xfrm>
              <a:off x="5506763" y="4954657"/>
              <a:ext cx="79513" cy="79513"/>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 xmlns:a16="http://schemas.microsoft.com/office/drawing/2014/main" id="{0C6813D7-A2BF-502E-D71A-D4A2B157F358}"/>
                </a:ext>
              </a:extLst>
            </p:cNvPr>
            <p:cNvSpPr/>
            <p:nvPr/>
          </p:nvSpPr>
          <p:spPr>
            <a:xfrm>
              <a:off x="6240016" y="4954657"/>
              <a:ext cx="79513" cy="79513"/>
            </a:xfrm>
            <a:prstGeom prst="rect">
              <a:avLst/>
            </a:prstGeom>
            <a:solidFill>
              <a:srgbClr val="0044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 xmlns:a16="http://schemas.microsoft.com/office/drawing/2014/main" id="{5E2F79F7-2676-0FBD-B8F8-B9C184C29A73}"/>
              </a:ext>
            </a:extLst>
          </p:cNvPr>
          <p:cNvSpPr txBox="1"/>
          <p:nvPr/>
        </p:nvSpPr>
        <p:spPr>
          <a:xfrm>
            <a:off x="2883877" y="1486640"/>
            <a:ext cx="1402123" cy="215444"/>
          </a:xfrm>
          <a:prstGeom prst="rect">
            <a:avLst/>
          </a:prstGeom>
          <a:noFill/>
        </p:spPr>
        <p:txBody>
          <a:bodyPr wrap="square" rtlCol="0">
            <a:spAutoFit/>
          </a:bodyPr>
          <a:lstStyle/>
          <a:p>
            <a:pPr algn="r"/>
            <a:r>
              <a:rPr lang="en-US" sz="800" b="1" dirty="0" err="1"/>
              <a:t>Selpercatinib</a:t>
            </a:r>
            <a:r>
              <a:rPr lang="en-US" sz="800" b="1" dirty="0"/>
              <a:t> (N = 158)</a:t>
            </a:r>
            <a:endParaRPr lang="fr-FR" sz="800" b="1" dirty="0"/>
          </a:p>
        </p:txBody>
      </p:sp>
      <p:sp>
        <p:nvSpPr>
          <p:cNvPr id="13" name="ZoneTexte 12">
            <a:extLst>
              <a:ext uri="{FF2B5EF4-FFF2-40B4-BE49-F238E27FC236}">
                <a16:creationId xmlns="" xmlns:a16="http://schemas.microsoft.com/office/drawing/2014/main" id="{CF6F48CD-0572-6913-D492-FC86B324BF88}"/>
              </a:ext>
            </a:extLst>
          </p:cNvPr>
          <p:cNvSpPr txBox="1"/>
          <p:nvPr/>
        </p:nvSpPr>
        <p:spPr>
          <a:xfrm>
            <a:off x="4342560" y="1486641"/>
            <a:ext cx="1589808" cy="215444"/>
          </a:xfrm>
          <a:prstGeom prst="rect">
            <a:avLst/>
          </a:prstGeom>
          <a:noFill/>
        </p:spPr>
        <p:txBody>
          <a:bodyPr wrap="square" rtlCol="0">
            <a:spAutoFit/>
          </a:bodyPr>
          <a:lstStyle/>
          <a:p>
            <a:r>
              <a:rPr lang="en-US" sz="800" b="1" dirty="0" err="1"/>
              <a:t>Contrôle</a:t>
            </a:r>
            <a:r>
              <a:rPr lang="en-US" sz="800" b="1" dirty="0"/>
              <a:t> (N = 98)</a:t>
            </a:r>
            <a:endParaRPr lang="fr-FR" sz="800" b="1" dirty="0"/>
          </a:p>
        </p:txBody>
      </p:sp>
      <p:grpSp>
        <p:nvGrpSpPr>
          <p:cNvPr id="23" name="Groupe 22">
            <a:extLst>
              <a:ext uri="{FF2B5EF4-FFF2-40B4-BE49-F238E27FC236}">
                <a16:creationId xmlns="" xmlns:a16="http://schemas.microsoft.com/office/drawing/2014/main" id="{BF5BD48C-7C5C-1EB1-797D-2BD4CF734197}"/>
              </a:ext>
            </a:extLst>
          </p:cNvPr>
          <p:cNvGrpSpPr/>
          <p:nvPr/>
        </p:nvGrpSpPr>
        <p:grpSpPr>
          <a:xfrm>
            <a:off x="2654709" y="1788113"/>
            <a:ext cx="1669232" cy="3194258"/>
            <a:chOff x="4754724" y="1674902"/>
            <a:chExt cx="2231945" cy="3194258"/>
          </a:xfrm>
        </p:grpSpPr>
        <p:grpSp>
          <p:nvGrpSpPr>
            <p:cNvPr id="66" name="Groupe 65">
              <a:extLst>
                <a:ext uri="{FF2B5EF4-FFF2-40B4-BE49-F238E27FC236}">
                  <a16:creationId xmlns="" xmlns:a16="http://schemas.microsoft.com/office/drawing/2014/main" id="{4413134C-F2BF-A2A3-E535-7BF0E78BEE15}"/>
                </a:ext>
              </a:extLst>
            </p:cNvPr>
            <p:cNvGrpSpPr/>
            <p:nvPr/>
          </p:nvGrpSpPr>
          <p:grpSpPr>
            <a:xfrm>
              <a:off x="5222669" y="1674902"/>
              <a:ext cx="1764000" cy="3194258"/>
              <a:chOff x="5222669" y="1674902"/>
              <a:chExt cx="1764000" cy="3194258"/>
            </a:xfrm>
          </p:grpSpPr>
          <p:cxnSp>
            <p:nvCxnSpPr>
              <p:cNvPr id="84" name="Connecteur droit 83">
                <a:extLst>
                  <a:ext uri="{FF2B5EF4-FFF2-40B4-BE49-F238E27FC236}">
                    <a16:creationId xmlns="" xmlns:a16="http://schemas.microsoft.com/office/drawing/2014/main" id="{F3B3F392-301B-351A-D80B-C93E8164D2D1}"/>
                  </a:ext>
                </a:extLst>
              </p:cNvPr>
              <p:cNvCxnSpPr>
                <a:cxnSpLocks/>
              </p:cNvCxnSpPr>
              <p:nvPr/>
            </p:nvCxnSpPr>
            <p:spPr>
              <a:xfrm flipH="1">
                <a:off x="5222669" y="1674902"/>
                <a:ext cx="1764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 xmlns:a16="http://schemas.microsoft.com/office/drawing/2014/main" id="{C2F627E0-8C1E-46DD-F6E1-5A5236AD6A9C}"/>
                  </a:ext>
                </a:extLst>
              </p:cNvPr>
              <p:cNvCxnSpPr>
                <a:cxnSpLocks/>
              </p:cNvCxnSpPr>
              <p:nvPr/>
            </p:nvCxnSpPr>
            <p:spPr>
              <a:xfrm flipH="1">
                <a:off x="5618669" y="1827010"/>
                <a:ext cx="136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 xmlns:a16="http://schemas.microsoft.com/office/drawing/2014/main" id="{E4DDED80-8F89-5E1C-CB3F-A0F3D7822868}"/>
                  </a:ext>
                </a:extLst>
              </p:cNvPr>
              <p:cNvCxnSpPr>
                <a:cxnSpLocks/>
              </p:cNvCxnSpPr>
              <p:nvPr/>
            </p:nvCxnSpPr>
            <p:spPr>
              <a:xfrm flipH="1">
                <a:off x="5978195" y="1979118"/>
                <a:ext cx="1008474"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 xmlns:a16="http://schemas.microsoft.com/office/drawing/2014/main" id="{6AA42A84-AAD8-A5D3-2F41-3810ACB4B2E5}"/>
                  </a:ext>
                </a:extLst>
              </p:cNvPr>
              <p:cNvCxnSpPr>
                <a:cxnSpLocks/>
              </p:cNvCxnSpPr>
              <p:nvPr/>
            </p:nvCxnSpPr>
            <p:spPr>
              <a:xfrm flipH="1">
                <a:off x="5438669" y="2131226"/>
                <a:ext cx="154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 xmlns:a16="http://schemas.microsoft.com/office/drawing/2014/main" id="{C592F01F-702D-3996-6540-2805EED5B87E}"/>
                  </a:ext>
                </a:extLst>
              </p:cNvPr>
              <p:cNvCxnSpPr>
                <a:cxnSpLocks/>
              </p:cNvCxnSpPr>
              <p:nvPr/>
            </p:nvCxnSpPr>
            <p:spPr>
              <a:xfrm flipH="1">
                <a:off x="5582669" y="2283334"/>
                <a:ext cx="1404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 xmlns:a16="http://schemas.microsoft.com/office/drawing/2014/main" id="{87CB143F-3A3A-CE14-1523-AB46ED7E0427}"/>
                  </a:ext>
                </a:extLst>
              </p:cNvPr>
              <p:cNvCxnSpPr>
                <a:cxnSpLocks/>
              </p:cNvCxnSpPr>
              <p:nvPr/>
            </p:nvCxnSpPr>
            <p:spPr>
              <a:xfrm flipH="1">
                <a:off x="5582669" y="2435442"/>
                <a:ext cx="1404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 xmlns:a16="http://schemas.microsoft.com/office/drawing/2014/main" id="{A2EC2DBE-C22C-A0FD-9327-17CEA7C8C7B1}"/>
                  </a:ext>
                </a:extLst>
              </p:cNvPr>
              <p:cNvCxnSpPr>
                <a:cxnSpLocks/>
              </p:cNvCxnSpPr>
              <p:nvPr/>
            </p:nvCxnSpPr>
            <p:spPr>
              <a:xfrm flipH="1">
                <a:off x="5690669" y="2587550"/>
                <a:ext cx="1296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 xmlns:a16="http://schemas.microsoft.com/office/drawing/2014/main" id="{EBD41C96-0896-501F-5B16-59E468B2EAD9}"/>
                  </a:ext>
                </a:extLst>
              </p:cNvPr>
              <p:cNvCxnSpPr>
                <a:cxnSpLocks/>
              </p:cNvCxnSpPr>
              <p:nvPr/>
            </p:nvCxnSpPr>
            <p:spPr>
              <a:xfrm flipH="1">
                <a:off x="5870669" y="2739658"/>
                <a:ext cx="1116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 xmlns:a16="http://schemas.microsoft.com/office/drawing/2014/main" id="{88D02CF3-A9D1-6FC4-AC2C-78AD76EE2C98}"/>
                  </a:ext>
                </a:extLst>
              </p:cNvPr>
              <p:cNvCxnSpPr>
                <a:cxnSpLocks/>
              </p:cNvCxnSpPr>
              <p:nvPr/>
            </p:nvCxnSpPr>
            <p:spPr>
              <a:xfrm flipH="1">
                <a:off x="5942669" y="2891766"/>
                <a:ext cx="1044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 xmlns:a16="http://schemas.microsoft.com/office/drawing/2014/main" id="{391A2683-B77E-3515-C035-13B6640F7DF9}"/>
                  </a:ext>
                </a:extLst>
              </p:cNvPr>
              <p:cNvCxnSpPr>
                <a:cxnSpLocks/>
              </p:cNvCxnSpPr>
              <p:nvPr/>
            </p:nvCxnSpPr>
            <p:spPr>
              <a:xfrm flipH="1">
                <a:off x="6158669" y="3043874"/>
                <a:ext cx="82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 xmlns:a16="http://schemas.microsoft.com/office/drawing/2014/main" id="{BE5F1AB5-9098-D605-1B0C-5BC756064796}"/>
                  </a:ext>
                </a:extLst>
              </p:cNvPr>
              <p:cNvCxnSpPr>
                <a:cxnSpLocks/>
              </p:cNvCxnSpPr>
              <p:nvPr/>
            </p:nvCxnSpPr>
            <p:spPr>
              <a:xfrm flipH="1">
                <a:off x="6122669" y="3195982"/>
                <a:ext cx="864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 xmlns:a16="http://schemas.microsoft.com/office/drawing/2014/main" id="{4C48217D-D454-86A2-A30B-43C21E80A8FA}"/>
                  </a:ext>
                </a:extLst>
              </p:cNvPr>
              <p:cNvCxnSpPr>
                <a:cxnSpLocks/>
              </p:cNvCxnSpPr>
              <p:nvPr/>
            </p:nvCxnSpPr>
            <p:spPr>
              <a:xfrm flipH="1">
                <a:off x="6086669" y="3348090"/>
                <a:ext cx="900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 xmlns:a16="http://schemas.microsoft.com/office/drawing/2014/main" id="{D38656F8-5380-B60A-FA1A-560FB008C516}"/>
                  </a:ext>
                </a:extLst>
              </p:cNvPr>
              <p:cNvCxnSpPr>
                <a:cxnSpLocks/>
              </p:cNvCxnSpPr>
              <p:nvPr/>
            </p:nvCxnSpPr>
            <p:spPr>
              <a:xfrm flipH="1">
                <a:off x="6158669" y="3500198"/>
                <a:ext cx="82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 xmlns:a16="http://schemas.microsoft.com/office/drawing/2014/main" id="{6D287884-A4AB-A14A-6B3E-B76476536663}"/>
                  </a:ext>
                </a:extLst>
              </p:cNvPr>
              <p:cNvCxnSpPr>
                <a:cxnSpLocks/>
              </p:cNvCxnSpPr>
              <p:nvPr/>
            </p:nvCxnSpPr>
            <p:spPr>
              <a:xfrm flipH="1">
                <a:off x="6230669" y="3652306"/>
                <a:ext cx="756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 xmlns:a16="http://schemas.microsoft.com/office/drawing/2014/main" id="{A9E668E9-8469-0503-4064-4E9A8DC51D1A}"/>
                  </a:ext>
                </a:extLst>
              </p:cNvPr>
              <p:cNvCxnSpPr>
                <a:cxnSpLocks/>
              </p:cNvCxnSpPr>
              <p:nvPr/>
            </p:nvCxnSpPr>
            <p:spPr>
              <a:xfrm flipH="1">
                <a:off x="6194669" y="3804414"/>
                <a:ext cx="792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 xmlns:a16="http://schemas.microsoft.com/office/drawing/2014/main" id="{15FED794-15BD-187B-2CDA-1A4DC60467D3}"/>
                  </a:ext>
                </a:extLst>
              </p:cNvPr>
              <p:cNvCxnSpPr>
                <a:cxnSpLocks/>
              </p:cNvCxnSpPr>
              <p:nvPr/>
            </p:nvCxnSpPr>
            <p:spPr>
              <a:xfrm flipH="1">
                <a:off x="6590669" y="3956522"/>
                <a:ext cx="396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 xmlns:a16="http://schemas.microsoft.com/office/drawing/2014/main" id="{FD9D3EED-6334-D832-D868-97E10E99A7C2}"/>
                  </a:ext>
                </a:extLst>
              </p:cNvPr>
              <p:cNvCxnSpPr>
                <a:cxnSpLocks/>
              </p:cNvCxnSpPr>
              <p:nvPr/>
            </p:nvCxnSpPr>
            <p:spPr>
              <a:xfrm flipH="1">
                <a:off x="6374669" y="4108630"/>
                <a:ext cx="612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 xmlns:a16="http://schemas.microsoft.com/office/drawing/2014/main" id="{494D9B3C-60E7-34EE-ECBD-DC13E323170B}"/>
                  </a:ext>
                </a:extLst>
              </p:cNvPr>
              <p:cNvCxnSpPr>
                <a:cxnSpLocks/>
              </p:cNvCxnSpPr>
              <p:nvPr/>
            </p:nvCxnSpPr>
            <p:spPr>
              <a:xfrm flipH="1">
                <a:off x="6518669" y="4260738"/>
                <a:ext cx="46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 xmlns:a16="http://schemas.microsoft.com/office/drawing/2014/main" id="{304359C5-E07F-64B9-B542-C57B55102AAB}"/>
                  </a:ext>
                </a:extLst>
              </p:cNvPr>
              <p:cNvCxnSpPr>
                <a:cxnSpLocks/>
              </p:cNvCxnSpPr>
              <p:nvPr/>
            </p:nvCxnSpPr>
            <p:spPr>
              <a:xfrm flipH="1">
                <a:off x="6518669" y="4564954"/>
                <a:ext cx="46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 xmlns:a16="http://schemas.microsoft.com/office/drawing/2014/main" id="{4112C7D4-4434-8B95-244D-E44603C47B5E}"/>
                  </a:ext>
                </a:extLst>
              </p:cNvPr>
              <p:cNvCxnSpPr>
                <a:cxnSpLocks/>
              </p:cNvCxnSpPr>
              <p:nvPr/>
            </p:nvCxnSpPr>
            <p:spPr>
              <a:xfrm flipH="1">
                <a:off x="6626669" y="4717062"/>
                <a:ext cx="360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 xmlns:a16="http://schemas.microsoft.com/office/drawing/2014/main" id="{D569090A-0862-AAB7-E1A6-236C33AD04F3}"/>
                  </a:ext>
                </a:extLst>
              </p:cNvPr>
              <p:cNvCxnSpPr>
                <a:cxnSpLocks/>
              </p:cNvCxnSpPr>
              <p:nvPr/>
            </p:nvCxnSpPr>
            <p:spPr>
              <a:xfrm flipH="1">
                <a:off x="6626669" y="4869160"/>
                <a:ext cx="360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 xmlns:a16="http://schemas.microsoft.com/office/drawing/2014/main" id="{CE11BCD5-CEF9-D7D3-65A1-812710F5DF99}"/>
                  </a:ext>
                </a:extLst>
              </p:cNvPr>
              <p:cNvCxnSpPr>
                <a:cxnSpLocks/>
              </p:cNvCxnSpPr>
              <p:nvPr/>
            </p:nvCxnSpPr>
            <p:spPr>
              <a:xfrm flipH="1">
                <a:off x="6518669" y="4412846"/>
                <a:ext cx="468000" cy="0"/>
              </a:xfrm>
              <a:prstGeom prst="line">
                <a:avLst/>
              </a:prstGeom>
              <a:ln w="1016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68" name="Connecteur droit 67">
              <a:extLst>
                <a:ext uri="{FF2B5EF4-FFF2-40B4-BE49-F238E27FC236}">
                  <a16:creationId xmlns="" xmlns:a16="http://schemas.microsoft.com/office/drawing/2014/main" id="{711FC2D0-E9DF-9997-6D0B-12587ED85BC4}"/>
                </a:ext>
              </a:extLst>
            </p:cNvPr>
            <p:cNvCxnSpPr>
              <a:cxnSpLocks/>
            </p:cNvCxnSpPr>
            <p:nvPr/>
          </p:nvCxnSpPr>
          <p:spPr>
            <a:xfrm flipH="1">
              <a:off x="4754724" y="1674902"/>
              <a:ext cx="468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 xmlns:a16="http://schemas.microsoft.com/office/drawing/2014/main" id="{D7E70631-77FA-6F73-E4AE-9019A37AE133}"/>
                </a:ext>
              </a:extLst>
            </p:cNvPr>
            <p:cNvCxnSpPr>
              <a:cxnSpLocks/>
            </p:cNvCxnSpPr>
            <p:nvPr/>
          </p:nvCxnSpPr>
          <p:spPr>
            <a:xfrm flipH="1">
              <a:off x="4829427" y="1826959"/>
              <a:ext cx="792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 xmlns:a16="http://schemas.microsoft.com/office/drawing/2014/main" id="{F88BB53D-31FC-6D57-ECD0-C1C35A49896B}"/>
                </a:ext>
              </a:extLst>
            </p:cNvPr>
            <p:cNvCxnSpPr>
              <a:cxnSpLocks/>
            </p:cNvCxnSpPr>
            <p:nvPr/>
          </p:nvCxnSpPr>
          <p:spPr>
            <a:xfrm flipH="1">
              <a:off x="5254534" y="1979016"/>
              <a:ext cx="720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 xmlns:a16="http://schemas.microsoft.com/office/drawing/2014/main" id="{38ED0DBD-CB37-0348-75F0-9FF6B081A4BD}"/>
                </a:ext>
              </a:extLst>
            </p:cNvPr>
            <p:cNvCxnSpPr>
              <a:cxnSpLocks/>
            </p:cNvCxnSpPr>
            <p:nvPr/>
          </p:nvCxnSpPr>
          <p:spPr>
            <a:xfrm flipH="1">
              <a:off x="5411708" y="2131073"/>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 xmlns:a16="http://schemas.microsoft.com/office/drawing/2014/main" id="{B1921A28-67B0-098D-1F95-0F5DBBC075D7}"/>
                </a:ext>
              </a:extLst>
            </p:cNvPr>
            <p:cNvCxnSpPr>
              <a:cxnSpLocks/>
            </p:cNvCxnSpPr>
            <p:nvPr/>
          </p:nvCxnSpPr>
          <p:spPr>
            <a:xfrm flipH="1">
              <a:off x="5479469" y="2283130"/>
              <a:ext cx="108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 xmlns:a16="http://schemas.microsoft.com/office/drawing/2014/main" id="{CBAA8736-3DA6-9171-7908-8FA90E37073B}"/>
                </a:ext>
              </a:extLst>
            </p:cNvPr>
            <p:cNvCxnSpPr>
              <a:cxnSpLocks/>
            </p:cNvCxnSpPr>
            <p:nvPr/>
          </p:nvCxnSpPr>
          <p:spPr>
            <a:xfrm flipH="1">
              <a:off x="5651657" y="2587244"/>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 xmlns:a16="http://schemas.microsoft.com/office/drawing/2014/main" id="{707C6F28-2E8B-4068-1616-CEE236610EDF}"/>
                </a:ext>
              </a:extLst>
            </p:cNvPr>
            <p:cNvCxnSpPr>
              <a:cxnSpLocks/>
            </p:cNvCxnSpPr>
            <p:nvPr/>
          </p:nvCxnSpPr>
          <p:spPr>
            <a:xfrm flipH="1">
              <a:off x="5795784" y="2739301"/>
              <a:ext cx="72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 xmlns:a16="http://schemas.microsoft.com/office/drawing/2014/main" id="{2620CF1B-04F0-601E-822F-26924D2CE125}"/>
                </a:ext>
              </a:extLst>
            </p:cNvPr>
            <p:cNvCxnSpPr>
              <a:cxnSpLocks/>
            </p:cNvCxnSpPr>
            <p:nvPr/>
          </p:nvCxnSpPr>
          <p:spPr>
            <a:xfrm flipH="1">
              <a:off x="5836150" y="2891358"/>
              <a:ext cx="108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 xmlns:a16="http://schemas.microsoft.com/office/drawing/2014/main" id="{EAF9E561-00D9-E8C7-E8EE-0624FDE10C92}"/>
                </a:ext>
              </a:extLst>
            </p:cNvPr>
            <p:cNvCxnSpPr>
              <a:cxnSpLocks/>
            </p:cNvCxnSpPr>
            <p:nvPr/>
          </p:nvCxnSpPr>
          <p:spPr>
            <a:xfrm flipH="1">
              <a:off x="6056644" y="3043415"/>
              <a:ext cx="108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 xmlns:a16="http://schemas.microsoft.com/office/drawing/2014/main" id="{B5037D7F-055C-D0C2-0B45-3256C76FEE5E}"/>
                </a:ext>
              </a:extLst>
            </p:cNvPr>
            <p:cNvCxnSpPr>
              <a:cxnSpLocks/>
            </p:cNvCxnSpPr>
            <p:nvPr/>
          </p:nvCxnSpPr>
          <p:spPr>
            <a:xfrm flipH="1">
              <a:off x="6092644" y="3195472"/>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 xmlns:a16="http://schemas.microsoft.com/office/drawing/2014/main" id="{FEC5DB3F-F9B7-D806-EDDC-2719A17AF183}"/>
                </a:ext>
              </a:extLst>
            </p:cNvPr>
            <p:cNvCxnSpPr>
              <a:cxnSpLocks/>
            </p:cNvCxnSpPr>
            <p:nvPr/>
          </p:nvCxnSpPr>
          <p:spPr>
            <a:xfrm flipH="1">
              <a:off x="6060219" y="3347529"/>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 xmlns:a16="http://schemas.microsoft.com/office/drawing/2014/main" id="{AEFEDD3E-7315-3863-D74A-739997E84258}"/>
                </a:ext>
              </a:extLst>
            </p:cNvPr>
            <p:cNvCxnSpPr>
              <a:cxnSpLocks/>
            </p:cNvCxnSpPr>
            <p:nvPr/>
          </p:nvCxnSpPr>
          <p:spPr>
            <a:xfrm flipH="1">
              <a:off x="6121827" y="3499586"/>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 xmlns:a16="http://schemas.microsoft.com/office/drawing/2014/main" id="{7EE13C22-B6EE-768C-3857-58F2114E2C75}"/>
                </a:ext>
              </a:extLst>
            </p:cNvPr>
            <p:cNvCxnSpPr>
              <a:cxnSpLocks/>
            </p:cNvCxnSpPr>
            <p:nvPr/>
          </p:nvCxnSpPr>
          <p:spPr>
            <a:xfrm flipH="1">
              <a:off x="6158950" y="3651643"/>
              <a:ext cx="72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 xmlns:a16="http://schemas.microsoft.com/office/drawing/2014/main" id="{4724FF47-7D8D-BDA0-589F-DB61750889A6}"/>
                </a:ext>
              </a:extLst>
            </p:cNvPr>
            <p:cNvCxnSpPr>
              <a:cxnSpLocks/>
            </p:cNvCxnSpPr>
            <p:nvPr/>
          </p:nvCxnSpPr>
          <p:spPr>
            <a:xfrm flipH="1">
              <a:off x="6266414" y="3955757"/>
              <a:ext cx="324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 xmlns:a16="http://schemas.microsoft.com/office/drawing/2014/main" id="{2E8B3374-980E-7D60-8887-6253E6439EDB}"/>
                </a:ext>
              </a:extLst>
            </p:cNvPr>
            <p:cNvCxnSpPr>
              <a:cxnSpLocks/>
            </p:cNvCxnSpPr>
            <p:nvPr/>
          </p:nvCxnSpPr>
          <p:spPr>
            <a:xfrm flipH="1">
              <a:off x="6481746" y="4259871"/>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 xmlns:a16="http://schemas.microsoft.com/office/drawing/2014/main" id="{E55D4C28-CA29-0952-3A20-FD3B78981961}"/>
                </a:ext>
              </a:extLst>
            </p:cNvPr>
            <p:cNvCxnSpPr>
              <a:cxnSpLocks/>
            </p:cNvCxnSpPr>
            <p:nvPr/>
          </p:nvCxnSpPr>
          <p:spPr>
            <a:xfrm flipH="1">
              <a:off x="6595240" y="4716042"/>
              <a:ext cx="3600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 xmlns:a16="http://schemas.microsoft.com/office/drawing/2014/main" id="{A8AC6EDF-97E7-959E-97DE-9BBD0C3A620C}"/>
              </a:ext>
            </a:extLst>
          </p:cNvPr>
          <p:cNvGrpSpPr/>
          <p:nvPr/>
        </p:nvGrpSpPr>
        <p:grpSpPr>
          <a:xfrm>
            <a:off x="4331097" y="1788113"/>
            <a:ext cx="1555236" cy="3194258"/>
            <a:chOff x="7176120" y="1674902"/>
            <a:chExt cx="2079520" cy="3194258"/>
          </a:xfrm>
        </p:grpSpPr>
        <p:grpSp>
          <p:nvGrpSpPr>
            <p:cNvPr id="26" name="Groupe 25">
              <a:extLst>
                <a:ext uri="{FF2B5EF4-FFF2-40B4-BE49-F238E27FC236}">
                  <a16:creationId xmlns="" xmlns:a16="http://schemas.microsoft.com/office/drawing/2014/main" id="{B663FD20-8759-07CE-0C6B-A9F0815A8EA2}"/>
                </a:ext>
              </a:extLst>
            </p:cNvPr>
            <p:cNvGrpSpPr/>
            <p:nvPr/>
          </p:nvGrpSpPr>
          <p:grpSpPr>
            <a:xfrm>
              <a:off x="7176120" y="1674902"/>
              <a:ext cx="1728000" cy="3194258"/>
              <a:chOff x="7176120" y="1674902"/>
              <a:chExt cx="1728000" cy="3194258"/>
            </a:xfrm>
          </p:grpSpPr>
          <p:cxnSp>
            <p:nvCxnSpPr>
              <p:cNvPr id="44" name="Connecteur droit 43">
                <a:extLst>
                  <a:ext uri="{FF2B5EF4-FFF2-40B4-BE49-F238E27FC236}">
                    <a16:creationId xmlns="" xmlns:a16="http://schemas.microsoft.com/office/drawing/2014/main" id="{8C100C35-2158-1920-3AF3-CFDD7732437F}"/>
                  </a:ext>
                </a:extLst>
              </p:cNvPr>
              <p:cNvCxnSpPr>
                <a:cxnSpLocks/>
              </p:cNvCxnSpPr>
              <p:nvPr/>
            </p:nvCxnSpPr>
            <p:spPr>
              <a:xfrm flipH="1">
                <a:off x="7176120" y="1674902"/>
                <a:ext cx="1404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 xmlns:a16="http://schemas.microsoft.com/office/drawing/2014/main" id="{89565334-F59F-2045-B0EF-1C469FACA27A}"/>
                  </a:ext>
                </a:extLst>
              </p:cNvPr>
              <p:cNvCxnSpPr>
                <a:cxnSpLocks/>
              </p:cNvCxnSpPr>
              <p:nvPr/>
            </p:nvCxnSpPr>
            <p:spPr>
              <a:xfrm flipH="1">
                <a:off x="7176120" y="1827010"/>
                <a:ext cx="133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 xmlns:a16="http://schemas.microsoft.com/office/drawing/2014/main" id="{3BD29023-67C1-D04C-3F52-4524A3E1042A}"/>
                  </a:ext>
                </a:extLst>
              </p:cNvPr>
              <p:cNvCxnSpPr>
                <a:cxnSpLocks/>
              </p:cNvCxnSpPr>
              <p:nvPr/>
            </p:nvCxnSpPr>
            <p:spPr>
              <a:xfrm flipH="1">
                <a:off x="7176120" y="1979118"/>
                <a:ext cx="144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 xmlns:a16="http://schemas.microsoft.com/office/drawing/2014/main" id="{67BBC542-657C-A238-AD8B-C95BC59019CE}"/>
                  </a:ext>
                </a:extLst>
              </p:cNvPr>
              <p:cNvCxnSpPr>
                <a:cxnSpLocks/>
              </p:cNvCxnSpPr>
              <p:nvPr/>
            </p:nvCxnSpPr>
            <p:spPr>
              <a:xfrm flipH="1">
                <a:off x="7176120" y="2131226"/>
                <a:ext cx="828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 xmlns:a16="http://schemas.microsoft.com/office/drawing/2014/main" id="{E51BCB4D-0A80-2513-3447-735E90FD20DA}"/>
                  </a:ext>
                </a:extLst>
              </p:cNvPr>
              <p:cNvCxnSpPr>
                <a:cxnSpLocks/>
              </p:cNvCxnSpPr>
              <p:nvPr/>
            </p:nvCxnSpPr>
            <p:spPr>
              <a:xfrm flipH="1">
                <a:off x="7176120" y="2283334"/>
                <a:ext cx="1008474"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 xmlns:a16="http://schemas.microsoft.com/office/drawing/2014/main" id="{6D5E7899-28C4-0EFF-0484-A28847BB656C}"/>
                  </a:ext>
                </a:extLst>
              </p:cNvPr>
              <p:cNvCxnSpPr>
                <a:cxnSpLocks/>
              </p:cNvCxnSpPr>
              <p:nvPr/>
            </p:nvCxnSpPr>
            <p:spPr>
              <a:xfrm flipH="1">
                <a:off x="7176120" y="2435442"/>
                <a:ext cx="216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 xmlns:a16="http://schemas.microsoft.com/office/drawing/2014/main" id="{D4656BE8-F832-A7B0-5FB9-905BE52C0DC8}"/>
                  </a:ext>
                </a:extLst>
              </p:cNvPr>
              <p:cNvCxnSpPr>
                <a:cxnSpLocks/>
              </p:cNvCxnSpPr>
              <p:nvPr/>
            </p:nvCxnSpPr>
            <p:spPr>
              <a:xfrm flipH="1">
                <a:off x="7176121" y="2587550"/>
                <a:ext cx="36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 xmlns:a16="http://schemas.microsoft.com/office/drawing/2014/main" id="{3B2B4B6E-0AC9-C070-40BC-EE896661A9BB}"/>
                  </a:ext>
                </a:extLst>
              </p:cNvPr>
              <p:cNvCxnSpPr>
                <a:cxnSpLocks/>
              </p:cNvCxnSpPr>
              <p:nvPr/>
            </p:nvCxnSpPr>
            <p:spPr>
              <a:xfrm flipH="1">
                <a:off x="7176120" y="2739658"/>
                <a:ext cx="1044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 xmlns:a16="http://schemas.microsoft.com/office/drawing/2014/main" id="{6B294DCE-A2C2-AE21-DABC-526B2152EAE1}"/>
                  </a:ext>
                </a:extLst>
              </p:cNvPr>
              <p:cNvCxnSpPr>
                <a:cxnSpLocks/>
              </p:cNvCxnSpPr>
              <p:nvPr/>
            </p:nvCxnSpPr>
            <p:spPr>
              <a:xfrm flipH="1">
                <a:off x="7176120" y="2891766"/>
                <a:ext cx="1620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 xmlns:a16="http://schemas.microsoft.com/office/drawing/2014/main" id="{401C4FBB-61D0-6193-FA99-C213F7146371}"/>
                  </a:ext>
                </a:extLst>
              </p:cNvPr>
              <p:cNvCxnSpPr>
                <a:cxnSpLocks/>
              </p:cNvCxnSpPr>
              <p:nvPr/>
            </p:nvCxnSpPr>
            <p:spPr>
              <a:xfrm flipH="1">
                <a:off x="7176120" y="3043874"/>
                <a:ext cx="79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 xmlns:a16="http://schemas.microsoft.com/office/drawing/2014/main" id="{EE2103D7-FE43-CF30-4D41-E498F5260021}"/>
                  </a:ext>
                </a:extLst>
              </p:cNvPr>
              <p:cNvCxnSpPr>
                <a:cxnSpLocks/>
              </p:cNvCxnSpPr>
              <p:nvPr/>
            </p:nvCxnSpPr>
            <p:spPr>
              <a:xfrm flipH="1">
                <a:off x="7176120" y="3195982"/>
                <a:ext cx="936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 xmlns:a16="http://schemas.microsoft.com/office/drawing/2014/main" id="{64CAE13A-8108-EE7B-D17C-CF5EDDF43B4B}"/>
                  </a:ext>
                </a:extLst>
              </p:cNvPr>
              <p:cNvCxnSpPr>
                <a:cxnSpLocks/>
              </p:cNvCxnSpPr>
              <p:nvPr/>
            </p:nvCxnSpPr>
            <p:spPr>
              <a:xfrm flipH="1">
                <a:off x="7176120" y="3348090"/>
                <a:ext cx="61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 xmlns:a16="http://schemas.microsoft.com/office/drawing/2014/main" id="{B9DB6A8B-B45F-B36C-6AEA-C7BC7A4AB48D}"/>
                  </a:ext>
                </a:extLst>
              </p:cNvPr>
              <p:cNvCxnSpPr>
                <a:cxnSpLocks/>
              </p:cNvCxnSpPr>
              <p:nvPr/>
            </p:nvCxnSpPr>
            <p:spPr>
              <a:xfrm flipH="1">
                <a:off x="7176120" y="3500198"/>
                <a:ext cx="576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 xmlns:a16="http://schemas.microsoft.com/office/drawing/2014/main" id="{730B594A-602F-585E-6702-BBB5C398D940}"/>
                  </a:ext>
                </a:extLst>
              </p:cNvPr>
              <p:cNvCxnSpPr>
                <a:cxnSpLocks/>
              </p:cNvCxnSpPr>
              <p:nvPr/>
            </p:nvCxnSpPr>
            <p:spPr>
              <a:xfrm flipH="1">
                <a:off x="7176120" y="3652306"/>
                <a:ext cx="61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 xmlns:a16="http://schemas.microsoft.com/office/drawing/2014/main" id="{69BA853A-77EA-0EB4-5C62-33334150EBFD}"/>
                  </a:ext>
                </a:extLst>
              </p:cNvPr>
              <p:cNvCxnSpPr>
                <a:cxnSpLocks/>
              </p:cNvCxnSpPr>
              <p:nvPr/>
            </p:nvCxnSpPr>
            <p:spPr>
              <a:xfrm flipH="1">
                <a:off x="7176120" y="3956522"/>
                <a:ext cx="36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 xmlns:a16="http://schemas.microsoft.com/office/drawing/2014/main" id="{8C9F2B1B-ED80-B8E7-27CD-5418864F2120}"/>
                  </a:ext>
                </a:extLst>
              </p:cNvPr>
              <p:cNvCxnSpPr>
                <a:cxnSpLocks/>
              </p:cNvCxnSpPr>
              <p:nvPr/>
            </p:nvCxnSpPr>
            <p:spPr>
              <a:xfrm flipH="1">
                <a:off x="7176120" y="4108630"/>
                <a:ext cx="115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 xmlns:a16="http://schemas.microsoft.com/office/drawing/2014/main" id="{F6D35652-AB73-8B42-9218-69E8CC598942}"/>
                  </a:ext>
                </a:extLst>
              </p:cNvPr>
              <p:cNvCxnSpPr>
                <a:cxnSpLocks/>
              </p:cNvCxnSpPr>
              <p:nvPr/>
            </p:nvCxnSpPr>
            <p:spPr>
              <a:xfrm flipH="1">
                <a:off x="7176120" y="4260738"/>
                <a:ext cx="864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 xmlns:a16="http://schemas.microsoft.com/office/drawing/2014/main" id="{A88839E9-25FF-6022-9DFF-6796527CA7A6}"/>
                  </a:ext>
                </a:extLst>
              </p:cNvPr>
              <p:cNvCxnSpPr>
                <a:cxnSpLocks/>
              </p:cNvCxnSpPr>
              <p:nvPr/>
            </p:nvCxnSpPr>
            <p:spPr>
              <a:xfrm flipH="1">
                <a:off x="7176120" y="4412846"/>
                <a:ext cx="828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 xmlns:a16="http://schemas.microsoft.com/office/drawing/2014/main" id="{B4719CB2-7997-4A26-0CE1-B48FD97BB4A6}"/>
                  </a:ext>
                </a:extLst>
              </p:cNvPr>
              <p:cNvCxnSpPr>
                <a:cxnSpLocks/>
              </p:cNvCxnSpPr>
              <p:nvPr/>
            </p:nvCxnSpPr>
            <p:spPr>
              <a:xfrm flipH="1">
                <a:off x="7176120" y="4564954"/>
                <a:ext cx="1548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 xmlns:a16="http://schemas.microsoft.com/office/drawing/2014/main" id="{E565002A-7407-F803-A1EF-6CEB3F9803E0}"/>
                  </a:ext>
                </a:extLst>
              </p:cNvPr>
              <p:cNvCxnSpPr>
                <a:cxnSpLocks/>
              </p:cNvCxnSpPr>
              <p:nvPr/>
            </p:nvCxnSpPr>
            <p:spPr>
              <a:xfrm flipH="1">
                <a:off x="7176120" y="4717062"/>
                <a:ext cx="1728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 xmlns:a16="http://schemas.microsoft.com/office/drawing/2014/main" id="{1A6A905A-F416-327C-807F-A98187110CEE}"/>
                  </a:ext>
                </a:extLst>
              </p:cNvPr>
              <p:cNvCxnSpPr>
                <a:cxnSpLocks/>
              </p:cNvCxnSpPr>
              <p:nvPr/>
            </p:nvCxnSpPr>
            <p:spPr>
              <a:xfrm flipH="1">
                <a:off x="7176120" y="4869160"/>
                <a:ext cx="792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 xmlns:a16="http://schemas.microsoft.com/office/drawing/2014/main" id="{18522C7C-64F5-6050-E3D9-F706F91A3156}"/>
                  </a:ext>
                </a:extLst>
              </p:cNvPr>
              <p:cNvCxnSpPr>
                <a:cxnSpLocks/>
              </p:cNvCxnSpPr>
              <p:nvPr/>
            </p:nvCxnSpPr>
            <p:spPr>
              <a:xfrm flipH="1">
                <a:off x="7176120" y="3804414"/>
                <a:ext cx="1404000" cy="0"/>
              </a:xfrm>
              <a:prstGeom prst="line">
                <a:avLst/>
              </a:prstGeom>
              <a:ln w="101600">
                <a:solidFill>
                  <a:schemeClr val="accent2">
                    <a:lumMod val="25000"/>
                    <a:lumOff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 xmlns:a16="http://schemas.microsoft.com/office/drawing/2014/main" id="{D779DB84-908B-8B38-98A9-9FBD8AF73D7E}"/>
                </a:ext>
              </a:extLst>
            </p:cNvPr>
            <p:cNvGrpSpPr/>
            <p:nvPr/>
          </p:nvGrpSpPr>
          <p:grpSpPr>
            <a:xfrm>
              <a:off x="7313206" y="1674902"/>
              <a:ext cx="1942434" cy="3042160"/>
              <a:chOff x="5920596" y="1674902"/>
              <a:chExt cx="1942434" cy="3042160"/>
            </a:xfrm>
          </p:grpSpPr>
          <p:cxnSp>
            <p:nvCxnSpPr>
              <p:cNvPr id="28" name="Connecteur droit 27">
                <a:extLst>
                  <a:ext uri="{FF2B5EF4-FFF2-40B4-BE49-F238E27FC236}">
                    <a16:creationId xmlns="" xmlns:a16="http://schemas.microsoft.com/office/drawing/2014/main" id="{80469F78-C4D8-7A37-CEBE-2452FAF116F8}"/>
                  </a:ext>
                </a:extLst>
              </p:cNvPr>
              <p:cNvCxnSpPr>
                <a:cxnSpLocks/>
              </p:cNvCxnSpPr>
              <p:nvPr/>
            </p:nvCxnSpPr>
            <p:spPr>
              <a:xfrm flipH="1">
                <a:off x="7176120" y="1674902"/>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 xmlns:a16="http://schemas.microsoft.com/office/drawing/2014/main" id="{2530215D-3215-DEB7-B432-E842669315FB}"/>
                  </a:ext>
                </a:extLst>
              </p:cNvPr>
              <p:cNvCxnSpPr>
                <a:cxnSpLocks/>
              </p:cNvCxnSpPr>
              <p:nvPr/>
            </p:nvCxnSpPr>
            <p:spPr>
              <a:xfrm flipH="1">
                <a:off x="7119264" y="1827010"/>
                <a:ext cx="108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 xmlns:a16="http://schemas.microsoft.com/office/drawing/2014/main" id="{8CBE9698-6D48-33EA-AAE5-45CD98F9FD6C}"/>
                  </a:ext>
                </a:extLst>
              </p:cNvPr>
              <p:cNvCxnSpPr>
                <a:cxnSpLocks/>
              </p:cNvCxnSpPr>
              <p:nvPr/>
            </p:nvCxnSpPr>
            <p:spPr>
              <a:xfrm flipH="1">
                <a:off x="5920596" y="1979118"/>
                <a:ext cx="108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 xmlns:a16="http://schemas.microsoft.com/office/drawing/2014/main" id="{5684B843-ADB1-4118-663F-B2DE4431E202}"/>
                  </a:ext>
                </a:extLst>
              </p:cNvPr>
              <p:cNvCxnSpPr>
                <a:cxnSpLocks/>
              </p:cNvCxnSpPr>
              <p:nvPr/>
            </p:nvCxnSpPr>
            <p:spPr>
              <a:xfrm flipH="1">
                <a:off x="6602844" y="2131226"/>
                <a:ext cx="72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 xmlns:a16="http://schemas.microsoft.com/office/drawing/2014/main" id="{3D554B14-4C37-1898-C1CC-9F6BE8EBFC69}"/>
                  </a:ext>
                </a:extLst>
              </p:cNvPr>
              <p:cNvCxnSpPr>
                <a:cxnSpLocks/>
              </p:cNvCxnSpPr>
              <p:nvPr/>
            </p:nvCxnSpPr>
            <p:spPr>
              <a:xfrm flipH="1">
                <a:off x="6816045" y="2739658"/>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 xmlns:a16="http://schemas.microsoft.com/office/drawing/2014/main" id="{989FDECE-02F3-AF01-AFC3-8E8D0DC6A0FC}"/>
                  </a:ext>
                </a:extLst>
              </p:cNvPr>
              <p:cNvCxnSpPr>
                <a:cxnSpLocks/>
              </p:cNvCxnSpPr>
              <p:nvPr/>
            </p:nvCxnSpPr>
            <p:spPr>
              <a:xfrm flipH="1">
                <a:off x="7398798" y="2891766"/>
                <a:ext cx="180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 xmlns:a16="http://schemas.microsoft.com/office/drawing/2014/main" id="{9D475A09-7C88-25F0-3659-423CDDE37011}"/>
                  </a:ext>
                </a:extLst>
              </p:cNvPr>
              <p:cNvCxnSpPr>
                <a:cxnSpLocks/>
              </p:cNvCxnSpPr>
              <p:nvPr/>
            </p:nvCxnSpPr>
            <p:spPr>
              <a:xfrm flipH="1">
                <a:off x="6569679" y="3043874"/>
                <a:ext cx="251999"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 xmlns:a16="http://schemas.microsoft.com/office/drawing/2014/main" id="{14E9D1D1-D1FB-5380-24AE-AF5B36CB9B70}"/>
                  </a:ext>
                </a:extLst>
              </p:cNvPr>
              <p:cNvCxnSpPr>
                <a:cxnSpLocks/>
              </p:cNvCxnSpPr>
              <p:nvPr/>
            </p:nvCxnSpPr>
            <p:spPr>
              <a:xfrm flipH="1">
                <a:off x="6711814" y="3195982"/>
                <a:ext cx="251999"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 xmlns:a16="http://schemas.microsoft.com/office/drawing/2014/main" id="{82526FDC-6477-3606-C933-75C572838ACF}"/>
                  </a:ext>
                </a:extLst>
              </p:cNvPr>
              <p:cNvCxnSpPr>
                <a:cxnSpLocks/>
              </p:cNvCxnSpPr>
              <p:nvPr/>
            </p:nvCxnSpPr>
            <p:spPr>
              <a:xfrm flipH="1">
                <a:off x="6396178" y="3348090"/>
                <a:ext cx="72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 xmlns:a16="http://schemas.microsoft.com/office/drawing/2014/main" id="{FECE3025-1EEE-495E-A9B6-91E5382F0B66}"/>
                  </a:ext>
                </a:extLst>
              </p:cNvPr>
              <p:cNvCxnSpPr>
                <a:cxnSpLocks/>
              </p:cNvCxnSpPr>
              <p:nvPr/>
            </p:nvCxnSpPr>
            <p:spPr>
              <a:xfrm flipH="1">
                <a:off x="6356476" y="3500198"/>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 xmlns:a16="http://schemas.microsoft.com/office/drawing/2014/main" id="{7AC30B94-C225-AF30-85D2-CE941D96265E}"/>
                  </a:ext>
                </a:extLst>
              </p:cNvPr>
              <p:cNvCxnSpPr>
                <a:cxnSpLocks/>
              </p:cNvCxnSpPr>
              <p:nvPr/>
            </p:nvCxnSpPr>
            <p:spPr>
              <a:xfrm flipH="1">
                <a:off x="6394380" y="3652306"/>
                <a:ext cx="1007999"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 xmlns:a16="http://schemas.microsoft.com/office/drawing/2014/main" id="{9341BD1C-2F83-F227-F944-B498FB413505}"/>
                  </a:ext>
                </a:extLst>
              </p:cNvPr>
              <p:cNvCxnSpPr>
                <a:cxnSpLocks/>
              </p:cNvCxnSpPr>
              <p:nvPr/>
            </p:nvCxnSpPr>
            <p:spPr>
              <a:xfrm flipH="1">
                <a:off x="6925015" y="4108630"/>
                <a:ext cx="72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 xmlns:a16="http://schemas.microsoft.com/office/drawing/2014/main" id="{E35D7768-9AFA-F9E1-AB9C-5A5B26C3E5AD}"/>
                  </a:ext>
                </a:extLst>
              </p:cNvPr>
              <p:cNvCxnSpPr>
                <a:cxnSpLocks/>
              </p:cNvCxnSpPr>
              <p:nvPr/>
            </p:nvCxnSpPr>
            <p:spPr>
              <a:xfrm flipH="1">
                <a:off x="6602843" y="4412846"/>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 xmlns:a16="http://schemas.microsoft.com/office/drawing/2014/main" id="{715114EC-E9BC-71C9-D8AA-2DE65E2E3F6C}"/>
                  </a:ext>
                </a:extLst>
              </p:cNvPr>
              <p:cNvCxnSpPr>
                <a:cxnSpLocks/>
              </p:cNvCxnSpPr>
              <p:nvPr/>
            </p:nvCxnSpPr>
            <p:spPr>
              <a:xfrm flipH="1">
                <a:off x="7322992" y="4564954"/>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 xmlns:a16="http://schemas.microsoft.com/office/drawing/2014/main" id="{BEAC74AA-7F72-8E34-0784-A2FB0070144B}"/>
                  </a:ext>
                </a:extLst>
              </p:cNvPr>
              <p:cNvCxnSpPr>
                <a:cxnSpLocks/>
              </p:cNvCxnSpPr>
              <p:nvPr/>
            </p:nvCxnSpPr>
            <p:spPr>
              <a:xfrm flipH="1">
                <a:off x="7503030" y="4717062"/>
                <a:ext cx="360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 xmlns:a16="http://schemas.microsoft.com/office/drawing/2014/main" id="{1EF8A717-CD34-1708-522A-E241088B0F79}"/>
                  </a:ext>
                </a:extLst>
              </p:cNvPr>
              <p:cNvCxnSpPr>
                <a:cxnSpLocks/>
              </p:cNvCxnSpPr>
              <p:nvPr/>
            </p:nvCxnSpPr>
            <p:spPr>
              <a:xfrm flipH="1">
                <a:off x="7185596" y="3804414"/>
                <a:ext cx="36000" cy="0"/>
              </a:xfrm>
              <a:prstGeom prst="line">
                <a:avLst/>
              </a:prstGeom>
              <a:ln w="101600">
                <a:solidFill>
                  <a:srgbClr val="004477"/>
                </a:solidFill>
              </a:ln>
            </p:spPr>
            <p:style>
              <a:lnRef idx="1">
                <a:schemeClr val="accent1"/>
              </a:lnRef>
              <a:fillRef idx="0">
                <a:schemeClr val="accent1"/>
              </a:fillRef>
              <a:effectRef idx="0">
                <a:schemeClr val="accent1"/>
              </a:effectRef>
              <a:fontRef idx="minor">
                <a:schemeClr val="tx1"/>
              </a:fontRef>
            </p:style>
          </p:cxnSp>
        </p:grpSp>
      </p:grpSp>
      <p:cxnSp>
        <p:nvCxnSpPr>
          <p:cNvPr id="25" name="Connecteur droit 24">
            <a:extLst>
              <a:ext uri="{FF2B5EF4-FFF2-40B4-BE49-F238E27FC236}">
                <a16:creationId xmlns="" xmlns:a16="http://schemas.microsoft.com/office/drawing/2014/main" id="{90D26CA6-0ABE-CF44-6001-B6CAFB9FB42A}"/>
              </a:ext>
            </a:extLst>
          </p:cNvPr>
          <p:cNvCxnSpPr>
            <a:cxnSpLocks/>
          </p:cNvCxnSpPr>
          <p:nvPr/>
        </p:nvCxnSpPr>
        <p:spPr>
          <a:xfrm>
            <a:off x="4331037" y="1479788"/>
            <a:ext cx="0" cy="353863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7" name="ZoneTexte 106">
            <a:extLst>
              <a:ext uri="{FF2B5EF4-FFF2-40B4-BE49-F238E27FC236}">
                <a16:creationId xmlns="" xmlns:a16="http://schemas.microsoft.com/office/drawing/2014/main" id="{9C544455-4376-1C67-BAD9-8709480EF230}"/>
              </a:ext>
            </a:extLst>
          </p:cNvPr>
          <p:cNvSpPr txBox="1"/>
          <p:nvPr/>
        </p:nvSpPr>
        <p:spPr>
          <a:xfrm>
            <a:off x="940468" y="1652056"/>
            <a:ext cx="1684207" cy="3462166"/>
          </a:xfrm>
          <a:prstGeom prst="rect">
            <a:avLst/>
          </a:prstGeom>
          <a:noFill/>
        </p:spPr>
        <p:txBody>
          <a:bodyPr wrap="square" rtlCol="0">
            <a:spAutoFit/>
          </a:bodyPr>
          <a:lstStyle/>
          <a:p>
            <a:pPr algn="r">
              <a:lnSpc>
                <a:spcPts val="1160"/>
              </a:lnSpc>
            </a:pPr>
            <a:r>
              <a:rPr lang="fr-FR" sz="700" dirty="0"/>
              <a:t>Elévation ASAT</a:t>
            </a:r>
          </a:p>
          <a:p>
            <a:pPr algn="r">
              <a:lnSpc>
                <a:spcPts val="1160"/>
              </a:lnSpc>
            </a:pPr>
            <a:r>
              <a:rPr lang="fr-FR" sz="700" dirty="0"/>
              <a:t>Elévation ALT </a:t>
            </a:r>
          </a:p>
          <a:p>
            <a:pPr algn="r">
              <a:lnSpc>
                <a:spcPts val="1160"/>
              </a:lnSpc>
            </a:pPr>
            <a:r>
              <a:rPr lang="fr-FR" sz="700" dirty="0"/>
              <a:t>Hypertension</a:t>
            </a:r>
          </a:p>
          <a:p>
            <a:pPr algn="r">
              <a:lnSpc>
                <a:spcPts val="1160"/>
              </a:lnSpc>
            </a:pPr>
            <a:r>
              <a:rPr lang="fr-FR" sz="700" dirty="0"/>
              <a:t>Diarrhée</a:t>
            </a:r>
          </a:p>
          <a:p>
            <a:pPr algn="r">
              <a:lnSpc>
                <a:spcPts val="1160"/>
              </a:lnSpc>
            </a:pPr>
            <a:r>
              <a:rPr lang="fr-FR" sz="700" dirty="0"/>
              <a:t>Œdème</a:t>
            </a:r>
          </a:p>
          <a:p>
            <a:pPr algn="r">
              <a:lnSpc>
                <a:spcPts val="1160"/>
              </a:lnSpc>
            </a:pPr>
            <a:r>
              <a:rPr lang="fr-FR" sz="700" dirty="0"/>
              <a:t>Sécheresse buccale</a:t>
            </a:r>
          </a:p>
          <a:p>
            <a:pPr algn="r">
              <a:lnSpc>
                <a:spcPts val="1160"/>
              </a:lnSpc>
            </a:pPr>
            <a:r>
              <a:rPr lang="fr-FR" sz="700" dirty="0"/>
              <a:t>Elévation bilirubine</a:t>
            </a:r>
          </a:p>
          <a:p>
            <a:pPr algn="r">
              <a:lnSpc>
                <a:spcPts val="1160"/>
              </a:lnSpc>
            </a:pPr>
            <a:r>
              <a:rPr lang="fr-FR" sz="700" dirty="0"/>
              <a:t>Rash</a:t>
            </a:r>
          </a:p>
          <a:p>
            <a:pPr algn="r">
              <a:lnSpc>
                <a:spcPts val="1160"/>
              </a:lnSpc>
            </a:pPr>
            <a:r>
              <a:rPr lang="fr-FR" sz="700" dirty="0"/>
              <a:t>Fatigue</a:t>
            </a:r>
          </a:p>
          <a:p>
            <a:pPr algn="r">
              <a:lnSpc>
                <a:spcPts val="1160"/>
              </a:lnSpc>
            </a:pPr>
            <a:r>
              <a:rPr lang="fr-FR" sz="700" dirty="0"/>
              <a:t>Thrombopénie</a:t>
            </a:r>
          </a:p>
          <a:p>
            <a:pPr algn="r">
              <a:lnSpc>
                <a:spcPts val="1160"/>
              </a:lnSpc>
            </a:pPr>
            <a:r>
              <a:rPr lang="fr-FR" sz="700" dirty="0"/>
              <a:t>Leucopénie</a:t>
            </a:r>
          </a:p>
          <a:p>
            <a:pPr algn="r">
              <a:lnSpc>
                <a:spcPts val="1160"/>
              </a:lnSpc>
            </a:pPr>
            <a:r>
              <a:rPr lang="fr-FR" sz="700" dirty="0"/>
              <a:t>Douleur abdominale</a:t>
            </a:r>
          </a:p>
          <a:p>
            <a:pPr algn="r">
              <a:lnSpc>
                <a:spcPts val="1160"/>
              </a:lnSpc>
            </a:pPr>
            <a:r>
              <a:rPr lang="fr-FR" sz="700" dirty="0"/>
              <a:t>Elévation Créatinine</a:t>
            </a:r>
          </a:p>
          <a:p>
            <a:pPr algn="r">
              <a:lnSpc>
                <a:spcPts val="1160"/>
              </a:lnSpc>
            </a:pPr>
            <a:r>
              <a:rPr lang="fr-FR" sz="700" dirty="0"/>
              <a:t>Neutropénie</a:t>
            </a:r>
          </a:p>
          <a:p>
            <a:pPr algn="r">
              <a:lnSpc>
                <a:spcPts val="1160"/>
              </a:lnSpc>
            </a:pPr>
            <a:r>
              <a:rPr lang="fr-FR" sz="700" dirty="0"/>
              <a:t>Constipation</a:t>
            </a:r>
          </a:p>
          <a:p>
            <a:pPr algn="r">
              <a:lnSpc>
                <a:spcPts val="1160"/>
              </a:lnSpc>
            </a:pPr>
            <a:r>
              <a:rPr lang="fr-FR" sz="700" dirty="0"/>
              <a:t>Allongement QT (ECG) </a:t>
            </a:r>
          </a:p>
          <a:p>
            <a:pPr algn="r">
              <a:lnSpc>
                <a:spcPts val="1160"/>
              </a:lnSpc>
            </a:pPr>
            <a:r>
              <a:rPr lang="fr-FR" sz="700" dirty="0"/>
              <a:t>Perte d’appétit</a:t>
            </a:r>
          </a:p>
          <a:p>
            <a:pPr algn="r">
              <a:lnSpc>
                <a:spcPts val="1160"/>
              </a:lnSpc>
            </a:pPr>
            <a:r>
              <a:rPr lang="fr-FR" sz="700" dirty="0"/>
              <a:t>Fièvre</a:t>
            </a:r>
          </a:p>
          <a:p>
            <a:pPr algn="r">
              <a:lnSpc>
                <a:spcPts val="1160"/>
              </a:lnSpc>
            </a:pPr>
            <a:r>
              <a:rPr lang="fr-FR" sz="700" dirty="0"/>
              <a:t>Vomissement</a:t>
            </a:r>
          </a:p>
          <a:p>
            <a:pPr algn="r">
              <a:lnSpc>
                <a:spcPts val="1160"/>
              </a:lnSpc>
            </a:pPr>
            <a:r>
              <a:rPr lang="fr-FR" sz="700" dirty="0"/>
              <a:t>Nausée</a:t>
            </a:r>
          </a:p>
          <a:p>
            <a:pPr algn="r">
              <a:lnSpc>
                <a:spcPts val="1160"/>
              </a:lnSpc>
            </a:pPr>
            <a:r>
              <a:rPr lang="fr-FR" sz="700" dirty="0"/>
              <a:t>Anémie</a:t>
            </a:r>
          </a:p>
          <a:p>
            <a:pPr algn="r">
              <a:lnSpc>
                <a:spcPts val="1160"/>
              </a:lnSpc>
            </a:pPr>
            <a:r>
              <a:rPr lang="fr-FR" sz="700" dirty="0"/>
              <a:t>Prurit</a:t>
            </a:r>
          </a:p>
        </p:txBody>
      </p:sp>
      <p:sp>
        <p:nvSpPr>
          <p:cNvPr id="110" name="ZoneTexte 109">
            <a:extLst>
              <a:ext uri="{FF2B5EF4-FFF2-40B4-BE49-F238E27FC236}">
                <a16:creationId xmlns="" xmlns:a16="http://schemas.microsoft.com/office/drawing/2014/main" id="{CF05774A-4E2A-8BBA-10F1-254F076FE0AB}"/>
              </a:ext>
            </a:extLst>
          </p:cNvPr>
          <p:cNvSpPr txBox="1"/>
          <p:nvPr/>
        </p:nvSpPr>
        <p:spPr>
          <a:xfrm>
            <a:off x="2555822" y="1689036"/>
            <a:ext cx="436605" cy="200055"/>
          </a:xfrm>
          <a:prstGeom prst="rect">
            <a:avLst/>
          </a:prstGeom>
          <a:noFill/>
        </p:spPr>
        <p:txBody>
          <a:bodyPr wrap="square" rtlCol="0">
            <a:spAutoFit/>
          </a:bodyPr>
          <a:lstStyle/>
          <a:p>
            <a:pPr algn="r"/>
            <a:r>
              <a:rPr lang="en-US" sz="700" b="1" dirty="0">
                <a:solidFill>
                  <a:schemeClr val="bg1"/>
                </a:solidFill>
              </a:rPr>
              <a:t>13 %</a:t>
            </a:r>
            <a:endParaRPr lang="fr-FR" sz="700" b="1" dirty="0">
              <a:solidFill>
                <a:schemeClr val="bg1"/>
              </a:solidFill>
            </a:endParaRPr>
          </a:p>
        </p:txBody>
      </p:sp>
      <p:sp>
        <p:nvSpPr>
          <p:cNvPr id="111" name="ZoneTexte 110">
            <a:extLst>
              <a:ext uri="{FF2B5EF4-FFF2-40B4-BE49-F238E27FC236}">
                <a16:creationId xmlns="" xmlns:a16="http://schemas.microsoft.com/office/drawing/2014/main" id="{793C2679-1528-BDB2-0FF4-BB210FD0D8D4}"/>
              </a:ext>
            </a:extLst>
          </p:cNvPr>
          <p:cNvSpPr txBox="1"/>
          <p:nvPr/>
        </p:nvSpPr>
        <p:spPr>
          <a:xfrm>
            <a:off x="3393577" y="1689036"/>
            <a:ext cx="436605" cy="200055"/>
          </a:xfrm>
          <a:prstGeom prst="rect">
            <a:avLst/>
          </a:prstGeom>
          <a:noFill/>
        </p:spPr>
        <p:txBody>
          <a:bodyPr wrap="square" rtlCol="0">
            <a:spAutoFit/>
          </a:bodyPr>
          <a:lstStyle/>
          <a:p>
            <a:pPr algn="r"/>
            <a:r>
              <a:rPr lang="en-US" sz="700" b="1" dirty="0"/>
              <a:t>49 %</a:t>
            </a:r>
            <a:endParaRPr lang="fr-FR" sz="700" b="1" dirty="0"/>
          </a:p>
        </p:txBody>
      </p:sp>
      <p:sp>
        <p:nvSpPr>
          <p:cNvPr id="112" name="ZoneTexte 111">
            <a:extLst>
              <a:ext uri="{FF2B5EF4-FFF2-40B4-BE49-F238E27FC236}">
                <a16:creationId xmlns="" xmlns:a16="http://schemas.microsoft.com/office/drawing/2014/main" id="{D3A3452F-9A0B-15CC-802C-A71FBAA1C091}"/>
              </a:ext>
            </a:extLst>
          </p:cNvPr>
          <p:cNvSpPr txBox="1"/>
          <p:nvPr/>
        </p:nvSpPr>
        <p:spPr>
          <a:xfrm>
            <a:off x="5249921" y="1689036"/>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13" name="ZoneTexte 112">
            <a:extLst>
              <a:ext uri="{FF2B5EF4-FFF2-40B4-BE49-F238E27FC236}">
                <a16:creationId xmlns="" xmlns:a16="http://schemas.microsoft.com/office/drawing/2014/main" id="{AC938E8B-AF23-36C8-D404-E9C09E17C653}"/>
              </a:ext>
            </a:extLst>
          </p:cNvPr>
          <p:cNvSpPr txBox="1"/>
          <p:nvPr/>
        </p:nvSpPr>
        <p:spPr>
          <a:xfrm>
            <a:off x="4653363" y="1689036"/>
            <a:ext cx="436605" cy="200055"/>
          </a:xfrm>
          <a:prstGeom prst="rect">
            <a:avLst/>
          </a:prstGeom>
          <a:noFill/>
        </p:spPr>
        <p:txBody>
          <a:bodyPr wrap="square" rtlCol="0">
            <a:spAutoFit/>
          </a:bodyPr>
          <a:lstStyle/>
          <a:p>
            <a:pPr algn="r"/>
            <a:r>
              <a:rPr lang="en-US" sz="700" b="1" dirty="0"/>
              <a:t>39 %</a:t>
            </a:r>
            <a:endParaRPr lang="fr-FR" sz="700" b="1" dirty="0"/>
          </a:p>
        </p:txBody>
      </p:sp>
      <p:sp>
        <p:nvSpPr>
          <p:cNvPr id="114" name="ZoneTexte 113">
            <a:extLst>
              <a:ext uri="{FF2B5EF4-FFF2-40B4-BE49-F238E27FC236}">
                <a16:creationId xmlns="" xmlns:a16="http://schemas.microsoft.com/office/drawing/2014/main" id="{F372EBAD-370B-0C69-8F0C-A4878A2079AC}"/>
              </a:ext>
            </a:extLst>
          </p:cNvPr>
          <p:cNvSpPr txBox="1"/>
          <p:nvPr/>
        </p:nvSpPr>
        <p:spPr>
          <a:xfrm>
            <a:off x="2676850" y="1844824"/>
            <a:ext cx="436605" cy="200055"/>
          </a:xfrm>
          <a:prstGeom prst="rect">
            <a:avLst/>
          </a:prstGeom>
          <a:noFill/>
        </p:spPr>
        <p:txBody>
          <a:bodyPr wrap="square" rtlCol="0">
            <a:spAutoFit/>
          </a:bodyPr>
          <a:lstStyle/>
          <a:p>
            <a:pPr algn="r"/>
            <a:r>
              <a:rPr lang="en-US" sz="700" b="1" dirty="0">
                <a:solidFill>
                  <a:schemeClr val="bg1"/>
                </a:solidFill>
              </a:rPr>
              <a:t>22 %</a:t>
            </a:r>
            <a:endParaRPr lang="fr-FR" sz="700" b="1" dirty="0">
              <a:solidFill>
                <a:schemeClr val="bg1"/>
              </a:solidFill>
            </a:endParaRPr>
          </a:p>
        </p:txBody>
      </p:sp>
      <p:sp>
        <p:nvSpPr>
          <p:cNvPr id="115" name="ZoneTexte 114">
            <a:extLst>
              <a:ext uri="{FF2B5EF4-FFF2-40B4-BE49-F238E27FC236}">
                <a16:creationId xmlns="" xmlns:a16="http://schemas.microsoft.com/office/drawing/2014/main" id="{2DA611FB-CCF0-A252-B481-2DCEADE3B7A9}"/>
              </a:ext>
            </a:extLst>
          </p:cNvPr>
          <p:cNvSpPr txBox="1"/>
          <p:nvPr/>
        </p:nvSpPr>
        <p:spPr>
          <a:xfrm>
            <a:off x="3548219" y="1844824"/>
            <a:ext cx="436605" cy="200055"/>
          </a:xfrm>
          <a:prstGeom prst="rect">
            <a:avLst/>
          </a:prstGeom>
          <a:noFill/>
        </p:spPr>
        <p:txBody>
          <a:bodyPr wrap="square" rtlCol="0">
            <a:spAutoFit/>
          </a:bodyPr>
          <a:lstStyle/>
          <a:p>
            <a:pPr algn="r"/>
            <a:r>
              <a:rPr lang="en-US" sz="700" b="1" dirty="0"/>
              <a:t>38 %</a:t>
            </a:r>
            <a:endParaRPr lang="fr-FR" sz="700" b="1" dirty="0"/>
          </a:p>
        </p:txBody>
      </p:sp>
      <p:sp>
        <p:nvSpPr>
          <p:cNvPr id="116" name="ZoneTexte 115">
            <a:extLst>
              <a:ext uri="{FF2B5EF4-FFF2-40B4-BE49-F238E27FC236}">
                <a16:creationId xmlns="" xmlns:a16="http://schemas.microsoft.com/office/drawing/2014/main" id="{B75C6900-5B25-7FB4-ED0A-E127921DE6E8}"/>
              </a:ext>
            </a:extLst>
          </p:cNvPr>
          <p:cNvSpPr txBox="1"/>
          <p:nvPr/>
        </p:nvSpPr>
        <p:spPr>
          <a:xfrm>
            <a:off x="5263369" y="1844824"/>
            <a:ext cx="436605" cy="200055"/>
          </a:xfrm>
          <a:prstGeom prst="rect">
            <a:avLst/>
          </a:prstGeom>
          <a:noFill/>
        </p:spPr>
        <p:txBody>
          <a:bodyPr wrap="square" rtlCol="0">
            <a:spAutoFit/>
          </a:bodyPr>
          <a:lstStyle/>
          <a:p>
            <a:pPr algn="r"/>
            <a:r>
              <a:rPr lang="en-US" sz="700" b="1" dirty="0">
                <a:solidFill>
                  <a:srgbClr val="004477"/>
                </a:solidFill>
              </a:rPr>
              <a:t>3 %</a:t>
            </a:r>
            <a:endParaRPr lang="fr-FR" sz="700" b="1" dirty="0">
              <a:solidFill>
                <a:srgbClr val="004477"/>
              </a:solidFill>
            </a:endParaRPr>
          </a:p>
        </p:txBody>
      </p:sp>
      <p:sp>
        <p:nvSpPr>
          <p:cNvPr id="117" name="ZoneTexte 116">
            <a:extLst>
              <a:ext uri="{FF2B5EF4-FFF2-40B4-BE49-F238E27FC236}">
                <a16:creationId xmlns="" xmlns:a16="http://schemas.microsoft.com/office/drawing/2014/main" id="{1D8DFBF2-AC97-C6AD-13F1-86B797E4EC7A}"/>
              </a:ext>
            </a:extLst>
          </p:cNvPr>
          <p:cNvSpPr txBox="1"/>
          <p:nvPr/>
        </p:nvSpPr>
        <p:spPr>
          <a:xfrm>
            <a:off x="4693705" y="1844824"/>
            <a:ext cx="436605" cy="200055"/>
          </a:xfrm>
          <a:prstGeom prst="rect">
            <a:avLst/>
          </a:prstGeom>
          <a:noFill/>
        </p:spPr>
        <p:txBody>
          <a:bodyPr wrap="square" rtlCol="0">
            <a:spAutoFit/>
          </a:bodyPr>
          <a:lstStyle/>
          <a:p>
            <a:pPr algn="r"/>
            <a:r>
              <a:rPr lang="en-US" sz="700" b="1" dirty="0"/>
              <a:t>37 %</a:t>
            </a:r>
            <a:endParaRPr lang="fr-FR" sz="700" b="1" dirty="0"/>
          </a:p>
        </p:txBody>
      </p:sp>
      <p:sp>
        <p:nvSpPr>
          <p:cNvPr id="118" name="ZoneTexte 117">
            <a:extLst>
              <a:ext uri="{FF2B5EF4-FFF2-40B4-BE49-F238E27FC236}">
                <a16:creationId xmlns="" xmlns:a16="http://schemas.microsoft.com/office/drawing/2014/main" id="{24B729C3-1FEF-3995-47D9-7C96AECC52AA}"/>
              </a:ext>
            </a:extLst>
          </p:cNvPr>
          <p:cNvSpPr txBox="1"/>
          <p:nvPr/>
        </p:nvSpPr>
        <p:spPr>
          <a:xfrm>
            <a:off x="2965957" y="1988840"/>
            <a:ext cx="436605" cy="200055"/>
          </a:xfrm>
          <a:prstGeom prst="rect">
            <a:avLst/>
          </a:prstGeom>
          <a:noFill/>
        </p:spPr>
        <p:txBody>
          <a:bodyPr wrap="square" rtlCol="0">
            <a:spAutoFit/>
          </a:bodyPr>
          <a:lstStyle/>
          <a:p>
            <a:pPr algn="r"/>
            <a:r>
              <a:rPr lang="en-US" sz="700" b="1" dirty="0">
                <a:solidFill>
                  <a:schemeClr val="bg1"/>
                </a:solidFill>
              </a:rPr>
              <a:t>20 %</a:t>
            </a:r>
            <a:endParaRPr lang="fr-FR" sz="700" b="1" dirty="0">
              <a:solidFill>
                <a:schemeClr val="bg1"/>
              </a:solidFill>
            </a:endParaRPr>
          </a:p>
        </p:txBody>
      </p:sp>
      <p:sp>
        <p:nvSpPr>
          <p:cNvPr id="119" name="ZoneTexte 118">
            <a:extLst>
              <a:ext uri="{FF2B5EF4-FFF2-40B4-BE49-F238E27FC236}">
                <a16:creationId xmlns="" xmlns:a16="http://schemas.microsoft.com/office/drawing/2014/main" id="{8F69A7AC-0369-D3A6-0856-020695B26E83}"/>
              </a:ext>
            </a:extLst>
          </p:cNvPr>
          <p:cNvSpPr txBox="1"/>
          <p:nvPr/>
        </p:nvSpPr>
        <p:spPr>
          <a:xfrm>
            <a:off x="3716307" y="1988840"/>
            <a:ext cx="436605" cy="200055"/>
          </a:xfrm>
          <a:prstGeom prst="rect">
            <a:avLst/>
          </a:prstGeom>
          <a:noFill/>
        </p:spPr>
        <p:txBody>
          <a:bodyPr wrap="square" rtlCol="0">
            <a:spAutoFit/>
          </a:bodyPr>
          <a:lstStyle/>
          <a:p>
            <a:pPr algn="r"/>
            <a:r>
              <a:rPr lang="en-US" sz="700" b="1" dirty="0"/>
              <a:t>28 %</a:t>
            </a:r>
            <a:endParaRPr lang="fr-FR" sz="700" b="1" dirty="0"/>
          </a:p>
        </p:txBody>
      </p:sp>
      <p:sp>
        <p:nvSpPr>
          <p:cNvPr id="120" name="ZoneTexte 119">
            <a:extLst>
              <a:ext uri="{FF2B5EF4-FFF2-40B4-BE49-F238E27FC236}">
                <a16:creationId xmlns="" xmlns:a16="http://schemas.microsoft.com/office/drawing/2014/main" id="{9A8AC1F1-E6F5-4532-9258-9A3207D4ACE5}"/>
              </a:ext>
            </a:extLst>
          </p:cNvPr>
          <p:cNvSpPr txBox="1"/>
          <p:nvPr/>
        </p:nvSpPr>
        <p:spPr>
          <a:xfrm>
            <a:off x="4355694" y="1988840"/>
            <a:ext cx="436605" cy="200055"/>
          </a:xfrm>
          <a:prstGeom prst="rect">
            <a:avLst/>
          </a:prstGeom>
          <a:noFill/>
        </p:spPr>
        <p:txBody>
          <a:bodyPr wrap="square" rtlCol="0">
            <a:spAutoFit/>
          </a:bodyPr>
          <a:lstStyle/>
          <a:p>
            <a:pPr algn="r"/>
            <a:r>
              <a:rPr lang="en-US" sz="700" b="1" dirty="0">
                <a:solidFill>
                  <a:srgbClr val="004477"/>
                </a:solidFill>
              </a:rPr>
              <a:t>3 %</a:t>
            </a:r>
            <a:endParaRPr lang="fr-FR" sz="700" b="1" dirty="0">
              <a:solidFill>
                <a:srgbClr val="004477"/>
              </a:solidFill>
            </a:endParaRPr>
          </a:p>
        </p:txBody>
      </p:sp>
      <p:sp>
        <p:nvSpPr>
          <p:cNvPr id="121" name="ZoneTexte 120">
            <a:extLst>
              <a:ext uri="{FF2B5EF4-FFF2-40B4-BE49-F238E27FC236}">
                <a16:creationId xmlns="" xmlns:a16="http://schemas.microsoft.com/office/drawing/2014/main" id="{6E288192-DF84-9542-A072-B2B3BF2C6B8B}"/>
              </a:ext>
            </a:extLst>
          </p:cNvPr>
          <p:cNvSpPr txBox="1"/>
          <p:nvPr/>
        </p:nvSpPr>
        <p:spPr>
          <a:xfrm>
            <a:off x="4162544" y="1988840"/>
            <a:ext cx="436605" cy="200055"/>
          </a:xfrm>
          <a:prstGeom prst="rect">
            <a:avLst/>
          </a:prstGeom>
          <a:noFill/>
        </p:spPr>
        <p:txBody>
          <a:bodyPr wrap="square" rtlCol="0">
            <a:spAutoFit/>
          </a:bodyPr>
          <a:lstStyle/>
          <a:p>
            <a:pPr algn="r"/>
            <a:r>
              <a:rPr lang="en-US" sz="700" b="1" dirty="0"/>
              <a:t>4 %</a:t>
            </a:r>
            <a:endParaRPr lang="fr-FR" sz="700" b="1" dirty="0"/>
          </a:p>
        </p:txBody>
      </p:sp>
      <p:sp>
        <p:nvSpPr>
          <p:cNvPr id="122" name="ZoneTexte 121">
            <a:extLst>
              <a:ext uri="{FF2B5EF4-FFF2-40B4-BE49-F238E27FC236}">
                <a16:creationId xmlns="" xmlns:a16="http://schemas.microsoft.com/office/drawing/2014/main" id="{93EF9BC9-3F4B-F5C3-2C11-C446EAAF6357}"/>
              </a:ext>
            </a:extLst>
          </p:cNvPr>
          <p:cNvSpPr txBox="1"/>
          <p:nvPr/>
        </p:nvSpPr>
        <p:spPr>
          <a:xfrm>
            <a:off x="2750804" y="2146304"/>
            <a:ext cx="436605" cy="200055"/>
          </a:xfrm>
          <a:prstGeom prst="rect">
            <a:avLst/>
          </a:prstGeom>
          <a:noFill/>
        </p:spPr>
        <p:txBody>
          <a:bodyPr wrap="square" rtlCol="0">
            <a:spAutoFit/>
          </a:bodyPr>
          <a:lstStyle/>
          <a:p>
            <a:pPr algn="r"/>
            <a:r>
              <a:rPr lang="en-US" sz="700" b="1" dirty="0">
                <a:solidFill>
                  <a:schemeClr val="bg2"/>
                </a:solidFill>
              </a:rPr>
              <a:t>1 %</a:t>
            </a:r>
            <a:endParaRPr lang="fr-FR" sz="700" b="1" dirty="0">
              <a:solidFill>
                <a:schemeClr val="bg2"/>
              </a:solidFill>
            </a:endParaRPr>
          </a:p>
        </p:txBody>
      </p:sp>
      <p:sp>
        <p:nvSpPr>
          <p:cNvPr id="123" name="ZoneTexte 122">
            <a:extLst>
              <a:ext uri="{FF2B5EF4-FFF2-40B4-BE49-F238E27FC236}">
                <a16:creationId xmlns="" xmlns:a16="http://schemas.microsoft.com/office/drawing/2014/main" id="{72386BB7-9DAE-4568-1DBB-A802793A7816}"/>
              </a:ext>
            </a:extLst>
          </p:cNvPr>
          <p:cNvSpPr txBox="1"/>
          <p:nvPr/>
        </p:nvSpPr>
        <p:spPr>
          <a:xfrm>
            <a:off x="3454090" y="2146304"/>
            <a:ext cx="436605" cy="200055"/>
          </a:xfrm>
          <a:prstGeom prst="rect">
            <a:avLst/>
          </a:prstGeom>
          <a:noFill/>
        </p:spPr>
        <p:txBody>
          <a:bodyPr wrap="square" rtlCol="0">
            <a:spAutoFit/>
          </a:bodyPr>
          <a:lstStyle/>
          <a:p>
            <a:pPr algn="r"/>
            <a:r>
              <a:rPr lang="en-US" sz="700" b="1" dirty="0"/>
              <a:t>43 %</a:t>
            </a:r>
            <a:endParaRPr lang="fr-FR" sz="700" b="1" dirty="0"/>
          </a:p>
        </p:txBody>
      </p:sp>
      <p:sp>
        <p:nvSpPr>
          <p:cNvPr id="124" name="ZoneTexte 123">
            <a:extLst>
              <a:ext uri="{FF2B5EF4-FFF2-40B4-BE49-F238E27FC236}">
                <a16:creationId xmlns="" xmlns:a16="http://schemas.microsoft.com/office/drawing/2014/main" id="{8BCDE8A8-FBFC-1F7E-3C54-9FF87857569F}"/>
              </a:ext>
            </a:extLst>
          </p:cNvPr>
          <p:cNvSpPr txBox="1"/>
          <p:nvPr/>
        </p:nvSpPr>
        <p:spPr>
          <a:xfrm>
            <a:off x="4853233" y="2146304"/>
            <a:ext cx="436605" cy="200055"/>
          </a:xfrm>
          <a:prstGeom prst="rect">
            <a:avLst/>
          </a:prstGeom>
          <a:noFill/>
        </p:spPr>
        <p:txBody>
          <a:bodyPr wrap="square" rtlCol="0">
            <a:spAutoFit/>
          </a:bodyPr>
          <a:lstStyle/>
          <a:p>
            <a:pPr algn="r"/>
            <a:r>
              <a:rPr lang="en-US" sz="700" b="1" dirty="0">
                <a:solidFill>
                  <a:srgbClr val="004477"/>
                </a:solidFill>
              </a:rPr>
              <a:t>2 %</a:t>
            </a:r>
            <a:endParaRPr lang="fr-FR" sz="700" b="1" dirty="0">
              <a:solidFill>
                <a:srgbClr val="004477"/>
              </a:solidFill>
            </a:endParaRPr>
          </a:p>
        </p:txBody>
      </p:sp>
      <p:sp>
        <p:nvSpPr>
          <p:cNvPr id="125" name="ZoneTexte 124">
            <a:extLst>
              <a:ext uri="{FF2B5EF4-FFF2-40B4-BE49-F238E27FC236}">
                <a16:creationId xmlns="" xmlns:a16="http://schemas.microsoft.com/office/drawing/2014/main" id="{8428BA43-EC13-27F1-5C4E-D087D5B24F76}"/>
              </a:ext>
            </a:extLst>
          </p:cNvPr>
          <p:cNvSpPr txBox="1"/>
          <p:nvPr/>
        </p:nvSpPr>
        <p:spPr>
          <a:xfrm>
            <a:off x="4404592" y="2146304"/>
            <a:ext cx="436605" cy="200055"/>
          </a:xfrm>
          <a:prstGeom prst="rect">
            <a:avLst/>
          </a:prstGeom>
          <a:noFill/>
        </p:spPr>
        <p:txBody>
          <a:bodyPr wrap="square" rtlCol="0">
            <a:spAutoFit/>
          </a:bodyPr>
          <a:lstStyle/>
          <a:p>
            <a:pPr algn="r"/>
            <a:r>
              <a:rPr lang="en-US" sz="700" b="1" dirty="0"/>
              <a:t>23 %</a:t>
            </a:r>
            <a:endParaRPr lang="fr-FR" sz="700" b="1" dirty="0"/>
          </a:p>
        </p:txBody>
      </p:sp>
      <p:sp>
        <p:nvSpPr>
          <p:cNvPr id="127" name="ZoneTexte 126">
            <a:extLst>
              <a:ext uri="{FF2B5EF4-FFF2-40B4-BE49-F238E27FC236}">
                <a16:creationId xmlns="" xmlns:a16="http://schemas.microsoft.com/office/drawing/2014/main" id="{EC3D26CA-48AD-FEEC-5143-624627E26841}"/>
              </a:ext>
            </a:extLst>
          </p:cNvPr>
          <p:cNvSpPr txBox="1"/>
          <p:nvPr/>
        </p:nvSpPr>
        <p:spPr>
          <a:xfrm>
            <a:off x="3467537" y="2303768"/>
            <a:ext cx="436605" cy="200055"/>
          </a:xfrm>
          <a:prstGeom prst="rect">
            <a:avLst/>
          </a:prstGeom>
          <a:noFill/>
        </p:spPr>
        <p:txBody>
          <a:bodyPr wrap="square" rtlCol="0">
            <a:spAutoFit/>
          </a:bodyPr>
          <a:lstStyle/>
          <a:p>
            <a:pPr algn="r"/>
            <a:r>
              <a:rPr lang="en-US" sz="700" b="1" dirty="0"/>
              <a:t>39 %</a:t>
            </a:r>
            <a:endParaRPr lang="fr-FR" sz="700" b="1" dirty="0"/>
          </a:p>
        </p:txBody>
      </p:sp>
      <p:sp>
        <p:nvSpPr>
          <p:cNvPr id="129" name="ZoneTexte 128">
            <a:extLst>
              <a:ext uri="{FF2B5EF4-FFF2-40B4-BE49-F238E27FC236}">
                <a16:creationId xmlns="" xmlns:a16="http://schemas.microsoft.com/office/drawing/2014/main" id="{932A0D84-32AB-2BAC-382D-76AB5D00B7F8}"/>
              </a:ext>
            </a:extLst>
          </p:cNvPr>
          <p:cNvSpPr txBox="1"/>
          <p:nvPr/>
        </p:nvSpPr>
        <p:spPr>
          <a:xfrm>
            <a:off x="4532339" y="2303768"/>
            <a:ext cx="436605" cy="200055"/>
          </a:xfrm>
          <a:prstGeom prst="rect">
            <a:avLst/>
          </a:prstGeom>
          <a:noFill/>
        </p:spPr>
        <p:txBody>
          <a:bodyPr wrap="square" rtlCol="0">
            <a:spAutoFit/>
          </a:bodyPr>
          <a:lstStyle/>
          <a:p>
            <a:pPr algn="r"/>
            <a:r>
              <a:rPr lang="en-US" sz="700" b="1" dirty="0"/>
              <a:t>28 %</a:t>
            </a:r>
            <a:endParaRPr lang="fr-FR" sz="700" b="1" dirty="0"/>
          </a:p>
        </p:txBody>
      </p:sp>
      <p:sp>
        <p:nvSpPr>
          <p:cNvPr id="131" name="ZoneTexte 130">
            <a:extLst>
              <a:ext uri="{FF2B5EF4-FFF2-40B4-BE49-F238E27FC236}">
                <a16:creationId xmlns="" xmlns:a16="http://schemas.microsoft.com/office/drawing/2014/main" id="{D27008AA-EB6B-86AF-D0C9-2C71F0E9A073}"/>
              </a:ext>
            </a:extLst>
          </p:cNvPr>
          <p:cNvSpPr txBox="1"/>
          <p:nvPr/>
        </p:nvSpPr>
        <p:spPr>
          <a:xfrm>
            <a:off x="3554943" y="2452860"/>
            <a:ext cx="436605" cy="200055"/>
          </a:xfrm>
          <a:prstGeom prst="rect">
            <a:avLst/>
          </a:prstGeom>
          <a:noFill/>
        </p:spPr>
        <p:txBody>
          <a:bodyPr wrap="square" rtlCol="0">
            <a:spAutoFit/>
          </a:bodyPr>
          <a:lstStyle/>
          <a:p>
            <a:pPr algn="r"/>
            <a:r>
              <a:rPr lang="en-US" sz="700" b="1" dirty="0"/>
              <a:t>39 %</a:t>
            </a:r>
            <a:endParaRPr lang="fr-FR" sz="700" b="1" dirty="0"/>
          </a:p>
        </p:txBody>
      </p:sp>
      <p:sp>
        <p:nvSpPr>
          <p:cNvPr id="133" name="ZoneTexte 132">
            <a:extLst>
              <a:ext uri="{FF2B5EF4-FFF2-40B4-BE49-F238E27FC236}">
                <a16:creationId xmlns="" xmlns:a16="http://schemas.microsoft.com/office/drawing/2014/main" id="{AF2F26D2-87E6-68B2-E6E2-BE26212026D3}"/>
              </a:ext>
            </a:extLst>
          </p:cNvPr>
          <p:cNvSpPr txBox="1"/>
          <p:nvPr/>
        </p:nvSpPr>
        <p:spPr>
          <a:xfrm>
            <a:off x="4169269" y="2456700"/>
            <a:ext cx="436605" cy="200055"/>
          </a:xfrm>
          <a:prstGeom prst="rect">
            <a:avLst/>
          </a:prstGeom>
          <a:noFill/>
        </p:spPr>
        <p:txBody>
          <a:bodyPr wrap="square" rtlCol="0">
            <a:spAutoFit/>
          </a:bodyPr>
          <a:lstStyle/>
          <a:p>
            <a:pPr algn="r"/>
            <a:r>
              <a:rPr lang="en-US" sz="700" b="1" dirty="0"/>
              <a:t>6 %</a:t>
            </a:r>
            <a:endParaRPr lang="fr-FR" sz="700" b="1" dirty="0"/>
          </a:p>
        </p:txBody>
      </p:sp>
      <p:sp>
        <p:nvSpPr>
          <p:cNvPr id="135" name="ZoneTexte 134">
            <a:extLst>
              <a:ext uri="{FF2B5EF4-FFF2-40B4-BE49-F238E27FC236}">
                <a16:creationId xmlns="" xmlns:a16="http://schemas.microsoft.com/office/drawing/2014/main" id="{B034E4EA-61BA-5E7A-E12A-C8E603D91D3E}"/>
              </a:ext>
            </a:extLst>
          </p:cNvPr>
          <p:cNvSpPr txBox="1"/>
          <p:nvPr/>
        </p:nvSpPr>
        <p:spPr>
          <a:xfrm>
            <a:off x="2885275" y="2605247"/>
            <a:ext cx="436605" cy="200055"/>
          </a:xfrm>
          <a:prstGeom prst="rect">
            <a:avLst/>
          </a:prstGeom>
          <a:noFill/>
        </p:spPr>
        <p:txBody>
          <a:bodyPr wrap="square" rtlCol="0">
            <a:spAutoFit/>
          </a:bodyPr>
          <a:lstStyle/>
          <a:p>
            <a:pPr algn="r"/>
            <a:r>
              <a:rPr lang="en-US" sz="700" b="1" dirty="0">
                <a:solidFill>
                  <a:schemeClr val="bg2"/>
                </a:solidFill>
              </a:rPr>
              <a:t>1 %</a:t>
            </a:r>
            <a:endParaRPr lang="fr-FR" sz="700" b="1" dirty="0">
              <a:solidFill>
                <a:schemeClr val="bg2"/>
              </a:solidFill>
            </a:endParaRPr>
          </a:p>
        </p:txBody>
      </p:sp>
      <p:sp>
        <p:nvSpPr>
          <p:cNvPr id="136" name="ZoneTexte 135">
            <a:extLst>
              <a:ext uri="{FF2B5EF4-FFF2-40B4-BE49-F238E27FC236}">
                <a16:creationId xmlns="" xmlns:a16="http://schemas.microsoft.com/office/drawing/2014/main" id="{45AAEFFD-984E-4F0E-6E72-DB6E3C7E45ED}"/>
              </a:ext>
            </a:extLst>
          </p:cNvPr>
          <p:cNvSpPr txBox="1"/>
          <p:nvPr/>
        </p:nvSpPr>
        <p:spPr>
          <a:xfrm>
            <a:off x="3628901" y="2605247"/>
            <a:ext cx="436605" cy="200055"/>
          </a:xfrm>
          <a:prstGeom prst="rect">
            <a:avLst/>
          </a:prstGeom>
          <a:noFill/>
        </p:spPr>
        <p:txBody>
          <a:bodyPr wrap="square" rtlCol="0">
            <a:spAutoFit/>
          </a:bodyPr>
          <a:lstStyle/>
          <a:p>
            <a:pPr algn="r"/>
            <a:r>
              <a:rPr lang="en-US" sz="700" b="1" dirty="0"/>
              <a:t>36 %</a:t>
            </a:r>
            <a:endParaRPr lang="fr-FR" sz="700" b="1" dirty="0"/>
          </a:p>
        </p:txBody>
      </p:sp>
      <p:sp>
        <p:nvSpPr>
          <p:cNvPr id="138" name="ZoneTexte 137">
            <a:extLst>
              <a:ext uri="{FF2B5EF4-FFF2-40B4-BE49-F238E27FC236}">
                <a16:creationId xmlns="" xmlns:a16="http://schemas.microsoft.com/office/drawing/2014/main" id="{E49966A6-3CDC-83ED-3F27-8EDA2F09996E}"/>
              </a:ext>
            </a:extLst>
          </p:cNvPr>
          <p:cNvSpPr txBox="1"/>
          <p:nvPr/>
        </p:nvSpPr>
        <p:spPr>
          <a:xfrm>
            <a:off x="4202886" y="2598523"/>
            <a:ext cx="436605" cy="200055"/>
          </a:xfrm>
          <a:prstGeom prst="rect">
            <a:avLst/>
          </a:prstGeom>
          <a:noFill/>
        </p:spPr>
        <p:txBody>
          <a:bodyPr wrap="square" rtlCol="0">
            <a:spAutoFit/>
          </a:bodyPr>
          <a:lstStyle/>
          <a:p>
            <a:pPr algn="r"/>
            <a:r>
              <a:rPr lang="en-US" sz="700" b="1" dirty="0">
                <a:solidFill>
                  <a:schemeClr val="accent2">
                    <a:lumMod val="25000"/>
                    <a:lumOff val="75000"/>
                  </a:schemeClr>
                </a:solidFill>
              </a:rPr>
              <a:t>1 %</a:t>
            </a:r>
            <a:endParaRPr lang="fr-FR" sz="700" b="1" dirty="0">
              <a:solidFill>
                <a:schemeClr val="accent2">
                  <a:lumMod val="25000"/>
                  <a:lumOff val="75000"/>
                </a:schemeClr>
              </a:solidFill>
            </a:endParaRPr>
          </a:p>
        </p:txBody>
      </p:sp>
      <p:sp>
        <p:nvSpPr>
          <p:cNvPr id="139" name="ZoneTexte 138">
            <a:extLst>
              <a:ext uri="{FF2B5EF4-FFF2-40B4-BE49-F238E27FC236}">
                <a16:creationId xmlns="" xmlns:a16="http://schemas.microsoft.com/office/drawing/2014/main" id="{86C67D73-F886-4EB0-F7CC-4DFB5B4108F8}"/>
              </a:ext>
            </a:extLst>
          </p:cNvPr>
          <p:cNvSpPr txBox="1"/>
          <p:nvPr/>
        </p:nvSpPr>
        <p:spPr>
          <a:xfrm>
            <a:off x="3046640" y="2755988"/>
            <a:ext cx="436605" cy="200055"/>
          </a:xfrm>
          <a:prstGeom prst="rect">
            <a:avLst/>
          </a:prstGeom>
          <a:noFill/>
        </p:spPr>
        <p:txBody>
          <a:bodyPr wrap="square" rtlCol="0">
            <a:spAutoFit/>
          </a:bodyPr>
          <a:lstStyle/>
          <a:p>
            <a:pPr algn="r"/>
            <a:r>
              <a:rPr lang="en-US" sz="700" b="1" dirty="0">
                <a:solidFill>
                  <a:schemeClr val="bg2"/>
                </a:solidFill>
              </a:rPr>
              <a:t>2 %</a:t>
            </a:r>
            <a:endParaRPr lang="fr-FR" sz="700" b="1" dirty="0">
              <a:solidFill>
                <a:schemeClr val="bg2"/>
              </a:solidFill>
            </a:endParaRPr>
          </a:p>
        </p:txBody>
      </p:sp>
      <p:sp>
        <p:nvSpPr>
          <p:cNvPr id="140" name="ZoneTexte 139">
            <a:extLst>
              <a:ext uri="{FF2B5EF4-FFF2-40B4-BE49-F238E27FC236}">
                <a16:creationId xmlns="" xmlns:a16="http://schemas.microsoft.com/office/drawing/2014/main" id="{B6B422B3-46C7-006F-5614-43DEBEFA1E99}"/>
              </a:ext>
            </a:extLst>
          </p:cNvPr>
          <p:cNvSpPr txBox="1"/>
          <p:nvPr/>
        </p:nvSpPr>
        <p:spPr>
          <a:xfrm>
            <a:off x="3649072" y="2755988"/>
            <a:ext cx="436605" cy="200055"/>
          </a:xfrm>
          <a:prstGeom prst="rect">
            <a:avLst/>
          </a:prstGeom>
          <a:noFill/>
        </p:spPr>
        <p:txBody>
          <a:bodyPr wrap="square" rtlCol="0">
            <a:spAutoFit/>
          </a:bodyPr>
          <a:lstStyle/>
          <a:p>
            <a:pPr algn="r"/>
            <a:r>
              <a:rPr lang="en-US" sz="700" b="1" dirty="0"/>
              <a:t>31 %</a:t>
            </a:r>
            <a:endParaRPr lang="fr-FR" sz="700" b="1" dirty="0"/>
          </a:p>
        </p:txBody>
      </p:sp>
      <p:sp>
        <p:nvSpPr>
          <p:cNvPr id="141" name="ZoneTexte 140">
            <a:extLst>
              <a:ext uri="{FF2B5EF4-FFF2-40B4-BE49-F238E27FC236}">
                <a16:creationId xmlns="" xmlns:a16="http://schemas.microsoft.com/office/drawing/2014/main" id="{C3E7727C-0417-BFD3-4704-E5EB4FA45821}"/>
              </a:ext>
            </a:extLst>
          </p:cNvPr>
          <p:cNvSpPr txBox="1"/>
          <p:nvPr/>
        </p:nvSpPr>
        <p:spPr>
          <a:xfrm>
            <a:off x="4960809" y="2755988"/>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42" name="ZoneTexte 141">
            <a:extLst>
              <a:ext uri="{FF2B5EF4-FFF2-40B4-BE49-F238E27FC236}">
                <a16:creationId xmlns="" xmlns:a16="http://schemas.microsoft.com/office/drawing/2014/main" id="{8E071C7A-D234-517E-F9AA-E5EAFD732E35}"/>
              </a:ext>
            </a:extLst>
          </p:cNvPr>
          <p:cNvSpPr txBox="1"/>
          <p:nvPr/>
        </p:nvSpPr>
        <p:spPr>
          <a:xfrm>
            <a:off x="4498722" y="2755988"/>
            <a:ext cx="436605" cy="200055"/>
          </a:xfrm>
          <a:prstGeom prst="rect">
            <a:avLst/>
          </a:prstGeom>
          <a:noFill/>
        </p:spPr>
        <p:txBody>
          <a:bodyPr wrap="square" rtlCol="0">
            <a:spAutoFit/>
          </a:bodyPr>
          <a:lstStyle/>
          <a:p>
            <a:pPr algn="r"/>
            <a:r>
              <a:rPr lang="en-US" sz="700" b="1" dirty="0"/>
              <a:t>29 %</a:t>
            </a:r>
            <a:endParaRPr lang="fr-FR" sz="700" b="1" dirty="0"/>
          </a:p>
        </p:txBody>
      </p:sp>
      <p:sp>
        <p:nvSpPr>
          <p:cNvPr id="143" name="ZoneTexte 142">
            <a:extLst>
              <a:ext uri="{FF2B5EF4-FFF2-40B4-BE49-F238E27FC236}">
                <a16:creationId xmlns="" xmlns:a16="http://schemas.microsoft.com/office/drawing/2014/main" id="{957D956D-F3A9-68A0-EBF2-72C8F8969CD2}"/>
              </a:ext>
            </a:extLst>
          </p:cNvPr>
          <p:cNvSpPr txBox="1"/>
          <p:nvPr/>
        </p:nvSpPr>
        <p:spPr>
          <a:xfrm>
            <a:off x="3066810" y="2904772"/>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44" name="ZoneTexte 143">
            <a:extLst>
              <a:ext uri="{FF2B5EF4-FFF2-40B4-BE49-F238E27FC236}">
                <a16:creationId xmlns="" xmlns:a16="http://schemas.microsoft.com/office/drawing/2014/main" id="{0421B8DC-6EA4-96C5-962D-41D8A880DFF7}"/>
              </a:ext>
            </a:extLst>
          </p:cNvPr>
          <p:cNvSpPr txBox="1"/>
          <p:nvPr/>
        </p:nvSpPr>
        <p:spPr>
          <a:xfrm>
            <a:off x="3682689" y="2904772"/>
            <a:ext cx="436605" cy="200055"/>
          </a:xfrm>
          <a:prstGeom prst="rect">
            <a:avLst/>
          </a:prstGeom>
          <a:noFill/>
        </p:spPr>
        <p:txBody>
          <a:bodyPr wrap="square" rtlCol="0">
            <a:spAutoFit/>
          </a:bodyPr>
          <a:lstStyle/>
          <a:p>
            <a:pPr algn="r"/>
            <a:r>
              <a:rPr lang="en-US" sz="700" b="1" dirty="0"/>
              <a:t>29 %</a:t>
            </a:r>
            <a:endParaRPr lang="fr-FR" sz="700" b="1" dirty="0"/>
          </a:p>
        </p:txBody>
      </p:sp>
      <p:sp>
        <p:nvSpPr>
          <p:cNvPr id="145" name="ZoneTexte 144">
            <a:extLst>
              <a:ext uri="{FF2B5EF4-FFF2-40B4-BE49-F238E27FC236}">
                <a16:creationId xmlns="" xmlns:a16="http://schemas.microsoft.com/office/drawing/2014/main" id="{1AE3AD09-CBE7-694F-C348-1A7340B1FBBB}"/>
              </a:ext>
            </a:extLst>
          </p:cNvPr>
          <p:cNvSpPr txBox="1"/>
          <p:nvPr/>
        </p:nvSpPr>
        <p:spPr>
          <a:xfrm>
            <a:off x="5364224" y="2904772"/>
            <a:ext cx="436605" cy="200055"/>
          </a:xfrm>
          <a:prstGeom prst="rect">
            <a:avLst/>
          </a:prstGeom>
          <a:noFill/>
        </p:spPr>
        <p:txBody>
          <a:bodyPr wrap="square" rtlCol="0">
            <a:spAutoFit/>
          </a:bodyPr>
          <a:lstStyle/>
          <a:p>
            <a:pPr algn="r"/>
            <a:r>
              <a:rPr lang="en-US" sz="700" b="1" dirty="0">
                <a:solidFill>
                  <a:schemeClr val="bg1"/>
                </a:solidFill>
              </a:rPr>
              <a:t>5 %</a:t>
            </a:r>
            <a:endParaRPr lang="fr-FR" sz="700" b="1" dirty="0">
              <a:solidFill>
                <a:schemeClr val="bg1"/>
              </a:solidFill>
            </a:endParaRPr>
          </a:p>
        </p:txBody>
      </p:sp>
      <p:sp>
        <p:nvSpPr>
          <p:cNvPr id="146" name="ZoneTexte 145">
            <a:extLst>
              <a:ext uri="{FF2B5EF4-FFF2-40B4-BE49-F238E27FC236}">
                <a16:creationId xmlns="" xmlns:a16="http://schemas.microsoft.com/office/drawing/2014/main" id="{C00172BF-C4A6-97B3-D32F-C00DFD13E52D}"/>
              </a:ext>
            </a:extLst>
          </p:cNvPr>
          <p:cNvSpPr txBox="1"/>
          <p:nvPr/>
        </p:nvSpPr>
        <p:spPr>
          <a:xfrm>
            <a:off x="4666811" y="2904772"/>
            <a:ext cx="436605" cy="200055"/>
          </a:xfrm>
          <a:prstGeom prst="rect">
            <a:avLst/>
          </a:prstGeom>
          <a:noFill/>
        </p:spPr>
        <p:txBody>
          <a:bodyPr wrap="square" rtlCol="0">
            <a:spAutoFit/>
          </a:bodyPr>
          <a:lstStyle/>
          <a:p>
            <a:pPr algn="r"/>
            <a:r>
              <a:rPr lang="en-US" sz="700" b="1" dirty="0"/>
              <a:t>45 %</a:t>
            </a:r>
            <a:endParaRPr lang="fr-FR" sz="700" b="1" dirty="0"/>
          </a:p>
        </p:txBody>
      </p:sp>
      <p:sp>
        <p:nvSpPr>
          <p:cNvPr id="147" name="ZoneTexte 146">
            <a:extLst>
              <a:ext uri="{FF2B5EF4-FFF2-40B4-BE49-F238E27FC236}">
                <a16:creationId xmlns="" xmlns:a16="http://schemas.microsoft.com/office/drawing/2014/main" id="{2A49BF9B-D7DC-3F62-6E9F-3E3AA27A87E1}"/>
              </a:ext>
            </a:extLst>
          </p:cNvPr>
          <p:cNvSpPr txBox="1"/>
          <p:nvPr/>
        </p:nvSpPr>
        <p:spPr>
          <a:xfrm>
            <a:off x="3241622" y="3068960"/>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48" name="ZoneTexte 147">
            <a:extLst>
              <a:ext uri="{FF2B5EF4-FFF2-40B4-BE49-F238E27FC236}">
                <a16:creationId xmlns="" xmlns:a16="http://schemas.microsoft.com/office/drawing/2014/main" id="{2499C040-C4FE-EF99-8347-5E9A3B2F27C9}"/>
              </a:ext>
            </a:extLst>
          </p:cNvPr>
          <p:cNvSpPr txBox="1"/>
          <p:nvPr/>
        </p:nvSpPr>
        <p:spPr>
          <a:xfrm>
            <a:off x="3689413" y="3068960"/>
            <a:ext cx="436605" cy="200055"/>
          </a:xfrm>
          <a:prstGeom prst="rect">
            <a:avLst/>
          </a:prstGeom>
          <a:noFill/>
        </p:spPr>
        <p:txBody>
          <a:bodyPr wrap="square" rtlCol="0">
            <a:spAutoFit/>
          </a:bodyPr>
          <a:lstStyle/>
          <a:p>
            <a:pPr algn="r"/>
            <a:r>
              <a:rPr lang="en-US" sz="700" b="1" dirty="0"/>
              <a:t>23 %</a:t>
            </a:r>
            <a:endParaRPr lang="fr-FR" sz="700" b="1" dirty="0"/>
          </a:p>
        </p:txBody>
      </p:sp>
      <p:sp>
        <p:nvSpPr>
          <p:cNvPr id="149" name="ZoneTexte 148">
            <a:extLst>
              <a:ext uri="{FF2B5EF4-FFF2-40B4-BE49-F238E27FC236}">
                <a16:creationId xmlns="" xmlns:a16="http://schemas.microsoft.com/office/drawing/2014/main" id="{6441D973-2246-D95D-BB5C-D9B4E6D2C75C}"/>
              </a:ext>
            </a:extLst>
          </p:cNvPr>
          <p:cNvSpPr txBox="1"/>
          <p:nvPr/>
        </p:nvSpPr>
        <p:spPr>
          <a:xfrm>
            <a:off x="4967533" y="3042064"/>
            <a:ext cx="436605" cy="200055"/>
          </a:xfrm>
          <a:prstGeom prst="rect">
            <a:avLst/>
          </a:prstGeom>
          <a:noFill/>
        </p:spPr>
        <p:txBody>
          <a:bodyPr wrap="square" rtlCol="0">
            <a:spAutoFit/>
          </a:bodyPr>
          <a:lstStyle/>
          <a:p>
            <a:pPr algn="r"/>
            <a:r>
              <a:rPr lang="en-US" sz="700" b="1" dirty="0">
                <a:solidFill>
                  <a:srgbClr val="004477"/>
                </a:solidFill>
              </a:rPr>
              <a:t>7 %</a:t>
            </a:r>
            <a:endParaRPr lang="fr-FR" sz="700" b="1" dirty="0">
              <a:solidFill>
                <a:srgbClr val="004477"/>
              </a:solidFill>
            </a:endParaRPr>
          </a:p>
        </p:txBody>
      </p:sp>
      <p:sp>
        <p:nvSpPr>
          <p:cNvPr id="150" name="ZoneTexte 149">
            <a:extLst>
              <a:ext uri="{FF2B5EF4-FFF2-40B4-BE49-F238E27FC236}">
                <a16:creationId xmlns="" xmlns:a16="http://schemas.microsoft.com/office/drawing/2014/main" id="{385B9295-90F9-44D4-85C0-29C9EFF901F6}"/>
              </a:ext>
            </a:extLst>
          </p:cNvPr>
          <p:cNvSpPr txBox="1"/>
          <p:nvPr/>
        </p:nvSpPr>
        <p:spPr>
          <a:xfrm>
            <a:off x="4444934" y="3068960"/>
            <a:ext cx="436605" cy="200055"/>
          </a:xfrm>
          <a:prstGeom prst="rect">
            <a:avLst/>
          </a:prstGeom>
          <a:noFill/>
        </p:spPr>
        <p:txBody>
          <a:bodyPr wrap="square" rtlCol="0">
            <a:spAutoFit/>
          </a:bodyPr>
          <a:lstStyle/>
          <a:p>
            <a:pPr algn="r"/>
            <a:r>
              <a:rPr lang="en-US" sz="700" b="1" dirty="0"/>
              <a:t>22 %</a:t>
            </a:r>
            <a:endParaRPr lang="fr-FR" sz="700" b="1" dirty="0"/>
          </a:p>
        </p:txBody>
      </p:sp>
      <p:sp>
        <p:nvSpPr>
          <p:cNvPr id="151" name="ZoneTexte 150">
            <a:extLst>
              <a:ext uri="{FF2B5EF4-FFF2-40B4-BE49-F238E27FC236}">
                <a16:creationId xmlns="" xmlns:a16="http://schemas.microsoft.com/office/drawing/2014/main" id="{61B14BA8-C46A-064C-CFBC-A4C8ADCC94A6}"/>
              </a:ext>
            </a:extLst>
          </p:cNvPr>
          <p:cNvSpPr txBox="1"/>
          <p:nvPr/>
        </p:nvSpPr>
        <p:spPr>
          <a:xfrm>
            <a:off x="2811316" y="2296989"/>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52" name="ZoneTexte 151">
            <a:extLst>
              <a:ext uri="{FF2B5EF4-FFF2-40B4-BE49-F238E27FC236}">
                <a16:creationId xmlns="" xmlns:a16="http://schemas.microsoft.com/office/drawing/2014/main" id="{00E5963C-F156-9AD4-8237-89B3D5A17CEC}"/>
              </a:ext>
            </a:extLst>
          </p:cNvPr>
          <p:cNvSpPr txBox="1"/>
          <p:nvPr/>
        </p:nvSpPr>
        <p:spPr>
          <a:xfrm>
            <a:off x="3275240" y="3212976"/>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53" name="ZoneTexte 152">
            <a:extLst>
              <a:ext uri="{FF2B5EF4-FFF2-40B4-BE49-F238E27FC236}">
                <a16:creationId xmlns="" xmlns:a16="http://schemas.microsoft.com/office/drawing/2014/main" id="{47CCB82F-49AA-5E11-30A1-BB3A8974A1E6}"/>
              </a:ext>
            </a:extLst>
          </p:cNvPr>
          <p:cNvSpPr txBox="1"/>
          <p:nvPr/>
        </p:nvSpPr>
        <p:spPr>
          <a:xfrm>
            <a:off x="3689413" y="3212976"/>
            <a:ext cx="436605" cy="200055"/>
          </a:xfrm>
          <a:prstGeom prst="rect">
            <a:avLst/>
          </a:prstGeom>
          <a:noFill/>
        </p:spPr>
        <p:txBody>
          <a:bodyPr wrap="square" rtlCol="0">
            <a:spAutoFit/>
          </a:bodyPr>
          <a:lstStyle/>
          <a:p>
            <a:pPr algn="r"/>
            <a:r>
              <a:rPr lang="en-US" sz="700" b="1" dirty="0"/>
              <a:t>24 %</a:t>
            </a:r>
            <a:endParaRPr lang="fr-FR" sz="700" b="1" dirty="0"/>
          </a:p>
        </p:txBody>
      </p:sp>
      <p:sp>
        <p:nvSpPr>
          <p:cNvPr id="154" name="ZoneTexte 153">
            <a:extLst>
              <a:ext uri="{FF2B5EF4-FFF2-40B4-BE49-F238E27FC236}">
                <a16:creationId xmlns="" xmlns:a16="http://schemas.microsoft.com/office/drawing/2014/main" id="{05362552-A34D-85B2-0557-B23C2F9028C6}"/>
              </a:ext>
            </a:extLst>
          </p:cNvPr>
          <p:cNvSpPr txBox="1"/>
          <p:nvPr/>
        </p:nvSpPr>
        <p:spPr>
          <a:xfrm>
            <a:off x="3241622" y="3355039"/>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55" name="ZoneTexte 154">
            <a:extLst>
              <a:ext uri="{FF2B5EF4-FFF2-40B4-BE49-F238E27FC236}">
                <a16:creationId xmlns="" xmlns:a16="http://schemas.microsoft.com/office/drawing/2014/main" id="{6C816C57-2A20-C39C-1449-76C1A2CC4AB3}"/>
              </a:ext>
            </a:extLst>
          </p:cNvPr>
          <p:cNvSpPr txBox="1"/>
          <p:nvPr/>
        </p:nvSpPr>
        <p:spPr>
          <a:xfrm>
            <a:off x="3689413" y="3355039"/>
            <a:ext cx="436605" cy="200055"/>
          </a:xfrm>
          <a:prstGeom prst="rect">
            <a:avLst/>
          </a:prstGeom>
          <a:noFill/>
        </p:spPr>
        <p:txBody>
          <a:bodyPr wrap="square" rtlCol="0">
            <a:spAutoFit/>
          </a:bodyPr>
          <a:lstStyle/>
          <a:p>
            <a:pPr algn="r"/>
            <a:r>
              <a:rPr lang="en-US" sz="700" b="1" dirty="0"/>
              <a:t>25 %</a:t>
            </a:r>
            <a:endParaRPr lang="fr-FR" sz="700" b="1" dirty="0"/>
          </a:p>
        </p:txBody>
      </p:sp>
      <p:sp>
        <p:nvSpPr>
          <p:cNvPr id="156" name="ZoneTexte 155">
            <a:extLst>
              <a:ext uri="{FF2B5EF4-FFF2-40B4-BE49-F238E27FC236}">
                <a16:creationId xmlns="" xmlns:a16="http://schemas.microsoft.com/office/drawing/2014/main" id="{D7295F5D-3041-3A75-EE7A-0A105F49A34F}"/>
              </a:ext>
            </a:extLst>
          </p:cNvPr>
          <p:cNvSpPr txBox="1"/>
          <p:nvPr/>
        </p:nvSpPr>
        <p:spPr>
          <a:xfrm>
            <a:off x="3255070" y="3519227"/>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57" name="ZoneTexte 156">
            <a:extLst>
              <a:ext uri="{FF2B5EF4-FFF2-40B4-BE49-F238E27FC236}">
                <a16:creationId xmlns="" xmlns:a16="http://schemas.microsoft.com/office/drawing/2014/main" id="{2038F444-C40E-8081-3C7B-CC02822ADBAC}"/>
              </a:ext>
            </a:extLst>
          </p:cNvPr>
          <p:cNvSpPr txBox="1"/>
          <p:nvPr/>
        </p:nvSpPr>
        <p:spPr>
          <a:xfrm>
            <a:off x="3702861" y="3519227"/>
            <a:ext cx="436605" cy="200055"/>
          </a:xfrm>
          <a:prstGeom prst="rect">
            <a:avLst/>
          </a:prstGeom>
          <a:noFill/>
        </p:spPr>
        <p:txBody>
          <a:bodyPr wrap="square" rtlCol="0">
            <a:spAutoFit/>
          </a:bodyPr>
          <a:lstStyle/>
          <a:p>
            <a:pPr algn="r"/>
            <a:r>
              <a:rPr lang="en-US" sz="700" b="1" dirty="0"/>
              <a:t>23 %</a:t>
            </a:r>
            <a:endParaRPr lang="fr-FR" sz="700" b="1" dirty="0"/>
          </a:p>
        </p:txBody>
      </p:sp>
      <p:sp>
        <p:nvSpPr>
          <p:cNvPr id="158" name="ZoneTexte 157">
            <a:extLst>
              <a:ext uri="{FF2B5EF4-FFF2-40B4-BE49-F238E27FC236}">
                <a16:creationId xmlns="" xmlns:a16="http://schemas.microsoft.com/office/drawing/2014/main" id="{758B347A-4522-6028-ECFE-9CB9BCD02012}"/>
              </a:ext>
            </a:extLst>
          </p:cNvPr>
          <p:cNvSpPr txBox="1"/>
          <p:nvPr/>
        </p:nvSpPr>
        <p:spPr>
          <a:xfrm>
            <a:off x="3302138" y="3665195"/>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59" name="ZoneTexte 158">
            <a:extLst>
              <a:ext uri="{FF2B5EF4-FFF2-40B4-BE49-F238E27FC236}">
                <a16:creationId xmlns="" xmlns:a16="http://schemas.microsoft.com/office/drawing/2014/main" id="{768A8ACA-D4E6-2179-FD0D-F7C12160A117}"/>
              </a:ext>
            </a:extLst>
          </p:cNvPr>
          <p:cNvSpPr txBox="1"/>
          <p:nvPr/>
        </p:nvSpPr>
        <p:spPr>
          <a:xfrm>
            <a:off x="3749929" y="3665195"/>
            <a:ext cx="436605" cy="200055"/>
          </a:xfrm>
          <a:prstGeom prst="rect">
            <a:avLst/>
          </a:prstGeom>
          <a:noFill/>
        </p:spPr>
        <p:txBody>
          <a:bodyPr wrap="square" rtlCol="0">
            <a:spAutoFit/>
          </a:bodyPr>
          <a:lstStyle/>
          <a:p>
            <a:pPr algn="r"/>
            <a:r>
              <a:rPr lang="en-US" sz="700" b="1" dirty="0"/>
              <a:t>21 %</a:t>
            </a:r>
            <a:endParaRPr lang="fr-FR" sz="700" b="1" dirty="0"/>
          </a:p>
        </p:txBody>
      </p:sp>
      <p:sp>
        <p:nvSpPr>
          <p:cNvPr id="160" name="ZoneTexte 159">
            <a:extLst>
              <a:ext uri="{FF2B5EF4-FFF2-40B4-BE49-F238E27FC236}">
                <a16:creationId xmlns="" xmlns:a16="http://schemas.microsoft.com/office/drawing/2014/main" id="{80FDD45C-70CB-3EFD-D313-EA517AAF2F43}"/>
              </a:ext>
            </a:extLst>
          </p:cNvPr>
          <p:cNvSpPr txBox="1"/>
          <p:nvPr/>
        </p:nvSpPr>
        <p:spPr>
          <a:xfrm>
            <a:off x="3335756" y="3822660"/>
            <a:ext cx="436605" cy="200055"/>
          </a:xfrm>
          <a:prstGeom prst="rect">
            <a:avLst/>
          </a:prstGeom>
          <a:noFill/>
        </p:spPr>
        <p:txBody>
          <a:bodyPr wrap="square" rtlCol="0">
            <a:spAutoFit/>
          </a:bodyPr>
          <a:lstStyle/>
          <a:p>
            <a:pPr algn="r"/>
            <a:r>
              <a:rPr lang="en-US" sz="700" b="1" dirty="0">
                <a:solidFill>
                  <a:schemeClr val="bg2"/>
                </a:solidFill>
              </a:rPr>
              <a:t>3 %</a:t>
            </a:r>
            <a:endParaRPr lang="fr-FR" sz="700" b="1" dirty="0">
              <a:solidFill>
                <a:schemeClr val="bg2"/>
              </a:solidFill>
            </a:endParaRPr>
          </a:p>
        </p:txBody>
      </p:sp>
      <p:sp>
        <p:nvSpPr>
          <p:cNvPr id="161" name="ZoneTexte 160">
            <a:extLst>
              <a:ext uri="{FF2B5EF4-FFF2-40B4-BE49-F238E27FC236}">
                <a16:creationId xmlns="" xmlns:a16="http://schemas.microsoft.com/office/drawing/2014/main" id="{287C9250-6597-755B-1A06-6F20EF63BA4F}"/>
              </a:ext>
            </a:extLst>
          </p:cNvPr>
          <p:cNvSpPr txBox="1"/>
          <p:nvPr/>
        </p:nvSpPr>
        <p:spPr>
          <a:xfrm>
            <a:off x="3749929" y="3822660"/>
            <a:ext cx="436605" cy="200055"/>
          </a:xfrm>
          <a:prstGeom prst="rect">
            <a:avLst/>
          </a:prstGeom>
          <a:noFill/>
        </p:spPr>
        <p:txBody>
          <a:bodyPr wrap="square" rtlCol="0">
            <a:spAutoFit/>
          </a:bodyPr>
          <a:lstStyle/>
          <a:p>
            <a:pPr algn="r"/>
            <a:r>
              <a:rPr lang="en-US" sz="700" b="1" dirty="0"/>
              <a:t>22 %</a:t>
            </a:r>
            <a:endParaRPr lang="fr-FR" sz="700" b="1" dirty="0"/>
          </a:p>
        </p:txBody>
      </p:sp>
      <p:sp>
        <p:nvSpPr>
          <p:cNvPr id="162" name="ZoneTexte 161">
            <a:extLst>
              <a:ext uri="{FF2B5EF4-FFF2-40B4-BE49-F238E27FC236}">
                <a16:creationId xmlns="" xmlns:a16="http://schemas.microsoft.com/office/drawing/2014/main" id="{1B5A6B62-7E81-9CCE-9B49-60304E0D249E}"/>
              </a:ext>
            </a:extLst>
          </p:cNvPr>
          <p:cNvSpPr txBox="1"/>
          <p:nvPr/>
        </p:nvSpPr>
        <p:spPr>
          <a:xfrm>
            <a:off x="3651761" y="3971446"/>
            <a:ext cx="436605" cy="200055"/>
          </a:xfrm>
          <a:prstGeom prst="rect">
            <a:avLst/>
          </a:prstGeom>
          <a:noFill/>
        </p:spPr>
        <p:txBody>
          <a:bodyPr wrap="square" rtlCol="0">
            <a:spAutoFit/>
          </a:bodyPr>
          <a:lstStyle/>
          <a:p>
            <a:pPr algn="r"/>
            <a:r>
              <a:rPr lang="en-US" sz="700" b="1" dirty="0">
                <a:solidFill>
                  <a:schemeClr val="bg1"/>
                </a:solidFill>
              </a:rPr>
              <a:t>9 %</a:t>
            </a:r>
            <a:endParaRPr lang="fr-FR" sz="700" b="1" dirty="0">
              <a:solidFill>
                <a:schemeClr val="bg1"/>
              </a:solidFill>
            </a:endParaRPr>
          </a:p>
        </p:txBody>
      </p:sp>
      <p:sp>
        <p:nvSpPr>
          <p:cNvPr id="163" name="ZoneTexte 162">
            <a:extLst>
              <a:ext uri="{FF2B5EF4-FFF2-40B4-BE49-F238E27FC236}">
                <a16:creationId xmlns="" xmlns:a16="http://schemas.microsoft.com/office/drawing/2014/main" id="{66B28675-FAA5-E3AB-FFF4-8D0A16A2AB3B}"/>
              </a:ext>
            </a:extLst>
          </p:cNvPr>
          <p:cNvSpPr txBox="1"/>
          <p:nvPr/>
        </p:nvSpPr>
        <p:spPr>
          <a:xfrm>
            <a:off x="3918017" y="3971446"/>
            <a:ext cx="436605" cy="200055"/>
          </a:xfrm>
          <a:prstGeom prst="rect">
            <a:avLst/>
          </a:prstGeom>
          <a:noFill/>
        </p:spPr>
        <p:txBody>
          <a:bodyPr wrap="square" rtlCol="0">
            <a:spAutoFit/>
          </a:bodyPr>
          <a:lstStyle/>
          <a:p>
            <a:pPr algn="r"/>
            <a:r>
              <a:rPr lang="en-US" sz="700" b="1" dirty="0"/>
              <a:t>11 %</a:t>
            </a:r>
            <a:endParaRPr lang="fr-FR" sz="700" b="1" dirty="0"/>
          </a:p>
        </p:txBody>
      </p:sp>
      <p:sp>
        <p:nvSpPr>
          <p:cNvPr id="165" name="ZoneTexte 164">
            <a:extLst>
              <a:ext uri="{FF2B5EF4-FFF2-40B4-BE49-F238E27FC236}">
                <a16:creationId xmlns="" xmlns:a16="http://schemas.microsoft.com/office/drawing/2014/main" id="{A99D2203-D93C-E917-EB10-FC87E695158C}"/>
              </a:ext>
            </a:extLst>
          </p:cNvPr>
          <p:cNvSpPr txBox="1"/>
          <p:nvPr/>
        </p:nvSpPr>
        <p:spPr>
          <a:xfrm>
            <a:off x="3863752" y="4130863"/>
            <a:ext cx="436605" cy="200055"/>
          </a:xfrm>
          <a:prstGeom prst="rect">
            <a:avLst/>
          </a:prstGeom>
          <a:noFill/>
        </p:spPr>
        <p:txBody>
          <a:bodyPr wrap="square" rtlCol="0">
            <a:spAutoFit/>
          </a:bodyPr>
          <a:lstStyle/>
          <a:p>
            <a:pPr algn="r"/>
            <a:r>
              <a:rPr lang="en-US" sz="700" b="1" dirty="0"/>
              <a:t>17 %</a:t>
            </a:r>
            <a:endParaRPr lang="fr-FR" sz="700" b="1" dirty="0"/>
          </a:p>
        </p:txBody>
      </p:sp>
      <p:sp>
        <p:nvSpPr>
          <p:cNvPr id="166" name="ZoneTexte 165">
            <a:extLst>
              <a:ext uri="{FF2B5EF4-FFF2-40B4-BE49-F238E27FC236}">
                <a16:creationId xmlns="" xmlns:a16="http://schemas.microsoft.com/office/drawing/2014/main" id="{32FE5A3F-74B5-D573-B0CC-E2F2E6D5F3A6}"/>
              </a:ext>
            </a:extLst>
          </p:cNvPr>
          <p:cNvSpPr txBox="1"/>
          <p:nvPr/>
        </p:nvSpPr>
        <p:spPr>
          <a:xfrm>
            <a:off x="3568655" y="4266200"/>
            <a:ext cx="436605" cy="200055"/>
          </a:xfrm>
          <a:prstGeom prst="rect">
            <a:avLst/>
          </a:prstGeom>
          <a:noFill/>
        </p:spPr>
        <p:txBody>
          <a:bodyPr wrap="square" rtlCol="0">
            <a:spAutoFit/>
          </a:bodyPr>
          <a:lstStyle/>
          <a:p>
            <a:pPr algn="r"/>
            <a:r>
              <a:rPr lang="en-US" sz="700" b="1" dirty="0">
                <a:solidFill>
                  <a:schemeClr val="bg2"/>
                </a:solidFill>
              </a:rPr>
              <a:t>1 %</a:t>
            </a:r>
            <a:endParaRPr lang="fr-FR" sz="700" b="1" dirty="0">
              <a:solidFill>
                <a:schemeClr val="bg2"/>
              </a:solidFill>
            </a:endParaRPr>
          </a:p>
        </p:txBody>
      </p:sp>
      <p:sp>
        <p:nvSpPr>
          <p:cNvPr id="167" name="ZoneTexte 166">
            <a:extLst>
              <a:ext uri="{FF2B5EF4-FFF2-40B4-BE49-F238E27FC236}">
                <a16:creationId xmlns="" xmlns:a16="http://schemas.microsoft.com/office/drawing/2014/main" id="{E844C8DC-3576-7547-26C5-76E54C98B679}"/>
              </a:ext>
            </a:extLst>
          </p:cNvPr>
          <p:cNvSpPr txBox="1"/>
          <p:nvPr/>
        </p:nvSpPr>
        <p:spPr>
          <a:xfrm>
            <a:off x="3935760" y="4266200"/>
            <a:ext cx="436605" cy="200055"/>
          </a:xfrm>
          <a:prstGeom prst="rect">
            <a:avLst/>
          </a:prstGeom>
          <a:noFill/>
        </p:spPr>
        <p:txBody>
          <a:bodyPr wrap="square" rtlCol="0">
            <a:spAutoFit/>
          </a:bodyPr>
          <a:lstStyle/>
          <a:p>
            <a:pPr algn="r"/>
            <a:r>
              <a:rPr lang="en-US" sz="700" b="1" dirty="0"/>
              <a:t>13 %</a:t>
            </a:r>
            <a:endParaRPr lang="fr-FR" sz="700" b="1" dirty="0"/>
          </a:p>
        </p:txBody>
      </p:sp>
      <p:sp>
        <p:nvSpPr>
          <p:cNvPr id="169" name="ZoneTexte 168">
            <a:extLst>
              <a:ext uri="{FF2B5EF4-FFF2-40B4-BE49-F238E27FC236}">
                <a16:creationId xmlns="" xmlns:a16="http://schemas.microsoft.com/office/drawing/2014/main" id="{0E0BE87E-5413-7737-87D8-978DD477862C}"/>
              </a:ext>
            </a:extLst>
          </p:cNvPr>
          <p:cNvSpPr txBox="1"/>
          <p:nvPr/>
        </p:nvSpPr>
        <p:spPr>
          <a:xfrm>
            <a:off x="3935760" y="4430388"/>
            <a:ext cx="436605" cy="200055"/>
          </a:xfrm>
          <a:prstGeom prst="rect">
            <a:avLst/>
          </a:prstGeom>
          <a:noFill/>
        </p:spPr>
        <p:txBody>
          <a:bodyPr wrap="square" rtlCol="0">
            <a:spAutoFit/>
          </a:bodyPr>
          <a:lstStyle/>
          <a:p>
            <a:pPr algn="r"/>
            <a:r>
              <a:rPr lang="en-US" sz="700" b="1" dirty="0"/>
              <a:t>13 %</a:t>
            </a:r>
            <a:endParaRPr lang="fr-FR" sz="700" b="1" dirty="0"/>
          </a:p>
        </p:txBody>
      </p:sp>
      <p:sp>
        <p:nvSpPr>
          <p:cNvPr id="171" name="ZoneTexte 170">
            <a:extLst>
              <a:ext uri="{FF2B5EF4-FFF2-40B4-BE49-F238E27FC236}">
                <a16:creationId xmlns="" xmlns:a16="http://schemas.microsoft.com/office/drawing/2014/main" id="{40295873-6A28-DF9C-EF5A-53137CAAFB36}"/>
              </a:ext>
            </a:extLst>
          </p:cNvPr>
          <p:cNvSpPr txBox="1"/>
          <p:nvPr/>
        </p:nvSpPr>
        <p:spPr>
          <a:xfrm>
            <a:off x="3935760" y="4581128"/>
            <a:ext cx="436605" cy="200055"/>
          </a:xfrm>
          <a:prstGeom prst="rect">
            <a:avLst/>
          </a:prstGeom>
          <a:noFill/>
        </p:spPr>
        <p:txBody>
          <a:bodyPr wrap="square" rtlCol="0">
            <a:spAutoFit/>
          </a:bodyPr>
          <a:lstStyle/>
          <a:p>
            <a:pPr algn="r"/>
            <a:r>
              <a:rPr lang="en-US" sz="700" b="1" dirty="0"/>
              <a:t>13 %</a:t>
            </a:r>
            <a:endParaRPr lang="fr-FR" sz="700" b="1" dirty="0"/>
          </a:p>
        </p:txBody>
      </p:sp>
      <p:sp>
        <p:nvSpPr>
          <p:cNvPr id="172" name="ZoneTexte 171">
            <a:extLst>
              <a:ext uri="{FF2B5EF4-FFF2-40B4-BE49-F238E27FC236}">
                <a16:creationId xmlns="" xmlns:a16="http://schemas.microsoft.com/office/drawing/2014/main" id="{51F0985F-DBD6-4BDF-4904-E44CE37A4B5B}"/>
              </a:ext>
            </a:extLst>
          </p:cNvPr>
          <p:cNvSpPr txBox="1"/>
          <p:nvPr/>
        </p:nvSpPr>
        <p:spPr>
          <a:xfrm>
            <a:off x="3595546" y="4738592"/>
            <a:ext cx="436605" cy="200055"/>
          </a:xfrm>
          <a:prstGeom prst="rect">
            <a:avLst/>
          </a:prstGeom>
          <a:noFill/>
        </p:spPr>
        <p:txBody>
          <a:bodyPr wrap="square" rtlCol="0">
            <a:spAutoFit/>
          </a:bodyPr>
          <a:lstStyle/>
          <a:p>
            <a:pPr algn="r"/>
            <a:r>
              <a:rPr lang="en-US" sz="700" b="1" dirty="0">
                <a:solidFill>
                  <a:schemeClr val="bg2"/>
                </a:solidFill>
              </a:rPr>
              <a:t>1 %</a:t>
            </a:r>
            <a:endParaRPr lang="fr-FR" sz="700" b="1" dirty="0">
              <a:solidFill>
                <a:schemeClr val="bg2"/>
              </a:solidFill>
            </a:endParaRPr>
          </a:p>
        </p:txBody>
      </p:sp>
      <p:sp>
        <p:nvSpPr>
          <p:cNvPr id="173" name="ZoneTexte 172">
            <a:extLst>
              <a:ext uri="{FF2B5EF4-FFF2-40B4-BE49-F238E27FC236}">
                <a16:creationId xmlns="" xmlns:a16="http://schemas.microsoft.com/office/drawing/2014/main" id="{712658BA-FB23-F3E1-4388-BC02CB1DF83E}"/>
              </a:ext>
            </a:extLst>
          </p:cNvPr>
          <p:cNvSpPr txBox="1"/>
          <p:nvPr/>
        </p:nvSpPr>
        <p:spPr>
          <a:xfrm>
            <a:off x="3935760" y="4738592"/>
            <a:ext cx="436605" cy="200055"/>
          </a:xfrm>
          <a:prstGeom prst="rect">
            <a:avLst/>
          </a:prstGeom>
          <a:noFill/>
        </p:spPr>
        <p:txBody>
          <a:bodyPr wrap="square" rtlCol="0">
            <a:spAutoFit/>
          </a:bodyPr>
          <a:lstStyle/>
          <a:p>
            <a:pPr algn="r"/>
            <a:r>
              <a:rPr lang="en-US" sz="700" b="1" dirty="0"/>
              <a:t>10 %</a:t>
            </a:r>
            <a:endParaRPr lang="fr-FR" sz="700" b="1" dirty="0"/>
          </a:p>
        </p:txBody>
      </p:sp>
      <p:sp>
        <p:nvSpPr>
          <p:cNvPr id="175" name="ZoneTexte 174">
            <a:extLst>
              <a:ext uri="{FF2B5EF4-FFF2-40B4-BE49-F238E27FC236}">
                <a16:creationId xmlns="" xmlns:a16="http://schemas.microsoft.com/office/drawing/2014/main" id="{7D11FE95-4044-F0C2-10D6-60DA645094D7}"/>
              </a:ext>
            </a:extLst>
          </p:cNvPr>
          <p:cNvSpPr txBox="1"/>
          <p:nvPr/>
        </p:nvSpPr>
        <p:spPr>
          <a:xfrm>
            <a:off x="3935760" y="4875884"/>
            <a:ext cx="436605" cy="200055"/>
          </a:xfrm>
          <a:prstGeom prst="rect">
            <a:avLst/>
          </a:prstGeom>
          <a:noFill/>
        </p:spPr>
        <p:txBody>
          <a:bodyPr wrap="square" rtlCol="0">
            <a:spAutoFit/>
          </a:bodyPr>
          <a:lstStyle/>
          <a:p>
            <a:pPr algn="r"/>
            <a:r>
              <a:rPr lang="en-US" sz="700" b="1" dirty="0"/>
              <a:t>10 %</a:t>
            </a:r>
            <a:endParaRPr lang="fr-FR" sz="700" b="1" dirty="0"/>
          </a:p>
        </p:txBody>
      </p:sp>
      <p:sp>
        <p:nvSpPr>
          <p:cNvPr id="176" name="ZoneTexte 175">
            <a:extLst>
              <a:ext uri="{FF2B5EF4-FFF2-40B4-BE49-F238E27FC236}">
                <a16:creationId xmlns="" xmlns:a16="http://schemas.microsoft.com/office/drawing/2014/main" id="{DA71429F-5DCA-21C1-4FD6-9D9D698CD9F8}"/>
              </a:ext>
            </a:extLst>
          </p:cNvPr>
          <p:cNvSpPr txBox="1"/>
          <p:nvPr/>
        </p:nvSpPr>
        <p:spPr>
          <a:xfrm>
            <a:off x="4439816" y="3212976"/>
            <a:ext cx="436605" cy="200055"/>
          </a:xfrm>
          <a:prstGeom prst="rect">
            <a:avLst/>
          </a:prstGeom>
          <a:noFill/>
        </p:spPr>
        <p:txBody>
          <a:bodyPr wrap="square" rtlCol="0">
            <a:spAutoFit/>
          </a:bodyPr>
          <a:lstStyle/>
          <a:p>
            <a:pPr algn="r"/>
            <a:r>
              <a:rPr lang="en-US" sz="700" b="1" dirty="0"/>
              <a:t>26 %</a:t>
            </a:r>
            <a:endParaRPr lang="fr-FR" sz="700" b="1" dirty="0"/>
          </a:p>
        </p:txBody>
      </p:sp>
      <p:sp>
        <p:nvSpPr>
          <p:cNvPr id="177" name="ZoneTexte 176">
            <a:extLst>
              <a:ext uri="{FF2B5EF4-FFF2-40B4-BE49-F238E27FC236}">
                <a16:creationId xmlns="" xmlns:a16="http://schemas.microsoft.com/office/drawing/2014/main" id="{4A4A8B24-C305-19A3-704F-D4B382B8EF78}"/>
              </a:ext>
            </a:extLst>
          </p:cNvPr>
          <p:cNvSpPr txBox="1"/>
          <p:nvPr/>
        </p:nvSpPr>
        <p:spPr>
          <a:xfrm>
            <a:off x="4295800" y="3370440"/>
            <a:ext cx="436605" cy="200055"/>
          </a:xfrm>
          <a:prstGeom prst="rect">
            <a:avLst/>
          </a:prstGeom>
          <a:noFill/>
        </p:spPr>
        <p:txBody>
          <a:bodyPr wrap="square" rtlCol="0">
            <a:spAutoFit/>
          </a:bodyPr>
          <a:lstStyle/>
          <a:p>
            <a:pPr algn="r"/>
            <a:r>
              <a:rPr lang="en-US" sz="700" b="1" dirty="0"/>
              <a:t>17 %</a:t>
            </a:r>
            <a:endParaRPr lang="fr-FR" sz="700" b="1" dirty="0"/>
          </a:p>
        </p:txBody>
      </p:sp>
      <p:sp>
        <p:nvSpPr>
          <p:cNvPr id="178" name="ZoneTexte 177">
            <a:extLst>
              <a:ext uri="{FF2B5EF4-FFF2-40B4-BE49-F238E27FC236}">
                <a16:creationId xmlns="" xmlns:a16="http://schemas.microsoft.com/office/drawing/2014/main" id="{E0DA6EC8-E54A-05BE-9147-5C38B196704C}"/>
              </a:ext>
            </a:extLst>
          </p:cNvPr>
          <p:cNvSpPr txBox="1"/>
          <p:nvPr/>
        </p:nvSpPr>
        <p:spPr>
          <a:xfrm>
            <a:off x="4295800" y="3514456"/>
            <a:ext cx="436605" cy="200055"/>
          </a:xfrm>
          <a:prstGeom prst="rect">
            <a:avLst/>
          </a:prstGeom>
          <a:noFill/>
        </p:spPr>
        <p:txBody>
          <a:bodyPr wrap="square" rtlCol="0">
            <a:spAutoFit/>
          </a:bodyPr>
          <a:lstStyle/>
          <a:p>
            <a:pPr algn="r"/>
            <a:r>
              <a:rPr lang="en-US" sz="700" b="1" dirty="0"/>
              <a:t>16 %</a:t>
            </a:r>
            <a:endParaRPr lang="fr-FR" sz="700" b="1" dirty="0"/>
          </a:p>
        </p:txBody>
      </p:sp>
      <p:sp>
        <p:nvSpPr>
          <p:cNvPr id="179" name="ZoneTexte 178">
            <a:extLst>
              <a:ext uri="{FF2B5EF4-FFF2-40B4-BE49-F238E27FC236}">
                <a16:creationId xmlns="" xmlns:a16="http://schemas.microsoft.com/office/drawing/2014/main" id="{46EB767D-6C01-A55A-FB41-9E6164055034}"/>
              </a:ext>
            </a:extLst>
          </p:cNvPr>
          <p:cNvSpPr txBox="1"/>
          <p:nvPr/>
        </p:nvSpPr>
        <p:spPr>
          <a:xfrm>
            <a:off x="4309248" y="3665196"/>
            <a:ext cx="436605" cy="200055"/>
          </a:xfrm>
          <a:prstGeom prst="rect">
            <a:avLst/>
          </a:prstGeom>
          <a:noFill/>
        </p:spPr>
        <p:txBody>
          <a:bodyPr wrap="square" rtlCol="0">
            <a:spAutoFit/>
          </a:bodyPr>
          <a:lstStyle/>
          <a:p>
            <a:pPr algn="r"/>
            <a:r>
              <a:rPr lang="en-US" sz="700" b="1" dirty="0"/>
              <a:t>17 %</a:t>
            </a:r>
            <a:endParaRPr lang="fr-FR" sz="700" b="1" dirty="0"/>
          </a:p>
        </p:txBody>
      </p:sp>
      <p:sp>
        <p:nvSpPr>
          <p:cNvPr id="180" name="ZoneTexte 179">
            <a:extLst>
              <a:ext uri="{FF2B5EF4-FFF2-40B4-BE49-F238E27FC236}">
                <a16:creationId xmlns="" xmlns:a16="http://schemas.microsoft.com/office/drawing/2014/main" id="{F735B3BB-7B57-FD73-10B6-D3EFA820C3FE}"/>
              </a:ext>
            </a:extLst>
          </p:cNvPr>
          <p:cNvSpPr txBox="1"/>
          <p:nvPr/>
        </p:nvSpPr>
        <p:spPr>
          <a:xfrm>
            <a:off x="4556068" y="3820708"/>
            <a:ext cx="436605" cy="200055"/>
          </a:xfrm>
          <a:prstGeom prst="rect">
            <a:avLst/>
          </a:prstGeom>
          <a:noFill/>
        </p:spPr>
        <p:txBody>
          <a:bodyPr wrap="square" rtlCol="0">
            <a:spAutoFit/>
          </a:bodyPr>
          <a:lstStyle/>
          <a:p>
            <a:pPr algn="r"/>
            <a:r>
              <a:rPr lang="en-US" sz="700" b="1" dirty="0"/>
              <a:t>39 %</a:t>
            </a:r>
            <a:endParaRPr lang="fr-FR" sz="700" b="1" dirty="0"/>
          </a:p>
        </p:txBody>
      </p:sp>
      <p:sp>
        <p:nvSpPr>
          <p:cNvPr id="181" name="ZoneTexte 180">
            <a:extLst>
              <a:ext uri="{FF2B5EF4-FFF2-40B4-BE49-F238E27FC236}">
                <a16:creationId xmlns="" xmlns:a16="http://schemas.microsoft.com/office/drawing/2014/main" id="{A2BC8209-A730-2C3A-6BD0-F595EB62F72E}"/>
              </a:ext>
            </a:extLst>
          </p:cNvPr>
          <p:cNvSpPr txBox="1"/>
          <p:nvPr/>
        </p:nvSpPr>
        <p:spPr>
          <a:xfrm>
            <a:off x="4202886" y="3966676"/>
            <a:ext cx="436605" cy="200055"/>
          </a:xfrm>
          <a:prstGeom prst="rect">
            <a:avLst/>
          </a:prstGeom>
          <a:noFill/>
        </p:spPr>
        <p:txBody>
          <a:bodyPr wrap="square" rtlCol="0">
            <a:spAutoFit/>
          </a:bodyPr>
          <a:lstStyle/>
          <a:p>
            <a:pPr algn="r"/>
            <a:r>
              <a:rPr lang="en-US" sz="700" b="1" dirty="0">
                <a:solidFill>
                  <a:schemeClr val="accent2">
                    <a:lumMod val="25000"/>
                    <a:lumOff val="75000"/>
                  </a:schemeClr>
                </a:solidFill>
              </a:rPr>
              <a:t>1 %</a:t>
            </a:r>
            <a:endParaRPr lang="fr-FR" sz="700" b="1" dirty="0">
              <a:solidFill>
                <a:schemeClr val="accent2">
                  <a:lumMod val="25000"/>
                  <a:lumOff val="75000"/>
                </a:schemeClr>
              </a:solidFill>
            </a:endParaRPr>
          </a:p>
        </p:txBody>
      </p:sp>
      <p:sp>
        <p:nvSpPr>
          <p:cNvPr id="182" name="ZoneTexte 181">
            <a:extLst>
              <a:ext uri="{FF2B5EF4-FFF2-40B4-BE49-F238E27FC236}">
                <a16:creationId xmlns="" xmlns:a16="http://schemas.microsoft.com/office/drawing/2014/main" id="{FBDF5D8E-3FFC-749E-4D89-EA8435BCA342}"/>
              </a:ext>
            </a:extLst>
          </p:cNvPr>
          <p:cNvSpPr txBox="1"/>
          <p:nvPr/>
        </p:nvSpPr>
        <p:spPr>
          <a:xfrm>
            <a:off x="4439816" y="4115460"/>
            <a:ext cx="436605" cy="200055"/>
          </a:xfrm>
          <a:prstGeom prst="rect">
            <a:avLst/>
          </a:prstGeom>
          <a:noFill/>
        </p:spPr>
        <p:txBody>
          <a:bodyPr wrap="square" rtlCol="0">
            <a:spAutoFit/>
          </a:bodyPr>
          <a:lstStyle/>
          <a:p>
            <a:pPr algn="r"/>
            <a:r>
              <a:rPr lang="en-US" sz="700" b="1" dirty="0"/>
              <a:t>32 %</a:t>
            </a:r>
            <a:endParaRPr lang="fr-FR" sz="700" b="1" dirty="0"/>
          </a:p>
        </p:txBody>
      </p:sp>
      <p:sp>
        <p:nvSpPr>
          <p:cNvPr id="183" name="ZoneTexte 182">
            <a:extLst>
              <a:ext uri="{FF2B5EF4-FFF2-40B4-BE49-F238E27FC236}">
                <a16:creationId xmlns="" xmlns:a16="http://schemas.microsoft.com/office/drawing/2014/main" id="{CB57272F-CD50-B19C-1B7B-0065EC80ABBD}"/>
              </a:ext>
            </a:extLst>
          </p:cNvPr>
          <p:cNvSpPr txBox="1"/>
          <p:nvPr/>
        </p:nvSpPr>
        <p:spPr>
          <a:xfrm>
            <a:off x="4374532" y="4281603"/>
            <a:ext cx="436605" cy="200055"/>
          </a:xfrm>
          <a:prstGeom prst="rect">
            <a:avLst/>
          </a:prstGeom>
          <a:noFill/>
        </p:spPr>
        <p:txBody>
          <a:bodyPr wrap="square" rtlCol="0">
            <a:spAutoFit/>
          </a:bodyPr>
          <a:lstStyle/>
          <a:p>
            <a:pPr algn="r"/>
            <a:r>
              <a:rPr lang="en-US" sz="700" b="1" dirty="0"/>
              <a:t>24 %</a:t>
            </a:r>
            <a:endParaRPr lang="fr-FR" sz="700" b="1" dirty="0"/>
          </a:p>
        </p:txBody>
      </p:sp>
      <p:sp>
        <p:nvSpPr>
          <p:cNvPr id="184" name="ZoneTexte 183">
            <a:extLst>
              <a:ext uri="{FF2B5EF4-FFF2-40B4-BE49-F238E27FC236}">
                <a16:creationId xmlns="" xmlns:a16="http://schemas.microsoft.com/office/drawing/2014/main" id="{76DDEEDE-FBD5-4D88-01AE-79EFBC316536}"/>
              </a:ext>
            </a:extLst>
          </p:cNvPr>
          <p:cNvSpPr txBox="1"/>
          <p:nvPr/>
        </p:nvSpPr>
        <p:spPr>
          <a:xfrm>
            <a:off x="4367808" y="4423664"/>
            <a:ext cx="436605" cy="200055"/>
          </a:xfrm>
          <a:prstGeom prst="rect">
            <a:avLst/>
          </a:prstGeom>
          <a:noFill/>
        </p:spPr>
        <p:txBody>
          <a:bodyPr wrap="square" rtlCol="0">
            <a:spAutoFit/>
          </a:bodyPr>
          <a:lstStyle/>
          <a:p>
            <a:pPr algn="r"/>
            <a:r>
              <a:rPr lang="en-US" sz="700" b="1" dirty="0"/>
              <a:t>23 %</a:t>
            </a:r>
            <a:endParaRPr lang="fr-FR" sz="700" b="1" dirty="0"/>
          </a:p>
        </p:txBody>
      </p:sp>
      <p:sp>
        <p:nvSpPr>
          <p:cNvPr id="185" name="ZoneTexte 184">
            <a:extLst>
              <a:ext uri="{FF2B5EF4-FFF2-40B4-BE49-F238E27FC236}">
                <a16:creationId xmlns="" xmlns:a16="http://schemas.microsoft.com/office/drawing/2014/main" id="{8B293678-C5A0-5545-C572-51F0D037841E}"/>
              </a:ext>
            </a:extLst>
          </p:cNvPr>
          <p:cNvSpPr txBox="1"/>
          <p:nvPr/>
        </p:nvSpPr>
        <p:spPr>
          <a:xfrm>
            <a:off x="4590556" y="4574404"/>
            <a:ext cx="436605" cy="200055"/>
          </a:xfrm>
          <a:prstGeom prst="rect">
            <a:avLst/>
          </a:prstGeom>
          <a:noFill/>
        </p:spPr>
        <p:txBody>
          <a:bodyPr wrap="square" rtlCol="0">
            <a:spAutoFit/>
          </a:bodyPr>
          <a:lstStyle/>
          <a:p>
            <a:pPr algn="r"/>
            <a:r>
              <a:rPr lang="en-US" sz="700" b="1" dirty="0"/>
              <a:t>43 %</a:t>
            </a:r>
            <a:endParaRPr lang="fr-FR" sz="700" b="1" dirty="0"/>
          </a:p>
        </p:txBody>
      </p:sp>
      <p:sp>
        <p:nvSpPr>
          <p:cNvPr id="186" name="ZoneTexte 185">
            <a:extLst>
              <a:ext uri="{FF2B5EF4-FFF2-40B4-BE49-F238E27FC236}">
                <a16:creationId xmlns="" xmlns:a16="http://schemas.microsoft.com/office/drawing/2014/main" id="{81407197-1D5C-4439-652A-2CAEC4AAF2F4}"/>
              </a:ext>
            </a:extLst>
          </p:cNvPr>
          <p:cNvSpPr txBox="1"/>
          <p:nvPr/>
        </p:nvSpPr>
        <p:spPr>
          <a:xfrm>
            <a:off x="4696184" y="4725144"/>
            <a:ext cx="436605" cy="200055"/>
          </a:xfrm>
          <a:prstGeom prst="rect">
            <a:avLst/>
          </a:prstGeom>
          <a:noFill/>
        </p:spPr>
        <p:txBody>
          <a:bodyPr wrap="square" rtlCol="0">
            <a:spAutoFit/>
          </a:bodyPr>
          <a:lstStyle/>
          <a:p>
            <a:pPr algn="r"/>
            <a:r>
              <a:rPr lang="en-US" sz="700" b="1" dirty="0"/>
              <a:t>48 %</a:t>
            </a:r>
            <a:endParaRPr lang="fr-FR" sz="700" b="1" dirty="0"/>
          </a:p>
        </p:txBody>
      </p:sp>
      <p:sp>
        <p:nvSpPr>
          <p:cNvPr id="187" name="ZoneTexte 186">
            <a:extLst>
              <a:ext uri="{FF2B5EF4-FFF2-40B4-BE49-F238E27FC236}">
                <a16:creationId xmlns="" xmlns:a16="http://schemas.microsoft.com/office/drawing/2014/main" id="{E16C61D2-0942-CC56-680B-17214C2E58AF}"/>
              </a:ext>
            </a:extLst>
          </p:cNvPr>
          <p:cNvSpPr txBox="1"/>
          <p:nvPr/>
        </p:nvSpPr>
        <p:spPr>
          <a:xfrm>
            <a:off x="4412920" y="4882608"/>
            <a:ext cx="436605" cy="200055"/>
          </a:xfrm>
          <a:prstGeom prst="rect">
            <a:avLst/>
          </a:prstGeom>
          <a:noFill/>
        </p:spPr>
        <p:txBody>
          <a:bodyPr wrap="square" rtlCol="0">
            <a:spAutoFit/>
          </a:bodyPr>
          <a:lstStyle/>
          <a:p>
            <a:pPr algn="r"/>
            <a:r>
              <a:rPr lang="en-US" sz="700" b="1" dirty="0"/>
              <a:t>é2 %</a:t>
            </a:r>
            <a:endParaRPr lang="fr-FR" sz="700" b="1" dirty="0"/>
          </a:p>
        </p:txBody>
      </p:sp>
      <p:sp>
        <p:nvSpPr>
          <p:cNvPr id="188" name="ZoneTexte 187">
            <a:extLst>
              <a:ext uri="{FF2B5EF4-FFF2-40B4-BE49-F238E27FC236}">
                <a16:creationId xmlns="" xmlns:a16="http://schemas.microsoft.com/office/drawing/2014/main" id="{90B4B539-7AA0-4B2F-F1D9-C15A4A233453}"/>
              </a:ext>
            </a:extLst>
          </p:cNvPr>
          <p:cNvSpPr txBox="1"/>
          <p:nvPr/>
        </p:nvSpPr>
        <p:spPr>
          <a:xfrm>
            <a:off x="5056223" y="3212976"/>
            <a:ext cx="436605" cy="200055"/>
          </a:xfrm>
          <a:prstGeom prst="rect">
            <a:avLst/>
          </a:prstGeom>
          <a:noFill/>
        </p:spPr>
        <p:txBody>
          <a:bodyPr wrap="square" rtlCol="0">
            <a:spAutoFit/>
          </a:bodyPr>
          <a:lstStyle/>
          <a:p>
            <a:pPr algn="r"/>
            <a:r>
              <a:rPr lang="en-US" sz="700" b="1" dirty="0">
                <a:solidFill>
                  <a:srgbClr val="004477"/>
                </a:solidFill>
              </a:rPr>
              <a:t>7 %</a:t>
            </a:r>
            <a:endParaRPr lang="fr-FR" sz="700" b="1" dirty="0">
              <a:solidFill>
                <a:srgbClr val="004477"/>
              </a:solidFill>
            </a:endParaRPr>
          </a:p>
        </p:txBody>
      </p:sp>
      <p:sp>
        <p:nvSpPr>
          <p:cNvPr id="189" name="ZoneTexte 188">
            <a:extLst>
              <a:ext uri="{FF2B5EF4-FFF2-40B4-BE49-F238E27FC236}">
                <a16:creationId xmlns="" xmlns:a16="http://schemas.microsoft.com/office/drawing/2014/main" id="{17C54FD7-C316-F2D0-86EF-F8DBEA91FA04}"/>
              </a:ext>
            </a:extLst>
          </p:cNvPr>
          <p:cNvSpPr txBox="1"/>
          <p:nvPr/>
        </p:nvSpPr>
        <p:spPr>
          <a:xfrm>
            <a:off x="4696183" y="3356992"/>
            <a:ext cx="436605" cy="200055"/>
          </a:xfrm>
          <a:prstGeom prst="rect">
            <a:avLst/>
          </a:prstGeom>
          <a:noFill/>
        </p:spPr>
        <p:txBody>
          <a:bodyPr wrap="square" rtlCol="0">
            <a:spAutoFit/>
          </a:bodyPr>
          <a:lstStyle/>
          <a:p>
            <a:pPr algn="r"/>
            <a:r>
              <a:rPr lang="en-US" sz="700" b="1" dirty="0">
                <a:solidFill>
                  <a:srgbClr val="004477"/>
                </a:solidFill>
              </a:rPr>
              <a:t>2 %</a:t>
            </a:r>
            <a:endParaRPr lang="fr-FR" sz="700" b="1" dirty="0">
              <a:solidFill>
                <a:srgbClr val="004477"/>
              </a:solidFill>
            </a:endParaRPr>
          </a:p>
        </p:txBody>
      </p:sp>
      <p:sp>
        <p:nvSpPr>
          <p:cNvPr id="190" name="ZoneTexte 189">
            <a:extLst>
              <a:ext uri="{FF2B5EF4-FFF2-40B4-BE49-F238E27FC236}">
                <a16:creationId xmlns="" xmlns:a16="http://schemas.microsoft.com/office/drawing/2014/main" id="{1E1C6B62-6E2F-E7F0-852D-8DF91B7B3976}"/>
              </a:ext>
            </a:extLst>
          </p:cNvPr>
          <p:cNvSpPr txBox="1"/>
          <p:nvPr/>
        </p:nvSpPr>
        <p:spPr>
          <a:xfrm>
            <a:off x="4637622" y="3521180"/>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91" name="ZoneTexte 190">
            <a:extLst>
              <a:ext uri="{FF2B5EF4-FFF2-40B4-BE49-F238E27FC236}">
                <a16:creationId xmlns="" xmlns:a16="http://schemas.microsoft.com/office/drawing/2014/main" id="{F0AF7512-7964-235E-1683-319FCAE2F756}"/>
              </a:ext>
            </a:extLst>
          </p:cNvPr>
          <p:cNvSpPr txBox="1"/>
          <p:nvPr/>
        </p:nvSpPr>
        <p:spPr>
          <a:xfrm>
            <a:off x="5231904" y="3827429"/>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92" name="ZoneTexte 191">
            <a:extLst>
              <a:ext uri="{FF2B5EF4-FFF2-40B4-BE49-F238E27FC236}">
                <a16:creationId xmlns="" xmlns:a16="http://schemas.microsoft.com/office/drawing/2014/main" id="{F4A93122-8ADE-1BC0-B42A-1BDB7C766032}"/>
              </a:ext>
            </a:extLst>
          </p:cNvPr>
          <p:cNvSpPr txBox="1"/>
          <p:nvPr/>
        </p:nvSpPr>
        <p:spPr>
          <a:xfrm>
            <a:off x="4822848" y="4416395"/>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93" name="ZoneTexte 192">
            <a:extLst>
              <a:ext uri="{FF2B5EF4-FFF2-40B4-BE49-F238E27FC236}">
                <a16:creationId xmlns="" xmlns:a16="http://schemas.microsoft.com/office/drawing/2014/main" id="{16D0F72B-991F-676B-0133-E51B30F8D61C}"/>
              </a:ext>
            </a:extLst>
          </p:cNvPr>
          <p:cNvSpPr txBox="1"/>
          <p:nvPr/>
        </p:nvSpPr>
        <p:spPr>
          <a:xfrm>
            <a:off x="5349024" y="4581128"/>
            <a:ext cx="436605" cy="200055"/>
          </a:xfrm>
          <a:prstGeom prst="rect">
            <a:avLst/>
          </a:prstGeom>
          <a:noFill/>
        </p:spPr>
        <p:txBody>
          <a:bodyPr wrap="square" rtlCol="0">
            <a:spAutoFit/>
          </a:bodyPr>
          <a:lstStyle/>
          <a:p>
            <a:pPr algn="r"/>
            <a:r>
              <a:rPr lang="en-US" sz="700" b="1" dirty="0">
                <a:solidFill>
                  <a:srgbClr val="004477"/>
                </a:solidFill>
              </a:rPr>
              <a:t>1 %</a:t>
            </a:r>
            <a:endParaRPr lang="fr-FR" sz="700" b="1" dirty="0">
              <a:solidFill>
                <a:srgbClr val="004477"/>
              </a:solidFill>
            </a:endParaRPr>
          </a:p>
        </p:txBody>
      </p:sp>
      <p:sp>
        <p:nvSpPr>
          <p:cNvPr id="194" name="ZoneTexte 193">
            <a:extLst>
              <a:ext uri="{FF2B5EF4-FFF2-40B4-BE49-F238E27FC236}">
                <a16:creationId xmlns="" xmlns:a16="http://schemas.microsoft.com/office/drawing/2014/main" id="{D404C60E-E9B8-19B0-6839-E7923D0EBC60}"/>
              </a:ext>
            </a:extLst>
          </p:cNvPr>
          <p:cNvSpPr txBox="1"/>
          <p:nvPr/>
        </p:nvSpPr>
        <p:spPr>
          <a:xfrm>
            <a:off x="5519936" y="4738592"/>
            <a:ext cx="436605" cy="200055"/>
          </a:xfrm>
          <a:prstGeom prst="rect">
            <a:avLst/>
          </a:prstGeom>
          <a:noFill/>
        </p:spPr>
        <p:txBody>
          <a:bodyPr wrap="square" rtlCol="0">
            <a:spAutoFit/>
          </a:bodyPr>
          <a:lstStyle/>
          <a:p>
            <a:pPr algn="r"/>
            <a:r>
              <a:rPr lang="en-US" sz="700" b="1" dirty="0">
                <a:solidFill>
                  <a:schemeClr val="bg1"/>
                </a:solidFill>
              </a:rPr>
              <a:t>10 %</a:t>
            </a:r>
            <a:endParaRPr lang="fr-FR" sz="700" b="1" dirty="0">
              <a:solidFill>
                <a:schemeClr val="bg1"/>
              </a:solidFill>
            </a:endParaRPr>
          </a:p>
        </p:txBody>
      </p:sp>
    </p:spTree>
    <p:extLst>
      <p:ext uri="{BB962C8B-B14F-4D97-AF65-F5344CB8AC3E}">
        <p14:creationId xmlns:p14="http://schemas.microsoft.com/office/powerpoint/2010/main" val="85349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 xmlns:a16="http://schemas.microsoft.com/office/drawing/2014/main" id="{9FDB6EE2-0104-6A4E-11E3-B7CE110921A1}"/>
              </a:ext>
            </a:extLst>
          </p:cNvPr>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
        <p:nvSpPr>
          <p:cNvPr id="9" name="Espace réservé du texte 8">
            <a:extLst>
              <a:ext uri="{FF2B5EF4-FFF2-40B4-BE49-F238E27FC236}">
                <a16:creationId xmlns="" xmlns:a16="http://schemas.microsoft.com/office/drawing/2014/main" id="{925E7F08-C9A5-20B2-E0D6-7BABAD782906}"/>
              </a:ext>
            </a:extLst>
          </p:cNvPr>
          <p:cNvSpPr>
            <a:spLocks noGrp="1"/>
          </p:cNvSpPr>
          <p:nvPr>
            <p:ph type="body" sz="quarter" idx="15"/>
          </p:nvPr>
        </p:nvSpPr>
        <p:spPr/>
        <p:txBody>
          <a:bodyPr>
            <a:normAutofit lnSpcReduction="10000"/>
          </a:bodyPr>
          <a:lstStyle/>
          <a:p>
            <a:endParaRPr lang="fr-FR"/>
          </a:p>
        </p:txBody>
      </p:sp>
      <p:sp>
        <p:nvSpPr>
          <p:cNvPr id="3" name="Espace réservé du texte 2">
            <a:extLst>
              <a:ext uri="{FF2B5EF4-FFF2-40B4-BE49-F238E27FC236}">
                <a16:creationId xmlns="" xmlns:a16="http://schemas.microsoft.com/office/drawing/2014/main" id="{D6D1F9D9-B831-2682-34EF-39F7EB95BC76}"/>
              </a:ext>
            </a:extLst>
          </p:cNvPr>
          <p:cNvSpPr>
            <a:spLocks noGrp="1"/>
          </p:cNvSpPr>
          <p:nvPr>
            <p:ph type="body" sz="quarter" idx="18"/>
          </p:nvPr>
        </p:nvSpPr>
        <p:spPr>
          <a:xfrm>
            <a:off x="932774" y="522517"/>
            <a:ext cx="11259224" cy="455419"/>
          </a:xfrm>
        </p:spPr>
        <p:txBody>
          <a:bodyPr/>
          <a:lstStyle/>
          <a:p>
            <a:r>
              <a:rPr lang="fr-FR" dirty="0"/>
              <a:t>Conclusions</a:t>
            </a:r>
          </a:p>
        </p:txBody>
      </p:sp>
      <p:sp>
        <p:nvSpPr>
          <p:cNvPr id="18" name="Titre 17">
            <a:extLst>
              <a:ext uri="{FF2B5EF4-FFF2-40B4-BE49-F238E27FC236}">
                <a16:creationId xmlns="" xmlns:a16="http://schemas.microsoft.com/office/drawing/2014/main" id="{D41898CF-71CA-6D0C-5F83-C0B44BE5390F}"/>
              </a:ext>
            </a:extLst>
          </p:cNvPr>
          <p:cNvSpPr>
            <a:spLocks noGrp="1"/>
          </p:cNvSpPr>
          <p:nvPr>
            <p:ph type="title"/>
          </p:nvPr>
        </p:nvSpPr>
        <p:spPr>
          <a:xfrm>
            <a:off x="932575" y="121159"/>
            <a:ext cx="11135858" cy="368406"/>
          </a:xfrm>
        </p:spPr>
        <p:txBody>
          <a:bodyPr/>
          <a:lstStyle/>
          <a:p>
            <a:r>
              <a:rPr lang="fr-FR" dirty="0"/>
              <a:t>Etude LIBRETTO-431</a:t>
            </a:r>
          </a:p>
        </p:txBody>
      </p:sp>
      <p:sp>
        <p:nvSpPr>
          <p:cNvPr id="22" name="Espace réservé du texte 21">
            <a:extLst>
              <a:ext uri="{FF2B5EF4-FFF2-40B4-BE49-F238E27FC236}">
                <a16:creationId xmlns="" xmlns:a16="http://schemas.microsoft.com/office/drawing/2014/main" id="{9C28B038-FB82-E4F1-85BB-F84C9C230F5C}"/>
              </a:ext>
            </a:extLst>
          </p:cNvPr>
          <p:cNvSpPr>
            <a:spLocks noGrp="1"/>
          </p:cNvSpPr>
          <p:nvPr>
            <p:ph type="body" sz="quarter" idx="13"/>
          </p:nvPr>
        </p:nvSpPr>
        <p:spPr>
          <a:xfrm>
            <a:off x="1077108" y="6088284"/>
            <a:ext cx="6875381" cy="769715"/>
          </a:xfrm>
        </p:spPr>
        <p:txBody>
          <a:bodyPr/>
          <a:lstStyle/>
          <a:p>
            <a:r>
              <a:rPr lang="fr-FR" dirty="0"/>
              <a:t>H.H. F. </a:t>
            </a:r>
            <a:r>
              <a:rPr lang="fr-FR" dirty="0" err="1"/>
              <a:t>Loong</a:t>
            </a:r>
            <a:r>
              <a:rPr lang="fr-FR" dirty="0"/>
              <a:t> et al., ESMO</a:t>
            </a:r>
            <a:r>
              <a:rPr lang="fr-FR" baseline="30000" dirty="0"/>
              <a:t>® </a:t>
            </a:r>
            <a:r>
              <a:rPr lang="fr-FR" dirty="0"/>
              <a:t>2023, Abs. #LBA4</a:t>
            </a:r>
            <a:endParaRPr lang="fr-FR" sz="1400" dirty="0"/>
          </a:p>
        </p:txBody>
      </p:sp>
      <p:sp>
        <p:nvSpPr>
          <p:cNvPr id="4" name="Espace réservé du contenu 8">
            <a:extLst>
              <a:ext uri="{FF2B5EF4-FFF2-40B4-BE49-F238E27FC236}">
                <a16:creationId xmlns="" xmlns:a16="http://schemas.microsoft.com/office/drawing/2014/main" id="{93892901-BF2A-EC25-EA26-08F2DC8E3ACF}"/>
              </a:ext>
            </a:extLst>
          </p:cNvPr>
          <p:cNvSpPr txBox="1">
            <a:spLocks/>
          </p:cNvSpPr>
          <p:nvPr/>
        </p:nvSpPr>
        <p:spPr>
          <a:xfrm>
            <a:off x="1137032" y="1253278"/>
            <a:ext cx="10824310" cy="3111621"/>
          </a:xfrm>
          <a:prstGeom prst="rect">
            <a:avLst/>
          </a:prstGeom>
        </p:spPr>
        <p:txBody>
          <a:bodyPr wrap="square">
            <a:spAutoFit/>
          </a:bodyPr>
          <a:lstStyle>
            <a:lvl1pPr marL="317500" indent="-317500" algn="l" defTabSz="914400" rtl="0" eaLnBrk="1" latinLnBrk="0" hangingPunct="1">
              <a:lnSpc>
                <a:spcPct val="100000"/>
              </a:lnSpc>
              <a:spcBef>
                <a:spcPts val="0"/>
              </a:spcBef>
              <a:buClr>
                <a:schemeClr val="bg2"/>
              </a:buClr>
              <a:buSzPct val="85000"/>
              <a:buFont typeface="Apple SD Gothic Neo Thin" panose="02000300000000000000" pitchFamily="2" charset="-127"/>
              <a:buChar char="◼"/>
              <a:tabLst/>
              <a:defRPr sz="2200" kern="1200">
                <a:solidFill>
                  <a:schemeClr val="tx1"/>
                </a:solidFill>
                <a:latin typeface="+mn-lt"/>
                <a:ea typeface="+mn-ea"/>
                <a:cs typeface="+mn-cs"/>
              </a:defRPr>
            </a:lvl1pPr>
            <a:lvl2pPr marL="644525" indent="-285750" algn="l" defTabSz="914400" rtl="0" eaLnBrk="1" latinLnBrk="0" hangingPunct="1">
              <a:lnSpc>
                <a:spcPct val="90000"/>
              </a:lnSpc>
              <a:spcBef>
                <a:spcPts val="0"/>
              </a:spcBef>
              <a:buClr>
                <a:schemeClr val="accent3"/>
              </a:buClr>
              <a:buSzPct val="80000"/>
              <a:buFont typeface=".Lucida Grande UI Regular"/>
              <a:buChar char="►"/>
              <a:tabLst/>
              <a:defRPr sz="2000" kern="1200">
                <a:solidFill>
                  <a:schemeClr val="accent3"/>
                </a:solidFill>
                <a:latin typeface="+mn-lt"/>
                <a:ea typeface="+mn-ea"/>
                <a:cs typeface="+mn-cs"/>
              </a:defRPr>
            </a:lvl2pPr>
            <a:lvl3pPr marL="941388" indent="-265113" algn="l" defTabSz="914400" rtl="0" eaLnBrk="1" latinLnBrk="0" hangingPunct="1">
              <a:lnSpc>
                <a:spcPct val="90000"/>
              </a:lnSpc>
              <a:spcBef>
                <a:spcPts val="0"/>
              </a:spcBef>
              <a:buFont typeface="Wingdings" pitchFamily="2" charset="2"/>
              <a:buChar char="§"/>
              <a:tabLst/>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FR" sz="1800" dirty="0"/>
              <a:t>Le </a:t>
            </a:r>
            <a:r>
              <a:rPr lang="fr-FR" sz="1800" dirty="0" err="1"/>
              <a:t>Selpercatinib</a:t>
            </a:r>
            <a:r>
              <a:rPr lang="fr-FR" sz="1800" dirty="0"/>
              <a:t> a significativement augmenté la SSP comparativement à la chimiothérapie seule pour le traitement de 1</a:t>
            </a:r>
            <a:r>
              <a:rPr lang="fr-FR" sz="1800" baseline="30000" dirty="0"/>
              <a:t>ère</a:t>
            </a:r>
            <a:r>
              <a:rPr lang="fr-FR" sz="1800" dirty="0"/>
              <a:t> ligne du CBNPC avancé avec réarrangement de </a:t>
            </a:r>
            <a:r>
              <a:rPr lang="fr-FR" sz="1800" i="1" dirty="0"/>
              <a:t>RET</a:t>
            </a:r>
            <a:r>
              <a:rPr lang="fr-FR" sz="1800" dirty="0"/>
              <a:t>           (HR : 0,48 ; </a:t>
            </a:r>
            <a:r>
              <a:rPr lang="fr-FR" sz="1800" i="1" dirty="0"/>
              <a:t>p</a:t>
            </a:r>
            <a:r>
              <a:rPr lang="fr-FR" sz="1800" dirty="0"/>
              <a:t>&lt;0,0001)</a:t>
            </a:r>
          </a:p>
          <a:p>
            <a:pPr>
              <a:spcBef>
                <a:spcPts val="600"/>
              </a:spcBef>
            </a:pPr>
            <a:r>
              <a:rPr lang="fr-FR" sz="1800" dirty="0"/>
              <a:t>Par ailleurs, le </a:t>
            </a:r>
            <a:r>
              <a:rPr lang="fr-FR" sz="1800" dirty="0" err="1"/>
              <a:t>Selpercatinib</a:t>
            </a:r>
            <a:r>
              <a:rPr lang="fr-FR" sz="1800" dirty="0"/>
              <a:t> </a:t>
            </a:r>
            <a:r>
              <a:rPr lang="fr-FR" sz="1800" i="1" dirty="0"/>
              <a:t>vs </a:t>
            </a:r>
            <a:r>
              <a:rPr lang="fr-FR" sz="1800" dirty="0"/>
              <a:t>chimiothérapie a montré :</a:t>
            </a:r>
          </a:p>
          <a:p>
            <a:pPr lvl="1">
              <a:spcBef>
                <a:spcPts val="600"/>
              </a:spcBef>
            </a:pPr>
            <a:r>
              <a:rPr lang="fr-FR" sz="1600" dirty="0"/>
              <a:t>Bénéfice de SSP dans l’ensemble des sous-groupes</a:t>
            </a:r>
          </a:p>
          <a:p>
            <a:pPr lvl="1">
              <a:spcBef>
                <a:spcPts val="600"/>
              </a:spcBef>
              <a:spcAft>
                <a:spcPts val="600"/>
              </a:spcAft>
            </a:pPr>
            <a:r>
              <a:rPr lang="fr-FR" sz="1600" dirty="0"/>
              <a:t>Taux, profondeur et durée de réponse significativement augmentés</a:t>
            </a:r>
          </a:p>
          <a:p>
            <a:pPr marL="358775" lvl="1" indent="0">
              <a:spcBef>
                <a:spcPts val="600"/>
              </a:spcBef>
              <a:spcAft>
                <a:spcPts val="600"/>
              </a:spcAft>
              <a:buNone/>
            </a:pPr>
            <a:endParaRPr lang="fr-FR" sz="1600" dirty="0"/>
          </a:p>
          <a:p>
            <a:pPr>
              <a:spcAft>
                <a:spcPts val="1200"/>
              </a:spcAft>
            </a:pPr>
            <a:r>
              <a:rPr lang="fr-FR" sz="1800" dirty="0"/>
              <a:t>Le profil de tolérance du </a:t>
            </a:r>
            <a:r>
              <a:rPr lang="fr-FR" sz="1800" dirty="0" err="1"/>
              <a:t>Selpercatinib</a:t>
            </a:r>
            <a:r>
              <a:rPr lang="fr-FR" sz="1800" dirty="0"/>
              <a:t> est </a:t>
            </a:r>
            <a:r>
              <a:rPr lang="fr-FR" sz="1800" dirty="0" err="1"/>
              <a:t>manageable</a:t>
            </a:r>
            <a:r>
              <a:rPr lang="fr-FR" sz="1800" dirty="0"/>
              <a:t> avec surtout des troubles du bilan hépatique et de l’hypertension artérielle.</a:t>
            </a:r>
            <a:endParaRPr lang="fr-FR" sz="1600" dirty="0"/>
          </a:p>
        </p:txBody>
      </p:sp>
      <p:sp>
        <p:nvSpPr>
          <p:cNvPr id="7" name="Freeform 5">
            <a:extLst>
              <a:ext uri="{FF2B5EF4-FFF2-40B4-BE49-F238E27FC236}">
                <a16:creationId xmlns="" xmlns:a16="http://schemas.microsoft.com/office/drawing/2014/main" id="{FB3897AF-326F-5B51-87EC-F73B447AEEB9}"/>
              </a:ext>
            </a:extLst>
          </p:cNvPr>
          <p:cNvSpPr/>
          <p:nvPr/>
        </p:nvSpPr>
        <p:spPr>
          <a:xfrm>
            <a:off x="1419829" y="4775203"/>
            <a:ext cx="10343803" cy="851239"/>
          </a:xfrm>
          <a:prstGeom prst="rect">
            <a:avLst/>
          </a:prstGeom>
          <a:solidFill>
            <a:srgbClr val="005087"/>
          </a:solidFill>
        </p:spPr>
        <p:txBody>
          <a:bodyPr anchor="ctr"/>
          <a:lstStyle/>
          <a:p>
            <a:pPr algn="ctr">
              <a:spcBef>
                <a:spcPts val="300"/>
              </a:spcBef>
              <a:buClr>
                <a:srgbClr val="106DAE"/>
              </a:buClr>
              <a:buSzPct val="60000"/>
            </a:pPr>
            <a:r>
              <a:rPr lang="fr-FR" sz="2000" b="1" dirty="0">
                <a:solidFill>
                  <a:schemeClr val="bg1"/>
                </a:solidFill>
                <a:latin typeface="Century Gothic" panose="020B0502020202020204" pitchFamily="34" charset="0"/>
                <a:cs typeface="Arial Narrow" panose="020B0604020202020204" pitchFamily="34" charset="0"/>
              </a:rPr>
              <a:t>Nouveau standard thérapeutique pour le traitement de 1</a:t>
            </a:r>
            <a:r>
              <a:rPr lang="fr-FR" sz="2000" b="1" baseline="30000" dirty="0">
                <a:solidFill>
                  <a:schemeClr val="bg1"/>
                </a:solidFill>
                <a:latin typeface="Century Gothic" panose="020B0502020202020204" pitchFamily="34" charset="0"/>
                <a:cs typeface="Arial Narrow" panose="020B0604020202020204" pitchFamily="34" charset="0"/>
              </a:rPr>
              <a:t>ère</a:t>
            </a:r>
            <a:r>
              <a:rPr lang="fr-FR" sz="2000" b="1" dirty="0">
                <a:solidFill>
                  <a:schemeClr val="bg1"/>
                </a:solidFill>
                <a:latin typeface="Century Gothic" panose="020B0502020202020204" pitchFamily="34" charset="0"/>
                <a:cs typeface="Arial Narrow" panose="020B0604020202020204" pitchFamily="34" charset="0"/>
              </a:rPr>
              <a:t>  ligne du CBNPC avancé avec fusion de </a:t>
            </a:r>
            <a:r>
              <a:rPr lang="fr-FR" sz="2000" b="1" i="1" dirty="0">
                <a:solidFill>
                  <a:schemeClr val="bg1"/>
                </a:solidFill>
                <a:latin typeface="Century Gothic" panose="020B0502020202020204" pitchFamily="34" charset="0"/>
                <a:cs typeface="Arial Narrow" panose="020B0604020202020204" pitchFamily="34" charset="0"/>
              </a:rPr>
              <a:t>RET</a:t>
            </a:r>
          </a:p>
        </p:txBody>
      </p:sp>
    </p:spTree>
    <p:extLst>
      <p:ext uri="{BB962C8B-B14F-4D97-AF65-F5344CB8AC3E}">
        <p14:creationId xmlns:p14="http://schemas.microsoft.com/office/powerpoint/2010/main" val="37447238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5"/>
          </p:nvPr>
        </p:nvSpPr>
        <p:spPr/>
        <p:txBody>
          <a:bodyPr>
            <a:normAutofit lnSpcReduction="10000"/>
          </a:bodyPr>
          <a:lstStyle/>
          <a:p>
            <a:r>
              <a:rPr lang="fr-FR"/>
              <a:t>20-24 octobre 2023</a:t>
            </a:r>
          </a:p>
          <a:p>
            <a:endParaRPr lang="fr-FR" dirty="0"/>
          </a:p>
        </p:txBody>
      </p:sp>
      <p:sp>
        <p:nvSpPr>
          <p:cNvPr id="5" name="Espace réservé du texte 6">
            <a:extLst>
              <a:ext uri="{FF2B5EF4-FFF2-40B4-BE49-F238E27FC236}">
                <a16:creationId xmlns="" xmlns:a16="http://schemas.microsoft.com/office/drawing/2014/main" id="{E394DF05-5AE2-9973-8934-361ED35C9F71}"/>
              </a:ext>
            </a:extLst>
          </p:cNvPr>
          <p:cNvSpPr>
            <a:spLocks noGrp="1"/>
          </p:cNvSpPr>
          <p:nvPr>
            <p:ph type="body" sz="quarter" idx="18"/>
          </p:nvPr>
        </p:nvSpPr>
        <p:spPr>
          <a:xfrm>
            <a:off x="1334067" y="3106450"/>
            <a:ext cx="10569607" cy="1690915"/>
          </a:xfrm>
        </p:spPr>
        <p:txBody>
          <a:bodyPr/>
          <a:lstStyle/>
          <a:p>
            <a:r>
              <a:rPr lang="en-US" sz="3600" i="1" dirty="0">
                <a:solidFill>
                  <a:schemeClr val="tx2"/>
                </a:solidFill>
                <a:cs typeface="Arial" panose="020B0604020202020204" pitchFamily="34" charset="0"/>
              </a:rPr>
              <a:t>Avec alterations</a:t>
            </a:r>
            <a:endParaRPr lang="fr-FR" sz="3600" i="1" dirty="0"/>
          </a:p>
        </p:txBody>
      </p:sp>
      <p:sp>
        <p:nvSpPr>
          <p:cNvPr id="7" name="Espace réservé du texte 3">
            <a:extLst>
              <a:ext uri="{FF2B5EF4-FFF2-40B4-BE49-F238E27FC236}">
                <a16:creationId xmlns="" xmlns:a16="http://schemas.microsoft.com/office/drawing/2014/main" id="{A5F16757-1992-11CE-F026-3D0FB4C8C01E}"/>
              </a:ext>
            </a:extLst>
          </p:cNvPr>
          <p:cNvSpPr txBox="1">
            <a:spLocks/>
          </p:cNvSpPr>
          <p:nvPr/>
        </p:nvSpPr>
        <p:spPr>
          <a:xfrm>
            <a:off x="1334069" y="1546237"/>
            <a:ext cx="10370160" cy="16909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Clr>
                <a:schemeClr val="bg2"/>
              </a:buClr>
              <a:buSzPct val="85000"/>
              <a:buFont typeface="Apple SD Gothic Neo Thin" panose="02000300000000000000" pitchFamily="2" charset="-127"/>
              <a:buNone/>
              <a:tabLst/>
              <a:defRPr sz="4000" b="1" i="0" kern="1200">
                <a:solidFill>
                  <a:srgbClr val="FF7F4D"/>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0"/>
              </a:spcBef>
              <a:buClr>
                <a:schemeClr val="accent3"/>
              </a:buClr>
              <a:buSzPct val="80000"/>
              <a:buFont typeface=".Lucida Grande UI Regular"/>
              <a:buNone/>
              <a:tabLst/>
              <a:defRPr sz="4000" b="1" i="0" kern="1200">
                <a:solidFill>
                  <a:srgbClr val="FF7F4D"/>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0"/>
              </a:spcBef>
              <a:buFont typeface="Wingdings" pitchFamily="2" charset="2"/>
              <a:buNone/>
              <a:tabLst/>
              <a:defRPr sz="4000" b="1" i="0" kern="1200">
                <a:solidFill>
                  <a:srgbClr val="FF7F4D"/>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rgbClr val="FF7F4D"/>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rgbClr val="FF7F4D"/>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7200" dirty="0"/>
              <a:t>CBNPC Métastatiques</a:t>
            </a:r>
          </a:p>
        </p:txBody>
      </p:sp>
    </p:spTree>
    <p:extLst>
      <p:ext uri="{BB962C8B-B14F-4D97-AF65-F5344CB8AC3E}">
        <p14:creationId xmlns:p14="http://schemas.microsoft.com/office/powerpoint/2010/main" val="3549284810"/>
      </p:ext>
    </p:extLst>
  </p:cSld>
  <p:clrMapOvr>
    <a:masterClrMapping/>
  </p:clrMapOvr>
</p:sld>
</file>

<file path=ppt/theme/theme1.xml><?xml version="1.0" encoding="utf-8"?>
<a:theme xmlns:a="http://schemas.openxmlformats.org/drawingml/2006/main" name="POUMON">
  <a:themeElements>
    <a:clrScheme name="Personnalisé 15">
      <a:dk1>
        <a:srgbClr val="000000"/>
      </a:dk1>
      <a:lt1>
        <a:srgbClr val="FFFFFF"/>
      </a:lt1>
      <a:dk2>
        <a:srgbClr val="44546A"/>
      </a:dk2>
      <a:lt2>
        <a:srgbClr val="FF7F4D"/>
      </a:lt2>
      <a:accent1>
        <a:srgbClr val="C95E34"/>
      </a:accent1>
      <a:accent2>
        <a:srgbClr val="002C4C"/>
      </a:accent2>
      <a:accent3>
        <a:srgbClr val="005086"/>
      </a:accent3>
      <a:accent4>
        <a:srgbClr val="33CCCC"/>
      </a:accent4>
      <a:accent5>
        <a:srgbClr val="348B5E"/>
      </a:accent5>
      <a:accent6>
        <a:srgbClr val="B25451"/>
      </a:accent6>
      <a:hlink>
        <a:srgbClr val="FF9900"/>
      </a:hlink>
      <a:folHlink>
        <a:srgbClr val="7961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8204</TotalTime>
  <Words>19669</Words>
  <Application>Microsoft Office PowerPoint</Application>
  <PresentationFormat>Grand écran</PresentationFormat>
  <Paragraphs>5655</Paragraphs>
  <Slides>141</Slides>
  <Notes>4</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141</vt:i4>
      </vt:variant>
    </vt:vector>
  </HeadingPairs>
  <TitlesOfParts>
    <vt:vector size="158" baseType="lpstr">
      <vt:lpstr>MS PGothic</vt:lpstr>
      <vt:lpstr>宋体</vt:lpstr>
      <vt:lpstr>.Lucida Grande UI Regular</vt:lpstr>
      <vt:lpstr>Apple SD Gothic Neo Thin</vt:lpstr>
      <vt:lpstr>Arial</vt:lpstr>
      <vt:lpstr>Arial Narrow</vt:lpstr>
      <vt:lpstr>Calibri</vt:lpstr>
      <vt:lpstr>Cambria Math</vt:lpstr>
      <vt:lpstr>Century Gothic</vt:lpstr>
      <vt:lpstr>geneve</vt:lpstr>
      <vt:lpstr>Gordita</vt:lpstr>
      <vt:lpstr>Gordita Light</vt:lpstr>
      <vt:lpstr>Police système Courant</vt:lpstr>
      <vt:lpstr>Times New Roman</vt:lpstr>
      <vt:lpstr>Wingdings</vt:lpstr>
      <vt:lpstr>ヒラギノ角ゴ Pro W3</vt:lpstr>
      <vt:lpstr>POUMON</vt:lpstr>
      <vt:lpstr>Post-congrès Européen de Cancérologie Thoracique</vt:lpstr>
      <vt:lpstr>Post-congrès Européen de Cancérologie Thoracique</vt:lpstr>
      <vt:lpstr>Liens d’intérêts</vt:lpstr>
      <vt:lpstr>Liens d’intérêts</vt:lpstr>
      <vt:lpstr>Liens d’intérêts</vt:lpstr>
      <vt:lpstr>Présentation PowerPoint</vt:lpstr>
      <vt:lpstr>Présentation PowerPoint</vt:lpstr>
      <vt:lpstr>Etude ALINA</vt:lpstr>
      <vt:lpstr>Etude ALINA</vt:lpstr>
      <vt:lpstr>Etude ALINA</vt:lpstr>
      <vt:lpstr>Etude ALINA</vt:lpstr>
      <vt:lpstr>Etude ALINA</vt:lpstr>
      <vt:lpstr>Etude ALINA</vt:lpstr>
      <vt:lpstr>Etude ALINA</vt:lpstr>
      <vt:lpstr>Présentation PowerPoint</vt:lpstr>
      <vt:lpstr>Présentation PowerPoint</vt:lpstr>
      <vt:lpstr>Présentation PowerPoint</vt:lpstr>
      <vt:lpstr>Etude KEYNOTE-671</vt:lpstr>
      <vt:lpstr>Etude KEYNOTE-671</vt:lpstr>
      <vt:lpstr>Etude KEYNOTE-671</vt:lpstr>
      <vt:lpstr>Etude KEYNOTE-671</vt:lpstr>
      <vt:lpstr>Etude KEYNOTE-671</vt:lpstr>
      <vt:lpstr>Présentation PowerPoint</vt:lpstr>
      <vt:lpstr>Essai CheckMate 77T</vt:lpstr>
      <vt:lpstr>Essai CheckMate 77T</vt:lpstr>
      <vt:lpstr>Essai CheckMate 77T</vt:lpstr>
      <vt:lpstr>Essai CheckMate 77T</vt:lpstr>
      <vt:lpstr>Essai CheckMate 77T</vt:lpstr>
      <vt:lpstr>Essai CheckMate 77T</vt:lpstr>
      <vt:lpstr>Essai CheckMate 77T</vt:lpstr>
      <vt:lpstr>Essai CheckMate 77T</vt:lpstr>
      <vt:lpstr>Présentation PowerPoint</vt:lpstr>
      <vt:lpstr>CM 816 selon l’expression de PD-L1</vt:lpstr>
      <vt:lpstr>CM 816 selon l’expression de PD-L1</vt:lpstr>
      <vt:lpstr>CM 816 selon l’expression de PD-L1</vt:lpstr>
      <vt:lpstr>CM 816 selon l’expression de PD-L1</vt:lpstr>
      <vt:lpstr>Présentation PowerPoint</vt:lpstr>
      <vt:lpstr>Présentation PowerPoint</vt:lpstr>
      <vt:lpstr>Etude CheckMate 816</vt:lpstr>
      <vt:lpstr>Etude CheckMate 816</vt:lpstr>
      <vt:lpstr>Etude CheckMate 816</vt:lpstr>
      <vt:lpstr>Etude CheckMate 816</vt:lpstr>
      <vt:lpstr>Etude CheckMate 816</vt:lpstr>
      <vt:lpstr>Présentation PowerPoint</vt:lpstr>
      <vt:lpstr>Etude AEGEAN</vt:lpstr>
      <vt:lpstr>Etude AEGEAN</vt:lpstr>
      <vt:lpstr>Etude AEGEAN</vt:lpstr>
      <vt:lpstr>Etude AEGEAN</vt:lpstr>
      <vt:lpstr>Présentation PowerPoint</vt:lpstr>
      <vt:lpstr>Présentation PowerPoint</vt:lpstr>
      <vt:lpstr>Etude DUART</vt:lpstr>
      <vt:lpstr>Etude DUART</vt:lpstr>
      <vt:lpstr>Etude DUART</vt:lpstr>
      <vt:lpstr>Etude DUART</vt:lpstr>
      <vt:lpstr>Présentation PowerPoint</vt:lpstr>
      <vt:lpstr>Présentation PowerPoint</vt:lpstr>
      <vt:lpstr>Etude MARIPOSA</vt:lpstr>
      <vt:lpstr>Etude MARIPOSA</vt:lpstr>
      <vt:lpstr>Etude MARIPOSA</vt:lpstr>
      <vt:lpstr>Etude MARIPOSA</vt:lpstr>
      <vt:lpstr>Etude MARIPOSA</vt:lpstr>
      <vt:lpstr>Etude MARIPOSA</vt:lpstr>
      <vt:lpstr>Présentation PowerPoint</vt:lpstr>
      <vt:lpstr>Etude MARIPOSA 2</vt:lpstr>
      <vt:lpstr>Etude MARIPOSA 2</vt:lpstr>
      <vt:lpstr>Etude MARIPOSA 2</vt:lpstr>
      <vt:lpstr>MARIPOSA 2</vt:lpstr>
      <vt:lpstr>MARIPOSA 2</vt:lpstr>
      <vt:lpstr>Etude MARIPOSA 2</vt:lpstr>
      <vt:lpstr>Présentation PowerPoint</vt:lpstr>
      <vt:lpstr>Étude PAPILLON</vt:lpstr>
      <vt:lpstr>Étude PAPILLON</vt:lpstr>
      <vt:lpstr>Étude PAPILLON</vt:lpstr>
      <vt:lpstr>Étude PAPILLON</vt:lpstr>
      <vt:lpstr>Étude PAPILLON</vt:lpstr>
      <vt:lpstr>Étude PAPILLON</vt:lpstr>
      <vt:lpstr>Étude PAPILLON</vt:lpstr>
      <vt:lpstr>Étude PAPILLON</vt:lpstr>
      <vt:lpstr>Présentation PowerPoint</vt:lpstr>
      <vt:lpstr>Etude ACHILLES/TORG1834</vt:lpstr>
      <vt:lpstr>ACHILLES/TORG1834</vt:lpstr>
      <vt:lpstr>Etude ACHILLES/TORG1834</vt:lpstr>
      <vt:lpstr>Etude ACHILLES/TORG1834</vt:lpstr>
      <vt:lpstr>Etude ACHILLES/TORG1834</vt:lpstr>
      <vt:lpstr>Etude ACHILLES/TORG1834</vt:lpstr>
      <vt:lpstr>Présentation PowerPoint</vt:lpstr>
      <vt:lpstr>Etude ATTLAS</vt:lpstr>
      <vt:lpstr>Etude ATTLAS</vt:lpstr>
      <vt:lpstr>Présentation PowerPoint</vt:lpstr>
      <vt:lpstr>Etude ATTLAS</vt:lpstr>
      <vt:lpstr>Présentation PowerPoint</vt:lpstr>
      <vt:lpstr>Présentation PowerPoint</vt:lpstr>
      <vt:lpstr>Etude LIBRETTO-431</vt:lpstr>
      <vt:lpstr>Etude LIBRETTO-431</vt:lpstr>
      <vt:lpstr>Etude LIBRETTO-431</vt:lpstr>
      <vt:lpstr>Etude LIBRETTO-431</vt:lpstr>
      <vt:lpstr>Etude LIBRETTO-431</vt:lpstr>
      <vt:lpstr>Etude LIBRETTO-431</vt:lpstr>
      <vt:lpstr>Présentation PowerPoint</vt:lpstr>
      <vt:lpstr>Présentation PowerPoint</vt:lpstr>
      <vt:lpstr>Etude TROPION-Lung-05</vt:lpstr>
      <vt:lpstr>Etude TROPION-Lung-05</vt:lpstr>
      <vt:lpstr>Etude TROPION Lung 05</vt:lpstr>
      <vt:lpstr>Etude TROPION-Lung-05</vt:lpstr>
      <vt:lpstr>Présentation PowerPoint</vt:lpstr>
      <vt:lpstr>Analyse poolée DESTINY-Lung01 et 02</vt:lpstr>
      <vt:lpstr>Analyse poolée DESTINY-Lung01 et 02</vt:lpstr>
      <vt:lpstr>Analyse poolée DESTINY-Lung01 et 02</vt:lpstr>
      <vt:lpstr>Analyse poolée DESTINY-Lung01 et 02</vt:lpstr>
      <vt:lpstr>Présentation PowerPoint</vt:lpstr>
      <vt:lpstr>Présentation PowerPoint</vt:lpstr>
      <vt:lpstr>Etude SAPPHIRE</vt:lpstr>
      <vt:lpstr>Etude SAPPHIRE</vt:lpstr>
      <vt:lpstr>Etude SAPPHIRE</vt:lpstr>
      <vt:lpstr>Présentation PowerPoint</vt:lpstr>
      <vt:lpstr>Étude PERLA</vt:lpstr>
      <vt:lpstr>Étude PERLA</vt:lpstr>
      <vt:lpstr>Étude PERLA</vt:lpstr>
      <vt:lpstr>Étude PERLA</vt:lpstr>
      <vt:lpstr>Présentation PowerPoint</vt:lpstr>
      <vt:lpstr>Étude EMPOWER-Lung 3 (part 2) </vt:lpstr>
      <vt:lpstr>Présentation PowerPoint</vt:lpstr>
      <vt:lpstr>Présentation PowerPoint</vt:lpstr>
      <vt:lpstr>Présentation PowerPoint</vt:lpstr>
      <vt:lpstr>Étude DeLLphi-301</vt:lpstr>
      <vt:lpstr>Présentation PowerPoint</vt:lpstr>
      <vt:lpstr>Présentation PowerPoint</vt:lpstr>
      <vt:lpstr>Présentation PowerPoint</vt:lpstr>
      <vt:lpstr>Présentation PowerPoint</vt:lpstr>
      <vt:lpstr>Étude DeLLphi-301</vt:lpstr>
      <vt:lpstr>Présentation PowerPoint</vt:lpstr>
      <vt:lpstr>TROPION-Lung-01</vt:lpstr>
      <vt:lpstr>TROPION-Lung-01</vt:lpstr>
      <vt:lpstr>TROPION-Lung-01</vt:lpstr>
      <vt:lpstr>TROPION-Lung-01</vt:lpstr>
      <vt:lpstr>TROPION-Lung-01</vt:lpstr>
      <vt:lpstr>TROPION-Lung-01</vt:lpstr>
      <vt:lpstr>Présentation PowerPoint</vt:lpstr>
      <vt:lpstr>Etude RTEP IFCT-1401</vt:lpstr>
      <vt:lpstr>Etude RTEP IFCT-1401</vt:lpstr>
      <vt:lpstr>Etude RTEP IFCT-1401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Jean-Marc Alazard</dc:creator>
  <cp:lastModifiedBy>Nathalie PIPAUD</cp:lastModifiedBy>
  <cp:revision>330</cp:revision>
  <dcterms:created xsi:type="dcterms:W3CDTF">2023-04-28T09:45:40Z</dcterms:created>
  <dcterms:modified xsi:type="dcterms:W3CDTF">2023-11-08T09:32:11Z</dcterms:modified>
</cp:coreProperties>
</file>